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56" r:id="rId2"/>
    <p:sldId id="263" r:id="rId3"/>
    <p:sldId id="292" r:id="rId4"/>
    <p:sldId id="264" r:id="rId5"/>
    <p:sldId id="265" r:id="rId6"/>
    <p:sldId id="267" r:id="rId7"/>
    <p:sldId id="268" r:id="rId8"/>
    <p:sldId id="272" r:id="rId9"/>
    <p:sldId id="274" r:id="rId10"/>
    <p:sldId id="319" r:id="rId11"/>
    <p:sldId id="317" r:id="rId12"/>
    <p:sldId id="318" r:id="rId13"/>
    <p:sldId id="275" r:id="rId14"/>
    <p:sldId id="320" r:id="rId15"/>
    <p:sldId id="277" r:id="rId16"/>
    <p:sldId id="321" r:id="rId17"/>
    <p:sldId id="276" r:id="rId18"/>
    <p:sldId id="316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GJ" initials="GL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98" autoAdjust="0"/>
    <p:restoredTop sz="95018" autoAdjust="0"/>
  </p:normalViewPr>
  <p:slideViewPr>
    <p:cSldViewPr>
      <p:cViewPr>
        <p:scale>
          <a:sx n="111" d="100"/>
          <a:sy n="111" d="100"/>
        </p:scale>
        <p:origin x="-198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342"/>
    </p:cViewPr>
  </p:sorter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04/02/2019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0028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7D687A-5BC2-44FA-A653-354A7F5B2BB9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04/02/2019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04/02/2019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04/02/2019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04/02/2019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04/02/2019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204864"/>
            <a:ext cx="8077200" cy="1673352"/>
          </a:xfrm>
        </p:spPr>
        <p:txBody>
          <a:bodyPr/>
          <a:lstStyle/>
          <a:p>
            <a:pPr algn="ctr"/>
            <a:r>
              <a:rPr lang="en-GB" dirty="0" smtClean="0"/>
              <a:t>Storage Capacities &amp; Transmission speeds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4437112"/>
            <a:ext cx="8077200" cy="707528"/>
          </a:xfrm>
        </p:spPr>
        <p:txBody>
          <a:bodyPr/>
          <a:lstStyle/>
          <a:p>
            <a:pPr algn="ctr"/>
            <a:r>
              <a:rPr lang="en-GB" dirty="0" smtClean="0"/>
              <a:t>Lecturer - Gareth Jones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Typical Capacities 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Floppy Disk		1.44MB</a:t>
            </a:r>
          </a:p>
          <a:p>
            <a:pPr marL="0" indent="0">
              <a:buNone/>
            </a:pPr>
            <a:r>
              <a:rPr lang="en-GB" dirty="0" smtClean="0"/>
              <a:t>CD ROM			</a:t>
            </a:r>
            <a:r>
              <a:rPr lang="en-GB" dirty="0" smtClean="0"/>
              <a:t>650-700MB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DVD (SL)			4.7GB</a:t>
            </a:r>
          </a:p>
          <a:p>
            <a:pPr marL="0" indent="0">
              <a:buNone/>
            </a:pPr>
            <a:r>
              <a:rPr lang="en-GB" dirty="0" smtClean="0"/>
              <a:t>DVD (DL)			9GB</a:t>
            </a:r>
          </a:p>
          <a:p>
            <a:pPr marL="0" indent="0">
              <a:buNone/>
            </a:pPr>
            <a:r>
              <a:rPr lang="en-GB" dirty="0" err="1" smtClean="0"/>
              <a:t>BluRay</a:t>
            </a:r>
            <a:r>
              <a:rPr lang="en-GB" dirty="0" smtClean="0"/>
              <a:t>			</a:t>
            </a:r>
            <a:r>
              <a:rPr lang="en-GB" dirty="0" smtClean="0"/>
              <a:t>25GB per layer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Pen Drive			</a:t>
            </a:r>
            <a:r>
              <a:rPr lang="en-GB" dirty="0" smtClean="0"/>
              <a:t>128MB-128GB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Hard Disk			500GB-4TB</a:t>
            </a:r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big?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Page of Text</a:t>
            </a:r>
            <a:r>
              <a:rPr lang="en-GB" dirty="0" smtClean="0"/>
              <a:t>? E.g. </a:t>
            </a:r>
            <a:endParaRPr lang="en-GB" dirty="0" smtClean="0"/>
          </a:p>
          <a:p>
            <a:pPr lvl="1"/>
            <a:r>
              <a:rPr lang="en-GB" dirty="0" smtClean="0"/>
              <a:t>80 Characters</a:t>
            </a:r>
          </a:p>
          <a:p>
            <a:pPr lvl="1"/>
            <a:r>
              <a:rPr lang="en-GB" dirty="0" smtClean="0"/>
              <a:t>40 Lines</a:t>
            </a:r>
          </a:p>
          <a:p>
            <a:pPr lvl="1"/>
            <a:r>
              <a:rPr lang="en-GB" dirty="0" smtClean="0"/>
              <a:t>Maximum 3200 chars – 3.2KB </a:t>
            </a:r>
          </a:p>
          <a:p>
            <a:endParaRPr lang="en-GB" dirty="0" smtClean="0"/>
          </a:p>
          <a:p>
            <a:r>
              <a:rPr lang="en-GB" dirty="0" smtClean="0"/>
              <a:t>Floppy disk = 450 pages!</a:t>
            </a:r>
          </a:p>
          <a:p>
            <a:r>
              <a:rPr lang="en-GB" dirty="0" smtClean="0"/>
              <a:t>4GB Pen Drive = 1250000 pages!!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Graphics</a:t>
            </a:r>
            <a:endParaRPr lang="en-US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Consider a </a:t>
            </a:r>
            <a:r>
              <a:rPr lang="en-US" dirty="0" err="1" smtClean="0"/>
              <a:t>Colour</a:t>
            </a:r>
            <a:r>
              <a:rPr lang="en-US" dirty="0" smtClean="0"/>
              <a:t> </a:t>
            </a:r>
            <a:r>
              <a:rPr lang="en-US" dirty="0" smtClean="0"/>
              <a:t>Bitmap (.BMP format)</a:t>
            </a:r>
            <a:endParaRPr lang="en-US" dirty="0" smtClean="0"/>
          </a:p>
          <a:p>
            <a:r>
              <a:rPr lang="en-GB" dirty="0" smtClean="0"/>
              <a:t>3 Bytes per Pixel (Red, Green, Blue)</a:t>
            </a:r>
          </a:p>
          <a:p>
            <a:r>
              <a:rPr lang="en-GB" dirty="0" smtClean="0"/>
              <a:t>Screen resolution of 1280*1024</a:t>
            </a:r>
          </a:p>
          <a:p>
            <a:r>
              <a:rPr lang="en-GB" dirty="0" smtClean="0"/>
              <a:t>Storage = 1280*1024*3 = 4MB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(note – this is only about 1.3Megapixels)</a:t>
            </a:r>
          </a:p>
          <a:p>
            <a:endParaRPr lang="en-US" dirty="0" smtClean="0"/>
          </a:p>
          <a:p>
            <a:pPr>
              <a:buNone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uiExpand="1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Audio</a:t>
            </a:r>
            <a:endParaRPr lang="en-US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.WAV files are approx 176KB/s for CD quality, stereo audio.</a:t>
            </a:r>
          </a:p>
          <a:p>
            <a:endParaRPr lang="en-US" dirty="0" smtClean="0"/>
          </a:p>
          <a:p>
            <a:r>
              <a:rPr lang="en-US" dirty="0" smtClean="0"/>
              <a:t>MP3 is typically 10 times smaller (depending on compression/bit rate)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Video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Video can be 320*200 (small web video)</a:t>
            </a:r>
          </a:p>
          <a:p>
            <a:r>
              <a:rPr lang="en-GB" dirty="0" smtClean="0"/>
              <a:t>Up to Full HD 1920*1080 (HD TV</a:t>
            </a:r>
            <a:r>
              <a:rPr lang="en-GB" dirty="0" smtClean="0"/>
              <a:t>) or more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How big is 1 sec of uncompressed HD ?</a:t>
            </a:r>
          </a:p>
          <a:p>
            <a:endParaRPr lang="en-GB" dirty="0" smtClean="0"/>
          </a:p>
          <a:p>
            <a:r>
              <a:rPr lang="en-GB" dirty="0" smtClean="0"/>
              <a:t>1920*1080 * 3 * 25 = 155520000 bytes</a:t>
            </a:r>
            <a:br>
              <a:rPr lang="en-GB" dirty="0" smtClean="0"/>
            </a:br>
            <a:r>
              <a:rPr lang="en-GB" dirty="0" smtClean="0"/>
              <a:t>= 155MB/s !</a:t>
            </a:r>
            <a:br>
              <a:rPr lang="en-GB" dirty="0" smtClean="0"/>
            </a:br>
            <a:r>
              <a:rPr lang="en-GB" dirty="0" smtClean="0"/>
              <a:t>(note *</a:t>
            </a:r>
            <a:r>
              <a:rPr lang="en-GB" dirty="0" smtClean="0"/>
              <a:t>3 </a:t>
            </a:r>
            <a:r>
              <a:rPr lang="en-GB" dirty="0" smtClean="0"/>
              <a:t>for </a:t>
            </a:r>
            <a:r>
              <a:rPr lang="en-GB" dirty="0" smtClean="0"/>
              <a:t>RGB </a:t>
            </a:r>
            <a:r>
              <a:rPr lang="en-GB" dirty="0" smtClean="0"/>
              <a:t>and </a:t>
            </a:r>
            <a:r>
              <a:rPr lang="en-GB" dirty="0" smtClean="0"/>
              <a:t>*25 Frames Per Sec)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uiExpand="1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Sizes too big!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 must use compression</a:t>
            </a:r>
          </a:p>
          <a:p>
            <a:r>
              <a:rPr lang="en-GB" dirty="0" smtClean="0"/>
              <a:t>Still images have e.g. JPEG</a:t>
            </a:r>
          </a:p>
          <a:p>
            <a:r>
              <a:rPr lang="en-GB" dirty="0" smtClean="0"/>
              <a:t>Audio has MP3</a:t>
            </a:r>
          </a:p>
          <a:p>
            <a:r>
              <a:rPr lang="en-GB" dirty="0" smtClean="0"/>
              <a:t>Video has </a:t>
            </a:r>
            <a:r>
              <a:rPr lang="en-GB" dirty="0" err="1" smtClean="0"/>
              <a:t>codecs</a:t>
            </a:r>
            <a:r>
              <a:rPr lang="en-GB" dirty="0" smtClean="0"/>
              <a:t> such as MJPEG, MPEG, H264 etc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Note – all the above are </a:t>
            </a:r>
            <a:r>
              <a:rPr lang="en-GB" dirty="0" err="1" smtClean="0"/>
              <a:t>lossy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i.e. They degrade the quality in some way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Compressing computer data?</a:t>
            </a:r>
            <a:endParaRPr lang="en-US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Computer programs and most data must maintain 100% data integrity</a:t>
            </a:r>
            <a:endParaRPr lang="en-US" dirty="0"/>
          </a:p>
          <a:p>
            <a:r>
              <a:rPr lang="en-US" dirty="0" smtClean="0"/>
              <a:t>Cannot use </a:t>
            </a:r>
            <a:r>
              <a:rPr lang="en-US" dirty="0" err="1" smtClean="0"/>
              <a:t>lossy</a:t>
            </a:r>
            <a:r>
              <a:rPr lang="en-US" dirty="0" smtClean="0"/>
              <a:t> compression</a:t>
            </a:r>
            <a:endParaRPr lang="en-US" dirty="0"/>
          </a:p>
          <a:p>
            <a:r>
              <a:rPr lang="en-US" dirty="0" smtClean="0"/>
              <a:t>Lossless such as ZIP/RAR Ok, but compression ratios much smaller.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Moving that </a:t>
            </a:r>
            <a:r>
              <a:rPr lang="en-GB" dirty="0" smtClean="0"/>
              <a:t>Data – transfer speeds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775191"/>
            <a:ext cx="8784976" cy="4246097"/>
          </a:xfrm>
        </p:spPr>
        <p:txBody>
          <a:bodyPr>
            <a:normAutofit/>
          </a:bodyPr>
          <a:lstStyle/>
          <a:p>
            <a:r>
              <a:rPr lang="en-GB" dirty="0" smtClean="0"/>
              <a:t>(remember b-bit, B=Byte)</a:t>
            </a:r>
          </a:p>
          <a:p>
            <a:r>
              <a:rPr lang="en-GB" dirty="0" smtClean="0"/>
              <a:t>1x CD	150KB/s</a:t>
            </a:r>
          </a:p>
          <a:p>
            <a:r>
              <a:rPr lang="en-GB" dirty="0" smtClean="0"/>
              <a:t>USB1	12Mb/s</a:t>
            </a:r>
          </a:p>
          <a:p>
            <a:r>
              <a:rPr lang="en-GB" dirty="0" smtClean="0"/>
              <a:t>USB2	</a:t>
            </a:r>
            <a:r>
              <a:rPr lang="en-GB" dirty="0" smtClean="0"/>
              <a:t>480Mb/s (in theory 60MB/s)</a:t>
            </a:r>
            <a:endParaRPr lang="en-GB" dirty="0" smtClean="0"/>
          </a:p>
          <a:p>
            <a:r>
              <a:rPr lang="en-GB" dirty="0" smtClean="0"/>
              <a:t>Pen Drive (USB 2 – </a:t>
            </a:r>
            <a:r>
              <a:rPr lang="en-GB" dirty="0" err="1" smtClean="0"/>
              <a:t>typ</a:t>
            </a:r>
            <a:r>
              <a:rPr lang="en-GB" dirty="0" smtClean="0"/>
              <a:t> 30MB/s real life)</a:t>
            </a:r>
          </a:p>
          <a:p>
            <a:r>
              <a:rPr lang="en-GB" dirty="0" smtClean="0"/>
              <a:t>Hard Drive </a:t>
            </a:r>
            <a:r>
              <a:rPr lang="en-GB" dirty="0" err="1" smtClean="0"/>
              <a:t>typ</a:t>
            </a:r>
            <a:r>
              <a:rPr lang="en-GB" dirty="0" smtClean="0"/>
              <a:t> 100MB/s</a:t>
            </a:r>
          </a:p>
          <a:p>
            <a:r>
              <a:rPr lang="en-GB" dirty="0" smtClean="0"/>
              <a:t>SATA3 Solid State Drive </a:t>
            </a:r>
            <a:r>
              <a:rPr lang="en-GB" dirty="0" smtClean="0"/>
              <a:t>500MB/S</a:t>
            </a:r>
            <a:endParaRPr 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7426" y="4005064"/>
            <a:ext cx="1905808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uiExpand="1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Moving that Data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775191"/>
            <a:ext cx="8784976" cy="4246097"/>
          </a:xfrm>
        </p:spPr>
        <p:txBody>
          <a:bodyPr>
            <a:normAutofit/>
          </a:bodyPr>
          <a:lstStyle/>
          <a:p>
            <a:r>
              <a:rPr lang="en-GB" dirty="0" smtClean="0"/>
              <a:t>(remember b-bit, B=Byte)</a:t>
            </a:r>
          </a:p>
          <a:p>
            <a:r>
              <a:rPr lang="en-GB" dirty="0" smtClean="0"/>
              <a:t>SATA3 </a:t>
            </a:r>
            <a:r>
              <a:rPr lang="en-GB" dirty="0" smtClean="0"/>
              <a:t>Solid State Drive </a:t>
            </a:r>
            <a:r>
              <a:rPr lang="en-GB" dirty="0" smtClean="0"/>
              <a:t>500MB/s</a:t>
            </a:r>
          </a:p>
          <a:p>
            <a:r>
              <a:rPr lang="en-GB" dirty="0"/>
              <a:t>M.2 </a:t>
            </a:r>
            <a:r>
              <a:rPr lang="en-GB" dirty="0" smtClean="0"/>
              <a:t>SSD</a:t>
            </a:r>
          </a:p>
          <a:p>
            <a:r>
              <a:rPr lang="en-GB" dirty="0"/>
              <a:t>SSD Add-in Card (AIC</a:t>
            </a:r>
            <a:r>
              <a:rPr lang="en-GB" dirty="0" smtClean="0"/>
              <a:t>) &gt;2000 MB/s</a:t>
            </a:r>
            <a:endParaRPr lang="en-GB" dirty="0" smtClean="0"/>
          </a:p>
          <a:p>
            <a:r>
              <a:rPr lang="en-US" dirty="0"/>
              <a:t>3D </a:t>
            </a:r>
            <a:r>
              <a:rPr lang="en-US" dirty="0" err="1" smtClean="0"/>
              <a:t>Xpoint</a:t>
            </a:r>
            <a:r>
              <a:rPr lang="en-US" dirty="0" smtClean="0"/>
              <a:t> – to be fast as RAM ??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97152"/>
            <a:ext cx="2376686" cy="1909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519916"/>
            <a:ext cx="2962861" cy="2186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82069"/>
            <a:ext cx="2513164" cy="2030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2136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Moving that </a:t>
            </a:r>
            <a:r>
              <a:rPr lang="en-GB" dirty="0" smtClean="0"/>
              <a:t>Data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775191"/>
            <a:ext cx="8784976" cy="4246097"/>
          </a:xfrm>
        </p:spPr>
        <p:txBody>
          <a:bodyPr>
            <a:normAutofit/>
          </a:bodyPr>
          <a:lstStyle/>
          <a:p>
            <a:r>
              <a:rPr lang="en-GB" dirty="0" smtClean="0"/>
              <a:t>(remember b-bit, B=Byte)</a:t>
            </a:r>
          </a:p>
          <a:p>
            <a:r>
              <a:rPr lang="en-GB" dirty="0" err="1" smtClean="0"/>
              <a:t>Firewire</a:t>
            </a:r>
            <a:r>
              <a:rPr lang="en-GB" dirty="0" smtClean="0"/>
              <a:t> </a:t>
            </a:r>
            <a:r>
              <a:rPr lang="en-GB" dirty="0" smtClean="0"/>
              <a:t>(now legacy) </a:t>
            </a:r>
            <a:r>
              <a:rPr lang="en-GB" dirty="0" err="1" smtClean="0"/>
              <a:t>typ</a:t>
            </a:r>
            <a:r>
              <a:rPr lang="en-GB" dirty="0" smtClean="0"/>
              <a:t> </a:t>
            </a:r>
            <a:r>
              <a:rPr lang="en-GB" dirty="0" smtClean="0"/>
              <a:t>400 or 800Mb/s </a:t>
            </a:r>
            <a:r>
              <a:rPr lang="en-GB" dirty="0" smtClean="0"/>
              <a:t>or higher (but </a:t>
            </a:r>
            <a:r>
              <a:rPr lang="en-GB" dirty="0" smtClean="0"/>
              <a:t>more efficient than USB2)</a:t>
            </a:r>
          </a:p>
          <a:p>
            <a:endParaRPr lang="en-GB" dirty="0" smtClean="0"/>
          </a:p>
          <a:p>
            <a:r>
              <a:rPr lang="en-GB" dirty="0" smtClean="0"/>
              <a:t>Modern PCs have USB3, now renamed:</a:t>
            </a:r>
            <a:endParaRPr lang="en-GB" dirty="0" smtClean="0"/>
          </a:p>
          <a:p>
            <a:r>
              <a:rPr lang="en-GB" dirty="0" smtClean="0"/>
              <a:t>USB3.1 = 5Gb/s     USB 3.1 Gen2 = 10Gb/s</a:t>
            </a:r>
            <a:endParaRPr lang="en-GB" dirty="0" smtClean="0"/>
          </a:p>
          <a:p>
            <a:r>
              <a:rPr lang="en-GB" dirty="0" smtClean="0"/>
              <a:t>e-SATA = external SATA hard disk</a:t>
            </a:r>
          </a:p>
          <a:p>
            <a:r>
              <a:rPr lang="en-GB" dirty="0" smtClean="0"/>
              <a:t>Thunderbolt (Light Peak) = </a:t>
            </a:r>
            <a:r>
              <a:rPr lang="en-GB" dirty="0" err="1" smtClean="0"/>
              <a:t>typ</a:t>
            </a:r>
            <a:r>
              <a:rPr lang="en-GB" dirty="0" smtClean="0"/>
              <a:t> </a:t>
            </a:r>
            <a:r>
              <a:rPr lang="en-GB" dirty="0" smtClean="0"/>
              <a:t>10Gb/s per chan.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Moving that </a:t>
            </a:r>
            <a:r>
              <a:rPr lang="en-GB" dirty="0" smtClean="0"/>
              <a:t>Data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775191"/>
            <a:ext cx="8784976" cy="424609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(remember b-bit, B=Byte)</a:t>
            </a:r>
          </a:p>
          <a:p>
            <a:r>
              <a:rPr lang="en-GB" dirty="0" smtClean="0"/>
              <a:t>Thunderbolt </a:t>
            </a:r>
            <a:r>
              <a:rPr lang="en-GB" dirty="0" smtClean="0"/>
              <a:t>(Light Peak) = </a:t>
            </a:r>
            <a:r>
              <a:rPr lang="en-GB" dirty="0" err="1" smtClean="0"/>
              <a:t>typ</a:t>
            </a:r>
            <a:r>
              <a:rPr lang="en-GB" dirty="0" smtClean="0"/>
              <a:t> </a:t>
            </a:r>
            <a:r>
              <a:rPr lang="en-GB" dirty="0" smtClean="0"/>
              <a:t>10Gb/s per chan.</a:t>
            </a:r>
          </a:p>
          <a:p>
            <a:r>
              <a:rPr lang="en-GB" dirty="0"/>
              <a:t>Thunderbolt 3 = 40 </a:t>
            </a:r>
            <a:r>
              <a:rPr lang="en-GB" dirty="0" err="1"/>
              <a:t>Gbit</a:t>
            </a:r>
            <a:r>
              <a:rPr lang="en-GB" dirty="0"/>
              <a:t>/s (5 GB/s</a:t>
            </a:r>
            <a:r>
              <a:rPr lang="en-GB" dirty="0" smtClean="0"/>
              <a:t>)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Future will need still more. E.g.</a:t>
            </a:r>
          </a:p>
          <a:p>
            <a:r>
              <a:rPr lang="en-GB" dirty="0"/>
              <a:t>8K video </a:t>
            </a:r>
            <a:r>
              <a:rPr lang="en-GB" dirty="0" smtClean="0"/>
              <a:t>- UHD </a:t>
            </a:r>
            <a:r>
              <a:rPr lang="en-GB" dirty="0"/>
              <a:t>8K (7680×4320) display has 33.2 megapixels, </a:t>
            </a:r>
            <a:r>
              <a:rPr lang="en-GB" dirty="0" smtClean="0"/>
              <a:t>for </a:t>
            </a:r>
            <a:r>
              <a:rPr lang="en-GB" dirty="0"/>
              <a:t>60 Hz may require at least 62 </a:t>
            </a:r>
            <a:r>
              <a:rPr lang="en-GB" dirty="0" err="1"/>
              <a:t>Gbit</a:t>
            </a:r>
            <a:r>
              <a:rPr lang="en-GB" dirty="0"/>
              <a:t>/s for uncompressed high </a:t>
            </a:r>
            <a:r>
              <a:rPr lang="en-GB" dirty="0" smtClean="0"/>
              <a:t>colour </a:t>
            </a:r>
            <a:r>
              <a:rPr lang="en-GB" dirty="0"/>
              <a:t>depth </a:t>
            </a:r>
            <a:r>
              <a:rPr lang="en-GB" dirty="0" smtClean="0"/>
              <a:t>video</a:t>
            </a:r>
            <a:r>
              <a:rPr lang="en-GB" dirty="0"/>
              <a:t>. Hence 80 </a:t>
            </a:r>
            <a:r>
              <a:rPr lang="en-GB" dirty="0" err="1"/>
              <a:t>Gbit</a:t>
            </a:r>
            <a:r>
              <a:rPr lang="en-GB" dirty="0"/>
              <a:t>/s of bandwidth </a:t>
            </a:r>
            <a:r>
              <a:rPr lang="en-GB" dirty="0" smtClean="0"/>
              <a:t>will </a:t>
            </a:r>
            <a:r>
              <a:rPr lang="en-GB" dirty="0"/>
              <a:t>be </a:t>
            </a:r>
            <a:r>
              <a:rPr lang="en-GB" dirty="0" smtClean="0"/>
              <a:t>needed.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077685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Local Area Networks</a:t>
            </a:r>
            <a:endParaRPr lang="en-US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Network cards </a:t>
            </a:r>
            <a:r>
              <a:rPr lang="en-US" dirty="0" err="1" smtClean="0"/>
              <a:t>typ</a:t>
            </a:r>
            <a:r>
              <a:rPr lang="en-US" dirty="0" smtClean="0"/>
              <a:t> 10/100Mb/s</a:t>
            </a:r>
          </a:p>
          <a:p>
            <a:r>
              <a:rPr lang="en-GB" dirty="0" smtClean="0"/>
              <a:t>100Mb/s most common</a:t>
            </a:r>
            <a:endParaRPr lang="en-US" dirty="0" smtClean="0"/>
          </a:p>
          <a:p>
            <a:r>
              <a:rPr lang="en-GB" dirty="0" smtClean="0"/>
              <a:t>Gigabit LAN = 1000Mb/s</a:t>
            </a:r>
            <a:br>
              <a:rPr lang="en-GB" dirty="0" smtClean="0"/>
            </a:br>
            <a:r>
              <a:rPr lang="en-GB" dirty="0" smtClean="0"/>
              <a:t>Should be able to get about 100MB/s data transfer. Should... In an ideal world</a:t>
            </a:r>
          </a:p>
          <a:p>
            <a:r>
              <a:rPr lang="en-GB" dirty="0" err="1" smtClean="0"/>
              <a:t>WiFi</a:t>
            </a:r>
            <a:r>
              <a:rPr lang="en-GB" dirty="0" smtClean="0"/>
              <a:t> – IEEE 802.11 a/b/g/n</a:t>
            </a:r>
            <a:br>
              <a:rPr lang="en-GB" dirty="0" smtClean="0"/>
            </a:br>
            <a:r>
              <a:rPr lang="en-GB" dirty="0" smtClean="0"/>
              <a:t>b=11Mb/s</a:t>
            </a:r>
            <a:br>
              <a:rPr lang="en-GB" dirty="0" smtClean="0"/>
            </a:br>
            <a:r>
              <a:rPr lang="en-GB" dirty="0" smtClean="0"/>
              <a:t>g=54Mb/s (</a:t>
            </a:r>
            <a:r>
              <a:rPr lang="en-GB" dirty="0" err="1" smtClean="0"/>
              <a:t>typ</a:t>
            </a:r>
            <a:r>
              <a:rPr lang="en-GB" dirty="0" smtClean="0"/>
              <a:t> 22Mb/s in real life)</a:t>
            </a:r>
          </a:p>
          <a:p>
            <a:r>
              <a:rPr lang="en-GB" dirty="0" smtClean="0"/>
              <a:t>n=</a:t>
            </a:r>
            <a:r>
              <a:rPr lang="en-GB" dirty="0" err="1" smtClean="0"/>
              <a:t>typ</a:t>
            </a:r>
            <a:r>
              <a:rPr lang="en-GB" dirty="0" smtClean="0"/>
              <a:t> 150/300Mb/s</a:t>
            </a:r>
            <a:endParaRPr lang="en-US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00192" y="4077072"/>
            <a:ext cx="2522603" cy="17377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1556792"/>
            <a:ext cx="2867025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Local Area Networks</a:t>
            </a:r>
            <a:endParaRPr lang="en-US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WiFi</a:t>
            </a:r>
            <a:r>
              <a:rPr lang="en-GB" dirty="0" smtClean="0"/>
              <a:t> </a:t>
            </a:r>
            <a:r>
              <a:rPr lang="en-GB" dirty="0" smtClean="0"/>
              <a:t>– IEEE 802.11 </a:t>
            </a:r>
            <a:r>
              <a:rPr lang="en-GB" dirty="0" smtClean="0"/>
              <a:t>g/n – general standards in use in most places.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Also new additions 802.11 AC,AX etc.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New naming conventions being introduced</a:t>
            </a:r>
            <a:br>
              <a:rPr lang="en-GB" dirty="0" smtClean="0"/>
            </a:br>
            <a:r>
              <a:rPr lang="pl-PL" dirty="0"/>
              <a:t>Wi-Fi 6, Wi-Fi 5, Wi-Fi 4, etc</a:t>
            </a:r>
            <a:endParaRPr lang="en-US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88224" y="4707542"/>
            <a:ext cx="2234571" cy="15393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37540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Bluetooth</a:t>
            </a:r>
            <a:endParaRPr lang="en-US" dirty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“short link” radio communication</a:t>
            </a:r>
          </a:p>
          <a:p>
            <a:r>
              <a:rPr lang="en-GB" dirty="0" smtClean="0"/>
              <a:t>Range of only a few (or tens) of metres </a:t>
            </a:r>
          </a:p>
          <a:p>
            <a:r>
              <a:rPr lang="en-GB" dirty="0" smtClean="0"/>
              <a:t>Slow – Bluetooth 1.2 up to 721kb/s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Most modern phones </a:t>
            </a:r>
            <a:r>
              <a:rPr lang="en-GB" dirty="0" err="1" smtClean="0"/>
              <a:t>etc</a:t>
            </a:r>
            <a:r>
              <a:rPr lang="en-GB" dirty="0" smtClean="0"/>
              <a:t> use V4 - BLE </a:t>
            </a:r>
          </a:p>
          <a:p>
            <a:endParaRPr lang="en-GB" dirty="0"/>
          </a:p>
          <a:p>
            <a:r>
              <a:rPr lang="en-GB" dirty="0" smtClean="0"/>
              <a:t>Bluetooth 5 starting to appear.</a:t>
            </a:r>
          </a:p>
          <a:p>
            <a:r>
              <a:rPr lang="en-GB" dirty="0" smtClean="0"/>
              <a:t>Slightly longer range</a:t>
            </a:r>
          </a:p>
          <a:p>
            <a:r>
              <a:rPr lang="en-GB" dirty="0" smtClean="0"/>
              <a:t>2Mb/s in certain modes.</a:t>
            </a:r>
            <a:br>
              <a:rPr lang="en-GB" dirty="0" smtClean="0"/>
            </a:br>
            <a:endParaRPr lang="en-GB" dirty="0" smtClean="0"/>
          </a:p>
          <a:p>
            <a:endParaRPr lang="en-GB" dirty="0" smtClean="0"/>
          </a:p>
          <a:p>
            <a:pPr marL="118872" indent="0">
              <a:buNone/>
            </a:pPr>
            <a:endParaRPr lang="en-US" dirty="0"/>
          </a:p>
          <a:p>
            <a:pPr lvl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Internet Speeds</a:t>
            </a:r>
            <a:endParaRPr lang="en-US" dirty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Old dialup modem </a:t>
            </a:r>
            <a:r>
              <a:rPr lang="en-US" dirty="0" smtClean="0"/>
              <a:t>56Kb/s </a:t>
            </a:r>
            <a:r>
              <a:rPr lang="en-US" dirty="0" smtClean="0"/>
              <a:t>max</a:t>
            </a:r>
            <a:endParaRPr lang="en-US" dirty="0"/>
          </a:p>
          <a:p>
            <a:r>
              <a:rPr lang="en-US" dirty="0" smtClean="0"/>
              <a:t>ADSL – 512Kb/s – </a:t>
            </a:r>
            <a:r>
              <a:rPr lang="en-US" dirty="0" smtClean="0"/>
              <a:t>24Mb/s</a:t>
            </a:r>
          </a:p>
          <a:p>
            <a:r>
              <a:rPr lang="en-US" dirty="0" smtClean="0"/>
              <a:t>FTC (</a:t>
            </a:r>
            <a:r>
              <a:rPr lang="en-US" dirty="0" err="1" smtClean="0"/>
              <a:t>Fibre</a:t>
            </a:r>
            <a:r>
              <a:rPr lang="en-US" dirty="0" smtClean="0"/>
              <a:t> To Cabinet) faster (50-100Mb/s)</a:t>
            </a:r>
            <a:endParaRPr lang="en-US" dirty="0" smtClean="0"/>
          </a:p>
          <a:p>
            <a:r>
              <a:rPr lang="en-GB" dirty="0" smtClean="0"/>
              <a:t>Direct Cable/Fibre (NTL/Virgin </a:t>
            </a:r>
            <a:r>
              <a:rPr lang="en-GB" dirty="0" smtClean="0"/>
              <a:t>Media) can be </a:t>
            </a:r>
            <a:r>
              <a:rPr lang="en-GB" dirty="0" smtClean="0"/>
              <a:t> faster again.</a:t>
            </a:r>
            <a:endParaRPr lang="en-GB" dirty="0" smtClean="0"/>
          </a:p>
          <a:p>
            <a:pPr marL="118872" indent="0">
              <a:buNone/>
            </a:pPr>
            <a:endParaRPr lang="en-US" dirty="0"/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993634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Remember</a:t>
            </a:r>
            <a:endParaRPr lang="en-US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628800"/>
            <a:ext cx="8784976" cy="5229200"/>
          </a:xfrm>
        </p:spPr>
        <p:txBody>
          <a:bodyPr>
            <a:normAutofit/>
          </a:bodyPr>
          <a:lstStyle/>
          <a:p>
            <a:r>
              <a:rPr lang="en-US" dirty="0" smtClean="0"/>
              <a:t>A system is only as fast as its slowest link</a:t>
            </a:r>
          </a:p>
          <a:p>
            <a:r>
              <a:rPr lang="en-GB" dirty="0" smtClean="0"/>
              <a:t>Audio/Video data is often huge – needs compression</a:t>
            </a:r>
          </a:p>
          <a:p>
            <a:r>
              <a:rPr lang="en-GB" dirty="0" smtClean="0"/>
              <a:t>Important to be able to calculate total file sizes and subsequent data transfer rates</a:t>
            </a:r>
          </a:p>
          <a:p>
            <a:r>
              <a:rPr lang="en-GB" dirty="0" smtClean="0"/>
              <a:t>Don’t underestimate how long it needs to transfer data. Important for general office productivity as well as the human interaction aspect for things like web design.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uiExpand="1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1648</TotalTime>
  <Words>503</Words>
  <Application>Microsoft Office PowerPoint</Application>
  <PresentationFormat>On-screen Show (4:3)</PresentationFormat>
  <Paragraphs>113</Paragraphs>
  <Slides>18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Powerpoint New</vt:lpstr>
      <vt:lpstr>Storage Capacities &amp; Transmission speeds</vt:lpstr>
      <vt:lpstr>Typical Capacities </vt:lpstr>
      <vt:lpstr>How big?</vt:lpstr>
      <vt:lpstr>Graphics</vt:lpstr>
      <vt:lpstr>Audio</vt:lpstr>
      <vt:lpstr>Video</vt:lpstr>
      <vt:lpstr>Sizes too big!</vt:lpstr>
      <vt:lpstr>Compressing computer data?</vt:lpstr>
      <vt:lpstr>Moving that Data – transfer speeds</vt:lpstr>
      <vt:lpstr>Moving that Data</vt:lpstr>
      <vt:lpstr>Moving that Data</vt:lpstr>
      <vt:lpstr>Moving that Data</vt:lpstr>
      <vt:lpstr>Local Area Networks</vt:lpstr>
      <vt:lpstr>Local Area Networks</vt:lpstr>
      <vt:lpstr>Bluetooth</vt:lpstr>
      <vt:lpstr>Internet Speeds</vt:lpstr>
      <vt:lpstr>Remember</vt:lpstr>
      <vt:lpstr>Any Questions?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Specifications</dc:title>
  <dc:creator>Graham Rees-Evans</dc:creator>
  <cp:lastModifiedBy>Gareth</cp:lastModifiedBy>
  <cp:revision>59</cp:revision>
  <dcterms:created xsi:type="dcterms:W3CDTF">2011-10-12T21:10:17Z</dcterms:created>
  <dcterms:modified xsi:type="dcterms:W3CDTF">2019-02-04T21:24:11Z</dcterms:modified>
</cp:coreProperties>
</file>