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7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A7C6FA-670A-4E5F-B7FB-9E2E25F0B962}" v="1674" dt="2022-06-16T20:55:52.7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44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275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214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3522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051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676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695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578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143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167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5124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69712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93502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9785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6551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95090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308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1618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08" r:id="rId1"/>
    <p:sldLayoutId id="2147484109" r:id="rId2"/>
    <p:sldLayoutId id="2147484110" r:id="rId3"/>
    <p:sldLayoutId id="2147484111" r:id="rId4"/>
    <p:sldLayoutId id="2147484112" r:id="rId5"/>
    <p:sldLayoutId id="2147484113" r:id="rId6"/>
    <p:sldLayoutId id="2147484114" r:id="rId7"/>
    <p:sldLayoutId id="2147484115" r:id="rId8"/>
    <p:sldLayoutId id="2147484116" r:id="rId9"/>
    <p:sldLayoutId id="2147484117" r:id="rId10"/>
    <p:sldLayoutId id="2147484118" r:id="rId11"/>
    <p:sldLayoutId id="2147484119" r:id="rId12"/>
    <p:sldLayoutId id="2147484120" r:id="rId13"/>
    <p:sldLayoutId id="2147484121" r:id="rId14"/>
    <p:sldLayoutId id="2147484122" r:id="rId15"/>
    <p:sldLayoutId id="2147484123" r:id="rId16"/>
    <p:sldLayoutId id="2147484124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s://www.legislation.gov.uk/wsi/2016/429/body/made/www.food.gov.uk/ratings" TargetMode="External"/><Relationship Id="rId7" Type="http://schemas.openxmlformats.org/officeDocument/2006/relationships/image" Target="../media/image10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od.gov.uk/safety-hygiene/food-hygiene-rating-scheme" TargetMode="External"/><Relationship Id="rId2" Type="http://schemas.openxmlformats.org/officeDocument/2006/relationships/hyperlink" Target="https://winefolly.com/tips/basic-wine-and-food-pairing-char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ouch2success.com/blogs/Pro-tips-for-designing-a-perfect-takeaway-men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800" y="123825"/>
            <a:ext cx="11950700" cy="1223963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Georgia Pro"/>
                <a:cs typeface="Calibri Light"/>
              </a:rPr>
              <a:t> Hotel Trinity     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Georgia Pro"/>
                <a:cs typeface="Calibri Light"/>
              </a:rPr>
              <a:t>  </a:t>
            </a:r>
            <a:r>
              <a:rPr lang="en-GB" sz="2400" b="1" dirty="0">
                <a:latin typeface="Georgia Pro"/>
                <a:cs typeface="Calibri Light"/>
              </a:rPr>
              <a:t>                                                           Tell </a:t>
            </a:r>
            <a:r>
              <a:rPr lang="en-GB" sz="2000" b="1" dirty="0">
                <a:latin typeface="Georgia Pro"/>
                <a:cs typeface="Calibri Light"/>
              </a:rPr>
              <a:t> +02742500012</a:t>
            </a:r>
            <a:br>
              <a:rPr lang="en-GB" sz="2000" b="1" dirty="0">
                <a:latin typeface="Georgia Pro"/>
                <a:cs typeface="Calibri Light"/>
              </a:rPr>
            </a:br>
            <a:r>
              <a:rPr lang="en-GB" sz="2400" dirty="0">
                <a:latin typeface="Georgia Pro"/>
                <a:cs typeface="Calibri Light"/>
              </a:rPr>
              <a:t> Swansea, </a:t>
            </a:r>
            <a:r>
              <a:rPr lang="en-GB" sz="1400" dirty="0">
                <a:latin typeface="Georgia Pro"/>
                <a:cs typeface="Calibri Light"/>
              </a:rPr>
              <a:t>                                                                                        </a:t>
            </a:r>
            <a:r>
              <a:rPr lang="en-GB" sz="2000" dirty="0">
                <a:latin typeface="Georgia Pro"/>
                <a:cs typeface="Calibri Light"/>
              </a:rPr>
              <a:t>                                       </a:t>
            </a:r>
            <a:r>
              <a:rPr lang="en-GB" sz="2000" b="1" dirty="0">
                <a:latin typeface="Georgia Pro"/>
                <a:cs typeface="Calibri Light"/>
              </a:rPr>
              <a:t>www.hoteltrinity.co.uk</a:t>
            </a:r>
            <a:br>
              <a:rPr lang="en-GB" sz="2400" dirty="0">
                <a:latin typeface="Georgia Pro"/>
                <a:cs typeface="Calibri Light"/>
              </a:rPr>
            </a:br>
            <a:r>
              <a:rPr lang="en-GB" sz="1200" dirty="0">
                <a:latin typeface="Georgia Pro"/>
                <a:cs typeface="Calibri Light"/>
              </a:rPr>
              <a:t>   168  Swan  Road    , SW 123 SW                                                                                                                           </a:t>
            </a:r>
            <a:r>
              <a:rPr lang="en-GB" sz="1600" dirty="0">
                <a:latin typeface="Georgia Pro"/>
                <a:cs typeface="Calibri Light"/>
              </a:rPr>
              <a:t>Service option- Delivery        </a:t>
            </a:r>
            <a:br>
              <a:rPr lang="en-GB" sz="1600" dirty="0">
                <a:latin typeface="Georgia Pro"/>
                <a:cs typeface="Calibri Light"/>
              </a:rPr>
            </a:br>
            <a:r>
              <a:rPr lang="en-GB" sz="1600" dirty="0">
                <a:latin typeface="Georgia Pro"/>
                <a:cs typeface="Calibri Light"/>
              </a:rPr>
              <a:t>  Daily    –   7 am¬11 pm                                                                                                                     Payment: Card Only </a:t>
            </a:r>
          </a:p>
        </p:txBody>
      </p:sp>
      <p:pic>
        <p:nvPicPr>
          <p:cNvPr id="134" name="Picture 134" descr="Fish Dinner Chips And · Free photo on Pixabay">
            <a:extLst>
              <a:ext uri="{FF2B5EF4-FFF2-40B4-BE49-F238E27FC236}">
                <a16:creationId xmlns:a16="http://schemas.microsoft.com/office/drawing/2014/main" id="{22AA5CAC-19A5-5605-8181-E0B528B248F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 flipH="1">
            <a:off x="3788172" y="2028825"/>
            <a:ext cx="2126457" cy="153193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8A47C2-C9A2-0B30-1A4E-22E056EE13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7800" y="1495425"/>
            <a:ext cx="4432300" cy="47704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Small Cod ---------------5.90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Medium Cod  ----------7.05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Large Cod -------------- 9.10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Haddock  --------------- 9.10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Small Chips ------------- 3.50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Medium Chips --------- 4.20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Kids Cod &amp; Chips ------5.80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Kids Scampi &amp; Chips - 6.90</a:t>
            </a:r>
          </a:p>
          <a:p>
            <a:pPr>
              <a:lnSpc>
                <a:spcPct val="110000"/>
              </a:lnSpc>
            </a:pPr>
            <a:endParaRPr lang="en-GB" sz="1600" dirty="0">
              <a:cs typeface="Calibri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Jumbo Sausage ---------------- 3.80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Battered Jumbo Sausage --- 4.50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Chicken Nuggets &amp; Dip -----  4.50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¼ Chicken ------------------------ 5.10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Chicken Burger ----------------- 4.80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cs typeface="Calibri"/>
              </a:rPr>
              <a:t>Chicken Cheeseburger ------ 5.10</a:t>
            </a: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BE6FFCBA-7CA6-B549-4DC5-66C1EDB95BE8}"/>
              </a:ext>
            </a:extLst>
          </p:cNvPr>
          <p:cNvSpPr txBox="1"/>
          <p:nvPr/>
        </p:nvSpPr>
        <p:spPr>
          <a:xfrm>
            <a:off x="5765800" y="2603500"/>
            <a:ext cx="62865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cs typeface="Calibri"/>
            </a:endParaRP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99233C57-0491-C06F-63A7-BDBD32C38DD1}"/>
              </a:ext>
            </a:extLst>
          </p:cNvPr>
          <p:cNvSpPr txBox="1"/>
          <p:nvPr/>
        </p:nvSpPr>
        <p:spPr>
          <a:xfrm>
            <a:off x="5768975" y="1616075"/>
            <a:ext cx="5638800" cy="54162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Veggie Burger ------------ 4.00</a:t>
            </a:r>
            <a:endParaRPr lang="en-US" sz="1600" dirty="0"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Mini Spring Roll ------------ 3.80</a:t>
            </a: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Cheesy Beam Melt ------ 2.80</a:t>
            </a:r>
          </a:p>
          <a:p>
            <a:pPr marL="742950" lvl="1" indent="-285750">
              <a:buFont typeface="Arial"/>
              <a:buChar char="•"/>
            </a:pPr>
            <a:endParaRPr lang="en-GB" sz="1600" dirty="0"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Vegan Cookie Dough ---- 6.95</a:t>
            </a: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Vegan Waffle ---------------- 6.95</a:t>
            </a: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Choc Chip Cookie --------- 2.00</a:t>
            </a: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Cinnamon Rolls -------------- 5.99</a:t>
            </a:r>
          </a:p>
          <a:p>
            <a:pPr marL="742950" lvl="1" indent="-285750">
              <a:buFont typeface="Arial"/>
              <a:buChar char="•"/>
            </a:pPr>
            <a:endParaRPr lang="en-GB" sz="1600" dirty="0"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Chardonnay --------------- 10.00</a:t>
            </a: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Roussanne ------------------ 10.00</a:t>
            </a: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Sparkling Water ------------- 0.50</a:t>
            </a: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Tea ------------------------------ 2.00</a:t>
            </a: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Coffee ------------------------- 2.00</a:t>
            </a: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Coke 1.5L --------------------  3.50</a:t>
            </a: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cs typeface="Calibri"/>
              </a:rPr>
              <a:t>Cans 330ml ------------------- 2.00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cs typeface="Calibri"/>
              </a:rPr>
              <a:t>----Notify us if you have any allergy</a:t>
            </a:r>
          </a:p>
          <a:p>
            <a:pPr lvl="1">
              <a:lnSpc>
                <a:spcPct val="150000"/>
              </a:lnSpc>
            </a:pPr>
            <a:endParaRPr lang="en-GB" dirty="0">
              <a:cs typeface="Calibri"/>
            </a:endParaRPr>
          </a:p>
          <a:p>
            <a:pPr>
              <a:lnSpc>
                <a:spcPct val="150000"/>
              </a:lnSpc>
            </a:pPr>
            <a:endParaRPr lang="en-GB" dirty="0">
              <a:cs typeface="Calibri"/>
            </a:endParaRPr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F6CF004F-E3AB-24EA-4D94-AB398CE1E4CD}"/>
              </a:ext>
            </a:extLst>
          </p:cNvPr>
          <p:cNvSpPr txBox="1"/>
          <p:nvPr/>
        </p:nvSpPr>
        <p:spPr>
          <a:xfrm>
            <a:off x="6153150" y="6242050"/>
            <a:ext cx="52451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 err="1">
                <a:solidFill>
                  <a:schemeClr val="bg1"/>
                </a:solidFill>
                <a:ea typeface="+mn-lt"/>
                <a:cs typeface="+mn-lt"/>
              </a:rPr>
              <a:t>g</a:t>
            </a:r>
            <a:r>
              <a:rPr lang="en-GB" sz="1000" dirty="0" err="1">
                <a:ea typeface="+mn-lt"/>
                <a:cs typeface="+mn-lt"/>
              </a:rPr>
              <a:t>anfod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sgôr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hylendid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bwyd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ein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busnes</a:t>
            </a:r>
            <a:r>
              <a:rPr lang="en-GB" sz="1000" dirty="0">
                <a:ea typeface="+mn-lt"/>
                <a:cs typeface="+mn-lt"/>
              </a:rPr>
              <a:t> neu </a:t>
            </a:r>
            <a:r>
              <a:rPr lang="en-GB" sz="1000" dirty="0" err="1">
                <a:ea typeface="+mn-lt"/>
                <a:cs typeface="+mn-lt"/>
              </a:rPr>
              <a:t>gofynnwch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inni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beth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yw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ein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sgôr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hylendid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bwyd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wrth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archebu</a:t>
            </a:r>
            <a:r>
              <a:rPr lang="en-GB" sz="1000" dirty="0">
                <a:ea typeface="+mn-lt"/>
                <a:cs typeface="+mn-lt"/>
              </a:rPr>
              <a:t>. / Go to </a:t>
            </a:r>
            <a:r>
              <a:rPr lang="en-GB" sz="10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1000" dirty="0">
                <a:ea typeface="+mn-lt"/>
                <a:cs typeface="+mn-lt"/>
              </a:rPr>
              <a:t> to find out the food hygiene rating of our business or ask us for our food hygiene rating when you order”.</a:t>
            </a:r>
            <a:endParaRPr lang="en-US" sz="1000"/>
          </a:p>
        </p:txBody>
      </p:sp>
      <p:pic>
        <p:nvPicPr>
          <p:cNvPr id="136" name="Picture 136" descr="A picture containing shape&#10;&#10;Description automatically generated">
            <a:extLst>
              <a:ext uri="{FF2B5EF4-FFF2-40B4-BE49-F238E27FC236}">
                <a16:creationId xmlns:a16="http://schemas.microsoft.com/office/drawing/2014/main" id="{62EF6C78-9CC5-7D36-B6D7-5B046B0EA0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4813" y="119063"/>
            <a:ext cx="2314575" cy="1209675"/>
          </a:xfrm>
          <a:prstGeom prst="rect">
            <a:avLst/>
          </a:prstGeom>
        </p:spPr>
      </p:pic>
      <p:pic>
        <p:nvPicPr>
          <p:cNvPr id="137" name="Picture 137">
            <a:extLst>
              <a:ext uri="{FF2B5EF4-FFF2-40B4-BE49-F238E27FC236}">
                <a16:creationId xmlns:a16="http://schemas.microsoft.com/office/drawing/2014/main" id="{E253CDAC-A752-B1F3-2D8B-CA4E54F373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21938" y="2700338"/>
            <a:ext cx="1470025" cy="860425"/>
          </a:xfrm>
          <a:prstGeom prst="rect">
            <a:avLst/>
          </a:prstGeom>
        </p:spPr>
      </p:pic>
      <p:pic>
        <p:nvPicPr>
          <p:cNvPr id="138" name="Picture 138">
            <a:extLst>
              <a:ext uri="{FF2B5EF4-FFF2-40B4-BE49-F238E27FC236}">
                <a16:creationId xmlns:a16="http://schemas.microsoft.com/office/drawing/2014/main" id="{154AF90A-4AD8-EAF1-287E-1C11DFEB2C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21938" y="4100513"/>
            <a:ext cx="1470025" cy="1616075"/>
          </a:xfrm>
          <a:prstGeom prst="rect">
            <a:avLst/>
          </a:prstGeom>
        </p:spPr>
      </p:pic>
      <p:pic>
        <p:nvPicPr>
          <p:cNvPr id="139" name="Picture 139" descr="A picture containing food, table, wooden, meal&#10;&#10;Description automatically generated">
            <a:extLst>
              <a:ext uri="{FF2B5EF4-FFF2-40B4-BE49-F238E27FC236}">
                <a16:creationId xmlns:a16="http://schemas.microsoft.com/office/drawing/2014/main" id="{02869328-EF92-745E-E771-604162B0C71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92538" y="4414838"/>
            <a:ext cx="2143125" cy="1546225"/>
          </a:xfrm>
          <a:prstGeom prst="rect">
            <a:avLst/>
          </a:prstGeom>
        </p:spPr>
      </p:pic>
      <p:pic>
        <p:nvPicPr>
          <p:cNvPr id="140" name="Picture 14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6F63779-AD7D-3B24-0A56-1CB55466629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10675" y="1014413"/>
            <a:ext cx="819150" cy="269875"/>
          </a:xfrm>
          <a:prstGeom prst="rect">
            <a:avLst/>
          </a:prstGeom>
        </p:spPr>
      </p:pic>
      <p:pic>
        <p:nvPicPr>
          <p:cNvPr id="141" name="Picture 141" descr="Logo&#10;&#10;Description automatically generated">
            <a:extLst>
              <a:ext uri="{FF2B5EF4-FFF2-40B4-BE49-F238E27FC236}">
                <a16:creationId xmlns:a16="http://schemas.microsoft.com/office/drawing/2014/main" id="{D2CA86C3-1B0F-BD75-6B6C-44A170845E4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53650" y="1049338"/>
            <a:ext cx="685800" cy="212725"/>
          </a:xfrm>
          <a:prstGeom prst="rect">
            <a:avLst/>
          </a:prstGeom>
        </p:spPr>
      </p:pic>
      <p:pic>
        <p:nvPicPr>
          <p:cNvPr id="142" name="Picture 142" descr="A cheeseburger on a plate&#10;&#10;Description automatically generated">
            <a:extLst>
              <a:ext uri="{FF2B5EF4-FFF2-40B4-BE49-F238E27FC236}">
                <a16:creationId xmlns:a16="http://schemas.microsoft.com/office/drawing/2014/main" id="{6E59D8EC-EC53-CC88-5D5C-41F5B264E0D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412413" y="1617663"/>
            <a:ext cx="1400175" cy="84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5929-08DC-0C7D-2668-51B725FB8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359130"/>
          </a:xfrm>
        </p:spPr>
        <p:txBody>
          <a:bodyPr/>
          <a:lstStyle/>
          <a:p>
            <a:r>
              <a:rPr lang="en-GB" sz="2000" dirty="0"/>
              <a:t>References: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996A6-7D2B-ED91-A86B-70801B75D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2" y="1252818"/>
            <a:ext cx="8756041" cy="49955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Basic Wine and Food Pairing Chart [online] available at </a:t>
            </a:r>
            <a:r>
              <a:rPr lang="en-GB" dirty="0">
                <a:ea typeface="+mj-lt"/>
                <a:cs typeface="+mj-lt"/>
                <a:hlinkClick r:id="rId2"/>
              </a:rPr>
              <a:t>https://winefolly.com/tips/basic-wine-and-food-pairing-chart/</a:t>
            </a:r>
            <a:r>
              <a:rPr lang="en-GB" dirty="0">
                <a:ea typeface="+mj-lt"/>
                <a:cs typeface="+mj-lt"/>
              </a:rPr>
              <a:t> (accessed on 12 June 2022)</a:t>
            </a:r>
          </a:p>
          <a:p>
            <a:pPr>
              <a:buClr>
                <a:srgbClr val="8AD0D6"/>
              </a:buClr>
            </a:pPr>
            <a:r>
              <a:rPr lang="en-GB" dirty="0"/>
              <a:t>Food and Hygiene Rating Scheme [online] available at </a:t>
            </a:r>
            <a:r>
              <a:rPr lang="en-GB" dirty="0">
                <a:ea typeface="+mj-lt"/>
                <a:cs typeface="+mj-lt"/>
                <a:hlinkClick r:id="rId3"/>
              </a:rPr>
              <a:t>https://www.food.gov.uk/safety-hygiene/food-hygiene-rating-scheme</a:t>
            </a:r>
            <a:r>
              <a:rPr lang="en-GB" dirty="0">
                <a:ea typeface="+mj-lt"/>
                <a:cs typeface="+mj-lt"/>
              </a:rPr>
              <a:t> (</a:t>
            </a:r>
            <a:r>
              <a:rPr lang="en-GB" dirty="0" err="1">
                <a:ea typeface="+mj-lt"/>
                <a:cs typeface="+mj-lt"/>
              </a:rPr>
              <a:t>accesed</a:t>
            </a:r>
            <a:r>
              <a:rPr lang="en-GB" dirty="0">
                <a:ea typeface="+mj-lt"/>
                <a:cs typeface="+mj-lt"/>
              </a:rPr>
              <a:t> on 10 June 2022)</a:t>
            </a:r>
          </a:p>
          <a:p>
            <a:pPr>
              <a:buClr>
                <a:srgbClr val="8AD0D6"/>
              </a:buClr>
            </a:pPr>
            <a:r>
              <a:rPr lang="en-GB" dirty="0"/>
              <a:t>Stockman, Emma (2021) Pro Tips for Designing a Perfect Takeaway Meniu [online] available at </a:t>
            </a:r>
            <a:r>
              <a:rPr lang="en-GB" dirty="0">
                <a:ea typeface="+mj-lt"/>
                <a:cs typeface="+mj-lt"/>
                <a:hlinkClick r:id="rId4"/>
              </a:rPr>
              <a:t>https://www.touch2success.com/blogs/Pro-tips-for-designing-a-perfect-takeaway-menu</a:t>
            </a:r>
            <a:r>
              <a:rPr lang="en-GB" dirty="0">
                <a:ea typeface="+mj-lt"/>
                <a:cs typeface="+mj-lt"/>
              </a:rPr>
              <a:t> (accessed on 10 June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2914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Ion</vt:lpstr>
      <vt:lpstr> Hotel Trinity                                                                  Tell  +02742500012  Swansea,                                                                                                                                www.hoteltrinity.co.uk    168  Swan  Road    , SW 123 SW                                                                                                                           Service option- Delivery           Daily    –   7 am¬11 pm                                                                                                                     Payment: Card Only </vt:lpstr>
      <vt:lpstr>References: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470</cp:revision>
  <dcterms:created xsi:type="dcterms:W3CDTF">2022-06-16T19:18:46Z</dcterms:created>
  <dcterms:modified xsi:type="dcterms:W3CDTF">2022-06-16T20:56:53Z</dcterms:modified>
</cp:coreProperties>
</file>