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wdp" ContentType="image/vnd.ms-photo"/>
  <Default Extension="gif" ContentType="image/gi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26"/>
  </p:handoutMasterIdLst>
  <p:sldIdLst>
    <p:sldId id="350" r:id="rId3"/>
    <p:sldId id="437" r:id="rId5"/>
    <p:sldId id="404" r:id="rId6"/>
    <p:sldId id="456" r:id="rId7"/>
    <p:sldId id="432" r:id="rId8"/>
    <p:sldId id="433" r:id="rId9"/>
    <p:sldId id="434" r:id="rId10"/>
    <p:sldId id="458" r:id="rId11"/>
    <p:sldId id="459" r:id="rId12"/>
    <p:sldId id="457" r:id="rId13"/>
    <p:sldId id="397" r:id="rId14"/>
    <p:sldId id="398" r:id="rId15"/>
    <p:sldId id="399" r:id="rId16"/>
    <p:sldId id="400" r:id="rId17"/>
    <p:sldId id="403" r:id="rId18"/>
    <p:sldId id="418" r:id="rId19"/>
    <p:sldId id="406" r:id="rId20"/>
    <p:sldId id="426" r:id="rId21"/>
    <p:sldId id="428" r:id="rId22"/>
    <p:sldId id="427" r:id="rId23"/>
    <p:sldId id="429" r:id="rId24"/>
    <p:sldId id="352" r:id="rId2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98" y="108"/>
      </p:cViewPr>
      <p:guideLst>
        <p:guide orient="horz" pos="2172"/>
        <p:guide pos="3807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9" Type="http://schemas.openxmlformats.org/officeDocument/2006/relationships/tableStyles" Target="tableStyles.xml"/><Relationship Id="rId28" Type="http://schemas.openxmlformats.org/officeDocument/2006/relationships/viewProps" Target="viewProps.xml"/><Relationship Id="rId27" Type="http://schemas.openxmlformats.org/officeDocument/2006/relationships/presProps" Target="presProps.xml"/><Relationship Id="rId26" Type="http://schemas.openxmlformats.org/officeDocument/2006/relationships/handoutMaster" Target="handoutMasters/handoutMaster1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wmf"/><Relationship Id="rId1" Type="http://schemas.openxmlformats.org/officeDocument/2006/relationships/image" Target="../media/image4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5.wmf"/><Relationship Id="rId1" Type="http://schemas.openxmlformats.org/officeDocument/2006/relationships/image" Target="../media/image4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先不读，写一写。看看鼠这个字是不是和老鼠的样子很像。所以好多中国字就和画画一样。再写几个。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看一个春节的介绍短片，认识春节的来历和习俗。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126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1266" name="Notes Placeholder 2"/>
          <p:cNvSpPr>
            <a:spLocks noGrp="1"/>
          </p:cNvSpPr>
          <p:nvPr>
            <p:ph type="body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r>
              <a:rPr lang="en-GB" altLang="zh-CN" dirty="0"/>
              <a:t>During the festival, people hold family reunions</a:t>
            </a:r>
            <a:r>
              <a:rPr lang="en-US" altLang="en-GB" dirty="0"/>
              <a:t>.</a:t>
            </a:r>
            <a:r>
              <a:rPr lang="zh-CN" altLang="en-US" dirty="0"/>
              <a:t>一家人会从四面八方团聚到父母的身边，特别是工作在别的城市的人，也许工作了一年都没有团聚了，所以春节团聚对家人来说是最重要的时刻了。</a:t>
            </a:r>
            <a:endParaRPr lang="en-US" altLang="zh-CN" dirty="0"/>
          </a:p>
        </p:txBody>
      </p:sp>
      <p:sp>
        <p:nvSpPr>
          <p:cNvPr id="11267" name="Slide Number Placeholder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p>
            <a:pPr lvl="0" indent="0" algn="r"/>
            <a:fld id="{9A0DB2DC-4C9A-4742-B13C-FB6460FD3503}" type="slidenum">
              <a:rPr lang="en-GB" altLang="zh-CN" sz="1200" dirty="0"/>
            </a:fld>
            <a:endParaRPr lang="en-GB" altLang="zh-CN" sz="1200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331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3314" name="Notes Placeholder 2"/>
          <p:cNvSpPr>
            <a:spLocks noGrp="1"/>
          </p:cNvSpPr>
          <p:nvPr>
            <p:ph type="body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r>
              <a:rPr lang="zh-CN" altLang="en-US" dirty="0"/>
              <a:t>下面我给大家介绍下春节的习俗，中国人会做哪些有趣的事情。先从春节前说起。</a:t>
            </a:r>
            <a:endParaRPr lang="en-GB" altLang="zh-CN" dirty="0"/>
          </a:p>
          <a:p>
            <a:pPr lvl="0">
              <a:spcBef>
                <a:spcPct val="0"/>
              </a:spcBef>
            </a:pPr>
            <a:r>
              <a:rPr lang="zh-CN" altLang="en-US" dirty="0"/>
              <a:t>为了庆祝春节，人们肯定要做很多准备工作了。第一 回家。</a:t>
            </a:r>
            <a:endParaRPr lang="en-GB" altLang="zh-CN" dirty="0"/>
          </a:p>
        </p:txBody>
      </p:sp>
      <p:sp>
        <p:nvSpPr>
          <p:cNvPr id="13315" name="Slide Number Placeholder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p>
            <a:pPr lvl="0" indent="0" algn="r"/>
            <a:fld id="{9A0DB2DC-4C9A-4742-B13C-FB6460FD3503}" type="slidenum">
              <a:rPr lang="en-GB" altLang="zh-CN" sz="1200" dirty="0"/>
            </a:fld>
            <a:endParaRPr lang="en-GB" altLang="zh-CN" sz="1200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40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7410" name="Notes Placeholder 2"/>
          <p:cNvSpPr>
            <a:spLocks noGrp="1"/>
          </p:cNvSpPr>
          <p:nvPr>
            <p:ph type="body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r>
              <a:rPr lang="zh-CN" altLang="en-US" b="1" dirty="0">
                <a:solidFill>
                  <a:srgbClr val="FFFF00"/>
                </a:solidFill>
                <a:sym typeface="等线" panose="02010600030101010101" charset="-122"/>
              </a:rPr>
              <a:t>除夕这一天对华人来说是极为重要的。这一天人们准备除旧迎新，吃团圆饭。家庭是华人社会的基石，一年一度的团年饭充分表现出中华族家庭成员的互敬互爱，这种互敬互爱使一家人之间的关系更为紧密。家人的团聚往往令一家之主在精神上得到安慰与满足，老人家眼看儿孙满堂，一家大小共叙天伦，过去的关怀与抚养子女所付出的心血总算没有白费，这是何等的幸福。而年轻一辈，也正可以借此机会向父母的养育之恩表达感激之情。 守岁是从吃年夜饭开始，这顿年夜饭要慢慢地吃，一直到深夜。夜里不睡，迎接新一年的到来。</a:t>
            </a:r>
            <a:br>
              <a:rPr lang="zh-CN" altLang="en-US" b="1" dirty="0">
                <a:solidFill>
                  <a:srgbClr val="FFFF00"/>
                </a:solidFill>
                <a:sym typeface="等线" panose="02010600030101010101" charset="-122"/>
              </a:rPr>
            </a:br>
            <a:r>
              <a:rPr lang="zh-CN" altLang="en-GB" dirty="0"/>
              <a:t>在中国不同地方过春节会有不同的习俗。在我的家里大年夜，全家人在一起包饺子。包饺子不仅是一种食物，更是全家人一起聊天谈心的活动。大家好久没见了，边包饺子边说说一年来发生的事情。吃年夜饭。看电视，守岁，整夜不睡觉。</a:t>
            </a:r>
            <a:r>
              <a:rPr lang="en-US" altLang="zh-CN" dirty="0"/>
              <a:t>12</a:t>
            </a:r>
            <a:r>
              <a:rPr lang="zh-CN" altLang="en-US" dirty="0"/>
              <a:t>点，</a:t>
            </a:r>
            <a:r>
              <a:rPr lang="zh-CN" altLang="en-GB" dirty="0"/>
              <a:t>放鞭炮。</a:t>
            </a:r>
            <a:r>
              <a:rPr lang="zh-CN" altLang="en-US" dirty="0"/>
              <a:t>对于小孩子来说最兴奋的事情就是放鞭炮了。</a:t>
            </a:r>
            <a:endParaRPr lang="zh-CN" altLang="en-US" dirty="0"/>
          </a:p>
        </p:txBody>
      </p:sp>
      <p:sp>
        <p:nvSpPr>
          <p:cNvPr id="17411" name="Slide Number Placeholder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p>
            <a:pPr lvl="0" indent="0" algn="r"/>
            <a:fld id="{9A0DB2DC-4C9A-4742-B13C-FB6460FD3503}" type="slidenum">
              <a:rPr lang="en-GB" altLang="zh-CN" sz="1200" dirty="0"/>
            </a:fld>
            <a:endParaRPr lang="en-GB" altLang="zh-CN" sz="1200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9457" name="幻灯片图像占位符 1"/>
          <p:cNvSpPr/>
          <p:nvPr>
            <p:ph type="sldImg"/>
          </p:nvPr>
        </p:nvSpPr>
        <p:spPr>
          <a:ln>
            <a:solidFill>
              <a:srgbClr val="000000"/>
            </a:solidFill>
          </a:ln>
        </p:spPr>
      </p:sp>
      <p:sp>
        <p:nvSpPr>
          <p:cNvPr id="19458" name="文本占位符 2"/>
          <p:cNvSpPr/>
          <p:nvPr>
            <p:ph type="body"/>
          </p:nvPr>
        </p:nvSpPr>
        <p:spPr>
          <a:noFill/>
          <a:ln>
            <a:noFill/>
          </a:ln>
        </p:spPr>
        <p:txBody>
          <a:bodyPr lIns="91440" tIns="45720" rIns="91440" bIns="45720" anchor="t"/>
          <a:p>
            <a:pPr lvl="0"/>
            <a:r>
              <a:rPr lang="zh-CN" altLang="en-US" b="1" dirty="0">
                <a:solidFill>
                  <a:srgbClr val="FFFF00"/>
                </a:solidFill>
                <a:sym typeface="等线" panose="02010600030101010101" charset="-122"/>
              </a:rPr>
              <a:t>过年的第一天起</a:t>
            </a:r>
            <a:r>
              <a:rPr lang="zh-CN" altLang="en-US" b="1" dirty="0">
                <a:solidFill>
                  <a:srgbClr val="FFFF00"/>
                </a:solidFill>
                <a:sym typeface="等线" panose="02010600030101010101" charset="-122"/>
              </a:rPr>
              <a:t>，最重要的事情就是</a:t>
            </a:r>
            <a:r>
              <a:rPr lang="zh-CN" altLang="en-US" b="1" dirty="0">
                <a:solidFill>
                  <a:srgbClr val="FFFF00"/>
                </a:solidFill>
                <a:sym typeface="等线" panose="02010600030101010101" charset="-122"/>
              </a:rPr>
              <a:t>拜年，是春节期间的重要活动，它与除夕夜的团圆饭一样，是最能体现“年味”的春节习俗。在过去家庭拜年顺序为一拜天地，二拜祖宗，三拜高堂。一般大年初一晚辈给长辈拜年，祝愿长辈福如东海、寿比南山。新年后给亲戚拜年，一般的规矩是初一拜本家、初二拜岳家、初三拜亲戚。在同学、同事、朋友、合作者、邻里之间也要相互拜年。在“过年好”的道贺声中，拉近了心与心的距离，增进了人与人的感情。正如古语所说，拜年“以联年谊、以敦乡情”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560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25602" name="Notes Placeholder 2"/>
          <p:cNvSpPr>
            <a:spLocks noGrp="1"/>
          </p:cNvSpPr>
          <p:nvPr>
            <p:ph type="body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p>
            <a:pPr lvl="0">
              <a:spcBef>
                <a:spcPct val="0"/>
              </a:spcBef>
            </a:pPr>
            <a:r>
              <a:rPr lang="zh-CN" altLang="en-US" dirty="0"/>
              <a:t>或者到室外去，看表演，逛庙会</a:t>
            </a:r>
            <a:endParaRPr lang="zh-CN" altLang="en-US" dirty="0"/>
          </a:p>
        </p:txBody>
      </p:sp>
      <p:sp>
        <p:nvSpPr>
          <p:cNvPr id="25603" name="Slide Number Placeholder 3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/>
          <a:p>
            <a:pPr lvl="0" indent="0" algn="r"/>
            <a:fld id="{9A0DB2DC-4C9A-4742-B13C-FB6460FD3503}" type="slidenum">
              <a:rPr lang="en-GB" altLang="zh-CN" sz="1200" dirty="0"/>
            </a:fld>
            <a:endParaRPr lang="en-GB" altLang="zh-CN" sz="1200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GB"/>
              <a:t>游戏：我是字典。分三组，生母韵母声调。选出任意 用生母，韵母，音调随意组合成一个拼音，我来告诉你是什么意思。</a:t>
            </a:r>
            <a:endParaRPr lang="zh-CN" alt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C1CD97-E9EA-4E82-9539-BE60926ECBB9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microsoft.com/office/2007/relationships/hdphoto" Target="../media/image9.wdp"/><Relationship Id="rId1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1.png"/><Relationship Id="rId3" Type="http://schemas.openxmlformats.org/officeDocument/2006/relationships/image" Target="../media/image10.png"/><Relationship Id="rId2" Type="http://schemas.microsoft.com/office/2007/relationships/hdphoto" Target="../media/image9.wdp"/><Relationship Id="rId1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9.png"/><Relationship Id="rId1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0.GIF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7" Type="http://schemas.openxmlformats.org/officeDocument/2006/relationships/slideLayout" Target="../slideLayouts/slideLayout2.xml"/><Relationship Id="rId6" Type="http://schemas.microsoft.com/office/2007/relationships/hdphoto" Target="../media/image25.wdp"/><Relationship Id="rId5" Type="http://schemas.openxmlformats.org/officeDocument/2006/relationships/image" Target="../media/image24.png"/><Relationship Id="rId4" Type="http://schemas.openxmlformats.org/officeDocument/2006/relationships/image" Target="../media/image23.jpeg"/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hyperlink" Target="video\Getting%20home%20for%20Chinese%20New%20Year.mp4" TargetMode="External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notesSlide" Target="../notesSlides/notesSlide4.xml"/><Relationship Id="rId8" Type="http://schemas.openxmlformats.org/officeDocument/2006/relationships/slideLayout" Target="../slideLayouts/slideLayout2.xml"/><Relationship Id="rId7" Type="http://schemas.microsoft.com/office/2007/relationships/hdphoto" Target="../media/image25.wdp"/><Relationship Id="rId6" Type="http://schemas.openxmlformats.org/officeDocument/2006/relationships/image" Target="../media/image24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microsoft.com/office/2007/relationships/hdphoto" Target="../media/image25.wdp"/><Relationship Id="rId7" Type="http://schemas.openxmlformats.org/officeDocument/2006/relationships/image" Target="../media/image24.png"/><Relationship Id="rId6" Type="http://schemas.openxmlformats.org/officeDocument/2006/relationships/image" Target="../media/image35.jpeg"/><Relationship Id="rId5" Type="http://schemas.openxmlformats.org/officeDocument/2006/relationships/hyperlink" Target="video\Living%20in%20China%20-%20The%20Spring%20Festival.mp4" TargetMode="External"/><Relationship Id="rId4" Type="http://schemas.openxmlformats.org/officeDocument/2006/relationships/image" Target="../media/image34.jpeg"/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0" Type="http://schemas.openxmlformats.org/officeDocument/2006/relationships/notesSlide" Target="../notesSlides/notesSlide5.xml"/><Relationship Id="rId1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2.xml"/><Relationship Id="rId4" Type="http://schemas.microsoft.com/office/2007/relationships/hdphoto" Target="../media/image25.wdp"/><Relationship Id="rId3" Type="http://schemas.openxmlformats.org/officeDocument/2006/relationships/image" Target="../media/image24.png"/><Relationship Id="rId2" Type="http://schemas.openxmlformats.org/officeDocument/2006/relationships/image" Target="../media/image37.jpeg"/><Relationship Id="rId1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7" Type="http://schemas.openxmlformats.org/officeDocument/2006/relationships/slideLayout" Target="../slideLayouts/slideLayout2.xml"/><Relationship Id="rId6" Type="http://schemas.microsoft.com/office/2007/relationships/hdphoto" Target="../media/image25.wdp"/><Relationship Id="rId5" Type="http://schemas.openxmlformats.org/officeDocument/2006/relationships/image" Target="../media/image24.png"/><Relationship Id="rId4" Type="http://schemas.openxmlformats.org/officeDocument/2006/relationships/image" Target="../media/image41.jpeg"/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image" Target="../media/image38.jpe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8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42.png"/><Relationship Id="rId1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3.jpe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image" Target="../media/image48.png"/><Relationship Id="rId8" Type="http://schemas.openxmlformats.org/officeDocument/2006/relationships/image" Target="../media/image47.wmf"/><Relationship Id="rId7" Type="http://schemas.openxmlformats.org/officeDocument/2006/relationships/oleObject" Target="../embeddings/oleObject3.bin"/><Relationship Id="rId6" Type="http://schemas.openxmlformats.org/officeDocument/2006/relationships/image" Target="../media/image4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5.wmf"/><Relationship Id="rId3" Type="http://schemas.openxmlformats.org/officeDocument/2006/relationships/oleObject" Target="../embeddings/oleObject1.bin"/><Relationship Id="rId2" Type="http://schemas.openxmlformats.org/officeDocument/2006/relationships/image" Target="../media/image13.png"/><Relationship Id="rId13" Type="http://schemas.openxmlformats.org/officeDocument/2006/relationships/vmlDrawing" Target="../drawings/vmlDrawing1.vml"/><Relationship Id="rId12" Type="http://schemas.openxmlformats.org/officeDocument/2006/relationships/slideLayout" Target="../slideLayouts/slideLayout2.xml"/><Relationship Id="rId11" Type="http://schemas.openxmlformats.org/officeDocument/2006/relationships/image" Target="../media/image50.png"/><Relationship Id="rId10" Type="http://schemas.openxmlformats.org/officeDocument/2006/relationships/image" Target="../media/image49.png"/><Relationship Id="rId1" Type="http://schemas.openxmlformats.org/officeDocument/2006/relationships/image" Target="../media/image4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1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image" Target="../media/image47.wmf"/><Relationship Id="rId8" Type="http://schemas.openxmlformats.org/officeDocument/2006/relationships/oleObject" Target="../embeddings/oleObject6.bin"/><Relationship Id="rId7" Type="http://schemas.openxmlformats.org/officeDocument/2006/relationships/image" Target="../media/image45.wmf"/><Relationship Id="rId6" Type="http://schemas.openxmlformats.org/officeDocument/2006/relationships/oleObject" Target="../embeddings/oleObject5.bin"/><Relationship Id="rId5" Type="http://schemas.openxmlformats.org/officeDocument/2006/relationships/image" Target="../media/image46.wmf"/><Relationship Id="rId4" Type="http://schemas.openxmlformats.org/officeDocument/2006/relationships/oleObject" Target="../embeddings/oleObject4.bin"/><Relationship Id="rId3" Type="http://schemas.openxmlformats.org/officeDocument/2006/relationships/image" Target="../media/image53.jpeg"/><Relationship Id="rId2" Type="http://schemas.microsoft.com/office/2007/relationships/hdphoto" Target="../media/image25.wdp"/><Relationship Id="rId12" Type="http://schemas.openxmlformats.org/officeDocument/2006/relationships/vmlDrawing" Target="../drawings/vmlDrawing2.vml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26.jpeg"/><Relationship Id="rId1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ackgroundRemoval t="8978" b="8080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215"/>
          <a:stretch>
            <a:fillRect/>
          </a:stretch>
        </p:blipFill>
        <p:spPr>
          <a:xfrm>
            <a:off x="1367155" y="998220"/>
            <a:ext cx="3458210" cy="3883025"/>
          </a:xfrm>
          <a:prstGeom prst="rect">
            <a:avLst/>
          </a:prstGeom>
        </p:spPr>
      </p:pic>
      <p:sp>
        <p:nvSpPr>
          <p:cNvPr id="10247" name="Rectangle 2"/>
          <p:cNvSpPr>
            <a:spLocks noGrp="1"/>
          </p:cNvSpPr>
          <p:nvPr/>
        </p:nvSpPr>
        <p:spPr>
          <a:xfrm>
            <a:off x="4227195" y="2872105"/>
            <a:ext cx="6315710" cy="18097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p>
            <a:pPr algn="ctr" eaLnBrk="0" hangingPunct="0">
              <a:lnSpc>
                <a:spcPct val="40000"/>
              </a:lnSpc>
            </a:pPr>
            <a:r>
              <a:rPr lang="zh-CN" altLang="en-US" sz="13000" b="1" dirty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春节</a:t>
            </a:r>
            <a:br>
              <a:rPr lang="zh-CN" altLang="en-US" sz="9600" b="1" dirty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</a:br>
            <a:endParaRPr lang="zh-CN" altLang="en-US" sz="9600" b="1" dirty="0">
              <a:solidFill>
                <a:srgbClr val="FF0000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eaLnBrk="0" hangingPunct="0"/>
            <a:r>
              <a:rPr lang="en-US" altLang="zh-CN" sz="3200" b="1" dirty="0">
                <a:solidFill>
                  <a:srgbClr val="FF0000"/>
                </a:solidFill>
                <a:latin typeface="+mj-lt"/>
                <a:ea typeface="方正楷体拼音字库01" panose="03000509000000000000" charset="-122"/>
                <a:cs typeface="+mj-lt"/>
              </a:rPr>
              <a:t>Chinese Spring Festival</a:t>
            </a:r>
            <a:endParaRPr lang="en-US" altLang="zh-CN" sz="3200" b="1" dirty="0">
              <a:solidFill>
                <a:srgbClr val="FF0000"/>
              </a:solidFill>
              <a:latin typeface="+mj-lt"/>
              <a:ea typeface="方正楷体拼音字库01" panose="03000509000000000000" charset="-122"/>
              <a:cs typeface="+mj-lt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23365" y="365125"/>
            <a:ext cx="8943340" cy="5351145"/>
          </a:xfrm>
        </p:spPr>
        <p:txBody>
          <a:bodyPr>
            <a:normAutofit/>
          </a:bodyPr>
          <a:p>
            <a:r>
              <a:rPr lang="en-US" altLang="zh-CN"/>
              <a:t>1.</a:t>
            </a:r>
            <a:r>
              <a:rPr lang="zh-CN" altLang="en-US"/>
              <a:t>语言部分：汉语拼音</a:t>
            </a:r>
            <a:r>
              <a:rPr lang="en-US" altLang="zh-CN"/>
              <a:t>-</a:t>
            </a:r>
            <a:r>
              <a:rPr lang="zh-CN" altLang="en-US"/>
              <a:t>生母</a:t>
            </a:r>
            <a:br>
              <a:rPr lang="zh-CN" altLang="en-US"/>
            </a:br>
            <a:r>
              <a:rPr lang="zh-CN" altLang="en-US"/>
              <a:t>                      汉字 福、门</a:t>
            </a:r>
            <a:br>
              <a:rPr lang="zh-CN" altLang="en-US"/>
            </a:br>
            <a:r>
              <a:rPr lang="en-US" altLang="zh-CN"/>
              <a:t>2.</a:t>
            </a:r>
            <a:r>
              <a:rPr lang="zh-CN" altLang="en-US"/>
              <a:t>文化部分：福，新年装饰</a:t>
            </a:r>
            <a:br>
              <a:rPr lang="zh-CN" altLang="en-US"/>
            </a:br>
            <a:r>
              <a:rPr lang="zh-CN" altLang="en-US"/>
              <a:t>                     手工，新年门装饰</a:t>
            </a:r>
            <a:endParaRPr lang="zh-CN" altLang="en-US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ackgroundRemoval t="8978" b="8080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0215"/>
          <a:stretch>
            <a:fillRect/>
          </a:stretch>
        </p:blipFill>
        <p:spPr>
          <a:xfrm>
            <a:off x="1184275" y="-149860"/>
            <a:ext cx="3458210" cy="388302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5695" y="1513205"/>
            <a:ext cx="6316980" cy="315468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8380" y="3378200"/>
            <a:ext cx="3810000" cy="253746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440" y="179070"/>
            <a:ext cx="11247120" cy="649986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28310" y="1116330"/>
            <a:ext cx="4903470" cy="49034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5540" y="1462405"/>
            <a:ext cx="3916680" cy="358902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rcRect t="1773" b="7528"/>
          <a:stretch>
            <a:fillRect/>
          </a:stretch>
        </p:blipFill>
        <p:spPr>
          <a:xfrm>
            <a:off x="45720" y="133350"/>
            <a:ext cx="12100560" cy="67246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350" y="1215390"/>
            <a:ext cx="11931650" cy="469011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2555" y="1913667"/>
            <a:ext cx="2257523" cy="225752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45" y="892175"/>
            <a:ext cx="4427855" cy="4487545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8572500" y="1144270"/>
            <a:ext cx="2733040" cy="316928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20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门</a:t>
            </a:r>
            <a:endParaRPr lang="zh-CN" altLang="en-US" sz="20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cxnSp>
        <p:nvCxnSpPr>
          <p:cNvPr id="7" name="直接箭头连接符 6"/>
          <p:cNvCxnSpPr>
            <a:stCxn id="8" idx="3"/>
          </p:cNvCxnSpPr>
          <p:nvPr/>
        </p:nvCxnSpPr>
        <p:spPr>
          <a:xfrm flipV="1">
            <a:off x="4622800" y="3134360"/>
            <a:ext cx="803275" cy="190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箭头连接符 8"/>
          <p:cNvCxnSpPr/>
          <p:nvPr/>
        </p:nvCxnSpPr>
        <p:spPr>
          <a:xfrm flipV="1">
            <a:off x="7599680" y="3134995"/>
            <a:ext cx="803275" cy="190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rcRect l="14696" r="14160"/>
          <a:stretch>
            <a:fillRect/>
          </a:stretch>
        </p:blipFill>
        <p:spPr>
          <a:xfrm>
            <a:off x="3293745" y="1264285"/>
            <a:ext cx="5604510" cy="4552950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</a:effec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4142" t="16616" r="39113" b="9135"/>
          <a:stretch>
            <a:fillRect/>
          </a:stretch>
        </p:blipFill>
        <p:spPr>
          <a:xfrm>
            <a:off x="2861945" y="0"/>
            <a:ext cx="6467475" cy="6649085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3175" y="1827942"/>
            <a:ext cx="2257523" cy="225752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490" y="1997761"/>
            <a:ext cx="2257523" cy="2287893"/>
          </a:xfrm>
          <a:prstGeom prst="rect">
            <a:avLst/>
          </a:prstGeom>
        </p:spPr>
      </p:pic>
      <p:pic>
        <p:nvPicPr>
          <p:cNvPr id="4" name="图片 3" descr="b4e6bac390cb84c98a9ae19c195bc217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9045" y="1625600"/>
            <a:ext cx="3201035" cy="3201035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pic>
        <p:nvPicPr>
          <p:cNvPr id="10241" name="图片 5">
            <a:hlinkClick r:id="rId1" action="ppaction://hlinkfile"/>
          </p:cNvPr>
          <p:cNvPicPr>
            <a:picLocks noChangeAspect="1"/>
          </p:cNvPicPr>
          <p:nvPr/>
        </p:nvPicPr>
        <p:blipFill>
          <a:blip r:embed="rId2"/>
          <a:srcRect l="2547" r="2612" b="30817"/>
          <a:stretch>
            <a:fillRect/>
          </a:stretch>
        </p:blipFill>
        <p:spPr>
          <a:xfrm>
            <a:off x="7246620" y="2343150"/>
            <a:ext cx="3972560" cy="2171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Rectangle 2"/>
          <p:cNvSpPr>
            <a:spLocks noGrp="1"/>
          </p:cNvSpPr>
          <p:nvPr>
            <p:ph type="title"/>
          </p:nvPr>
        </p:nvSpPr>
        <p:spPr>
          <a:xfrm>
            <a:off x="1359535" y="343535"/>
            <a:ext cx="7877810" cy="838200"/>
          </a:xfrm>
          <a:noFill/>
          <a:ln>
            <a:noFill/>
          </a:ln>
        </p:spPr>
        <p:txBody>
          <a:bodyPr anchor="t">
            <a:normAutofit fontScale="90000"/>
          </a:bodyPr>
          <a:p>
            <a:r>
              <a:rPr lang="en-US" altLang="zh-CN" sz="4800" b="1" dirty="0">
                <a:solidFill>
                  <a:srgbClr val="FF0000"/>
                </a:solidFill>
              </a:rPr>
              <a:t>Family Reunion</a:t>
            </a:r>
            <a:endParaRPr lang="en-US" altLang="zh-CN" sz="4800" b="1" dirty="0">
              <a:solidFill>
                <a:srgbClr val="FF0000"/>
              </a:solidFill>
            </a:endParaRPr>
          </a:p>
        </p:txBody>
      </p:sp>
      <p:pic>
        <p:nvPicPr>
          <p:cNvPr id="10243" name="图片 1" descr="IMG_03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3849370" y="2090420"/>
            <a:ext cx="3577590" cy="267652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2" descr="IMG_20140204_1327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1291" y="1640206"/>
            <a:ext cx="2680334" cy="35775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7" name="Rectangle 2"/>
          <p:cNvSpPr>
            <a:spLocks noGrp="1"/>
          </p:cNvSpPr>
          <p:nvPr/>
        </p:nvSpPr>
        <p:spPr>
          <a:xfrm>
            <a:off x="1840230" y="5462905"/>
            <a:ext cx="1863090" cy="836296"/>
          </a:xfrm>
          <a:prstGeom prst="rect">
            <a:avLst/>
          </a:prstGeom>
          <a:noFill/>
          <a:ln w="9525">
            <a:noFill/>
          </a:ln>
        </p:spPr>
        <p:txBody>
          <a:bodyPr anchor="t"/>
          <a:p>
            <a:pPr algn="ctr" eaLnBrk="0" hangingPunct="0"/>
            <a:r>
              <a:rPr lang="en-US" altLang="zh-CN" sz="4800" b="1" dirty="0">
                <a:latin typeface="Calibri" panose="020F0502020204030204" pitchFamily="34" charset="0"/>
                <a:ea typeface="宋体" panose="02010600030101010101" pitchFamily="2" charset="-122"/>
              </a:rPr>
              <a:t>2014</a:t>
            </a:r>
            <a:endParaRPr lang="en-US" altLang="zh-CN" sz="4800" b="1" dirty="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248" name="Rectangle 2"/>
          <p:cNvSpPr>
            <a:spLocks noGrp="1"/>
          </p:cNvSpPr>
          <p:nvPr/>
        </p:nvSpPr>
        <p:spPr>
          <a:xfrm>
            <a:off x="4468495" y="5461000"/>
            <a:ext cx="1863090" cy="8382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p>
            <a:pPr algn="ctr" eaLnBrk="0" hangingPunct="0"/>
            <a:r>
              <a:rPr lang="en-US" altLang="zh-CN" sz="4800" b="1" dirty="0">
                <a:latin typeface="Calibri" panose="020F0502020204030204" pitchFamily="34" charset="0"/>
                <a:ea typeface="宋体" panose="02010600030101010101" pitchFamily="2" charset="-122"/>
              </a:rPr>
              <a:t>2015</a:t>
            </a:r>
            <a:endParaRPr lang="en-US" altLang="zh-CN" sz="4800" b="1" dirty="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249" name="Rectangle 2"/>
          <p:cNvSpPr>
            <a:spLocks noGrp="1"/>
          </p:cNvSpPr>
          <p:nvPr/>
        </p:nvSpPr>
        <p:spPr>
          <a:xfrm>
            <a:off x="8403591" y="5033010"/>
            <a:ext cx="1863090" cy="836296"/>
          </a:xfrm>
          <a:prstGeom prst="rect">
            <a:avLst/>
          </a:prstGeom>
          <a:noFill/>
          <a:ln w="9525">
            <a:noFill/>
          </a:ln>
        </p:spPr>
        <p:txBody>
          <a:bodyPr anchor="t"/>
          <a:p>
            <a:pPr algn="ctr" eaLnBrk="0" hangingPunct="0"/>
            <a:r>
              <a:rPr lang="en-US" altLang="zh-CN" sz="4800" b="1" dirty="0">
                <a:latin typeface="Calibri" panose="020F0502020204030204" pitchFamily="34" charset="0"/>
                <a:ea typeface="宋体" panose="02010600030101010101" pitchFamily="2" charset="-122"/>
              </a:rPr>
              <a:t>......</a:t>
            </a:r>
            <a:endParaRPr lang="en-US" altLang="zh-CN" sz="4800" b="1" dirty="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70" b="95898" l="2734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66" b="3726"/>
          <a:stretch>
            <a:fillRect/>
          </a:stretch>
        </p:blipFill>
        <p:spPr>
          <a:xfrm>
            <a:off x="9041130" y="350520"/>
            <a:ext cx="1665605" cy="1289685"/>
          </a:xfrm>
          <a:prstGeom prst="rect">
            <a:avLst/>
          </a:prstGeom>
        </p:spPr>
      </p:pic>
    </p:spTree>
  </p:cSld>
  <p:clrMapOvr>
    <a:masterClrMapping/>
  </p:clrMapOvr>
  <p:transition spd="med">
    <p:split orient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pic>
        <p:nvPicPr>
          <p:cNvPr id="12291" name="图片 1" descr="22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3430" y="1562100"/>
            <a:ext cx="3832860" cy="46729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2" name="图片 5" descr="u=1620368960,3279552596&amp;fm=27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0590" y="1562100"/>
            <a:ext cx="3376295" cy="26682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3" name="图片 3" descr="u=2213443631,1904872212&amp;fm=27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920" y="4420870"/>
            <a:ext cx="2679065" cy="17849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6" name="图片 1" descr="IMG_28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934961" y="3230245"/>
            <a:ext cx="3400424" cy="2550796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430" y="381000"/>
            <a:ext cx="5372100" cy="8305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70" b="95898" l="2734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66" b="3726"/>
          <a:stretch>
            <a:fillRect/>
          </a:stretch>
        </p:blipFill>
        <p:spPr>
          <a:xfrm>
            <a:off x="8736330" y="1365250"/>
            <a:ext cx="1665605" cy="1289685"/>
          </a:xfrm>
          <a:prstGeom prst="rect">
            <a:avLst/>
          </a:prstGeom>
        </p:spPr>
      </p:pic>
    </p:spTree>
  </p:cSld>
  <p:clrMapOvr>
    <a:masterClrMapping/>
  </p:clrMapOvr>
  <p:transition spd="med">
    <p:split orient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16387" name="文本框 2"/>
          <p:cNvSpPr txBox="1"/>
          <p:nvPr/>
        </p:nvSpPr>
        <p:spPr>
          <a:xfrm>
            <a:off x="944245" y="351790"/>
            <a:ext cx="4484370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en-US" altLang="zh-CN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N</a:t>
            </a:r>
            <a:r>
              <a:rPr lang="zh-CN" altLang="en-US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ew </a:t>
            </a:r>
            <a:r>
              <a:rPr lang="en-US" altLang="zh-CN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Y</a:t>
            </a:r>
            <a:r>
              <a:rPr lang="zh-CN" altLang="en-US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ear </a:t>
            </a:r>
            <a:r>
              <a:rPr lang="en-US" altLang="zh-CN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E</a:t>
            </a:r>
            <a:r>
              <a:rPr lang="zh-CN" altLang="en-US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ve</a:t>
            </a:r>
            <a:endParaRPr lang="zh-CN" altLang="en-US" sz="4800">
              <a:solidFill>
                <a:srgbClr val="FF0000"/>
              </a:solidFill>
              <a:ea typeface="宋体" panose="02010600030101010101" pitchFamily="2" charset="-122"/>
              <a:cs typeface="+mn-lt"/>
            </a:endParaRPr>
          </a:p>
        </p:txBody>
      </p:sp>
      <p:pic>
        <p:nvPicPr>
          <p:cNvPr id="16388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5375" y="1457325"/>
            <a:ext cx="2931795" cy="20021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89" name="Picture 6"/>
          <p:cNvPicPr>
            <a:picLocks noChangeAspect="1"/>
          </p:cNvPicPr>
          <p:nvPr/>
        </p:nvPicPr>
        <p:blipFill>
          <a:blip r:embed="rId2"/>
          <a:srcRect l="9140"/>
          <a:stretch>
            <a:fillRect/>
          </a:stretch>
        </p:blipFill>
        <p:spPr>
          <a:xfrm>
            <a:off x="4258945" y="1457325"/>
            <a:ext cx="3242310" cy="19742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90" name="Picture 5" descr="201012715459609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5375" y="3620770"/>
            <a:ext cx="2931795" cy="19729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91" name="Picture 7" descr="http://www.0379jk.com/pic_ysty/2009120915445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8945" y="3593465"/>
            <a:ext cx="3242310" cy="2000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392" name="图片 18433" descr="100823140713651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8058"/>
          <a:stretch>
            <a:fillRect/>
          </a:stretch>
        </p:blipFill>
        <p:spPr>
          <a:xfrm>
            <a:off x="7501255" y="1783716"/>
            <a:ext cx="2716530" cy="34518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93" name="文本框 4"/>
          <p:cNvSpPr txBox="1"/>
          <p:nvPr/>
        </p:nvSpPr>
        <p:spPr>
          <a:xfrm>
            <a:off x="1916431" y="5721986"/>
            <a:ext cx="1290320" cy="42354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p>
            <a:r>
              <a:rPr lang="en-US" altLang="zh-CN" sz="2160" b="1" dirty="0">
                <a:latin typeface="宋体" panose="02010600030101010101" pitchFamily="2" charset="-122"/>
                <a:ea typeface="宋体" panose="02010600030101010101" pitchFamily="2" charset="-122"/>
              </a:rPr>
              <a:t>Dumpling</a:t>
            </a:r>
            <a:endParaRPr lang="zh-CN" altLang="en-US" sz="216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16394" name="文本框 1"/>
          <p:cNvSpPr txBox="1"/>
          <p:nvPr/>
        </p:nvSpPr>
        <p:spPr>
          <a:xfrm>
            <a:off x="4714876" y="6296026"/>
            <a:ext cx="5073014" cy="6076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en-US" altLang="zh-CN" sz="1680">
                <a:latin typeface="Arial" panose="020B0604020202020204" pitchFamily="34" charset="0"/>
                <a:ea typeface="宋体" panose="02010600030101010101" pitchFamily="2" charset="-122"/>
              </a:rPr>
              <a:t>Fire works </a:t>
            </a:r>
            <a:r>
              <a:rPr lang="zh-CN" altLang="en-US" sz="1680">
                <a:latin typeface="Arial" panose="020B0604020202020204" pitchFamily="34" charset="0"/>
                <a:ea typeface="宋体" panose="02010600030101010101" pitchFamily="2" charset="-122"/>
              </a:rPr>
              <a:t>北京 </a:t>
            </a:r>
            <a:r>
              <a:rPr lang="en-US" altLang="zh-CN" sz="1680">
                <a:latin typeface="Arial" panose="020B0604020202020204" pitchFamily="34" charset="0"/>
                <a:ea typeface="宋体" panose="02010600030101010101" pitchFamily="2" charset="-122"/>
              </a:rPr>
              <a:t>spring festival eve </a:t>
            </a:r>
            <a:r>
              <a:rPr lang="zh-CN" altLang="en-US" sz="1680">
                <a:latin typeface="Arial" panose="020B0604020202020204" pitchFamily="34" charset="0"/>
                <a:ea typeface="宋体" panose="02010600030101010101" pitchFamily="2" charset="-122"/>
              </a:rPr>
              <a:t>https://www.youtube.com/watch?v=x5wsdAOwHTY</a:t>
            </a:r>
            <a:endParaRPr lang="zh-CN" altLang="en-US" sz="168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70" b="95898" l="2734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66" b="3726"/>
          <a:stretch>
            <a:fillRect/>
          </a:stretch>
        </p:blipFill>
        <p:spPr>
          <a:xfrm>
            <a:off x="9041130" y="350520"/>
            <a:ext cx="1665605" cy="1289685"/>
          </a:xfrm>
          <a:prstGeom prst="rect">
            <a:avLst/>
          </a:prstGeom>
        </p:spPr>
      </p:pic>
    </p:spTree>
  </p:cSld>
  <p:clrMapOvr>
    <a:masterClrMapping/>
  </p:clrMapOvr>
  <p:transition spd="med">
    <p:split orient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18433" name="文本框 3"/>
          <p:cNvSpPr txBox="1"/>
          <p:nvPr/>
        </p:nvSpPr>
        <p:spPr>
          <a:xfrm>
            <a:off x="628651" y="478790"/>
            <a:ext cx="6212204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zh-CN" altLang="en-US" sz="4800">
                <a:solidFill>
                  <a:srgbClr val="FF0000"/>
                </a:solidFill>
                <a:ea typeface="宋体" panose="02010600030101010101" pitchFamily="2" charset="-122"/>
                <a:cs typeface="+mn-lt"/>
                <a:sym typeface="宋体" panose="02010600030101010101" pitchFamily="2" charset="-122"/>
              </a:rPr>
              <a:t>New Year Greetings</a:t>
            </a:r>
            <a:endParaRPr lang="zh-CN" altLang="en-US" sz="4800">
              <a:solidFill>
                <a:srgbClr val="FF0000"/>
              </a:solidFill>
              <a:ea typeface="宋体" panose="02010600030101010101" pitchFamily="2" charset="-122"/>
              <a:cs typeface="+mn-lt"/>
              <a:sym typeface="宋体" panose="02010600030101010101" pitchFamily="2" charset="-122"/>
            </a:endParaRPr>
          </a:p>
        </p:txBody>
      </p:sp>
      <p:pic>
        <p:nvPicPr>
          <p:cNvPr id="20482" name="图片 31746" descr="b853d6fc1ec51bacfc037ffa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60310" y="1057910"/>
            <a:ext cx="3240405" cy="48647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4" name="图片 4" descr="IMG_0044"/>
          <p:cNvPicPr>
            <a:picLocks noChangeAspect="1"/>
          </p:cNvPicPr>
          <p:nvPr/>
        </p:nvPicPr>
        <p:blipFill>
          <a:blip r:embed="rId2">
            <a:lum bright="17999" contrast="17998"/>
          </a:blip>
          <a:stretch>
            <a:fillRect/>
          </a:stretch>
        </p:blipFill>
        <p:spPr>
          <a:xfrm>
            <a:off x="750570" y="1308735"/>
            <a:ext cx="6381750" cy="478663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70" b="95898" l="2734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66" b="3726"/>
          <a:stretch>
            <a:fillRect/>
          </a:stretch>
        </p:blipFill>
        <p:spPr>
          <a:xfrm>
            <a:off x="8787130" y="350520"/>
            <a:ext cx="1665605" cy="1289685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pic>
        <p:nvPicPr>
          <p:cNvPr id="24578" name="图片 2" descr="IMG_014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5400000">
            <a:off x="3409315" y="2616200"/>
            <a:ext cx="4315460" cy="32391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79" name="文本框 2"/>
          <p:cNvSpPr txBox="1"/>
          <p:nvPr/>
        </p:nvSpPr>
        <p:spPr>
          <a:xfrm>
            <a:off x="788670" y="861060"/>
            <a:ext cx="4214495" cy="8299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p>
            <a:r>
              <a:rPr lang="zh-CN" altLang="en-US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Temple </a:t>
            </a:r>
            <a:r>
              <a:rPr lang="en-US" altLang="zh-CN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F</a:t>
            </a:r>
            <a:r>
              <a:rPr lang="zh-CN" altLang="en-US" sz="4800">
                <a:solidFill>
                  <a:srgbClr val="FF0000"/>
                </a:solidFill>
                <a:ea typeface="宋体" panose="02010600030101010101" pitchFamily="2" charset="-122"/>
                <a:cs typeface="+mn-lt"/>
              </a:rPr>
              <a:t>air</a:t>
            </a:r>
            <a:endParaRPr lang="zh-CN" altLang="en-US" sz="4800">
              <a:solidFill>
                <a:srgbClr val="FF0000"/>
              </a:solidFill>
              <a:ea typeface="宋体" panose="02010600030101010101" pitchFamily="2" charset="-122"/>
              <a:cs typeface="+mn-lt"/>
            </a:endParaRPr>
          </a:p>
        </p:txBody>
      </p:sp>
      <p:pic>
        <p:nvPicPr>
          <p:cNvPr id="24581" name="Picture 8" descr="1289798268405850940oexui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671" y="2078355"/>
            <a:ext cx="2996564" cy="22402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2" name="Picture 6" descr="Mypsd_59711_201107111403240001B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670" y="4396105"/>
            <a:ext cx="2997200" cy="19977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3" name="图片 1" descr="IMG_010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772910" y="2616835"/>
            <a:ext cx="4313555" cy="32359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70" b="95898" l="2734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66" b="3726"/>
          <a:stretch>
            <a:fillRect/>
          </a:stretch>
        </p:blipFill>
        <p:spPr>
          <a:xfrm>
            <a:off x="9122410" y="401320"/>
            <a:ext cx="1665605" cy="1289685"/>
          </a:xfrm>
          <a:prstGeom prst="rect">
            <a:avLst/>
          </a:prstGeom>
        </p:spPr>
      </p:pic>
    </p:spTree>
  </p:cSld>
  <p:clrMapOvr>
    <a:masterClrMapping/>
  </p:clrMapOvr>
  <p:transition spd="med">
    <p:split orient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6439535" y="116840"/>
            <a:ext cx="635" cy="671131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6439535" y="2234565"/>
            <a:ext cx="5659120" cy="5969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10515" y="3300730"/>
            <a:ext cx="4679950" cy="2717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265" dirty="0" smtClean="0">
                <a:solidFill>
                  <a:srgbClr val="FF0000"/>
                </a:solidFill>
              </a:rPr>
              <a:t>b  p  m  f    d  t  n  l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  g  k  h       j  q  x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zh ch sh r   z  c  s</a:t>
            </a:r>
            <a:endParaRPr lang="zh-CN" altLang="en-US" sz="4265" dirty="0" smtClean="0">
              <a:solidFill>
                <a:srgbClr val="FF0000"/>
              </a:solidFill>
            </a:endParaRPr>
          </a:p>
          <a:p>
            <a:r>
              <a:rPr lang="zh-CN" altLang="en-US" sz="4265" dirty="0" smtClean="0">
                <a:solidFill>
                  <a:srgbClr val="FF0000"/>
                </a:solidFill>
              </a:rPr>
              <a:t>       y              w</a:t>
            </a:r>
            <a:endParaRPr lang="zh-CN" altLang="en-US" sz="4265" dirty="0" smtClean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203311" y="2388155"/>
            <a:ext cx="3056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600" b="1" dirty="0" smtClean="0">
                <a:latin typeface="+mj-lt"/>
                <a:cs typeface="+mj-lt"/>
                <a:sym typeface="+mn-ea"/>
              </a:rPr>
              <a:t>Initials</a:t>
            </a:r>
            <a:r>
              <a:rPr lang="zh-CN" altLang="en-US" sz="3600" b="1" dirty="0" smtClean="0">
                <a:latin typeface="+mj-lt"/>
                <a:cs typeface="+mj-lt"/>
              </a:rPr>
              <a:t>（</a:t>
            </a:r>
            <a:r>
              <a:rPr lang="en-US" altLang="zh-CN" sz="3600" b="1" dirty="0" smtClean="0">
                <a:latin typeface="+mj-lt"/>
                <a:cs typeface="+mj-lt"/>
              </a:rPr>
              <a:t>23</a:t>
            </a:r>
            <a:r>
              <a:rPr lang="zh-CN" altLang="en-US" sz="3600" b="1" dirty="0" smtClean="0">
                <a:latin typeface="+mj-lt"/>
                <a:cs typeface="+mj-lt"/>
              </a:rPr>
              <a:t>）</a:t>
            </a:r>
            <a:endParaRPr lang="zh-CN" altLang="en-US" sz="3600" b="1" dirty="0">
              <a:latin typeface="+mj-lt"/>
              <a:cs typeface="+mj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417647" y="2811780"/>
            <a:ext cx="3865880" cy="4046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265" dirty="0" smtClean="0">
                <a:solidFill>
                  <a:srgbClr val="00B050"/>
                </a:solidFill>
              </a:rPr>
              <a:t>a o e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i</a:t>
            </a:r>
            <a:r>
              <a:rPr lang="en-US" altLang="zh-CN" sz="4265" dirty="0" smtClean="0">
                <a:solidFill>
                  <a:srgbClr val="00B050"/>
                </a:solidFill>
              </a:rPr>
              <a:t> u ü</a:t>
            </a:r>
            <a:endParaRPr lang="en-US" altLang="zh-CN" sz="4265" dirty="0" smtClean="0">
              <a:solidFill>
                <a:srgbClr val="00B050"/>
              </a:solidFill>
            </a:endParaRPr>
          </a:p>
          <a:p>
            <a:r>
              <a:rPr lang="en-US" altLang="zh-CN" sz="4265" dirty="0" err="1" smtClean="0">
                <a:solidFill>
                  <a:srgbClr val="00B050"/>
                </a:solidFill>
              </a:rPr>
              <a:t>ai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ei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ui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ao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ou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iu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endParaRPr lang="en-US" altLang="zh-CN" sz="4265" dirty="0" smtClean="0">
              <a:solidFill>
                <a:srgbClr val="00B050"/>
              </a:solidFill>
            </a:endParaRPr>
          </a:p>
          <a:p>
            <a:r>
              <a:rPr lang="en-US" altLang="zh-CN" sz="4265" dirty="0" err="1" smtClean="0">
                <a:solidFill>
                  <a:srgbClr val="00B050"/>
                </a:solidFill>
              </a:rPr>
              <a:t>ie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üe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er</a:t>
            </a:r>
            <a:endParaRPr lang="en-US" altLang="zh-CN" sz="4265" dirty="0" smtClean="0">
              <a:solidFill>
                <a:srgbClr val="00B050"/>
              </a:solidFill>
            </a:endParaRPr>
          </a:p>
          <a:p>
            <a:r>
              <a:rPr lang="en-US" altLang="zh-CN" sz="4265" dirty="0" smtClean="0">
                <a:solidFill>
                  <a:srgbClr val="00B050"/>
                </a:solidFill>
              </a:rPr>
              <a:t>an en in un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ün</a:t>
            </a:r>
            <a:endParaRPr lang="en-US" altLang="zh-CN" sz="4265" dirty="0" smtClean="0">
              <a:solidFill>
                <a:srgbClr val="00B050"/>
              </a:solidFill>
            </a:endParaRPr>
          </a:p>
          <a:p>
            <a:r>
              <a:rPr lang="en-US" altLang="zh-CN" sz="4265" dirty="0" err="1" smtClean="0">
                <a:solidFill>
                  <a:srgbClr val="00B050"/>
                </a:solidFill>
              </a:rPr>
              <a:t>ang</a:t>
            </a:r>
            <a:r>
              <a:rPr lang="en-US" altLang="zh-CN" sz="4265" dirty="0" smtClean="0">
                <a:solidFill>
                  <a:srgbClr val="00B050"/>
                </a:solidFill>
              </a:rPr>
              <a:t> eng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ing</a:t>
            </a:r>
            <a:r>
              <a:rPr lang="en-US" altLang="zh-CN" sz="4265" dirty="0" smtClean="0">
                <a:solidFill>
                  <a:srgbClr val="00B050"/>
                </a:solidFill>
              </a:rPr>
              <a:t> </a:t>
            </a:r>
            <a:r>
              <a:rPr lang="en-US" altLang="zh-CN" sz="4265" dirty="0" err="1" smtClean="0">
                <a:solidFill>
                  <a:srgbClr val="00B050"/>
                </a:solidFill>
              </a:rPr>
              <a:t>ong</a:t>
            </a:r>
            <a:endParaRPr lang="zh-CN" altLang="zh-CN" sz="4265" dirty="0" smtClean="0">
              <a:solidFill>
                <a:srgbClr val="00B050"/>
              </a:solidFill>
            </a:endParaRPr>
          </a:p>
          <a:p>
            <a:endParaRPr lang="zh-CN" altLang="zh-CN" sz="4265" dirty="0" smtClean="0">
              <a:solidFill>
                <a:srgbClr val="00B05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387965" y="2340610"/>
            <a:ext cx="171069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b="1" dirty="0" smtClean="0">
                <a:sym typeface="+mn-ea"/>
              </a:rPr>
              <a:t>Finals</a:t>
            </a:r>
            <a:endParaRPr lang="en-US" altLang="zh-CN" sz="3600" b="1" dirty="0" smtClean="0">
              <a:latin typeface="+mn-ea"/>
            </a:endParaRPr>
          </a:p>
          <a:p>
            <a:pPr algn="ctr"/>
            <a:r>
              <a:rPr lang="zh-CN" altLang="en-US" sz="3600" b="1" dirty="0" smtClean="0">
                <a:latin typeface="+mn-ea"/>
              </a:rPr>
              <a:t>（</a:t>
            </a:r>
            <a:r>
              <a:rPr lang="en-US" altLang="zh-CN" sz="3600" b="1" dirty="0" smtClean="0">
                <a:latin typeface="+mn-ea"/>
              </a:rPr>
              <a:t>24</a:t>
            </a:r>
            <a:r>
              <a:rPr lang="zh-CN" altLang="en-US" sz="3600" b="1" dirty="0" smtClean="0">
                <a:latin typeface="+mn-ea"/>
              </a:rPr>
              <a:t>）</a:t>
            </a:r>
            <a:endParaRPr lang="zh-CN" altLang="en-US" sz="3600" b="1" dirty="0">
              <a:latin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418455" y="2007870"/>
            <a:ext cx="1566545" cy="112649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0"/>
          </a:p>
        </p:txBody>
      </p:sp>
      <p:sp>
        <p:nvSpPr>
          <p:cNvPr id="18" name="TextBox 11"/>
          <p:cNvSpPr txBox="1"/>
          <p:nvPr/>
        </p:nvSpPr>
        <p:spPr>
          <a:xfrm>
            <a:off x="6985198" y="195500"/>
            <a:ext cx="266700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600" b="1" dirty="0" smtClean="0">
                <a:sym typeface="+mn-ea"/>
              </a:rPr>
              <a:t>Tones</a:t>
            </a:r>
            <a:r>
              <a:rPr lang="en-US" altLang="zh-CN" sz="3600" b="1" dirty="0" smtClean="0"/>
              <a:t>（4）</a:t>
            </a:r>
            <a:endParaRPr lang="zh-CN" altLang="en-US" sz="3600" b="1" dirty="0">
              <a:latin typeface="+mn-ea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3536315" cy="14452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800" b="1" u="sng" dirty="0">
                <a:solidFill>
                  <a:srgbClr val="FF0000"/>
                </a:solidFill>
              </a:rPr>
              <a:t>Pinyin</a:t>
            </a:r>
            <a:endParaRPr lang="en-GB" sz="8800" b="1" u="sng" dirty="0">
              <a:solidFill>
                <a:srgbClr val="FF0000"/>
              </a:solidFill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04155" y="1960245"/>
            <a:ext cx="3481070" cy="318960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t="18083" b="63309"/>
          <a:stretch>
            <a:fillRect/>
          </a:stretch>
        </p:blipFill>
        <p:spPr>
          <a:xfrm>
            <a:off x="6292215" y="1051560"/>
            <a:ext cx="4991100" cy="54165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 descr="福字不同写法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21180" y="135255"/>
            <a:ext cx="7685405" cy="658685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grpSp>
        <p:nvGrpSpPr>
          <p:cNvPr id="17" name="组合 16"/>
          <p:cNvGrpSpPr/>
          <p:nvPr/>
        </p:nvGrpSpPr>
        <p:grpSpPr>
          <a:xfrm>
            <a:off x="739140" y="523240"/>
            <a:ext cx="10058400" cy="5811520"/>
            <a:chOff x="1164" y="824"/>
            <a:chExt cx="15840" cy="9152"/>
          </a:xfrm>
        </p:grpSpPr>
        <p:pic>
          <p:nvPicPr>
            <p:cNvPr id="4" name="图片 3" descr="kisspng-lintel-door-cartoon-gate-dahongmen-5b04fcc6e7a620.8972918215270535109489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EEEEEE">
                    <a:alpha val="100000"/>
                  </a:srgbClr>
                </a:clrFrom>
                <a:clrTo>
                  <a:srgbClr val="EEEEEE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164" y="824"/>
              <a:ext cx="15840" cy="9152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623" y="7012"/>
              <a:ext cx="1354" cy="1354"/>
            </a:xfrm>
            <a:prstGeom prst="rect">
              <a:avLst/>
            </a:prstGeom>
          </p:spPr>
        </p:pic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426" y="7012"/>
              <a:ext cx="1354" cy="1354"/>
            </a:xfrm>
            <a:prstGeom prst="rect">
              <a:avLst/>
            </a:prstGeom>
          </p:spPr>
        </p:pic>
        <p:graphicFrame>
          <p:nvGraphicFramePr>
            <p:cNvPr id="8" name="对象 7"/>
            <p:cNvGraphicFramePr/>
            <p:nvPr/>
          </p:nvGraphicFramePr>
          <p:xfrm>
            <a:off x="7812" y="3702"/>
            <a:ext cx="2247" cy="57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6" name="" r:id="rId3" imgW="2590800" imgH="944880" progId="Paint.Picture">
                    <p:embed/>
                  </p:oleObj>
                </mc:Choice>
                <mc:Fallback>
                  <p:oleObj name="" r:id="rId3" imgW="2590800" imgH="944880" progId="Paint.Picture">
                    <p:embed/>
                    <p:pic>
                      <p:nvPicPr>
                        <p:cNvPr id="0" name="图片 8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7812" y="3702"/>
                          <a:ext cx="2247" cy="572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7" name="对象 6"/>
            <p:cNvGraphicFramePr/>
            <p:nvPr/>
          </p:nvGraphicFramePr>
          <p:xfrm>
            <a:off x="6496" y="4432"/>
            <a:ext cx="636" cy="461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" name="" r:id="rId5" imgW="967740" imgH="4732020" progId="Paint.Picture">
                    <p:embed/>
                  </p:oleObj>
                </mc:Choice>
                <mc:Fallback>
                  <p:oleObj name="" r:id="rId5" imgW="967740" imgH="4732020" progId="Paint.Picture">
                    <p:embed/>
                    <p:pic>
                      <p:nvPicPr>
                        <p:cNvPr id="0" name="图片 6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6496" y="4432"/>
                          <a:ext cx="636" cy="461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1" name="对象 10"/>
            <p:cNvGraphicFramePr/>
            <p:nvPr/>
          </p:nvGraphicFramePr>
          <p:xfrm>
            <a:off x="11117" y="4274"/>
            <a:ext cx="631" cy="469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2" name="" r:id="rId7" imgW="960120" imgH="4747260" progId="Paint.Picture">
                    <p:embed/>
                  </p:oleObj>
                </mc:Choice>
                <mc:Fallback>
                  <p:oleObj name="" r:id="rId7" imgW="960120" imgH="4747260" progId="Paint.Picture">
                    <p:embed/>
                    <p:pic>
                      <p:nvPicPr>
                        <p:cNvPr id="0" name="图片 10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11117" y="4274"/>
                          <a:ext cx="631" cy="4691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9"/>
            <a:srcRect l="16705" t="6196" r="17654" b="166"/>
            <a:stretch>
              <a:fillRect/>
            </a:stretch>
          </p:blipFill>
          <p:spPr>
            <a:xfrm>
              <a:off x="7426" y="4920"/>
              <a:ext cx="1174" cy="1679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10"/>
            <a:srcRect l="20000" t="6189" r="21995" b="7391"/>
            <a:stretch>
              <a:fillRect/>
            </a:stretch>
          </p:blipFill>
          <p:spPr>
            <a:xfrm>
              <a:off x="9623" y="4969"/>
              <a:ext cx="1060" cy="1580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11">
              <a:clrChange>
                <a:clrFrom>
                  <a:srgbClr val="F6F6F6">
                    <a:alpha val="100000"/>
                  </a:srgbClr>
                </a:clrFrom>
                <a:clrTo>
                  <a:srgbClr val="F6F6F6">
                    <a:alpha val="100000"/>
                    <a:alpha val="0"/>
                  </a:srgbClr>
                </a:clrTo>
              </a:clrChange>
            </a:blip>
            <a:srcRect l="19117" t="8958" r="18417" b="8958"/>
            <a:stretch>
              <a:fillRect/>
            </a:stretch>
          </p:blipFill>
          <p:spPr>
            <a:xfrm>
              <a:off x="4964" y="3702"/>
              <a:ext cx="1210" cy="2248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11">
              <a:clrChange>
                <a:clrFrom>
                  <a:srgbClr val="F6F6F6">
                    <a:alpha val="100000"/>
                  </a:srgbClr>
                </a:clrFrom>
                <a:clrTo>
                  <a:srgbClr val="F6F6F6">
                    <a:alpha val="100000"/>
                    <a:alpha val="0"/>
                  </a:srgbClr>
                </a:clrTo>
              </a:clrChange>
            </a:blip>
            <a:srcRect l="19117" t="8958" r="18417" b="8958"/>
            <a:stretch>
              <a:fillRect/>
            </a:stretch>
          </p:blipFill>
          <p:spPr>
            <a:xfrm>
              <a:off x="12451" y="3458"/>
              <a:ext cx="1210" cy="2248"/>
            </a:xfrm>
            <a:prstGeom prst="rect">
              <a:avLst/>
            </a:prstGeom>
          </p:spPr>
        </p:pic>
      </p:grp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pic>
        <p:nvPicPr>
          <p:cNvPr id="29" name="图片 2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6450" y="228600"/>
            <a:ext cx="8039100" cy="640080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9140" y="93345"/>
            <a:ext cx="11242675" cy="649859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34230" y="400050"/>
            <a:ext cx="2665095" cy="1011555"/>
          </a:xfrm>
          <a:ln w="12700" cmpd="sng">
            <a:solidFill>
              <a:schemeClr val="tx1"/>
            </a:solidFill>
            <a:prstDash val="solid"/>
          </a:ln>
        </p:spPr>
        <p:txBody>
          <a:bodyPr>
            <a:normAutofit/>
          </a:bodyPr>
          <a:p>
            <a:r>
              <a:rPr lang="zh-CN" altLang="en-US" sz="48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新年快乐</a:t>
            </a:r>
            <a:endParaRPr lang="zh-CN" altLang="en-US" sz="48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4" name="标题 1"/>
          <p:cNvSpPr>
            <a:spLocks noGrp="1"/>
          </p:cNvSpPr>
          <p:nvPr/>
        </p:nvSpPr>
        <p:spPr>
          <a:xfrm>
            <a:off x="7473950" y="400050"/>
            <a:ext cx="817880" cy="6058535"/>
          </a:xfrm>
          <a:prstGeom prst="rect">
            <a:avLst/>
          </a:prstGeom>
          <a:ln w="12700" cmpd="sng">
            <a:solidFill>
              <a:schemeClr val="tx1"/>
            </a:solidFill>
            <a:prstDash val="solid"/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47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鼠</a:t>
            </a:r>
            <a:endParaRPr lang="zh-CN" altLang="en-US" sz="47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7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年</a:t>
            </a:r>
            <a:endParaRPr lang="zh-CN" altLang="en-US" sz="47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7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大</a:t>
            </a:r>
            <a:endParaRPr lang="zh-CN" altLang="en-US" sz="47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7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吉</a:t>
            </a:r>
            <a:endParaRPr lang="zh-CN" altLang="en-US" sz="47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7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福</a:t>
            </a:r>
            <a:endParaRPr lang="zh-CN" altLang="en-US" sz="47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7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满</a:t>
            </a:r>
            <a:endParaRPr lang="zh-CN" altLang="en-US" sz="47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7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堂</a:t>
            </a:r>
            <a:endParaRPr lang="zh-CN" altLang="en-US" sz="47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8435340" y="399415"/>
            <a:ext cx="795020" cy="6058535"/>
          </a:xfrm>
          <a:prstGeom prst="rect">
            <a:avLst/>
          </a:prstGeom>
          <a:ln w="12700" cmpd="sng">
            <a:solidFill>
              <a:schemeClr val="tx1"/>
            </a:solidFill>
            <a:prstDash val="solid"/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48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新</a:t>
            </a:r>
            <a:endParaRPr lang="zh-CN" altLang="en-US" sz="48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8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春</a:t>
            </a:r>
            <a:endParaRPr lang="zh-CN" altLang="en-US" sz="48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8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佳</a:t>
            </a:r>
            <a:endParaRPr lang="zh-CN" altLang="en-US" sz="48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8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节</a:t>
            </a:r>
            <a:endParaRPr lang="zh-CN" altLang="en-US" sz="48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8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财</a:t>
            </a:r>
            <a:endParaRPr lang="zh-CN" altLang="en-US" sz="48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8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运</a:t>
            </a:r>
            <a:endParaRPr lang="zh-CN" altLang="en-US" sz="48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zh-CN" altLang="en-US" sz="4800" b="1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旺</a:t>
            </a:r>
            <a:endParaRPr lang="zh-CN" altLang="en-US" sz="4800" b="1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ackgroundRemoval t="9570" b="95898" l="2734" r="899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866" b="3726"/>
          <a:stretch>
            <a:fillRect/>
          </a:stretch>
        </p:blipFill>
        <p:spPr>
          <a:xfrm>
            <a:off x="8888730" y="480695"/>
            <a:ext cx="1665605" cy="1289685"/>
          </a:xfrm>
          <a:prstGeom prst="rect">
            <a:avLst/>
          </a:prstGeom>
        </p:spPr>
      </p:pic>
      <p:pic>
        <p:nvPicPr>
          <p:cNvPr id="3" name="图片 2" descr="福"/>
          <p:cNvPicPr>
            <a:picLocks noChangeAspect="1"/>
          </p:cNvPicPr>
          <p:nvPr/>
        </p:nvPicPr>
        <p:blipFill>
          <a:blip r:embed="rId3"/>
          <a:srcRect b="5150"/>
          <a:stretch>
            <a:fillRect/>
          </a:stretch>
        </p:blipFill>
        <p:spPr>
          <a:xfrm>
            <a:off x="1659890" y="2039620"/>
            <a:ext cx="3053715" cy="2896870"/>
          </a:xfrm>
          <a:prstGeom prst="rect">
            <a:avLst/>
          </a:prstGeom>
        </p:spPr>
      </p:pic>
      <p:graphicFrame>
        <p:nvGraphicFramePr>
          <p:cNvPr id="5" name="对象 4"/>
          <p:cNvGraphicFramePr/>
          <p:nvPr/>
        </p:nvGraphicFramePr>
        <p:xfrm>
          <a:off x="673100" y="1476375"/>
          <a:ext cx="968375" cy="47358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" name="" r:id="rId4" imgW="967740" imgH="4732020" progId="Paint.Picture">
                  <p:embed/>
                </p:oleObj>
              </mc:Choice>
              <mc:Fallback>
                <p:oleObj name="" r:id="rId4" imgW="967740" imgH="4732020" progId="Paint.Picture">
                  <p:embed/>
                  <p:pic>
                    <p:nvPicPr>
                      <p:cNvPr id="0" name="图片 6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73100" y="1476375"/>
                        <a:ext cx="968375" cy="47358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/>
          <p:nvPr/>
        </p:nvGraphicFramePr>
        <p:xfrm>
          <a:off x="1945640" y="328930"/>
          <a:ext cx="2592705" cy="94551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" name="" r:id="rId6" imgW="2590800" imgH="944880" progId="Paint.Picture">
                  <p:embed/>
                </p:oleObj>
              </mc:Choice>
              <mc:Fallback>
                <p:oleObj name="" r:id="rId6" imgW="2590800" imgH="944880" progId="Paint.Picture">
                  <p:embed/>
                  <p:pic>
                    <p:nvPicPr>
                      <p:cNvPr id="0" name="图片 8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945640" y="328930"/>
                        <a:ext cx="2592705" cy="9455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/>
          <p:nvPr/>
        </p:nvGraphicFramePr>
        <p:xfrm>
          <a:off x="4713605" y="1461135"/>
          <a:ext cx="960755" cy="47510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" name="" r:id="rId8" imgW="960120" imgH="4747260" progId="Paint.Picture">
                  <p:embed/>
                </p:oleObj>
              </mc:Choice>
              <mc:Fallback>
                <p:oleObj name="" r:id="rId8" imgW="960120" imgH="4747260" progId="Paint.Picture">
                  <p:embed/>
                  <p:pic>
                    <p:nvPicPr>
                      <p:cNvPr id="0" name="图片 10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713605" y="1461135"/>
                        <a:ext cx="960755" cy="47510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291" name="图片 1" descr="22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44890" y="2515870"/>
            <a:ext cx="3133725" cy="38207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" name="矩形 19"/>
          <p:cNvSpPr/>
          <p:nvPr/>
        </p:nvSpPr>
        <p:spPr>
          <a:xfrm rot="2700000">
            <a:off x="5788025" y="1328420"/>
            <a:ext cx="3245485" cy="324548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5911850" y="1461135"/>
            <a:ext cx="2733040" cy="3169285"/>
          </a:xfrm>
          <a:prstGeom prst="rect">
            <a:avLst/>
          </a:prstGeom>
          <a:noFill/>
          <a:ln w="12700" cmpd="sng">
            <a:noFill/>
            <a:prstDash val="solid"/>
          </a:ln>
        </p:spPr>
        <p:txBody>
          <a:bodyPr wrap="none" rtlCol="0" anchor="t">
            <a:spAutoFit/>
          </a:bodyPr>
          <a:p>
            <a:pPr algn="ctr"/>
            <a:r>
              <a:rPr lang="zh-CN" altLang="en-US" sz="20000" b="1">
                <a:ln w="12700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福</a:t>
            </a:r>
            <a:endParaRPr lang="zh-CN" altLang="en-US" sz="20000" b="1">
              <a:ln w="12700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479</Words>
  <Application>WPS 演示</Application>
  <PresentationFormat>Widescreen</PresentationFormat>
  <Paragraphs>66</Paragraphs>
  <Slides>22</Slides>
  <Notes>1</Notes>
  <HiddenSlides>6</HiddenSlides>
  <MMClips>0</MMClips>
  <ScaleCrop>false</ScaleCrop>
  <HeadingPairs>
    <vt:vector size="8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6</vt:i4>
      </vt:variant>
      <vt:variant>
        <vt:lpstr>幻灯片标题</vt:lpstr>
      </vt:variant>
      <vt:variant>
        <vt:i4>22</vt:i4>
      </vt:variant>
    </vt:vector>
  </HeadingPairs>
  <TitlesOfParts>
    <vt:vector size="38" baseType="lpstr">
      <vt:lpstr>Arial</vt:lpstr>
      <vt:lpstr>宋体</vt:lpstr>
      <vt:lpstr>Wingdings</vt:lpstr>
      <vt:lpstr>微软雅黑</vt:lpstr>
      <vt:lpstr>方正楷体拼音字库01</vt:lpstr>
      <vt:lpstr>Arial Unicode MS</vt:lpstr>
      <vt:lpstr>黑体</vt:lpstr>
      <vt:lpstr>Calibri</vt:lpstr>
      <vt:lpstr>等线</vt:lpstr>
      <vt:lpstr>1_自定义设计方案</vt:lpstr>
      <vt:lpstr>Paint.Picture</vt:lpstr>
      <vt:lpstr>Paint.Picture</vt:lpstr>
      <vt:lpstr>Paint.Picture</vt:lpstr>
      <vt:lpstr>Paint.Picture</vt:lpstr>
      <vt:lpstr>Paint.Picture</vt:lpstr>
      <vt:lpstr>Paint.Picture</vt:lpstr>
      <vt:lpstr>PowerPoint 演示文稿</vt:lpstr>
      <vt:lpstr>1.春节，福字，福字拼音 2.拼音，生母，韵母，声调 3.门，拼音 4.做门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Family Reunion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新年快乐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64</cp:revision>
  <dcterms:created xsi:type="dcterms:W3CDTF">2019-06-04T10:51:00Z</dcterms:created>
  <dcterms:modified xsi:type="dcterms:W3CDTF">2020-01-30T12:26:35Z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2052-11.1.0.9339</vt:lpwstr>
  </property>
</Properties>
</file>