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7" r:id="rId3"/>
    <p:sldId id="284" r:id="rId4"/>
    <p:sldId id="271" r:id="rId5"/>
    <p:sldId id="278" r:id="rId6"/>
    <p:sldId id="279" r:id="rId7"/>
    <p:sldId id="280" r:id="rId8"/>
    <p:sldId id="281" r:id="rId9"/>
    <p:sldId id="282" r:id="rId10"/>
    <p:sldId id="283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5" d="100"/>
          <a:sy n="85" d="100"/>
        </p:scale>
        <p:origin x="590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32109D-3C16-4202-B6BE-00EEB0057E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EE5C70D-AE00-4354-A4A1-ACDEE665D5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1AACCF-FD26-48C0-A5A2-DA22A3911F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23/11/2019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3BAD51-5B0A-46B9-8272-1FF61A7C27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E31487-2FCF-44D5-8EFA-7219173B62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85959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A88C1B-B88A-441E-8868-14F827140F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113F7D-A2EC-497E-9151-78BC66E7D0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0854AE-3A49-4569-B4C8-6A3C625600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23/11/2019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455760-BD5A-4E44-8505-124349F4F8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33FAD4-9AF6-4A69-B445-FC449F5A45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75023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B3EB9F-68CD-49F9-A3DB-38DB4765D6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3B517B-A7D8-4E95-8A71-F30ACCF7F7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5DA591-87BC-4F18-97C0-8591060A56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23/11/2019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B0CA9B-987C-4A32-965F-B546C93EBB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783BCF-52C8-4DD9-B392-DC895EA8E3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69672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BB17D8-388B-4D29-9924-41CA1CFAF0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CD845D-18BC-4214-998E-C75C97CA3D6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A0079C-91B7-4F0F-A8E9-D42A64749EA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8D82908-A2A4-4F06-B23B-20B7946C42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23/11/2019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94CF0AF-8E90-4E0F-A687-6C9179C97B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C79E394-2887-4832-B2D8-57FD8EA928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34555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37155E-C907-4DD8-868A-F632A5872C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237C3E-4491-4353-8F57-829EA15ED8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EF9C0FC-946D-4E29-B414-7F24A6156B2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38E70AD-FD02-4EDC-A82B-D2000B5490D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89EC987-64C3-4B65-93C9-D4A976FCAD1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D7865F-35C8-4914-AC3A-D64B003DEC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23/11/2019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FD576A6-1D99-4908-A5A3-C44BEAA2BC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37AC045-E325-41C9-B139-FBCEBAB0B0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87148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C8EE7E-6384-49B8-B31C-3951DB4F8F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2100C0-E0B9-4B39-BDF4-66AE2D69D7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23/11/2019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C95B0FA-33E2-46EC-8B53-11BC29DF7C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0787E5-EDD7-4258-BD61-D92EDF1FFA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92509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9C8B3B5-8EEF-4248-99E9-5EBCCA9CB8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23/11/2019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A686CCE-137B-4F19-8ED7-9ED3E0819A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1EC32ED-FE7B-42DA-8C2A-70FC2997B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00726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79AF20-6F23-4285-ABBC-A8FE61021D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94F0FC-D532-4AAF-9855-184E1BF467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F146F91-7F98-432A-AE1E-9D0EBB6770E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40AA0F-8017-47AF-A459-533A04F35D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23/11/2019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B2D758-D22B-44AE-A50A-7468859918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D7E65E6-59B5-4DC1-B288-CBD144C7C0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66938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DA4CB3-71B7-4882-B6D6-D37142189F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66674C7-656C-43BE-ABBC-4F5001C7C7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3BC65D6-0D02-4852-824C-12CCD676D07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B5C8A6-CE7D-47FC-9B64-DD906E5312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23/11/2019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94E289C-52DA-4294-8677-023E04BDE2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9A272FC-4F3F-416F-8F3A-E60BAA80B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1780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9296CE-98C2-4A63-854A-8CA30261C2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8683961-666B-4BA7-9538-1EB4B5009EB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ED0077-A9FF-4335-A9D4-92B2DA9BF2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23/11/2019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EDF48B-4D04-4BCC-AF1A-C345683E44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3B3490-6526-450B-9E6C-9FAEE4F3DE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13756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DB96816-7A06-42A8-95E9-A16EA3BAAB8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F312987-95EC-4557-A341-C33BC136292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A357F2-FE37-4FAB-83F8-094A4B93AA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A8B0B4-4016-4D30-9B96-FEAF48D1F195}" type="datetimeFigureOut">
              <a:rPr lang="en-GB" smtClean="0"/>
              <a:t>23/11/2019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A7C6EE-8BE9-4E99-93F9-8F38ECC495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516AD2-2086-450A-A491-41DB69C977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4990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F9FD44-87DE-4A9A-AB0C-1F001037AE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99DD4F-342F-45C1-B146-30539BD83F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63B68C-D825-4890-9BBB-037E9E1A8BD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A8B0B4-4016-4D30-9B96-FEAF48D1F195}" type="datetimeFigureOut">
              <a:rPr lang="en-GB" smtClean="0"/>
              <a:t>23/11/2019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529617-DE1C-4A31-BEDB-2EB2A9CFFC6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59926-03EA-4F6B-9A34-9F35BC0856E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70BAF4-848B-4D4F-8A09-6E61D1F8EA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63032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jpg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7" Type="http://schemas.openxmlformats.org/officeDocument/2006/relationships/image" Target="../media/image12.jp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.jpg"/><Relationship Id="rId5" Type="http://schemas.openxmlformats.org/officeDocument/2006/relationships/image" Target="../media/image10.jpg"/><Relationship Id="rId4" Type="http://schemas.openxmlformats.org/officeDocument/2006/relationships/image" Target="../media/image9.jpg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Relationship Id="rId6" Type="http://schemas.microsoft.com/office/2007/relationships/hdphoto" Target="../media/hdphoto4.wdp"/><Relationship Id="rId5" Type="http://schemas.openxmlformats.org/officeDocument/2006/relationships/image" Target="../media/image15.png"/><Relationship Id="rId4" Type="http://schemas.openxmlformats.org/officeDocument/2006/relationships/image" Target="../media/image14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www.youtube.com/watch?v=6qkW8ZRAq6A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MS5b_NcQw9w" TargetMode="External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9.jp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g"/><Relationship Id="rId3" Type="http://schemas.openxmlformats.org/officeDocument/2006/relationships/image" Target="../media/image21.jpg"/><Relationship Id="rId7" Type="http://schemas.openxmlformats.org/officeDocument/2006/relationships/image" Target="../media/image24.jpg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3.jpg"/><Relationship Id="rId5" Type="http://schemas.openxmlformats.org/officeDocument/2006/relationships/image" Target="../media/image22.jpg"/><Relationship Id="rId4" Type="http://schemas.openxmlformats.org/officeDocument/2006/relationships/hyperlink" Target="https://www.youtube.com/watch?v=_66anYsNo0E" TargetMode="External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microsoft.com/office/2007/relationships/hdphoto" Target="../media/hdphoto5.wdp"/><Relationship Id="rId7" Type="http://schemas.openxmlformats.org/officeDocument/2006/relationships/image" Target="../media/image28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.xml"/><Relationship Id="rId6" Type="http://schemas.microsoft.com/office/2007/relationships/hdphoto" Target="../media/hdphoto6.wdp"/><Relationship Id="rId5" Type="http://schemas.openxmlformats.org/officeDocument/2006/relationships/image" Target="../media/image27.png"/><Relationship Id="rId10" Type="http://schemas.microsoft.com/office/2007/relationships/hdphoto" Target="../media/hdphoto7.wdp"/><Relationship Id="rId4" Type="http://schemas.openxmlformats.org/officeDocument/2006/relationships/hyperlink" Target="https://www.youtube.com/watch?v=YyqUfrmbrlA" TargetMode="External"/><Relationship Id="rId9" Type="http://schemas.openxmlformats.org/officeDocument/2006/relationships/image" Target="../media/image2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A picture containing rain, strainer&#10;&#10;Description automatically generated">
            <a:extLst>
              <a:ext uri="{FF2B5EF4-FFF2-40B4-BE49-F238E27FC236}">
                <a16:creationId xmlns:a16="http://schemas.microsoft.com/office/drawing/2014/main" id="{B5A3392F-C310-4DFB-BD94-ABD8771E7A1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-25000"/>
                    </a14:imgEffect>
                    <a14:imgEffect>
                      <a14:brightnessContrast bright="-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650"/>
            <a:ext cx="12192000" cy="6798699"/>
          </a:xfrm>
          <a:prstGeom prst="rect">
            <a:avLst/>
          </a:prstGeom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674F5660-C077-4FC0-B541-176687D481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6259" y="5127811"/>
            <a:ext cx="5145720" cy="1116831"/>
          </a:xfrm>
          <a:noFill/>
          <a:ln>
            <a:noFill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b">
            <a:normAutofit/>
          </a:bodyPr>
          <a:lstStyle/>
          <a:p>
            <a:pPr algn="r"/>
            <a:r>
              <a:rPr lang="en-US" sz="36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Case Study: David Cage and Quantic Dream</a:t>
            </a:r>
            <a:endParaRPr lang="en-GB" sz="36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1DB7C82F-AB7E-4F0C-B829-FA1B9C4151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 descr="A picture containing looking, black, dark, man&#10;&#10;Description automatically generated">
            <a:extLst>
              <a:ext uri="{FF2B5EF4-FFF2-40B4-BE49-F238E27FC236}">
                <a16:creationId xmlns:a16="http://schemas.microsoft.com/office/drawing/2014/main" id="{42221B46-9F92-41ED-B594-246141E3BAD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670" r="11920"/>
          <a:stretch/>
        </p:blipFill>
        <p:spPr>
          <a:xfrm>
            <a:off x="20" y="10"/>
            <a:ext cx="6024134" cy="6857990"/>
          </a:xfrm>
          <a:custGeom>
            <a:avLst/>
            <a:gdLst>
              <a:gd name="connsiteX0" fmla="*/ 0 w 6024154"/>
              <a:gd name="connsiteY0" fmla="*/ 0 h 6858000"/>
              <a:gd name="connsiteX1" fmla="*/ 5953780 w 6024154"/>
              <a:gd name="connsiteY1" fmla="*/ 0 h 6858000"/>
              <a:gd name="connsiteX2" fmla="*/ 5989880 w 6024154"/>
              <a:gd name="connsiteY2" fmla="*/ 284091 h 6858000"/>
              <a:gd name="connsiteX3" fmla="*/ 6024154 w 6024154"/>
              <a:gd name="connsiteY3" fmla="*/ 962844 h 6858000"/>
              <a:gd name="connsiteX4" fmla="*/ 2549934 w 6024154"/>
              <a:gd name="connsiteY4" fmla="*/ 6800152 h 6858000"/>
              <a:gd name="connsiteX5" fmla="*/ 2436987 w 6024154"/>
              <a:gd name="connsiteY5" fmla="*/ 6858000 h 6858000"/>
              <a:gd name="connsiteX6" fmla="*/ 0 w 6024154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6B539BB5-8510-4ACF-9A5A-81B8BF326DDE}"/>
              </a:ext>
            </a:extLst>
          </p:cNvPr>
          <p:cNvSpPr txBox="1">
            <a:spLocks/>
          </p:cNvSpPr>
          <p:nvPr/>
        </p:nvSpPr>
        <p:spPr>
          <a:xfrm>
            <a:off x="-21" y="6120874"/>
            <a:ext cx="12192000" cy="704728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Aft>
                <a:spcPts val="600"/>
              </a:spcAft>
            </a:pPr>
            <a:r>
              <a:rPr lang="en-US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From</a:t>
            </a:r>
            <a:r>
              <a:rPr lang="en-US" sz="24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 The Nomad Soul </a:t>
            </a:r>
            <a:r>
              <a:rPr lang="en-US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to</a:t>
            </a:r>
            <a:r>
              <a:rPr lang="en-US" sz="24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 Detroit: Become Human </a:t>
            </a:r>
            <a:r>
              <a:rPr lang="en-US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(1999-2018)</a:t>
            </a:r>
            <a:endParaRPr lang="en-GB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F25F41B-DD0A-44EF-878A-04DC4A081ED8}"/>
              </a:ext>
            </a:extLst>
          </p:cNvPr>
          <p:cNvSpPr txBox="1"/>
          <p:nvPr/>
        </p:nvSpPr>
        <p:spPr>
          <a:xfrm>
            <a:off x="11051334" y="201724"/>
            <a:ext cx="681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>
                <a:latin typeface="Courier New" panose="02070309020205020404" pitchFamily="49" charset="0"/>
                <a:cs typeface="Courier New" panose="02070309020205020404" pitchFamily="49" charset="0"/>
              </a:rPr>
              <a:t>UWTSD </a:t>
            </a:r>
          </a:p>
          <a:p>
            <a:pPr algn="ctr"/>
            <a:r>
              <a:rPr lang="en-US" sz="1200" dirty="0">
                <a:latin typeface="Courier New" panose="02070309020205020404" pitchFamily="49" charset="0"/>
                <a:cs typeface="Courier New" panose="02070309020205020404" pitchFamily="49" charset="0"/>
              </a:rPr>
              <a:t>6005</a:t>
            </a:r>
            <a:endParaRPr lang="en-GB" sz="1200" dirty="0"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712055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734144AB-C810-49DB-A575-9650EB7D79E5}"/>
              </a:ext>
            </a:extLst>
          </p:cNvPr>
          <p:cNvSpPr txBox="1"/>
          <p:nvPr/>
        </p:nvSpPr>
        <p:spPr>
          <a:xfrm>
            <a:off x="1" y="6027003"/>
            <a:ext cx="12191999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dirty="0">
                <a:solidFill>
                  <a:schemeClr val="bg1"/>
                </a:solidFill>
              </a:rPr>
              <a:t>Shot composition (symmetry) - Narrative themes (aspiration, success) - Colour </a:t>
            </a:r>
          </a:p>
          <a:p>
            <a:r>
              <a:rPr lang="en-US" sz="2600" dirty="0">
                <a:solidFill>
                  <a:schemeClr val="bg1"/>
                </a:solidFill>
              </a:rPr>
              <a:t>Figure with screen - Props - Performance (e.g. posture) - Decor</a:t>
            </a:r>
            <a:endParaRPr lang="en-GB" sz="2600" dirty="0">
              <a:solidFill>
                <a:schemeClr val="bg1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5B1E215-5A2B-4BE8-AA02-1A2CFEAF3402}"/>
              </a:ext>
            </a:extLst>
          </p:cNvPr>
          <p:cNvSpPr/>
          <p:nvPr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bg2"/>
              </a:solidFill>
            </a:endParaRPr>
          </a:p>
        </p:txBody>
      </p:sp>
      <p:pic>
        <p:nvPicPr>
          <p:cNvPr id="14" name="Picture 13" descr="A picture containing rain, strainer&#10;&#10;Description automatically generated">
            <a:extLst>
              <a:ext uri="{FF2B5EF4-FFF2-40B4-BE49-F238E27FC236}">
                <a16:creationId xmlns:a16="http://schemas.microsoft.com/office/drawing/2014/main" id="{6E4C94AD-48AB-4CA1-9EDA-AF07B109566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650"/>
            <a:ext cx="12192000" cy="6798699"/>
          </a:xfrm>
          <a:prstGeom prst="rect">
            <a:avLst/>
          </a:prstGeom>
        </p:spPr>
      </p:pic>
      <p:pic>
        <p:nvPicPr>
          <p:cNvPr id="3" name="Picture 2" descr="A person standing in front of a building&#10;&#10;Description automatically generated">
            <a:extLst>
              <a:ext uri="{FF2B5EF4-FFF2-40B4-BE49-F238E27FC236}">
                <a16:creationId xmlns:a16="http://schemas.microsoft.com/office/drawing/2014/main" id="{32D19276-30FF-4481-84B8-7FEABE0AD50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07F5DA2-8A58-48C8-A08E-73EFB23D55D4}"/>
              </a:ext>
            </a:extLst>
          </p:cNvPr>
          <p:cNvSpPr txBox="1"/>
          <p:nvPr/>
        </p:nvSpPr>
        <p:spPr>
          <a:xfrm>
            <a:off x="0" y="5407772"/>
            <a:ext cx="1219199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Nomad Soul </a:t>
            </a:r>
            <a:r>
              <a:rPr lang="en-US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(1999)</a:t>
            </a:r>
            <a:endParaRPr lang="en-GB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29C33C8C-36B1-4FA0-9ED0-A7E62F3B99D8}"/>
              </a:ext>
            </a:extLst>
          </p:cNvPr>
          <p:cNvSpPr txBox="1"/>
          <p:nvPr/>
        </p:nvSpPr>
        <p:spPr>
          <a:xfrm>
            <a:off x="11421265" y="5871780"/>
            <a:ext cx="681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UWTSD </a:t>
            </a:r>
          </a:p>
          <a:p>
            <a:pPr algn="ctr"/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6005</a:t>
            </a:r>
            <a:endParaRPr lang="en-GB" sz="1200" dirty="0">
              <a:solidFill>
                <a:schemeClr val="bg1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AFF6724-A37D-43D8-B1CF-D17443E48EC0}"/>
              </a:ext>
            </a:extLst>
          </p:cNvPr>
          <p:cNvSpPr txBox="1"/>
          <p:nvPr/>
        </p:nvSpPr>
        <p:spPr>
          <a:xfrm>
            <a:off x="4101349" y="6009108"/>
            <a:ext cx="39892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PC (1999); Dreamcast (2000)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6" name="Picture 5" descr="A close up of a person&#10;&#10;Description automatically generated">
            <a:extLst>
              <a:ext uri="{FF2B5EF4-FFF2-40B4-BE49-F238E27FC236}">
                <a16:creationId xmlns:a16="http://schemas.microsoft.com/office/drawing/2014/main" id="{DA767CC0-FD45-42B4-8543-04EA219691E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694" y="293170"/>
            <a:ext cx="3245224" cy="1825439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839E1C1B-4C9B-4730-9736-0B95972B91FE}"/>
              </a:ext>
            </a:extLst>
          </p:cNvPr>
          <p:cNvSpPr txBox="1"/>
          <p:nvPr/>
        </p:nvSpPr>
        <p:spPr>
          <a:xfrm>
            <a:off x="331694" y="2118610"/>
            <a:ext cx="324522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(L-R): </a:t>
            </a:r>
            <a:r>
              <a:rPr lang="en-US" sz="12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Nomad Soul</a:t>
            </a:r>
            <a:r>
              <a:rPr lang="en-US" sz="1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en-US" sz="12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Detroit Become Human</a:t>
            </a:r>
            <a:endParaRPr lang="en-GB" sz="1200" i="1" dirty="0">
              <a:solidFill>
                <a:schemeClr val="bg1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9FDB826-B98D-4823-9844-5FDEC802CADB}"/>
              </a:ext>
            </a:extLst>
          </p:cNvPr>
          <p:cNvSpPr txBox="1"/>
          <p:nvPr/>
        </p:nvSpPr>
        <p:spPr>
          <a:xfrm>
            <a:off x="-4" y="6458942"/>
            <a:ext cx="1219199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Published as </a:t>
            </a:r>
            <a:r>
              <a:rPr lang="en-US" sz="14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Omikron: The Nomad Soul </a:t>
            </a:r>
            <a:r>
              <a:rPr lang="en-US" sz="1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 the US</a:t>
            </a:r>
            <a:endParaRPr lang="en-GB" sz="1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30114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734144AB-C810-49DB-A575-9650EB7D79E5}"/>
              </a:ext>
            </a:extLst>
          </p:cNvPr>
          <p:cNvSpPr txBox="1"/>
          <p:nvPr/>
        </p:nvSpPr>
        <p:spPr>
          <a:xfrm>
            <a:off x="1" y="6027003"/>
            <a:ext cx="12191999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dirty="0">
                <a:solidFill>
                  <a:schemeClr val="bg1"/>
                </a:solidFill>
              </a:rPr>
              <a:t>Shot composition (symmetry) - Narrative themes (aspiration, success) - Colour </a:t>
            </a:r>
          </a:p>
          <a:p>
            <a:r>
              <a:rPr lang="en-US" sz="2600" dirty="0">
                <a:solidFill>
                  <a:schemeClr val="bg1"/>
                </a:solidFill>
              </a:rPr>
              <a:t>Figure with screen - Props - Performance (e.g. posture) - Decor</a:t>
            </a:r>
            <a:endParaRPr lang="en-GB" sz="2600" dirty="0">
              <a:solidFill>
                <a:schemeClr val="bg1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5B1E215-5A2B-4BE8-AA02-1A2CFEAF3402}"/>
              </a:ext>
            </a:extLst>
          </p:cNvPr>
          <p:cNvSpPr/>
          <p:nvPr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bg2"/>
              </a:solidFill>
            </a:endParaRPr>
          </a:p>
        </p:txBody>
      </p:sp>
      <p:pic>
        <p:nvPicPr>
          <p:cNvPr id="6" name="Picture 5" descr="A picture containing rain, strainer&#10;&#10;Description automatically generated">
            <a:extLst>
              <a:ext uri="{FF2B5EF4-FFF2-40B4-BE49-F238E27FC236}">
                <a16:creationId xmlns:a16="http://schemas.microsoft.com/office/drawing/2014/main" id="{AFE866E6-823D-474B-BD8B-65EE0A323A1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650"/>
            <a:ext cx="12192000" cy="679869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07F5DA2-8A58-48C8-A08E-73EFB23D55D4}"/>
              </a:ext>
            </a:extLst>
          </p:cNvPr>
          <p:cNvSpPr txBox="1"/>
          <p:nvPr/>
        </p:nvSpPr>
        <p:spPr>
          <a:xfrm>
            <a:off x="-1" y="5917168"/>
            <a:ext cx="1219199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Quantic Dream – Eidos Interactive – Square Enix</a:t>
            </a:r>
            <a:endParaRPr lang="en-GB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29C33C8C-36B1-4FA0-9ED0-A7E62F3B99D8}"/>
              </a:ext>
            </a:extLst>
          </p:cNvPr>
          <p:cNvSpPr txBox="1"/>
          <p:nvPr/>
        </p:nvSpPr>
        <p:spPr>
          <a:xfrm>
            <a:off x="11134620" y="294501"/>
            <a:ext cx="681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UWTSD </a:t>
            </a:r>
          </a:p>
          <a:p>
            <a:pPr algn="ctr"/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6005</a:t>
            </a:r>
            <a:endParaRPr lang="en-GB" sz="1200" dirty="0">
              <a:solidFill>
                <a:schemeClr val="bg1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  <p:pic>
        <p:nvPicPr>
          <p:cNvPr id="4" name="Picture 3" descr="A picture containing nature, clock, sky, ball&#10;&#10;Description automatically generated">
            <a:extLst>
              <a:ext uri="{FF2B5EF4-FFF2-40B4-BE49-F238E27FC236}">
                <a16:creationId xmlns:a16="http://schemas.microsoft.com/office/drawing/2014/main" id="{7156188F-6E26-4D8F-A068-43393FF1E6F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8493" y="525333"/>
            <a:ext cx="3840878" cy="2160494"/>
          </a:xfrm>
          <a:prstGeom prst="rect">
            <a:avLst/>
          </a:prstGeom>
        </p:spPr>
      </p:pic>
      <p:pic>
        <p:nvPicPr>
          <p:cNvPr id="10" name="Picture 9" descr="A close up of a logo&#10;&#10;Description automatically generated">
            <a:extLst>
              <a:ext uri="{FF2B5EF4-FFF2-40B4-BE49-F238E27FC236}">
                <a16:creationId xmlns:a16="http://schemas.microsoft.com/office/drawing/2014/main" id="{18FB701C-FBD5-44F0-B8D7-D9DCFFD60BE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471" y="525333"/>
            <a:ext cx="3696449" cy="20792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65283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734144AB-C810-49DB-A575-9650EB7D79E5}"/>
              </a:ext>
            </a:extLst>
          </p:cNvPr>
          <p:cNvSpPr txBox="1"/>
          <p:nvPr/>
        </p:nvSpPr>
        <p:spPr>
          <a:xfrm>
            <a:off x="1" y="6027003"/>
            <a:ext cx="12191999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dirty="0">
                <a:solidFill>
                  <a:schemeClr val="bg1"/>
                </a:solidFill>
              </a:rPr>
              <a:t>Shot composition (symmetry) - Narrative themes (aspiration, success) - Colour </a:t>
            </a:r>
          </a:p>
          <a:p>
            <a:r>
              <a:rPr lang="en-US" sz="2600" dirty="0">
                <a:solidFill>
                  <a:schemeClr val="bg1"/>
                </a:solidFill>
              </a:rPr>
              <a:t>Figure with screen - Props - Performance (e.g. posture) - Decor</a:t>
            </a:r>
            <a:endParaRPr lang="en-GB" sz="2600" dirty="0">
              <a:solidFill>
                <a:schemeClr val="bg1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5B1E215-5A2B-4BE8-AA02-1A2CFEAF3402}"/>
              </a:ext>
            </a:extLst>
          </p:cNvPr>
          <p:cNvSpPr/>
          <p:nvPr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bg2"/>
              </a:solidFill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29C33C8C-36B1-4FA0-9ED0-A7E62F3B99D8}"/>
              </a:ext>
            </a:extLst>
          </p:cNvPr>
          <p:cNvSpPr txBox="1"/>
          <p:nvPr/>
        </p:nvSpPr>
        <p:spPr>
          <a:xfrm>
            <a:off x="11168563" y="224814"/>
            <a:ext cx="681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UWTSD </a:t>
            </a:r>
          </a:p>
          <a:p>
            <a:pPr algn="ctr"/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6005</a:t>
            </a:r>
            <a:endParaRPr lang="en-GB" sz="1200" dirty="0">
              <a:solidFill>
                <a:schemeClr val="bg1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  <p:pic>
        <p:nvPicPr>
          <p:cNvPr id="29" name="Picture 28" descr="A close up of a person with pink hair looking at the camera&#10;&#10;Description automatically generated">
            <a:extLst>
              <a:ext uri="{FF2B5EF4-FFF2-40B4-BE49-F238E27FC236}">
                <a16:creationId xmlns:a16="http://schemas.microsoft.com/office/drawing/2014/main" id="{522AFFAE-5CFD-4DE8-8C8B-124F2E99E1F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175"/>
            <a:ext cx="12192000" cy="6851650"/>
          </a:xfrm>
          <a:prstGeom prst="rect">
            <a:avLst/>
          </a:prstGeom>
        </p:spPr>
      </p:pic>
      <p:pic>
        <p:nvPicPr>
          <p:cNvPr id="24" name="Picture 23" descr="A person wearing a hat&#10;&#10;Description automatically generated">
            <a:extLst>
              <a:ext uri="{FF2B5EF4-FFF2-40B4-BE49-F238E27FC236}">
                <a16:creationId xmlns:a16="http://schemas.microsoft.com/office/drawing/2014/main" id="{8B28DA90-6F80-49FB-ADBE-9AF2FD3BFB1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6028" y="699107"/>
            <a:ext cx="4137267" cy="2758178"/>
          </a:xfrm>
          <a:prstGeom prst="rect">
            <a:avLst/>
          </a:prstGeom>
        </p:spPr>
      </p:pic>
      <p:pic>
        <p:nvPicPr>
          <p:cNvPr id="22" name="Picture 21" descr="A close up of a person with pink hair looking at the camera&#10;&#10;Description automatically generated">
            <a:extLst>
              <a:ext uri="{FF2B5EF4-FFF2-40B4-BE49-F238E27FC236}">
                <a16:creationId xmlns:a16="http://schemas.microsoft.com/office/drawing/2014/main" id="{993844AF-DE48-4030-877F-D3CD8697F24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8766" y="3783229"/>
            <a:ext cx="4954529" cy="2784342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9A26177A-8723-4288-86EB-9816DF9B0230}"/>
              </a:ext>
            </a:extLst>
          </p:cNvPr>
          <p:cNvSpPr txBox="1"/>
          <p:nvPr/>
        </p:nvSpPr>
        <p:spPr>
          <a:xfrm>
            <a:off x="508766" y="6198239"/>
            <a:ext cx="49545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Bladerunner </a:t>
            </a:r>
            <a:r>
              <a:rPr 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(Scott, 1982)</a:t>
            </a:r>
            <a:endParaRPr lang="en-GB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3CBF473-A1AB-4C94-826D-34DAFCD88133}"/>
              </a:ext>
            </a:extLst>
          </p:cNvPr>
          <p:cNvSpPr txBox="1"/>
          <p:nvPr/>
        </p:nvSpPr>
        <p:spPr>
          <a:xfrm>
            <a:off x="0" y="38369"/>
            <a:ext cx="122464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INFLUENCES: Science Fiction</a:t>
            </a:r>
            <a:endParaRPr lang="en-GB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9" name="Picture 18" descr="A group of people standing in front of a crowd&#10;&#10;Description automatically generated">
            <a:extLst>
              <a:ext uri="{FF2B5EF4-FFF2-40B4-BE49-F238E27FC236}">
                <a16:creationId xmlns:a16="http://schemas.microsoft.com/office/drawing/2014/main" id="{4AB6305C-549A-48C3-BAC7-7E4E9C77EC9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4383" y="690305"/>
            <a:ext cx="5024180" cy="2816584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56910B56-9212-4128-AA55-B2350728C708}"/>
              </a:ext>
            </a:extLst>
          </p:cNvPr>
          <p:cNvSpPr txBox="1"/>
          <p:nvPr/>
        </p:nvSpPr>
        <p:spPr>
          <a:xfrm>
            <a:off x="6144383" y="3130832"/>
            <a:ext cx="50241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Logan’s Run </a:t>
            </a:r>
            <a:r>
              <a:rPr 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(Anderson, 1976)</a:t>
            </a:r>
            <a:endParaRPr lang="en-GB" dirty="0"/>
          </a:p>
        </p:txBody>
      </p:sp>
      <p:pic>
        <p:nvPicPr>
          <p:cNvPr id="9" name="Picture 8" descr="A close up of a person with long hair looking at the camera&#10;&#10;Description automatically generated">
            <a:extLst>
              <a:ext uri="{FF2B5EF4-FFF2-40B4-BE49-F238E27FC236}">
                <a16:creationId xmlns:a16="http://schemas.microsoft.com/office/drawing/2014/main" id="{4035DD53-0D72-4DB4-A580-625861CB5DF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5999" y="3686315"/>
            <a:ext cx="5147846" cy="289566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22940AAC-FB92-468C-85B0-84BB2AD18CBE}"/>
              </a:ext>
            </a:extLst>
          </p:cNvPr>
          <p:cNvSpPr txBox="1"/>
          <p:nvPr/>
        </p:nvSpPr>
        <p:spPr>
          <a:xfrm>
            <a:off x="6095999" y="6212646"/>
            <a:ext cx="51478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Fifth Element </a:t>
            </a:r>
            <a:r>
              <a:rPr 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(Luc Besson, 1997)</a:t>
            </a:r>
            <a:endParaRPr lang="en-GB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47CB5E89-A37E-4A32-8EE1-735857C799FD}"/>
              </a:ext>
            </a:extLst>
          </p:cNvPr>
          <p:cNvSpPr txBox="1"/>
          <p:nvPr/>
        </p:nvSpPr>
        <p:spPr>
          <a:xfrm>
            <a:off x="1326028" y="3088843"/>
            <a:ext cx="41372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Westworld </a:t>
            </a:r>
            <a:r>
              <a:rPr 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(Crichton, 1973)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41721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734144AB-C810-49DB-A575-9650EB7D79E5}"/>
              </a:ext>
            </a:extLst>
          </p:cNvPr>
          <p:cNvSpPr txBox="1"/>
          <p:nvPr/>
        </p:nvSpPr>
        <p:spPr>
          <a:xfrm>
            <a:off x="1" y="6027003"/>
            <a:ext cx="12191999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dirty="0">
                <a:solidFill>
                  <a:schemeClr val="bg1"/>
                </a:solidFill>
              </a:rPr>
              <a:t>Shot composition (symmetry) - Narrative themes (aspiration, success) - Colour </a:t>
            </a:r>
          </a:p>
          <a:p>
            <a:r>
              <a:rPr lang="en-US" sz="2600" dirty="0">
                <a:solidFill>
                  <a:schemeClr val="bg1"/>
                </a:solidFill>
              </a:rPr>
              <a:t>Figure with screen - Props - Performance (e.g. posture) - Decor</a:t>
            </a:r>
            <a:endParaRPr lang="en-GB" sz="2600" dirty="0">
              <a:solidFill>
                <a:schemeClr val="bg1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5B1E215-5A2B-4BE8-AA02-1A2CFEAF3402}"/>
              </a:ext>
            </a:extLst>
          </p:cNvPr>
          <p:cNvSpPr/>
          <p:nvPr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bg2"/>
              </a:solidFill>
            </a:endParaRPr>
          </a:p>
        </p:txBody>
      </p:sp>
      <p:pic>
        <p:nvPicPr>
          <p:cNvPr id="7" name="Picture 6" descr="A picture containing person, indoor, young, boy&#10;&#10;Description automatically generated">
            <a:extLst>
              <a:ext uri="{FF2B5EF4-FFF2-40B4-BE49-F238E27FC236}">
                <a16:creationId xmlns:a16="http://schemas.microsoft.com/office/drawing/2014/main" id="{3E9EA6DC-76E8-4713-842B-9EB9243121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-25000"/>
                    </a14:imgEffect>
                    <a14:imgEffect>
                      <a14:brightnessContrast bright="-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823" y="0"/>
            <a:ext cx="12102353" cy="6858000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29C33C8C-36B1-4FA0-9ED0-A7E62F3B99D8}"/>
              </a:ext>
            </a:extLst>
          </p:cNvPr>
          <p:cNvSpPr txBox="1"/>
          <p:nvPr/>
        </p:nvSpPr>
        <p:spPr>
          <a:xfrm>
            <a:off x="11168563" y="224814"/>
            <a:ext cx="681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UWTSD </a:t>
            </a:r>
          </a:p>
          <a:p>
            <a:pPr algn="ctr"/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6005</a:t>
            </a:r>
            <a:endParaRPr lang="en-GB" sz="1200" dirty="0">
              <a:solidFill>
                <a:schemeClr val="bg1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A26177A-8723-4288-86EB-9816DF9B0230}"/>
              </a:ext>
            </a:extLst>
          </p:cNvPr>
          <p:cNvSpPr txBox="1"/>
          <p:nvPr/>
        </p:nvSpPr>
        <p:spPr>
          <a:xfrm>
            <a:off x="765349" y="5955146"/>
            <a:ext cx="495452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e.g. </a:t>
            </a:r>
            <a:r>
              <a:rPr lang="en-US" sz="14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Shining </a:t>
            </a:r>
            <a:r>
              <a:rPr lang="en-US" sz="1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(Kubrick, 1980)</a:t>
            </a:r>
            <a:endParaRPr lang="en-GB" sz="1400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3CBF473-A1AB-4C94-826D-34DAFCD88133}"/>
              </a:ext>
            </a:extLst>
          </p:cNvPr>
          <p:cNvSpPr txBox="1"/>
          <p:nvPr/>
        </p:nvSpPr>
        <p:spPr>
          <a:xfrm>
            <a:off x="0" y="38369"/>
            <a:ext cx="122464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INFLUENCES: horror/film noir</a:t>
            </a:r>
            <a:endParaRPr lang="en-GB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2940AAC-FB92-468C-85B0-84BB2AD18CBE}"/>
              </a:ext>
            </a:extLst>
          </p:cNvPr>
          <p:cNvSpPr txBox="1"/>
          <p:nvPr/>
        </p:nvSpPr>
        <p:spPr>
          <a:xfrm>
            <a:off x="6732493" y="5955146"/>
            <a:ext cx="483237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e.g. </a:t>
            </a:r>
            <a:r>
              <a:rPr lang="en-US" sz="14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D.O.A. </a:t>
            </a:r>
            <a:r>
              <a:rPr lang="en-US" sz="1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(Mat</a:t>
            </a:r>
            <a:r>
              <a:rPr lang="en-US" sz="1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é</a:t>
            </a:r>
            <a:r>
              <a:rPr lang="en-US" sz="1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1950), </a:t>
            </a:r>
            <a:r>
              <a:rPr lang="en-US" sz="14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Sunset Boulevard </a:t>
            </a:r>
            <a:r>
              <a:rPr lang="en-US" sz="1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(Wilder, 1950)</a:t>
            </a:r>
            <a:endParaRPr lang="en-GB" sz="1400" dirty="0"/>
          </a:p>
        </p:txBody>
      </p:sp>
      <p:pic>
        <p:nvPicPr>
          <p:cNvPr id="3" name="Picture 2" descr="A picture containing person, indoor, young, boy&#10;&#10;Description automatically generated">
            <a:extLst>
              <a:ext uri="{FF2B5EF4-FFF2-40B4-BE49-F238E27FC236}">
                <a16:creationId xmlns:a16="http://schemas.microsoft.com/office/drawing/2014/main" id="{2BD3E03E-FE7C-44E5-87AC-B51825B17A28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802"/>
          <a:stretch/>
        </p:blipFill>
        <p:spPr>
          <a:xfrm>
            <a:off x="627130" y="1812230"/>
            <a:ext cx="5230969" cy="3323163"/>
          </a:xfrm>
          <a:prstGeom prst="rect">
            <a:avLst/>
          </a:prstGeom>
        </p:spPr>
      </p:pic>
      <p:pic>
        <p:nvPicPr>
          <p:cNvPr id="5" name="Picture 4" descr="A picture containing text, book, newspaper, sign&#10;&#10;Description automatically generated">
            <a:extLst>
              <a:ext uri="{FF2B5EF4-FFF2-40B4-BE49-F238E27FC236}">
                <a16:creationId xmlns:a16="http://schemas.microsoft.com/office/drawing/2014/main" id="{4627EB3C-3ABA-4334-9384-A915C6E23353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490" t="6144" r="4471" b="3138"/>
          <a:stretch/>
        </p:blipFill>
        <p:spPr>
          <a:xfrm>
            <a:off x="6732494" y="1442898"/>
            <a:ext cx="4832376" cy="3802346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77ED3559-5AE1-438A-BC84-CBE1317452EE}"/>
              </a:ext>
            </a:extLst>
          </p:cNvPr>
          <p:cNvSpPr txBox="1"/>
          <p:nvPr/>
        </p:nvSpPr>
        <p:spPr>
          <a:xfrm>
            <a:off x="406679" y="5437077"/>
            <a:ext cx="56718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Psychological/supernatural horror (Beyond Two Souls)</a:t>
            </a:r>
            <a:endParaRPr lang="en-GB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AFC434B8-BC31-40D9-9E48-70018B48C11D}"/>
              </a:ext>
            </a:extLst>
          </p:cNvPr>
          <p:cNvSpPr txBox="1"/>
          <p:nvPr/>
        </p:nvSpPr>
        <p:spPr>
          <a:xfrm>
            <a:off x="6312747" y="5437077"/>
            <a:ext cx="56718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‘doomed narrator’ of noir (Heavy Rain)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8992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734144AB-C810-49DB-A575-9650EB7D79E5}"/>
              </a:ext>
            </a:extLst>
          </p:cNvPr>
          <p:cNvSpPr txBox="1"/>
          <p:nvPr/>
        </p:nvSpPr>
        <p:spPr>
          <a:xfrm>
            <a:off x="1" y="6027003"/>
            <a:ext cx="12191999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dirty="0">
                <a:solidFill>
                  <a:schemeClr val="bg1"/>
                </a:solidFill>
              </a:rPr>
              <a:t>Shot composition (symmetry) - Narrative themes (aspiration, success) - Colour </a:t>
            </a:r>
          </a:p>
          <a:p>
            <a:r>
              <a:rPr lang="en-US" sz="2600" dirty="0">
                <a:solidFill>
                  <a:schemeClr val="bg1"/>
                </a:solidFill>
              </a:rPr>
              <a:t>Figure with screen - Props - Performance (e.g. posture) - Decor</a:t>
            </a:r>
            <a:endParaRPr lang="en-GB" sz="2600" dirty="0">
              <a:solidFill>
                <a:schemeClr val="bg1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5B1E215-5A2B-4BE8-AA02-1A2CFEAF3402}"/>
              </a:ext>
            </a:extLst>
          </p:cNvPr>
          <p:cNvSpPr/>
          <p:nvPr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bg2"/>
              </a:solidFill>
            </a:endParaRPr>
          </a:p>
        </p:txBody>
      </p:sp>
      <p:pic>
        <p:nvPicPr>
          <p:cNvPr id="14" name="Picture 13" descr="A picture containing rain, strainer&#10;&#10;Description automatically generated">
            <a:extLst>
              <a:ext uri="{FF2B5EF4-FFF2-40B4-BE49-F238E27FC236}">
                <a16:creationId xmlns:a16="http://schemas.microsoft.com/office/drawing/2014/main" id="{152E4482-7ACB-420B-AB80-6FF811ED83C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650"/>
            <a:ext cx="12192000" cy="6798699"/>
          </a:xfrm>
          <a:prstGeom prst="rect">
            <a:avLst/>
          </a:prstGeom>
        </p:spPr>
      </p:pic>
      <p:pic>
        <p:nvPicPr>
          <p:cNvPr id="4" name="Picture 3" descr="A picture containing person, man, standing, looking&#10;&#10;Description automatically generated">
            <a:extLst>
              <a:ext uri="{FF2B5EF4-FFF2-40B4-BE49-F238E27FC236}">
                <a16:creationId xmlns:a16="http://schemas.microsoft.com/office/drawing/2014/main" id="{A8B57981-8AF6-4760-85E5-CFA0C87CB2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43000"/>
            <a:ext cx="12192000" cy="45720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07F5DA2-8A58-48C8-A08E-73EFB23D55D4}"/>
              </a:ext>
            </a:extLst>
          </p:cNvPr>
          <p:cNvSpPr txBox="1"/>
          <p:nvPr/>
        </p:nvSpPr>
        <p:spPr>
          <a:xfrm>
            <a:off x="-5" y="5134168"/>
            <a:ext cx="1219199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Fahrenheit </a:t>
            </a:r>
            <a:r>
              <a:rPr lang="en-US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(2005)</a:t>
            </a:r>
            <a:endParaRPr lang="en-GB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29C33C8C-36B1-4FA0-9ED0-A7E62F3B99D8}"/>
              </a:ext>
            </a:extLst>
          </p:cNvPr>
          <p:cNvSpPr txBox="1"/>
          <p:nvPr/>
        </p:nvSpPr>
        <p:spPr>
          <a:xfrm>
            <a:off x="11134620" y="294501"/>
            <a:ext cx="681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UWTSD </a:t>
            </a:r>
          </a:p>
          <a:p>
            <a:pPr algn="ctr"/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6005</a:t>
            </a:r>
            <a:endParaRPr lang="en-GB" sz="1200" dirty="0">
              <a:solidFill>
                <a:schemeClr val="bg1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AFF6724-A37D-43D8-B1CF-D17443E48EC0}"/>
              </a:ext>
            </a:extLst>
          </p:cNvPr>
          <p:cNvSpPr txBox="1"/>
          <p:nvPr/>
        </p:nvSpPr>
        <p:spPr>
          <a:xfrm>
            <a:off x="4101349" y="6009108"/>
            <a:ext cx="39892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PlayStation 2; Xbox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9FDB826-B98D-4823-9844-5FDEC802CADB}"/>
              </a:ext>
            </a:extLst>
          </p:cNvPr>
          <p:cNvSpPr txBox="1"/>
          <p:nvPr/>
        </p:nvSpPr>
        <p:spPr>
          <a:xfrm>
            <a:off x="-4" y="6458942"/>
            <a:ext cx="1219199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Published as </a:t>
            </a:r>
            <a:r>
              <a:rPr lang="en-US" sz="14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Indigo Prophecy </a:t>
            </a:r>
            <a:r>
              <a:rPr lang="en-US" sz="1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 the US</a:t>
            </a:r>
            <a:endParaRPr lang="en-GB" sz="1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18568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734144AB-C810-49DB-A575-9650EB7D79E5}"/>
              </a:ext>
            </a:extLst>
          </p:cNvPr>
          <p:cNvSpPr txBox="1"/>
          <p:nvPr/>
        </p:nvSpPr>
        <p:spPr>
          <a:xfrm>
            <a:off x="1" y="6027003"/>
            <a:ext cx="12191999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dirty="0">
                <a:solidFill>
                  <a:schemeClr val="bg1"/>
                </a:solidFill>
              </a:rPr>
              <a:t>Shot composition (symmetry) - Narrative themes (aspiration, success) - Colour </a:t>
            </a:r>
          </a:p>
          <a:p>
            <a:r>
              <a:rPr lang="en-US" sz="2600" dirty="0">
                <a:solidFill>
                  <a:schemeClr val="bg1"/>
                </a:solidFill>
              </a:rPr>
              <a:t>Figure with screen - Props - Performance (e.g. posture) - Decor</a:t>
            </a:r>
            <a:endParaRPr lang="en-GB" sz="2600" dirty="0">
              <a:solidFill>
                <a:schemeClr val="bg1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5B1E215-5A2B-4BE8-AA02-1A2CFEAF3402}"/>
              </a:ext>
            </a:extLst>
          </p:cNvPr>
          <p:cNvSpPr/>
          <p:nvPr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bg2"/>
              </a:solidFill>
            </a:endParaRPr>
          </a:p>
        </p:txBody>
      </p:sp>
      <p:pic>
        <p:nvPicPr>
          <p:cNvPr id="12" name="Picture 11" descr="A picture containing rain, strainer&#10;&#10;Description automatically generated">
            <a:extLst>
              <a:ext uri="{FF2B5EF4-FFF2-40B4-BE49-F238E27FC236}">
                <a16:creationId xmlns:a16="http://schemas.microsoft.com/office/drawing/2014/main" id="{5BC6C934-529D-4418-9E08-1DB518C45BC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650"/>
            <a:ext cx="12192000" cy="6798699"/>
          </a:xfrm>
          <a:prstGeom prst="rect">
            <a:avLst/>
          </a:prstGeom>
        </p:spPr>
      </p:pic>
      <p:pic>
        <p:nvPicPr>
          <p:cNvPr id="3" name="Picture 2" descr="A person looking at the camera&#10;&#10;Description automatically generated">
            <a:extLst>
              <a:ext uri="{FF2B5EF4-FFF2-40B4-BE49-F238E27FC236}">
                <a16:creationId xmlns:a16="http://schemas.microsoft.com/office/drawing/2014/main" id="{49A81376-16D3-4A39-B93C-35D1096FA68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2982" y="505771"/>
            <a:ext cx="9646024" cy="542283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07F5DA2-8A58-48C8-A08E-73EFB23D55D4}"/>
              </a:ext>
            </a:extLst>
          </p:cNvPr>
          <p:cNvSpPr txBox="1"/>
          <p:nvPr/>
        </p:nvSpPr>
        <p:spPr>
          <a:xfrm>
            <a:off x="-5" y="5134168"/>
            <a:ext cx="1219199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Heavy Rain </a:t>
            </a:r>
            <a:r>
              <a:rPr lang="en-US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(2010)</a:t>
            </a:r>
            <a:endParaRPr lang="en-GB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29C33C8C-36B1-4FA0-9ED0-A7E62F3B99D8}"/>
              </a:ext>
            </a:extLst>
          </p:cNvPr>
          <p:cNvSpPr txBox="1"/>
          <p:nvPr/>
        </p:nvSpPr>
        <p:spPr>
          <a:xfrm>
            <a:off x="11134620" y="294501"/>
            <a:ext cx="681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UWTSD </a:t>
            </a:r>
          </a:p>
          <a:p>
            <a:pPr algn="ctr"/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6005</a:t>
            </a:r>
            <a:endParaRPr lang="en-GB" sz="1200" dirty="0">
              <a:solidFill>
                <a:schemeClr val="bg1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AFF6724-A37D-43D8-B1CF-D17443E48EC0}"/>
              </a:ext>
            </a:extLst>
          </p:cNvPr>
          <p:cNvSpPr txBox="1"/>
          <p:nvPr/>
        </p:nvSpPr>
        <p:spPr>
          <a:xfrm>
            <a:off x="4101349" y="6009108"/>
            <a:ext cx="39892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PlayStation 3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9FDB826-B98D-4823-9844-5FDEC802CADB}"/>
              </a:ext>
            </a:extLst>
          </p:cNvPr>
          <p:cNvSpPr txBox="1"/>
          <p:nvPr/>
        </p:nvSpPr>
        <p:spPr>
          <a:xfrm>
            <a:off x="-4" y="6458942"/>
            <a:ext cx="1219199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u="sng" dirty="0">
                <a:hlinkClick r:id="rId4"/>
              </a:rPr>
              <a:t>https://www.youtube.com/watch?v=6qkW8ZRAq6A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8001236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734144AB-C810-49DB-A575-9650EB7D79E5}"/>
              </a:ext>
            </a:extLst>
          </p:cNvPr>
          <p:cNvSpPr txBox="1"/>
          <p:nvPr/>
        </p:nvSpPr>
        <p:spPr>
          <a:xfrm>
            <a:off x="1" y="6027003"/>
            <a:ext cx="12191999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dirty="0">
                <a:solidFill>
                  <a:schemeClr val="bg1"/>
                </a:solidFill>
              </a:rPr>
              <a:t>Shot composition (symmetry) - Narrative themes (aspiration, success) - Colour </a:t>
            </a:r>
          </a:p>
          <a:p>
            <a:r>
              <a:rPr lang="en-US" sz="2600" dirty="0">
                <a:solidFill>
                  <a:schemeClr val="bg1"/>
                </a:solidFill>
              </a:rPr>
              <a:t>Figure with screen - Props - Performance (e.g. posture) - Decor</a:t>
            </a:r>
            <a:endParaRPr lang="en-GB" sz="2600" dirty="0">
              <a:solidFill>
                <a:schemeClr val="bg1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5B1E215-5A2B-4BE8-AA02-1A2CFEAF3402}"/>
              </a:ext>
            </a:extLst>
          </p:cNvPr>
          <p:cNvSpPr/>
          <p:nvPr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bg2"/>
              </a:solidFill>
            </a:endParaRPr>
          </a:p>
        </p:txBody>
      </p:sp>
      <p:pic>
        <p:nvPicPr>
          <p:cNvPr id="4" name="Picture 3" descr="A picture containing star, stage&#10;&#10;Description automatically generated">
            <a:extLst>
              <a:ext uri="{FF2B5EF4-FFF2-40B4-BE49-F238E27FC236}">
                <a16:creationId xmlns:a16="http://schemas.microsoft.com/office/drawing/2014/main" id="{00CD7224-0D09-44AF-94C7-8500C56308A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07F5DA2-8A58-48C8-A08E-73EFB23D55D4}"/>
              </a:ext>
            </a:extLst>
          </p:cNvPr>
          <p:cNvSpPr txBox="1"/>
          <p:nvPr/>
        </p:nvSpPr>
        <p:spPr>
          <a:xfrm>
            <a:off x="-5" y="5322526"/>
            <a:ext cx="1219199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Beyond Two Souls </a:t>
            </a:r>
            <a:r>
              <a:rPr lang="en-US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(2013)</a:t>
            </a:r>
            <a:endParaRPr lang="en-GB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29C33C8C-36B1-4FA0-9ED0-A7E62F3B99D8}"/>
              </a:ext>
            </a:extLst>
          </p:cNvPr>
          <p:cNvSpPr txBox="1"/>
          <p:nvPr/>
        </p:nvSpPr>
        <p:spPr>
          <a:xfrm>
            <a:off x="11134620" y="294501"/>
            <a:ext cx="681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UWTSD </a:t>
            </a:r>
          </a:p>
          <a:p>
            <a:pPr algn="ctr"/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6005</a:t>
            </a:r>
            <a:endParaRPr lang="en-GB" sz="1200" dirty="0">
              <a:solidFill>
                <a:schemeClr val="bg1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AFF6724-A37D-43D8-B1CF-D17443E48EC0}"/>
              </a:ext>
            </a:extLst>
          </p:cNvPr>
          <p:cNvSpPr txBox="1"/>
          <p:nvPr/>
        </p:nvSpPr>
        <p:spPr>
          <a:xfrm>
            <a:off x="4101349" y="6009108"/>
            <a:ext cx="39892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PlayStation 3 &amp; 4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9FDB826-B98D-4823-9844-5FDEC802CADB}"/>
              </a:ext>
            </a:extLst>
          </p:cNvPr>
          <p:cNvSpPr txBox="1"/>
          <p:nvPr/>
        </p:nvSpPr>
        <p:spPr>
          <a:xfrm>
            <a:off x="-4" y="6458942"/>
            <a:ext cx="12191999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u="sng" dirty="0">
                <a:hlinkClick r:id="rId3"/>
              </a:rPr>
              <a:t>https://www.youtube.com/watch?v=MS5b_NcQw9w</a:t>
            </a:r>
            <a:endParaRPr lang="en-GB" dirty="0"/>
          </a:p>
          <a:p>
            <a:pPr algn="ctr"/>
            <a:endParaRPr lang="en-GB" sz="1600" dirty="0"/>
          </a:p>
        </p:txBody>
      </p:sp>
      <p:pic>
        <p:nvPicPr>
          <p:cNvPr id="6" name="Picture 5" descr="A person standing in the grass&#10;&#10;Description automatically generated">
            <a:extLst>
              <a:ext uri="{FF2B5EF4-FFF2-40B4-BE49-F238E27FC236}">
                <a16:creationId xmlns:a16="http://schemas.microsoft.com/office/drawing/2014/main" id="{0C29194E-B66F-4672-8E20-3B31F8D10CF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130" y="756166"/>
            <a:ext cx="4751705" cy="2672834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9F915E4C-D0C0-46CD-8B24-208D7C3F06E4}"/>
              </a:ext>
            </a:extLst>
          </p:cNvPr>
          <p:cNvSpPr txBox="1"/>
          <p:nvPr/>
        </p:nvSpPr>
        <p:spPr>
          <a:xfrm>
            <a:off x="412376" y="3509502"/>
            <a:ext cx="48144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Aiden and Jodie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22529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734144AB-C810-49DB-A575-9650EB7D79E5}"/>
              </a:ext>
            </a:extLst>
          </p:cNvPr>
          <p:cNvSpPr txBox="1"/>
          <p:nvPr/>
        </p:nvSpPr>
        <p:spPr>
          <a:xfrm>
            <a:off x="1" y="6027003"/>
            <a:ext cx="12191999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dirty="0">
                <a:solidFill>
                  <a:schemeClr val="bg1"/>
                </a:solidFill>
              </a:rPr>
              <a:t>Shot composition (symmetry) - Narrative themes (aspiration, success) - Colour </a:t>
            </a:r>
          </a:p>
          <a:p>
            <a:r>
              <a:rPr lang="en-US" sz="2600" dirty="0">
                <a:solidFill>
                  <a:schemeClr val="bg1"/>
                </a:solidFill>
              </a:rPr>
              <a:t>Figure with screen - Props - Performance (e.g. posture) - Decor</a:t>
            </a:r>
            <a:endParaRPr lang="en-GB" sz="2600" dirty="0">
              <a:solidFill>
                <a:schemeClr val="bg1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5B1E215-5A2B-4BE8-AA02-1A2CFEAF3402}"/>
              </a:ext>
            </a:extLst>
          </p:cNvPr>
          <p:cNvSpPr/>
          <p:nvPr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bg2"/>
              </a:solidFill>
            </a:endParaRPr>
          </a:p>
        </p:txBody>
      </p:sp>
      <p:pic>
        <p:nvPicPr>
          <p:cNvPr id="27" name="Picture 26" descr="A group of people posing for the camera&#10;&#10;Description automatically generated">
            <a:extLst>
              <a:ext uri="{FF2B5EF4-FFF2-40B4-BE49-F238E27FC236}">
                <a16:creationId xmlns:a16="http://schemas.microsoft.com/office/drawing/2014/main" id="{6B909D67-9DD6-4A50-A99E-6AE2DB5C770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68" y="0"/>
            <a:ext cx="12184264" cy="6858000"/>
          </a:xfrm>
          <a:prstGeom prst="rect">
            <a:avLst/>
          </a:prstGeom>
        </p:spPr>
      </p:pic>
      <p:pic>
        <p:nvPicPr>
          <p:cNvPr id="3" name="Picture 2" descr="A person wearing a suit and tie&#10;&#10;Description automatically generated">
            <a:extLst>
              <a:ext uri="{FF2B5EF4-FFF2-40B4-BE49-F238E27FC236}">
                <a16:creationId xmlns:a16="http://schemas.microsoft.com/office/drawing/2014/main" id="{7D35D24A-F0A0-4910-8E36-3C4AEAD84C9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660"/>
          <a:stretch/>
        </p:blipFill>
        <p:spPr>
          <a:xfrm>
            <a:off x="376292" y="525333"/>
            <a:ext cx="2481616" cy="239078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07F5DA2-8A58-48C8-A08E-73EFB23D55D4}"/>
              </a:ext>
            </a:extLst>
          </p:cNvPr>
          <p:cNvSpPr txBox="1"/>
          <p:nvPr/>
        </p:nvSpPr>
        <p:spPr>
          <a:xfrm>
            <a:off x="-4" y="0"/>
            <a:ext cx="1219199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Detroit Become Human </a:t>
            </a:r>
            <a:r>
              <a:rPr lang="en-US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(2018)</a:t>
            </a:r>
            <a:endParaRPr lang="en-GB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29C33C8C-36B1-4FA0-9ED0-A7E62F3B99D8}"/>
              </a:ext>
            </a:extLst>
          </p:cNvPr>
          <p:cNvSpPr txBox="1"/>
          <p:nvPr/>
        </p:nvSpPr>
        <p:spPr>
          <a:xfrm>
            <a:off x="11134620" y="294501"/>
            <a:ext cx="681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UWTSD </a:t>
            </a:r>
          </a:p>
          <a:p>
            <a:pPr algn="ctr"/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6005</a:t>
            </a:r>
            <a:endParaRPr lang="en-GB" sz="1200" dirty="0">
              <a:solidFill>
                <a:schemeClr val="bg1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AFF6724-A37D-43D8-B1CF-D17443E48EC0}"/>
              </a:ext>
            </a:extLst>
          </p:cNvPr>
          <p:cNvSpPr txBox="1"/>
          <p:nvPr/>
        </p:nvSpPr>
        <p:spPr>
          <a:xfrm>
            <a:off x="4101346" y="6145358"/>
            <a:ext cx="39892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PlayStation 4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9FDB826-B98D-4823-9844-5FDEC802CADB}"/>
              </a:ext>
            </a:extLst>
          </p:cNvPr>
          <p:cNvSpPr txBox="1"/>
          <p:nvPr/>
        </p:nvSpPr>
        <p:spPr>
          <a:xfrm>
            <a:off x="-4" y="6458942"/>
            <a:ext cx="12191999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u="sng" dirty="0">
                <a:hlinkClick r:id="rId4"/>
              </a:rPr>
              <a:t>https://www.youtube.com/watch?v=_66anYsNo0E</a:t>
            </a:r>
            <a:endParaRPr lang="en-GB" dirty="0"/>
          </a:p>
          <a:p>
            <a:pPr algn="ctr"/>
            <a:endParaRPr lang="en-GB" sz="1600" dirty="0"/>
          </a:p>
        </p:txBody>
      </p:sp>
      <p:pic>
        <p:nvPicPr>
          <p:cNvPr id="7" name="Picture 6" descr="A person wearing a suit and tie&#10;&#10;Description automatically generated">
            <a:extLst>
              <a:ext uri="{FF2B5EF4-FFF2-40B4-BE49-F238E27FC236}">
                <a16:creationId xmlns:a16="http://schemas.microsoft.com/office/drawing/2014/main" id="{5A46D088-5200-422A-AE71-2C18672C41F5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772" r="16043"/>
          <a:stretch/>
        </p:blipFill>
        <p:spPr>
          <a:xfrm>
            <a:off x="9583497" y="525333"/>
            <a:ext cx="2429435" cy="2285914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9F915E4C-D0C0-46CD-8B24-208D7C3F06E4}"/>
              </a:ext>
            </a:extLst>
          </p:cNvPr>
          <p:cNvSpPr txBox="1"/>
          <p:nvPr/>
        </p:nvSpPr>
        <p:spPr>
          <a:xfrm>
            <a:off x="9583498" y="2916118"/>
            <a:ext cx="2481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Connor</a:t>
            </a:r>
            <a:endParaRPr lang="en-GB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AE30D8A-C667-4CEF-853C-BEBED9E9D1A9}"/>
              </a:ext>
            </a:extLst>
          </p:cNvPr>
          <p:cNvSpPr txBox="1"/>
          <p:nvPr/>
        </p:nvSpPr>
        <p:spPr>
          <a:xfrm>
            <a:off x="1119412" y="2967335"/>
            <a:ext cx="995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Markus</a:t>
            </a:r>
            <a:endParaRPr lang="en-GB" dirty="0"/>
          </a:p>
        </p:txBody>
      </p:sp>
      <p:pic>
        <p:nvPicPr>
          <p:cNvPr id="12" name="Picture 11" descr="A person looking at the camera&#10;&#10;Description automatically generated">
            <a:extLst>
              <a:ext uri="{FF2B5EF4-FFF2-40B4-BE49-F238E27FC236}">
                <a16:creationId xmlns:a16="http://schemas.microsoft.com/office/drawing/2014/main" id="{57A1A46F-D696-4770-9AEB-F42FBF39E68B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9390"/>
          <a:stretch/>
        </p:blipFill>
        <p:spPr>
          <a:xfrm>
            <a:off x="8914094" y="3802629"/>
            <a:ext cx="2350213" cy="2181159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CD7AAB24-A427-460C-A1DB-111ECBD86EC4}"/>
              </a:ext>
            </a:extLst>
          </p:cNvPr>
          <p:cNvSpPr txBox="1"/>
          <p:nvPr/>
        </p:nvSpPr>
        <p:spPr>
          <a:xfrm>
            <a:off x="8848392" y="5983788"/>
            <a:ext cx="24159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Kara</a:t>
            </a:r>
            <a:endParaRPr lang="en-GB" dirty="0"/>
          </a:p>
        </p:txBody>
      </p:sp>
      <p:pic>
        <p:nvPicPr>
          <p:cNvPr id="29" name="Picture 28" descr="A person posing for the camera&#10;&#10;Description automatically generated">
            <a:extLst>
              <a:ext uri="{FF2B5EF4-FFF2-40B4-BE49-F238E27FC236}">
                <a16:creationId xmlns:a16="http://schemas.microsoft.com/office/drawing/2014/main" id="{6C18EFBC-627C-49ED-800F-1E232E7BBD5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9412" y="4488106"/>
            <a:ext cx="2447364" cy="1631576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C5952FAA-9241-4019-839A-BC63067CB64C}"/>
              </a:ext>
            </a:extLst>
          </p:cNvPr>
          <p:cNvSpPr txBox="1"/>
          <p:nvPr/>
        </p:nvSpPr>
        <p:spPr>
          <a:xfrm>
            <a:off x="1115545" y="6124870"/>
            <a:ext cx="24512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Chloe</a:t>
            </a:r>
            <a:endParaRPr lang="en-GB" dirty="0"/>
          </a:p>
        </p:txBody>
      </p:sp>
      <p:pic>
        <p:nvPicPr>
          <p:cNvPr id="32" name="Picture 31" descr="A person looking at the camera&#10;&#10;Description automatically generated">
            <a:extLst>
              <a:ext uri="{FF2B5EF4-FFF2-40B4-BE49-F238E27FC236}">
                <a16:creationId xmlns:a16="http://schemas.microsoft.com/office/drawing/2014/main" id="{0446D1AA-6991-4ADE-8A3E-C789D8DB127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22412" y="646331"/>
            <a:ext cx="1873581" cy="1564033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0CF6D17F-BB8C-46B2-9CB1-0209991F4D4A}"/>
              </a:ext>
            </a:extLst>
          </p:cNvPr>
          <p:cNvSpPr txBox="1"/>
          <p:nvPr/>
        </p:nvSpPr>
        <p:spPr>
          <a:xfrm>
            <a:off x="4222412" y="2226044"/>
            <a:ext cx="18735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Hank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59160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734144AB-C810-49DB-A575-9650EB7D79E5}"/>
              </a:ext>
            </a:extLst>
          </p:cNvPr>
          <p:cNvSpPr txBox="1"/>
          <p:nvPr/>
        </p:nvSpPr>
        <p:spPr>
          <a:xfrm>
            <a:off x="1" y="6027003"/>
            <a:ext cx="12191999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dirty="0">
                <a:solidFill>
                  <a:schemeClr val="bg1"/>
                </a:solidFill>
              </a:rPr>
              <a:t>Shot composition (symmetry) - Narrative themes (aspiration, success) - Colour </a:t>
            </a:r>
          </a:p>
          <a:p>
            <a:r>
              <a:rPr lang="en-US" sz="2600" dirty="0">
                <a:solidFill>
                  <a:schemeClr val="bg1"/>
                </a:solidFill>
              </a:rPr>
              <a:t>Figure with screen - Props - Performance (e.g. posture) - Decor</a:t>
            </a:r>
            <a:endParaRPr lang="en-GB" sz="2600" dirty="0">
              <a:solidFill>
                <a:schemeClr val="bg1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5B1E215-5A2B-4BE8-AA02-1A2CFEAF3402}"/>
              </a:ext>
            </a:extLst>
          </p:cNvPr>
          <p:cNvSpPr/>
          <p:nvPr/>
        </p:nvSpPr>
        <p:spPr>
          <a:xfrm>
            <a:off x="0" y="0"/>
            <a:ext cx="12191999" cy="685800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bg2"/>
              </a:solidFill>
            </a:endParaRPr>
          </a:p>
        </p:txBody>
      </p:sp>
      <p:pic>
        <p:nvPicPr>
          <p:cNvPr id="27" name="Picture 26" descr="A group of people posing for the camera&#10;&#10;Description automatically generated">
            <a:extLst>
              <a:ext uri="{FF2B5EF4-FFF2-40B4-BE49-F238E27FC236}">
                <a16:creationId xmlns:a16="http://schemas.microsoft.com/office/drawing/2014/main" id="{6B909D67-9DD6-4A50-A99E-6AE2DB5C770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-25000"/>
                    </a14:imgEffect>
                    <a14:imgEffect>
                      <a14:brightnessContrast bright="-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68" y="0"/>
            <a:ext cx="12184264" cy="68580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07F5DA2-8A58-48C8-A08E-73EFB23D55D4}"/>
              </a:ext>
            </a:extLst>
          </p:cNvPr>
          <p:cNvSpPr txBox="1"/>
          <p:nvPr/>
        </p:nvSpPr>
        <p:spPr>
          <a:xfrm>
            <a:off x="-4" y="0"/>
            <a:ext cx="1219199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Kara – </a:t>
            </a:r>
            <a:r>
              <a:rPr lang="en-US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Quantic tech demo (2012)</a:t>
            </a:r>
            <a:endParaRPr lang="en-GB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29C33C8C-36B1-4FA0-9ED0-A7E62F3B99D8}"/>
              </a:ext>
            </a:extLst>
          </p:cNvPr>
          <p:cNvSpPr txBox="1"/>
          <p:nvPr/>
        </p:nvSpPr>
        <p:spPr>
          <a:xfrm>
            <a:off x="11134620" y="294501"/>
            <a:ext cx="681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UWTSD </a:t>
            </a:r>
          </a:p>
          <a:p>
            <a:pPr algn="ctr"/>
            <a:r>
              <a:rPr lang="en-US" sz="1200" dirty="0">
                <a:solidFill>
                  <a:schemeClr val="bg1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6005</a:t>
            </a:r>
            <a:endParaRPr lang="en-GB" sz="1200" dirty="0">
              <a:solidFill>
                <a:schemeClr val="bg1"/>
              </a:solidFill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9FDB826-B98D-4823-9844-5FDEC802CADB}"/>
              </a:ext>
            </a:extLst>
          </p:cNvPr>
          <p:cNvSpPr txBox="1"/>
          <p:nvPr/>
        </p:nvSpPr>
        <p:spPr>
          <a:xfrm>
            <a:off x="-4" y="6458942"/>
            <a:ext cx="12191999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u="sng" dirty="0">
                <a:hlinkClick r:id="rId4"/>
              </a:rPr>
              <a:t>https://www.youtube.com/watch?v=YyqUfrmbrlA</a:t>
            </a:r>
            <a:endParaRPr lang="en-GB" dirty="0"/>
          </a:p>
          <a:p>
            <a:pPr algn="ctr"/>
            <a:endParaRPr lang="en-GB" sz="1600" dirty="0"/>
          </a:p>
        </p:txBody>
      </p:sp>
      <p:pic>
        <p:nvPicPr>
          <p:cNvPr id="4" name="Picture 3" descr="A person standing in front of a mirror posing for the camera&#10;&#10;Description automatically generated">
            <a:extLst>
              <a:ext uri="{FF2B5EF4-FFF2-40B4-BE49-F238E27FC236}">
                <a16:creationId xmlns:a16="http://schemas.microsoft.com/office/drawing/2014/main" id="{6A6611D7-3683-4EB7-8874-61FAAB35E715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8097" r="10683"/>
          <a:stretch/>
        </p:blipFill>
        <p:spPr>
          <a:xfrm>
            <a:off x="3518640" y="3549373"/>
            <a:ext cx="5154706" cy="2701693"/>
          </a:xfrm>
          <a:prstGeom prst="rect">
            <a:avLst/>
          </a:prstGeom>
        </p:spPr>
      </p:pic>
      <p:pic>
        <p:nvPicPr>
          <p:cNvPr id="6" name="Picture 5" descr="A close up of a person with pink hair looking at the camera&#10;&#10;Description automatically generated">
            <a:extLst>
              <a:ext uri="{FF2B5EF4-FFF2-40B4-BE49-F238E27FC236}">
                <a16:creationId xmlns:a16="http://schemas.microsoft.com/office/drawing/2014/main" id="{8314DFAE-732A-47A3-AFD3-41CB766F553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sharpenSoften amount="-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7553" y="862826"/>
            <a:ext cx="3503795" cy="196906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6" name="Picture 15" descr="A person wearing a hat&#10;&#10;Description automatically generated">
            <a:extLst>
              <a:ext uri="{FF2B5EF4-FFF2-40B4-BE49-F238E27FC236}">
                <a16:creationId xmlns:a16="http://schemas.microsoft.com/office/drawing/2014/main" id="{8EBDAC5A-A42B-4131-B082-8E4EA99DF0DA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sharpenSoften amount="-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77735" y="789561"/>
            <a:ext cx="3179996" cy="211999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5726461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91</TotalTime>
  <Words>562</Words>
  <Application>Microsoft Office PowerPoint</Application>
  <PresentationFormat>Widescreen</PresentationFormat>
  <Paragraphs>75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Calibri Light</vt:lpstr>
      <vt:lpstr>Courier New</vt:lpstr>
      <vt:lpstr>Office Theme</vt:lpstr>
      <vt:lpstr>Case Study: David Cage and Quantic Dream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Case Study: David Cage and Quantic Dream</dc:title>
  <dc:creator>Matt Jones</dc:creator>
  <cp:lastModifiedBy>Matt Jones</cp:lastModifiedBy>
  <cp:revision>12</cp:revision>
  <dcterms:created xsi:type="dcterms:W3CDTF">2019-11-23T11:51:25Z</dcterms:created>
  <dcterms:modified xsi:type="dcterms:W3CDTF">2019-11-23T13:22:48Z</dcterms:modified>
</cp:coreProperties>
</file>