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6" r:id="rId2"/>
    <p:sldId id="257" r:id="rId3"/>
    <p:sldId id="258" r:id="rId4"/>
    <p:sldId id="259" r:id="rId5"/>
    <p:sldId id="260" r:id="rId6"/>
    <p:sldId id="261" r:id="rId7"/>
    <p:sldId id="263" r:id="rId8"/>
    <p:sldId id="272" r:id="rId9"/>
    <p:sldId id="262" r:id="rId10"/>
    <p:sldId id="264" r:id="rId11"/>
    <p:sldId id="273" r:id="rId12"/>
    <p:sldId id="274" r:id="rId13"/>
    <p:sldId id="275" r:id="rId14"/>
    <p:sldId id="266" r:id="rId15"/>
    <p:sldId id="271" r:id="rId16"/>
    <p:sldId id="267" r:id="rId17"/>
    <p:sldId id="268" r:id="rId18"/>
    <p:sldId id="269"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88734" autoAdjust="0"/>
  </p:normalViewPr>
  <p:slideViewPr>
    <p:cSldViewPr snapToGrid="0" showGuides="1">
      <p:cViewPr varScale="1">
        <p:scale>
          <a:sx n="99" d="100"/>
          <a:sy n="99" d="100"/>
        </p:scale>
        <p:origin x="948" y="72"/>
      </p:cViewPr>
      <p:guideLst>
        <p:guide orient="horz" pos="2160"/>
        <p:guide pos="3840"/>
      </p:guideLst>
    </p:cSldViewPr>
  </p:slideViewPr>
  <p:outlineViewPr>
    <p:cViewPr>
      <p:scale>
        <a:sx n="33" d="100"/>
        <a:sy n="33" d="100"/>
      </p:scale>
      <p:origin x="0" y="0"/>
    </p:cViewPr>
  </p:outlineViewPr>
  <p:notesTextViewPr>
    <p:cViewPr>
      <p:scale>
        <a:sx n="1" d="1"/>
        <a:sy n="1" d="1"/>
      </p:scale>
      <p:origin x="0" y="-2328"/>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Apps (1806320)" userId="e0f0b15e-9708-4605-86b2-631caaa0e8a1" providerId="ADAL" clId="{313D496C-5FB2-401A-9E41-9CE1F6E0624A}"/>
    <pc:docChg chg="custSel modSld">
      <pc:chgData name="Alexander Apps (1806320)" userId="e0f0b15e-9708-4605-86b2-631caaa0e8a1" providerId="ADAL" clId="{313D496C-5FB2-401A-9E41-9CE1F6E0624A}" dt="2018-12-21T21:17:52.741" v="953" actId="20577"/>
      <pc:docMkLst>
        <pc:docMk/>
      </pc:docMkLst>
      <pc:sldChg chg="modNotesTx">
        <pc:chgData name="Alexander Apps (1806320)" userId="e0f0b15e-9708-4605-86b2-631caaa0e8a1" providerId="ADAL" clId="{313D496C-5FB2-401A-9E41-9CE1F6E0624A}" dt="2018-12-21T21:16:20.198" v="947" actId="20577"/>
        <pc:sldMkLst>
          <pc:docMk/>
          <pc:sldMk cId="572041532" sldId="259"/>
        </pc:sldMkLst>
      </pc:sldChg>
      <pc:sldChg chg="modNotesTx">
        <pc:chgData name="Alexander Apps (1806320)" userId="e0f0b15e-9708-4605-86b2-631caaa0e8a1" providerId="ADAL" clId="{313D496C-5FB2-401A-9E41-9CE1F6E0624A}" dt="2018-12-21T21:16:36.549" v="952" actId="20577"/>
        <pc:sldMkLst>
          <pc:docMk/>
          <pc:sldMk cId="4100034176" sldId="260"/>
        </pc:sldMkLst>
      </pc:sldChg>
      <pc:sldChg chg="modNotesTx">
        <pc:chgData name="Alexander Apps (1806320)" userId="e0f0b15e-9708-4605-86b2-631caaa0e8a1" providerId="ADAL" clId="{313D496C-5FB2-401A-9E41-9CE1F6E0624A}" dt="2018-12-21T21:09:19.246" v="927" actId="20577"/>
        <pc:sldMkLst>
          <pc:docMk/>
          <pc:sldMk cId="2495987992" sldId="261"/>
        </pc:sldMkLst>
      </pc:sldChg>
      <pc:sldChg chg="modNotesTx">
        <pc:chgData name="Alexander Apps (1806320)" userId="e0f0b15e-9708-4605-86b2-631caaa0e8a1" providerId="ADAL" clId="{313D496C-5FB2-401A-9E41-9CE1F6E0624A}" dt="2018-12-21T21:10:20.407" v="933" actId="313"/>
        <pc:sldMkLst>
          <pc:docMk/>
          <pc:sldMk cId="2327721246" sldId="262"/>
        </pc:sldMkLst>
      </pc:sldChg>
      <pc:sldChg chg="modNotesTx">
        <pc:chgData name="Alexander Apps (1806320)" userId="e0f0b15e-9708-4605-86b2-631caaa0e8a1" providerId="ADAL" clId="{313D496C-5FB2-401A-9E41-9CE1F6E0624A}" dt="2018-12-21T21:17:52.741" v="953" actId="20577"/>
        <pc:sldMkLst>
          <pc:docMk/>
          <pc:sldMk cId="2793206772" sldId="264"/>
        </pc:sldMkLst>
      </pc:sldChg>
      <pc:sldChg chg="modTransition modNotesTx">
        <pc:chgData name="Alexander Apps (1806320)" userId="e0f0b15e-9708-4605-86b2-631caaa0e8a1" providerId="ADAL" clId="{313D496C-5FB2-401A-9E41-9CE1F6E0624A}" dt="2018-12-21T20:53:04.125" v="849" actId="20577"/>
        <pc:sldMkLst>
          <pc:docMk/>
          <pc:sldMk cId="1644146237" sldId="266"/>
        </pc:sldMkLst>
      </pc:sldChg>
      <pc:sldChg chg="modTransition modNotesTx">
        <pc:chgData name="Alexander Apps (1806320)" userId="e0f0b15e-9708-4605-86b2-631caaa0e8a1" providerId="ADAL" clId="{313D496C-5FB2-401A-9E41-9CE1F6E0624A}" dt="2018-12-21T20:53:42.017" v="893" actId="313"/>
        <pc:sldMkLst>
          <pc:docMk/>
          <pc:sldMk cId="2299461789" sldId="267"/>
        </pc:sldMkLst>
      </pc:sldChg>
      <pc:sldChg chg="modTransition modNotesTx">
        <pc:chgData name="Alexander Apps (1806320)" userId="e0f0b15e-9708-4605-86b2-631caaa0e8a1" providerId="ADAL" clId="{313D496C-5FB2-401A-9E41-9CE1F6E0624A}" dt="2018-12-21T20:54:06.309" v="897" actId="20577"/>
        <pc:sldMkLst>
          <pc:docMk/>
          <pc:sldMk cId="3762094218" sldId="268"/>
        </pc:sldMkLst>
      </pc:sldChg>
      <pc:sldChg chg="modTransition">
        <pc:chgData name="Alexander Apps (1806320)" userId="e0f0b15e-9708-4605-86b2-631caaa0e8a1" providerId="ADAL" clId="{313D496C-5FB2-401A-9E41-9CE1F6E0624A}" dt="2018-12-21T20:46:05.895" v="782"/>
        <pc:sldMkLst>
          <pc:docMk/>
          <pc:sldMk cId="1776765655" sldId="269"/>
        </pc:sldMkLst>
      </pc:sldChg>
      <pc:sldChg chg="modTransition">
        <pc:chgData name="Alexander Apps (1806320)" userId="e0f0b15e-9708-4605-86b2-631caaa0e8a1" providerId="ADAL" clId="{313D496C-5FB2-401A-9E41-9CE1F6E0624A}" dt="2018-12-21T20:46:07.623" v="783"/>
        <pc:sldMkLst>
          <pc:docMk/>
          <pc:sldMk cId="3570200479" sldId="270"/>
        </pc:sldMkLst>
      </pc:sldChg>
      <pc:sldChg chg="modTransition modNotesTx">
        <pc:chgData name="Alexander Apps (1806320)" userId="e0f0b15e-9708-4605-86b2-631caaa0e8a1" providerId="ADAL" clId="{313D496C-5FB2-401A-9E41-9CE1F6E0624A}" dt="2018-12-21T20:53:14.717" v="851" actId="20577"/>
        <pc:sldMkLst>
          <pc:docMk/>
          <pc:sldMk cId="1336718939" sldId="271"/>
        </pc:sldMkLst>
      </pc:sldChg>
      <pc:sldChg chg="modNotesTx">
        <pc:chgData name="Alexander Apps (1806320)" userId="e0f0b15e-9708-4605-86b2-631caaa0e8a1" providerId="ADAL" clId="{313D496C-5FB2-401A-9E41-9CE1F6E0624A}" dt="2018-12-21T21:09:28.245" v="928" actId="20577"/>
        <pc:sldMkLst>
          <pc:docMk/>
          <pc:sldMk cId="3995524190" sldId="272"/>
        </pc:sldMkLst>
      </pc:sldChg>
      <pc:sldChg chg="addSp modSp modNotesTx">
        <pc:chgData name="Alexander Apps (1806320)" userId="e0f0b15e-9708-4605-86b2-631caaa0e8a1" providerId="ADAL" clId="{313D496C-5FB2-401A-9E41-9CE1F6E0624A}" dt="2018-12-21T21:14:40.878" v="945" actId="20577"/>
        <pc:sldMkLst>
          <pc:docMk/>
          <pc:sldMk cId="1451939154" sldId="273"/>
        </pc:sldMkLst>
        <pc:spChg chg="add mod">
          <ac:chgData name="Alexander Apps (1806320)" userId="e0f0b15e-9708-4605-86b2-631caaa0e8a1" providerId="ADAL" clId="{313D496C-5FB2-401A-9E41-9CE1F6E0624A}" dt="2018-12-21T20:48:28.216" v="801" actId="208"/>
          <ac:spMkLst>
            <pc:docMk/>
            <pc:sldMk cId="1451939154" sldId="273"/>
            <ac:spMk id="2" creationId="{962C98F4-01B6-4B18-B71D-BD5AE18E0241}"/>
          </ac:spMkLst>
        </pc:spChg>
        <pc:spChg chg="mod ord">
          <ac:chgData name="Alexander Apps (1806320)" userId="e0f0b15e-9708-4605-86b2-631caaa0e8a1" providerId="ADAL" clId="{313D496C-5FB2-401A-9E41-9CE1F6E0624A}" dt="2018-12-21T20:48:43.111" v="803" actId="1076"/>
          <ac:spMkLst>
            <pc:docMk/>
            <pc:sldMk cId="1451939154" sldId="273"/>
            <ac:spMk id="6" creationId="{D5CDEDD8-752F-49AA-B571-D7CD8877C936}"/>
          </ac:spMkLst>
        </pc:spChg>
        <pc:spChg chg="mod">
          <ac:chgData name="Alexander Apps (1806320)" userId="e0f0b15e-9708-4605-86b2-631caaa0e8a1" providerId="ADAL" clId="{313D496C-5FB2-401A-9E41-9CE1F6E0624A}" dt="2018-12-21T20:51:50.227" v="835" actId="207"/>
          <ac:spMkLst>
            <pc:docMk/>
            <pc:sldMk cId="1451939154" sldId="273"/>
            <ac:spMk id="7" creationId="{7A569EDD-FCC1-4DE2-AD15-320255932491}"/>
          </ac:spMkLst>
        </pc:spChg>
        <pc:picChg chg="mod">
          <ac:chgData name="Alexander Apps (1806320)" userId="e0f0b15e-9708-4605-86b2-631caaa0e8a1" providerId="ADAL" clId="{313D496C-5FB2-401A-9E41-9CE1F6E0624A}" dt="2018-12-21T20:47:54.589" v="797" actId="1076"/>
          <ac:picMkLst>
            <pc:docMk/>
            <pc:sldMk cId="1451939154" sldId="273"/>
            <ac:picMk id="4" creationId="{82127588-0BE6-431A-BF1E-E94E371983D7}"/>
          </ac:picMkLst>
        </pc:picChg>
      </pc:sldChg>
      <pc:sldChg chg="modTransition">
        <pc:chgData name="Alexander Apps (1806320)" userId="e0f0b15e-9708-4605-86b2-631caaa0e8a1" providerId="ADAL" clId="{313D496C-5FB2-401A-9E41-9CE1F6E0624A}" dt="2018-12-21T20:45:51.952" v="776"/>
        <pc:sldMkLst>
          <pc:docMk/>
          <pc:sldMk cId="2800621823" sldId="274"/>
        </pc:sldMkLst>
      </pc:sldChg>
      <pc:sldChg chg="modTransition">
        <pc:chgData name="Alexander Apps (1806320)" userId="e0f0b15e-9708-4605-86b2-631caaa0e8a1" providerId="ADAL" clId="{313D496C-5FB2-401A-9E41-9CE1F6E0624A}" dt="2018-12-21T20:45:53.991" v="777"/>
        <pc:sldMkLst>
          <pc:docMk/>
          <pc:sldMk cId="194442285"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0A0CBC-CD6E-4B32-A8ED-7FAB5134F38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CD49D03-CF57-4CD3-B0E3-1768D730DCF2}">
      <dgm:prSet phldrT="[Text]"/>
      <dgm:spPr>
        <a:solidFill>
          <a:srgbClr val="FF0000">
            <a:alpha val="10000"/>
          </a:srgbClr>
        </a:solidFill>
        <a:ln>
          <a:solidFill>
            <a:srgbClr val="FFFF00"/>
          </a:solidFill>
        </a:ln>
      </dgm:spPr>
      <dgm:t>
        <a:bodyPr/>
        <a:lstStyle/>
        <a:p>
          <a:r>
            <a:rPr lang="en-GB" dirty="0">
              <a:solidFill>
                <a:srgbClr val="FFFF00"/>
              </a:solidFill>
            </a:rPr>
            <a:t>Management Style</a:t>
          </a:r>
        </a:p>
      </dgm:t>
    </dgm:pt>
    <dgm:pt modelId="{45AAF114-39B0-45AD-97C7-34666DD1E073}" type="parTrans" cxnId="{1AE9A679-D797-4217-B7F0-A89753A19063}">
      <dgm:prSet/>
      <dgm:spPr/>
      <dgm:t>
        <a:bodyPr/>
        <a:lstStyle/>
        <a:p>
          <a:endParaRPr lang="en-GB"/>
        </a:p>
      </dgm:t>
    </dgm:pt>
    <dgm:pt modelId="{53B20F10-39E0-4F25-A3AB-C7297191059C}" type="sibTrans" cxnId="{1AE9A679-D797-4217-B7F0-A89753A19063}">
      <dgm:prSet/>
      <dgm:spPr/>
      <dgm:t>
        <a:bodyPr/>
        <a:lstStyle/>
        <a:p>
          <a:endParaRPr lang="en-GB"/>
        </a:p>
      </dgm:t>
    </dgm:pt>
    <dgm:pt modelId="{70FC09BD-8734-4698-BFCB-0E1A36724AD0}">
      <dgm:prSet phldrT="[Text]"/>
      <dgm:spPr>
        <a:solidFill>
          <a:srgbClr val="FFFF00">
            <a:alpha val="10000"/>
          </a:srgbClr>
        </a:solidFill>
        <a:ln>
          <a:solidFill>
            <a:srgbClr val="FF0000"/>
          </a:solidFill>
        </a:ln>
      </dgm:spPr>
      <dgm:t>
        <a:bodyPr/>
        <a:lstStyle/>
        <a:p>
          <a:r>
            <a:rPr lang="en-GB" dirty="0">
              <a:solidFill>
                <a:srgbClr val="FF0000"/>
              </a:solidFill>
            </a:rPr>
            <a:t>Strategic </a:t>
          </a:r>
        </a:p>
        <a:p>
          <a:r>
            <a:rPr lang="en-GB" dirty="0">
              <a:solidFill>
                <a:srgbClr val="FF0000"/>
              </a:solidFill>
            </a:rPr>
            <a:t>Approach</a:t>
          </a:r>
        </a:p>
      </dgm:t>
    </dgm:pt>
    <dgm:pt modelId="{8B31694A-655E-4078-B2AC-1745F621D4E9}" type="parTrans" cxnId="{0E151C50-13EC-4CD4-A5B6-6ACBD1DD3F61}">
      <dgm:prSet/>
      <dgm:spPr/>
      <dgm:t>
        <a:bodyPr/>
        <a:lstStyle/>
        <a:p>
          <a:endParaRPr lang="en-GB"/>
        </a:p>
      </dgm:t>
    </dgm:pt>
    <dgm:pt modelId="{235529F2-7150-41E1-B8C3-F986C248D350}" type="sibTrans" cxnId="{0E151C50-13EC-4CD4-A5B6-6ACBD1DD3F61}">
      <dgm:prSet/>
      <dgm:spPr/>
      <dgm:t>
        <a:bodyPr/>
        <a:lstStyle/>
        <a:p>
          <a:endParaRPr lang="en-GB"/>
        </a:p>
      </dgm:t>
    </dgm:pt>
    <dgm:pt modelId="{F800CD7F-E1D3-4367-A790-93810481526D}">
      <dgm:prSet phldrT="[Text]"/>
      <dgm:spPr>
        <a:solidFill>
          <a:srgbClr val="FFFF00">
            <a:alpha val="10000"/>
          </a:srgbClr>
        </a:solidFill>
        <a:ln>
          <a:solidFill>
            <a:srgbClr val="FF0000"/>
          </a:solidFill>
        </a:ln>
      </dgm:spPr>
      <dgm:t>
        <a:bodyPr/>
        <a:lstStyle/>
        <a:p>
          <a:r>
            <a:rPr lang="en-GB" dirty="0">
              <a:solidFill>
                <a:srgbClr val="FF0000"/>
              </a:solidFill>
            </a:rPr>
            <a:t>Groups and Teams</a:t>
          </a:r>
        </a:p>
      </dgm:t>
    </dgm:pt>
    <dgm:pt modelId="{C98FE1BE-1656-46D1-92FB-47C4171D38C7}" type="parTrans" cxnId="{E38EF850-F57F-4B93-B213-A83FEDDAF8EE}">
      <dgm:prSet/>
      <dgm:spPr/>
      <dgm:t>
        <a:bodyPr/>
        <a:lstStyle/>
        <a:p>
          <a:endParaRPr lang="en-GB"/>
        </a:p>
      </dgm:t>
    </dgm:pt>
    <dgm:pt modelId="{087EAB2D-E5DC-46F4-AEFC-23E2626A950D}" type="sibTrans" cxnId="{E38EF850-F57F-4B93-B213-A83FEDDAF8EE}">
      <dgm:prSet/>
      <dgm:spPr/>
      <dgm:t>
        <a:bodyPr/>
        <a:lstStyle/>
        <a:p>
          <a:endParaRPr lang="en-GB"/>
        </a:p>
      </dgm:t>
    </dgm:pt>
    <dgm:pt modelId="{18F8B601-54B1-46F2-A89D-57EC88BAF6FB}">
      <dgm:prSet phldrT="[Text]"/>
      <dgm:spPr>
        <a:solidFill>
          <a:srgbClr val="FF0000">
            <a:alpha val="10000"/>
          </a:srgbClr>
        </a:solidFill>
        <a:ln>
          <a:solidFill>
            <a:srgbClr val="FFFF00"/>
          </a:solidFill>
        </a:ln>
      </dgm:spPr>
      <dgm:t>
        <a:bodyPr/>
        <a:lstStyle/>
        <a:p>
          <a:r>
            <a:rPr lang="en-GB" dirty="0">
              <a:solidFill>
                <a:srgbClr val="FFFF00"/>
              </a:solidFill>
            </a:rPr>
            <a:t>Corporate Social Responsibility</a:t>
          </a:r>
        </a:p>
      </dgm:t>
    </dgm:pt>
    <dgm:pt modelId="{B91C6033-BB1C-4410-AE39-B9BA0357EA3B}" type="parTrans" cxnId="{86B66635-2168-4BFA-A9DC-2136F1DE3F3E}">
      <dgm:prSet/>
      <dgm:spPr/>
      <dgm:t>
        <a:bodyPr/>
        <a:lstStyle/>
        <a:p>
          <a:endParaRPr lang="en-GB"/>
        </a:p>
      </dgm:t>
    </dgm:pt>
    <dgm:pt modelId="{9E23487B-CF88-4F5F-8CAB-336CA52DE4E9}" type="sibTrans" cxnId="{86B66635-2168-4BFA-A9DC-2136F1DE3F3E}">
      <dgm:prSet/>
      <dgm:spPr/>
      <dgm:t>
        <a:bodyPr/>
        <a:lstStyle/>
        <a:p>
          <a:endParaRPr lang="en-GB"/>
        </a:p>
      </dgm:t>
    </dgm:pt>
    <dgm:pt modelId="{F76DF73D-9C21-44F7-A503-29730CA5A770}" type="pres">
      <dgm:prSet presAssocID="{8A0A0CBC-CD6E-4B32-A8ED-7FAB5134F381}" presName="diagram" presStyleCnt="0">
        <dgm:presLayoutVars>
          <dgm:dir/>
          <dgm:resizeHandles val="exact"/>
        </dgm:presLayoutVars>
      </dgm:prSet>
      <dgm:spPr/>
    </dgm:pt>
    <dgm:pt modelId="{EA2ADE3D-991E-4EE5-B977-7E732E959717}" type="pres">
      <dgm:prSet presAssocID="{8CD49D03-CF57-4CD3-B0E3-1768D730DCF2}" presName="node" presStyleLbl="node1" presStyleIdx="0" presStyleCnt="4">
        <dgm:presLayoutVars>
          <dgm:bulletEnabled val="1"/>
        </dgm:presLayoutVars>
      </dgm:prSet>
      <dgm:spPr/>
    </dgm:pt>
    <dgm:pt modelId="{9DE9E66D-7479-4E89-B5BA-D9A17D825B94}" type="pres">
      <dgm:prSet presAssocID="{53B20F10-39E0-4F25-A3AB-C7297191059C}" presName="sibTrans" presStyleCnt="0"/>
      <dgm:spPr/>
    </dgm:pt>
    <dgm:pt modelId="{A212ADCB-2618-4228-851C-F678A00D7452}" type="pres">
      <dgm:prSet presAssocID="{70FC09BD-8734-4698-BFCB-0E1A36724AD0}" presName="node" presStyleLbl="node1" presStyleIdx="1" presStyleCnt="4">
        <dgm:presLayoutVars>
          <dgm:bulletEnabled val="1"/>
        </dgm:presLayoutVars>
      </dgm:prSet>
      <dgm:spPr/>
    </dgm:pt>
    <dgm:pt modelId="{A2DD47F8-5CEB-4C0E-9569-BC5FCC6E9C25}" type="pres">
      <dgm:prSet presAssocID="{235529F2-7150-41E1-B8C3-F986C248D350}" presName="sibTrans" presStyleCnt="0"/>
      <dgm:spPr/>
    </dgm:pt>
    <dgm:pt modelId="{E4ECF2CD-A11C-4A3C-9FB3-BE1E5842827D}" type="pres">
      <dgm:prSet presAssocID="{F800CD7F-E1D3-4367-A790-93810481526D}" presName="node" presStyleLbl="node1" presStyleIdx="2" presStyleCnt="4">
        <dgm:presLayoutVars>
          <dgm:bulletEnabled val="1"/>
        </dgm:presLayoutVars>
      </dgm:prSet>
      <dgm:spPr/>
    </dgm:pt>
    <dgm:pt modelId="{362FD64B-FDAF-434E-B5B0-7BFFD0A20850}" type="pres">
      <dgm:prSet presAssocID="{087EAB2D-E5DC-46F4-AEFC-23E2626A950D}" presName="sibTrans" presStyleCnt="0"/>
      <dgm:spPr/>
    </dgm:pt>
    <dgm:pt modelId="{FD81B4E7-BDA0-4EB6-A9A9-E81DDF60245D}" type="pres">
      <dgm:prSet presAssocID="{18F8B601-54B1-46F2-A89D-57EC88BAF6FB}" presName="node" presStyleLbl="node1" presStyleIdx="3" presStyleCnt="4">
        <dgm:presLayoutVars>
          <dgm:bulletEnabled val="1"/>
        </dgm:presLayoutVars>
      </dgm:prSet>
      <dgm:spPr/>
    </dgm:pt>
  </dgm:ptLst>
  <dgm:cxnLst>
    <dgm:cxn modelId="{0B9E2328-5AE6-48BB-A873-5AEF68BCFB78}" type="presOf" srcId="{8CD49D03-CF57-4CD3-B0E3-1768D730DCF2}" destId="{EA2ADE3D-991E-4EE5-B977-7E732E959717}" srcOrd="0" destOrd="0" presId="urn:microsoft.com/office/officeart/2005/8/layout/default"/>
    <dgm:cxn modelId="{86B66635-2168-4BFA-A9DC-2136F1DE3F3E}" srcId="{8A0A0CBC-CD6E-4B32-A8ED-7FAB5134F381}" destId="{18F8B601-54B1-46F2-A89D-57EC88BAF6FB}" srcOrd="3" destOrd="0" parTransId="{B91C6033-BB1C-4410-AE39-B9BA0357EA3B}" sibTransId="{9E23487B-CF88-4F5F-8CAB-336CA52DE4E9}"/>
    <dgm:cxn modelId="{0E151C50-13EC-4CD4-A5B6-6ACBD1DD3F61}" srcId="{8A0A0CBC-CD6E-4B32-A8ED-7FAB5134F381}" destId="{70FC09BD-8734-4698-BFCB-0E1A36724AD0}" srcOrd="1" destOrd="0" parTransId="{8B31694A-655E-4078-B2AC-1745F621D4E9}" sibTransId="{235529F2-7150-41E1-B8C3-F986C248D350}"/>
    <dgm:cxn modelId="{E38EF850-F57F-4B93-B213-A83FEDDAF8EE}" srcId="{8A0A0CBC-CD6E-4B32-A8ED-7FAB5134F381}" destId="{F800CD7F-E1D3-4367-A790-93810481526D}" srcOrd="2" destOrd="0" parTransId="{C98FE1BE-1656-46D1-92FB-47C4171D38C7}" sibTransId="{087EAB2D-E5DC-46F4-AEFC-23E2626A950D}"/>
    <dgm:cxn modelId="{1AE9A679-D797-4217-B7F0-A89753A19063}" srcId="{8A0A0CBC-CD6E-4B32-A8ED-7FAB5134F381}" destId="{8CD49D03-CF57-4CD3-B0E3-1768D730DCF2}" srcOrd="0" destOrd="0" parTransId="{45AAF114-39B0-45AD-97C7-34666DD1E073}" sibTransId="{53B20F10-39E0-4F25-A3AB-C7297191059C}"/>
    <dgm:cxn modelId="{65E82897-01E9-4191-9D75-F416C683C2D5}" type="presOf" srcId="{18F8B601-54B1-46F2-A89D-57EC88BAF6FB}" destId="{FD81B4E7-BDA0-4EB6-A9A9-E81DDF60245D}" srcOrd="0" destOrd="0" presId="urn:microsoft.com/office/officeart/2005/8/layout/default"/>
    <dgm:cxn modelId="{61F4BBE6-600B-4E5D-A801-AFC0E5F5FE9E}" type="presOf" srcId="{70FC09BD-8734-4698-BFCB-0E1A36724AD0}" destId="{A212ADCB-2618-4228-851C-F678A00D7452}" srcOrd="0" destOrd="0" presId="urn:microsoft.com/office/officeart/2005/8/layout/default"/>
    <dgm:cxn modelId="{06ABE9E9-E209-44CD-AA19-867FF4AF626B}" type="presOf" srcId="{F800CD7F-E1D3-4367-A790-93810481526D}" destId="{E4ECF2CD-A11C-4A3C-9FB3-BE1E5842827D}" srcOrd="0" destOrd="0" presId="urn:microsoft.com/office/officeart/2005/8/layout/default"/>
    <dgm:cxn modelId="{140921FC-580E-4AEE-BA1C-C176F54A860A}" type="presOf" srcId="{8A0A0CBC-CD6E-4B32-A8ED-7FAB5134F381}" destId="{F76DF73D-9C21-44F7-A503-29730CA5A770}" srcOrd="0" destOrd="0" presId="urn:microsoft.com/office/officeart/2005/8/layout/default"/>
    <dgm:cxn modelId="{89B901FA-ECD7-47EF-8F23-F82CA58B66DB}" type="presParOf" srcId="{F76DF73D-9C21-44F7-A503-29730CA5A770}" destId="{EA2ADE3D-991E-4EE5-B977-7E732E959717}" srcOrd="0" destOrd="0" presId="urn:microsoft.com/office/officeart/2005/8/layout/default"/>
    <dgm:cxn modelId="{DFACBE9C-5D15-4B3E-8B86-A0D4E76FF108}" type="presParOf" srcId="{F76DF73D-9C21-44F7-A503-29730CA5A770}" destId="{9DE9E66D-7479-4E89-B5BA-D9A17D825B94}" srcOrd="1" destOrd="0" presId="urn:microsoft.com/office/officeart/2005/8/layout/default"/>
    <dgm:cxn modelId="{19163603-0905-4C76-9DE2-9E632AD4DB43}" type="presParOf" srcId="{F76DF73D-9C21-44F7-A503-29730CA5A770}" destId="{A212ADCB-2618-4228-851C-F678A00D7452}" srcOrd="2" destOrd="0" presId="urn:microsoft.com/office/officeart/2005/8/layout/default"/>
    <dgm:cxn modelId="{50EFBD7D-AE79-401D-829F-F3827FB8CD12}" type="presParOf" srcId="{F76DF73D-9C21-44F7-A503-29730CA5A770}" destId="{A2DD47F8-5CEB-4C0E-9569-BC5FCC6E9C25}" srcOrd="3" destOrd="0" presId="urn:microsoft.com/office/officeart/2005/8/layout/default"/>
    <dgm:cxn modelId="{F377D9E0-A83E-454E-836A-51D8A92D9063}" type="presParOf" srcId="{F76DF73D-9C21-44F7-A503-29730CA5A770}" destId="{E4ECF2CD-A11C-4A3C-9FB3-BE1E5842827D}" srcOrd="4" destOrd="0" presId="urn:microsoft.com/office/officeart/2005/8/layout/default"/>
    <dgm:cxn modelId="{3F85AC67-B7A3-4A29-82EA-E6E9A89D6710}" type="presParOf" srcId="{F76DF73D-9C21-44F7-A503-29730CA5A770}" destId="{362FD64B-FDAF-434E-B5B0-7BFFD0A20850}" srcOrd="5" destOrd="0" presId="urn:microsoft.com/office/officeart/2005/8/layout/default"/>
    <dgm:cxn modelId="{6C7E13B4-3A7C-4806-A080-876DE72F7998}" type="presParOf" srcId="{F76DF73D-9C21-44F7-A503-29730CA5A770}" destId="{FD81B4E7-BDA0-4EB6-A9A9-E81DDF60245D}"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042E93-E1D1-40B0-B164-B7568A1B42A2}"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C51718AB-6357-4798-BDAA-77F702EDCD27}">
      <dgm:prSet phldrT="[Text]"/>
      <dgm:spPr>
        <a:solidFill>
          <a:srgbClr val="FFFF00">
            <a:alpha val="75000"/>
          </a:srgbClr>
        </a:solidFill>
        <a:ln>
          <a:solidFill>
            <a:srgbClr val="FF0000"/>
          </a:solidFill>
        </a:ln>
      </dgm:spPr>
      <dgm:t>
        <a:bodyPr/>
        <a:lstStyle/>
        <a:p>
          <a:r>
            <a:rPr lang="en-GB" dirty="0">
              <a:solidFill>
                <a:srgbClr val="FF0000"/>
              </a:solidFill>
            </a:rPr>
            <a:t>Economic</a:t>
          </a:r>
        </a:p>
      </dgm:t>
    </dgm:pt>
    <dgm:pt modelId="{B9CE3461-4BF1-4E1E-B0F1-D9DB1972C6C3}" type="sibTrans" cxnId="{B19C9D84-B895-49F2-9AA4-59806FF50FC0}">
      <dgm:prSet/>
      <dgm:spPr/>
      <dgm:t>
        <a:bodyPr/>
        <a:lstStyle/>
        <a:p>
          <a:endParaRPr lang="en-GB"/>
        </a:p>
      </dgm:t>
    </dgm:pt>
    <dgm:pt modelId="{87496773-8F2E-4D4E-B0D1-49A06532283F}" type="parTrans" cxnId="{B19C9D84-B895-49F2-9AA4-59806FF50FC0}">
      <dgm:prSet/>
      <dgm:spPr/>
      <dgm:t>
        <a:bodyPr/>
        <a:lstStyle/>
        <a:p>
          <a:endParaRPr lang="en-GB"/>
        </a:p>
      </dgm:t>
    </dgm:pt>
    <dgm:pt modelId="{F6E638F9-14E7-41A9-ACA1-F47C334D7AF8}">
      <dgm:prSet phldrT="[Text]"/>
      <dgm:spPr>
        <a:solidFill>
          <a:srgbClr val="FF0000">
            <a:alpha val="75000"/>
          </a:srgbClr>
        </a:solidFill>
        <a:ln>
          <a:solidFill>
            <a:srgbClr val="FFFF00"/>
          </a:solidFill>
        </a:ln>
      </dgm:spPr>
      <dgm:t>
        <a:bodyPr/>
        <a:lstStyle/>
        <a:p>
          <a:r>
            <a:rPr lang="en-GB" dirty="0">
              <a:solidFill>
                <a:srgbClr val="FFFF00"/>
              </a:solidFill>
            </a:rPr>
            <a:t>Social</a:t>
          </a:r>
        </a:p>
      </dgm:t>
    </dgm:pt>
    <dgm:pt modelId="{D91289FD-4B86-4F13-99F6-95C09805113A}" type="sibTrans" cxnId="{EB101C65-CFC4-4B06-B422-2749A92F98F7}">
      <dgm:prSet/>
      <dgm:spPr/>
      <dgm:t>
        <a:bodyPr/>
        <a:lstStyle/>
        <a:p>
          <a:endParaRPr lang="en-GB"/>
        </a:p>
      </dgm:t>
    </dgm:pt>
    <dgm:pt modelId="{06C36A22-EBDE-478F-933F-3097D57FA431}" type="parTrans" cxnId="{EB101C65-CFC4-4B06-B422-2749A92F98F7}">
      <dgm:prSet/>
      <dgm:spPr/>
      <dgm:t>
        <a:bodyPr/>
        <a:lstStyle/>
        <a:p>
          <a:endParaRPr lang="en-GB"/>
        </a:p>
      </dgm:t>
    </dgm:pt>
    <dgm:pt modelId="{2C6E437E-A83D-4C88-9480-A3B678AD41ED}">
      <dgm:prSet phldrT="[Text]"/>
      <dgm:spPr>
        <a:solidFill>
          <a:srgbClr val="FF0000">
            <a:alpha val="75000"/>
          </a:srgbClr>
        </a:solidFill>
        <a:ln>
          <a:solidFill>
            <a:srgbClr val="FFFF00"/>
          </a:solidFill>
        </a:ln>
      </dgm:spPr>
      <dgm:t>
        <a:bodyPr/>
        <a:lstStyle/>
        <a:p>
          <a:r>
            <a:rPr lang="en-GB" dirty="0">
              <a:solidFill>
                <a:srgbClr val="FFFF00"/>
              </a:solidFill>
            </a:rPr>
            <a:t>Political</a:t>
          </a:r>
        </a:p>
        <a:p>
          <a:endParaRPr lang="en-GB" dirty="0">
            <a:solidFill>
              <a:srgbClr val="FFFF00"/>
            </a:solidFill>
          </a:endParaRPr>
        </a:p>
      </dgm:t>
    </dgm:pt>
    <dgm:pt modelId="{3B307A8B-2BD9-4A68-B2B3-C0E33AC7D984}" type="sibTrans" cxnId="{7E40D70A-09A8-4905-B6B5-5856F1E090C6}">
      <dgm:prSet/>
      <dgm:spPr/>
      <dgm:t>
        <a:bodyPr/>
        <a:lstStyle/>
        <a:p>
          <a:endParaRPr lang="en-GB"/>
        </a:p>
      </dgm:t>
    </dgm:pt>
    <dgm:pt modelId="{3961F735-5F85-4993-8F52-91FA8EA3112C}" type="parTrans" cxnId="{7E40D70A-09A8-4905-B6B5-5856F1E090C6}">
      <dgm:prSet/>
      <dgm:spPr/>
      <dgm:t>
        <a:bodyPr/>
        <a:lstStyle/>
        <a:p>
          <a:endParaRPr lang="en-GB"/>
        </a:p>
      </dgm:t>
    </dgm:pt>
    <dgm:pt modelId="{C2E02B41-8D73-4325-8C9C-13813E918AFC}">
      <dgm:prSet phldrT="[Text]"/>
      <dgm:spPr>
        <a:solidFill>
          <a:srgbClr val="FFFF00">
            <a:alpha val="25000"/>
          </a:srgbClr>
        </a:solidFill>
        <a:ln>
          <a:solidFill>
            <a:srgbClr val="FF0000"/>
          </a:solidFill>
        </a:ln>
      </dgm:spPr>
      <dgm:t>
        <a:bodyPr/>
        <a:lstStyle/>
        <a:p>
          <a:r>
            <a:rPr lang="en-GB" dirty="0">
              <a:solidFill>
                <a:srgbClr val="FF0000"/>
              </a:solidFill>
            </a:rPr>
            <a:t>Legal</a:t>
          </a:r>
        </a:p>
      </dgm:t>
    </dgm:pt>
    <dgm:pt modelId="{F928ADAC-D164-43A8-BA12-60C630CE2DB5}" type="sibTrans" cxnId="{EAD1F37C-E917-4709-9B67-CBFCDF568226}">
      <dgm:prSet/>
      <dgm:spPr/>
      <dgm:t>
        <a:bodyPr/>
        <a:lstStyle/>
        <a:p>
          <a:endParaRPr lang="en-GB"/>
        </a:p>
      </dgm:t>
    </dgm:pt>
    <dgm:pt modelId="{B219A711-EDFB-4CA1-A1A4-75FE851A331C}" type="parTrans" cxnId="{EAD1F37C-E917-4709-9B67-CBFCDF568226}">
      <dgm:prSet/>
      <dgm:spPr/>
      <dgm:t>
        <a:bodyPr/>
        <a:lstStyle/>
        <a:p>
          <a:endParaRPr lang="en-GB"/>
        </a:p>
      </dgm:t>
    </dgm:pt>
    <dgm:pt modelId="{B1C2314A-361F-4C35-9DFC-765A15D52A81}">
      <dgm:prSet phldrT="[Text]"/>
      <dgm:spPr>
        <a:solidFill>
          <a:srgbClr val="FFFF00">
            <a:alpha val="25000"/>
          </a:srgbClr>
        </a:solidFill>
        <a:ln>
          <a:solidFill>
            <a:srgbClr val="FF0000"/>
          </a:solidFill>
        </a:ln>
      </dgm:spPr>
      <dgm:t>
        <a:bodyPr/>
        <a:lstStyle/>
        <a:p>
          <a:r>
            <a:rPr lang="en-GB" dirty="0">
              <a:solidFill>
                <a:srgbClr val="FF0000"/>
              </a:solidFill>
            </a:rPr>
            <a:t>Technological</a:t>
          </a:r>
        </a:p>
      </dgm:t>
    </dgm:pt>
    <dgm:pt modelId="{0088D800-C2C4-4263-9F0C-790D673D351F}" type="sibTrans" cxnId="{A9EE1E31-621C-4411-92E6-1678BD565A07}">
      <dgm:prSet/>
      <dgm:spPr/>
      <dgm:t>
        <a:bodyPr/>
        <a:lstStyle/>
        <a:p>
          <a:endParaRPr lang="en-GB"/>
        </a:p>
      </dgm:t>
    </dgm:pt>
    <dgm:pt modelId="{8E33E2D4-9063-4ACB-BE49-F1D883FEA02A}" type="parTrans" cxnId="{A9EE1E31-621C-4411-92E6-1678BD565A07}">
      <dgm:prSet/>
      <dgm:spPr/>
      <dgm:t>
        <a:bodyPr/>
        <a:lstStyle/>
        <a:p>
          <a:endParaRPr lang="en-GB"/>
        </a:p>
      </dgm:t>
    </dgm:pt>
    <dgm:pt modelId="{0C90DFB1-174A-4DE9-B310-050A216B9A44}">
      <dgm:prSet phldrT="[Text]">
        <dgm:style>
          <a:lnRef idx="0">
            <a:scrgbClr r="0" g="0" b="0"/>
          </a:lnRef>
          <a:fillRef idx="0">
            <a:scrgbClr r="0" g="0" b="0"/>
          </a:fillRef>
          <a:effectRef idx="0">
            <a:scrgbClr r="0" g="0" b="0"/>
          </a:effectRef>
          <a:fontRef idx="minor">
            <a:schemeClr val="dk1"/>
          </a:fontRef>
        </dgm:style>
      </dgm:prSet>
      <dgm:spPr>
        <a:solidFill>
          <a:srgbClr val="FFFF00">
            <a:alpha val="75000"/>
          </a:srgbClr>
        </a:solidFill>
        <a:ln>
          <a:solidFill>
            <a:srgbClr val="FF0000"/>
          </a:solidFill>
        </a:ln>
      </dgm:spPr>
      <dgm:t>
        <a:bodyPr/>
        <a:lstStyle/>
        <a:p>
          <a:r>
            <a:rPr lang="en-GB" dirty="0">
              <a:solidFill>
                <a:srgbClr val="FF0000"/>
              </a:solidFill>
            </a:rPr>
            <a:t>PESTEL</a:t>
          </a:r>
        </a:p>
      </dgm:t>
    </dgm:pt>
    <dgm:pt modelId="{D7AE86E6-0E4A-41C9-8696-9CA1201938EB}" type="sibTrans" cxnId="{C7976E6A-795B-42DB-B537-84F581D51232}">
      <dgm:prSet/>
      <dgm:spPr/>
      <dgm:t>
        <a:bodyPr/>
        <a:lstStyle/>
        <a:p>
          <a:endParaRPr lang="en-GB"/>
        </a:p>
      </dgm:t>
    </dgm:pt>
    <dgm:pt modelId="{BBB9D707-7207-4F15-9D9C-AA5158D99B72}" type="parTrans" cxnId="{C7976E6A-795B-42DB-B537-84F581D51232}">
      <dgm:prSet/>
      <dgm:spPr/>
      <dgm:t>
        <a:bodyPr/>
        <a:lstStyle/>
        <a:p>
          <a:endParaRPr lang="en-GB"/>
        </a:p>
      </dgm:t>
    </dgm:pt>
    <dgm:pt modelId="{3A3D0C60-C374-4F18-A343-17F1869C2AAF}">
      <dgm:prSet phldrT="[Text]"/>
      <dgm:spPr>
        <a:solidFill>
          <a:srgbClr val="FF0000">
            <a:alpha val="25000"/>
          </a:srgbClr>
        </a:solidFill>
        <a:ln>
          <a:solidFill>
            <a:srgbClr val="FFFF00"/>
          </a:solidFill>
        </a:ln>
      </dgm:spPr>
      <dgm:t>
        <a:bodyPr/>
        <a:lstStyle/>
        <a:p>
          <a:r>
            <a:rPr lang="en-GB" dirty="0">
              <a:solidFill>
                <a:srgbClr val="FFFF00"/>
              </a:solidFill>
            </a:rPr>
            <a:t>Environmental</a:t>
          </a:r>
        </a:p>
      </dgm:t>
    </dgm:pt>
    <dgm:pt modelId="{C13509A8-7846-447A-BBD5-3FEC50CB46D0}" type="sibTrans" cxnId="{D8E8168C-51AC-47A5-AFDE-E2FA0103BBA8}">
      <dgm:prSet/>
      <dgm:spPr/>
      <dgm:t>
        <a:bodyPr/>
        <a:lstStyle/>
        <a:p>
          <a:endParaRPr lang="en-GB"/>
        </a:p>
      </dgm:t>
    </dgm:pt>
    <dgm:pt modelId="{0938CB36-822D-4BE1-82B0-BEB4EFA41000}" type="parTrans" cxnId="{D8E8168C-51AC-47A5-AFDE-E2FA0103BBA8}">
      <dgm:prSet/>
      <dgm:spPr/>
      <dgm:t>
        <a:bodyPr/>
        <a:lstStyle/>
        <a:p>
          <a:endParaRPr lang="en-GB"/>
        </a:p>
      </dgm:t>
    </dgm:pt>
    <dgm:pt modelId="{8BB4FCC8-B13F-4313-BB03-1158476CB1D5}" type="pres">
      <dgm:prSet presAssocID="{8E042E93-E1D1-40B0-B164-B7568A1B42A2}" presName="Name0" presStyleCnt="0">
        <dgm:presLayoutVars>
          <dgm:chMax val="1"/>
          <dgm:chPref val="1"/>
          <dgm:dir/>
          <dgm:animOne val="branch"/>
          <dgm:animLvl val="lvl"/>
        </dgm:presLayoutVars>
      </dgm:prSet>
      <dgm:spPr/>
    </dgm:pt>
    <dgm:pt modelId="{C3066A55-4034-406C-8ED0-B8BE9C8D808C}" type="pres">
      <dgm:prSet presAssocID="{0C90DFB1-174A-4DE9-B310-050A216B9A44}" presName="Parent" presStyleLbl="node0" presStyleIdx="0" presStyleCnt="1">
        <dgm:presLayoutVars>
          <dgm:chMax val="6"/>
          <dgm:chPref val="6"/>
        </dgm:presLayoutVars>
      </dgm:prSet>
      <dgm:spPr/>
    </dgm:pt>
    <dgm:pt modelId="{10CF69B8-7C68-4EBB-84E4-357042698BF7}" type="pres">
      <dgm:prSet presAssocID="{C51718AB-6357-4798-BDAA-77F702EDCD27}" presName="Accent1" presStyleCnt="0"/>
      <dgm:spPr/>
    </dgm:pt>
    <dgm:pt modelId="{584DF27B-0E05-4BD4-82D4-3ABCDD2B1234}" type="pres">
      <dgm:prSet presAssocID="{C51718AB-6357-4798-BDAA-77F702EDCD27}" presName="Accent" presStyleLbl="bgShp" presStyleIdx="0" presStyleCnt="6"/>
      <dgm:spPr/>
    </dgm:pt>
    <dgm:pt modelId="{ADA971A0-13AC-4E38-80D1-AA4DC6BE8868}" type="pres">
      <dgm:prSet presAssocID="{C51718AB-6357-4798-BDAA-77F702EDCD27}" presName="Child1" presStyleLbl="node1" presStyleIdx="0" presStyleCnt="6">
        <dgm:presLayoutVars>
          <dgm:chMax val="0"/>
          <dgm:chPref val="0"/>
          <dgm:bulletEnabled val="1"/>
        </dgm:presLayoutVars>
      </dgm:prSet>
      <dgm:spPr/>
    </dgm:pt>
    <dgm:pt modelId="{379C098A-9DA6-4ECE-8762-357A4251B1B2}" type="pres">
      <dgm:prSet presAssocID="{F6E638F9-14E7-41A9-ACA1-F47C334D7AF8}" presName="Accent2" presStyleCnt="0"/>
      <dgm:spPr/>
    </dgm:pt>
    <dgm:pt modelId="{8DB1395F-219F-4F04-9E2B-9CF8887DBC30}" type="pres">
      <dgm:prSet presAssocID="{F6E638F9-14E7-41A9-ACA1-F47C334D7AF8}" presName="Accent" presStyleLbl="bgShp" presStyleIdx="1" presStyleCnt="6"/>
      <dgm:spPr/>
    </dgm:pt>
    <dgm:pt modelId="{1FBCE551-D8CD-49AB-9B56-83E1225A8E91}" type="pres">
      <dgm:prSet presAssocID="{F6E638F9-14E7-41A9-ACA1-F47C334D7AF8}" presName="Child2" presStyleLbl="node1" presStyleIdx="1" presStyleCnt="6">
        <dgm:presLayoutVars>
          <dgm:chMax val="0"/>
          <dgm:chPref val="0"/>
          <dgm:bulletEnabled val="1"/>
        </dgm:presLayoutVars>
      </dgm:prSet>
      <dgm:spPr/>
    </dgm:pt>
    <dgm:pt modelId="{26107576-C4D5-4A82-A104-468DB71BEE3E}" type="pres">
      <dgm:prSet presAssocID="{B1C2314A-361F-4C35-9DFC-765A15D52A81}" presName="Accent3" presStyleCnt="0"/>
      <dgm:spPr/>
    </dgm:pt>
    <dgm:pt modelId="{D0B1D6BD-58F3-469F-8F1D-A496BF984008}" type="pres">
      <dgm:prSet presAssocID="{B1C2314A-361F-4C35-9DFC-765A15D52A81}" presName="Accent" presStyleLbl="bgShp" presStyleIdx="2" presStyleCnt="6"/>
      <dgm:spPr/>
    </dgm:pt>
    <dgm:pt modelId="{C44919D9-AA60-41AA-B2F3-134B8BB25BF3}" type="pres">
      <dgm:prSet presAssocID="{B1C2314A-361F-4C35-9DFC-765A15D52A81}" presName="Child3" presStyleLbl="node1" presStyleIdx="2" presStyleCnt="6">
        <dgm:presLayoutVars>
          <dgm:chMax val="0"/>
          <dgm:chPref val="0"/>
          <dgm:bulletEnabled val="1"/>
        </dgm:presLayoutVars>
      </dgm:prSet>
      <dgm:spPr/>
    </dgm:pt>
    <dgm:pt modelId="{CD02B0A2-48C8-42F9-8BE4-1D76ABA12B75}" type="pres">
      <dgm:prSet presAssocID="{3A3D0C60-C374-4F18-A343-17F1869C2AAF}" presName="Accent4" presStyleCnt="0"/>
      <dgm:spPr/>
    </dgm:pt>
    <dgm:pt modelId="{B92CB532-5961-4DD6-B340-8EBDA0BC7E87}" type="pres">
      <dgm:prSet presAssocID="{3A3D0C60-C374-4F18-A343-17F1869C2AAF}" presName="Accent" presStyleLbl="bgShp" presStyleIdx="3" presStyleCnt="6"/>
      <dgm:spPr/>
    </dgm:pt>
    <dgm:pt modelId="{7ED2C700-EA1B-440A-AE53-BEC51C0C55F1}" type="pres">
      <dgm:prSet presAssocID="{3A3D0C60-C374-4F18-A343-17F1869C2AAF}" presName="Child4" presStyleLbl="node1" presStyleIdx="3" presStyleCnt="6">
        <dgm:presLayoutVars>
          <dgm:chMax val="0"/>
          <dgm:chPref val="0"/>
          <dgm:bulletEnabled val="1"/>
        </dgm:presLayoutVars>
      </dgm:prSet>
      <dgm:spPr/>
    </dgm:pt>
    <dgm:pt modelId="{83841904-F267-4BB6-90E3-D9919F4655C9}" type="pres">
      <dgm:prSet presAssocID="{C2E02B41-8D73-4325-8C9C-13813E918AFC}" presName="Accent5" presStyleCnt="0"/>
      <dgm:spPr/>
    </dgm:pt>
    <dgm:pt modelId="{EBC881FA-5A8C-4C21-B69F-2E0F2A32C9E3}" type="pres">
      <dgm:prSet presAssocID="{C2E02B41-8D73-4325-8C9C-13813E918AFC}" presName="Accent" presStyleLbl="bgShp" presStyleIdx="4" presStyleCnt="6"/>
      <dgm:spPr/>
    </dgm:pt>
    <dgm:pt modelId="{2C5E9865-A3C2-4C3E-8678-32E3922370E3}" type="pres">
      <dgm:prSet presAssocID="{C2E02B41-8D73-4325-8C9C-13813E918AFC}" presName="Child5" presStyleLbl="node1" presStyleIdx="4" presStyleCnt="6">
        <dgm:presLayoutVars>
          <dgm:chMax val="0"/>
          <dgm:chPref val="0"/>
          <dgm:bulletEnabled val="1"/>
        </dgm:presLayoutVars>
      </dgm:prSet>
      <dgm:spPr/>
    </dgm:pt>
    <dgm:pt modelId="{143DCBA6-CB89-46AF-BE39-5773F6E963EB}" type="pres">
      <dgm:prSet presAssocID="{2C6E437E-A83D-4C88-9480-A3B678AD41ED}" presName="Accent6" presStyleCnt="0"/>
      <dgm:spPr/>
    </dgm:pt>
    <dgm:pt modelId="{92B32BF4-B21B-4B3A-86AC-78575EFAF6E7}" type="pres">
      <dgm:prSet presAssocID="{2C6E437E-A83D-4C88-9480-A3B678AD41ED}" presName="Accent" presStyleLbl="bgShp" presStyleIdx="5" presStyleCnt="6"/>
      <dgm:spPr/>
    </dgm:pt>
    <dgm:pt modelId="{6F7FAAB9-5C52-4C1A-A79F-C6A48578DA49}" type="pres">
      <dgm:prSet presAssocID="{2C6E437E-A83D-4C88-9480-A3B678AD41ED}" presName="Child6" presStyleLbl="node1" presStyleIdx="5" presStyleCnt="6" custLinFactNeighborX="-523">
        <dgm:presLayoutVars>
          <dgm:chMax val="0"/>
          <dgm:chPref val="0"/>
          <dgm:bulletEnabled val="1"/>
        </dgm:presLayoutVars>
      </dgm:prSet>
      <dgm:spPr/>
    </dgm:pt>
  </dgm:ptLst>
  <dgm:cxnLst>
    <dgm:cxn modelId="{7E40D70A-09A8-4905-B6B5-5856F1E090C6}" srcId="{0C90DFB1-174A-4DE9-B310-050A216B9A44}" destId="{2C6E437E-A83D-4C88-9480-A3B678AD41ED}" srcOrd="5" destOrd="0" parTransId="{3961F735-5F85-4993-8F52-91FA8EA3112C}" sibTransId="{3B307A8B-2BD9-4A68-B2B3-C0E33AC7D984}"/>
    <dgm:cxn modelId="{F2621F26-D6C4-48F6-88DA-E958E3549DC3}" type="presOf" srcId="{2C6E437E-A83D-4C88-9480-A3B678AD41ED}" destId="{6F7FAAB9-5C52-4C1A-A79F-C6A48578DA49}" srcOrd="0" destOrd="0" presId="urn:microsoft.com/office/officeart/2011/layout/HexagonRadial"/>
    <dgm:cxn modelId="{A9EE1E31-621C-4411-92E6-1678BD565A07}" srcId="{0C90DFB1-174A-4DE9-B310-050A216B9A44}" destId="{B1C2314A-361F-4C35-9DFC-765A15D52A81}" srcOrd="2" destOrd="0" parTransId="{8E33E2D4-9063-4ACB-BE49-F1D883FEA02A}" sibTransId="{0088D800-C2C4-4263-9F0C-790D673D351F}"/>
    <dgm:cxn modelId="{B2CBAC40-1391-4E41-9206-35ED07185EBB}" type="presOf" srcId="{0C90DFB1-174A-4DE9-B310-050A216B9A44}" destId="{C3066A55-4034-406C-8ED0-B8BE9C8D808C}" srcOrd="0" destOrd="0" presId="urn:microsoft.com/office/officeart/2011/layout/HexagonRadial"/>
    <dgm:cxn modelId="{EB101C65-CFC4-4B06-B422-2749A92F98F7}" srcId="{0C90DFB1-174A-4DE9-B310-050A216B9A44}" destId="{F6E638F9-14E7-41A9-ACA1-F47C334D7AF8}" srcOrd="1" destOrd="0" parTransId="{06C36A22-EBDE-478F-933F-3097D57FA431}" sibTransId="{D91289FD-4B86-4F13-99F6-95C09805113A}"/>
    <dgm:cxn modelId="{C7976E6A-795B-42DB-B537-84F581D51232}" srcId="{8E042E93-E1D1-40B0-B164-B7568A1B42A2}" destId="{0C90DFB1-174A-4DE9-B310-050A216B9A44}" srcOrd="0" destOrd="0" parTransId="{BBB9D707-7207-4F15-9D9C-AA5158D99B72}" sibTransId="{D7AE86E6-0E4A-41C9-8696-9CA1201938EB}"/>
    <dgm:cxn modelId="{77D9404C-2567-4CE2-AD3F-57C826A3FD74}" type="presOf" srcId="{3A3D0C60-C374-4F18-A343-17F1869C2AAF}" destId="{7ED2C700-EA1B-440A-AE53-BEC51C0C55F1}" srcOrd="0" destOrd="0" presId="urn:microsoft.com/office/officeart/2011/layout/HexagonRadial"/>
    <dgm:cxn modelId="{EAD1F37C-E917-4709-9B67-CBFCDF568226}" srcId="{0C90DFB1-174A-4DE9-B310-050A216B9A44}" destId="{C2E02B41-8D73-4325-8C9C-13813E918AFC}" srcOrd="4" destOrd="0" parTransId="{B219A711-EDFB-4CA1-A1A4-75FE851A331C}" sibTransId="{F928ADAC-D164-43A8-BA12-60C630CE2DB5}"/>
    <dgm:cxn modelId="{F380FB7E-6483-4FCA-8DED-29842B3893EE}" type="presOf" srcId="{C2E02B41-8D73-4325-8C9C-13813E918AFC}" destId="{2C5E9865-A3C2-4C3E-8678-32E3922370E3}" srcOrd="0" destOrd="0" presId="urn:microsoft.com/office/officeart/2011/layout/HexagonRadial"/>
    <dgm:cxn modelId="{0B591180-4DA8-4F0F-AD8B-BBC10F2F9C91}" type="presOf" srcId="{F6E638F9-14E7-41A9-ACA1-F47C334D7AF8}" destId="{1FBCE551-D8CD-49AB-9B56-83E1225A8E91}" srcOrd="0" destOrd="0" presId="urn:microsoft.com/office/officeart/2011/layout/HexagonRadial"/>
    <dgm:cxn modelId="{B19C9D84-B895-49F2-9AA4-59806FF50FC0}" srcId="{0C90DFB1-174A-4DE9-B310-050A216B9A44}" destId="{C51718AB-6357-4798-BDAA-77F702EDCD27}" srcOrd="0" destOrd="0" parTransId="{87496773-8F2E-4D4E-B0D1-49A06532283F}" sibTransId="{B9CE3461-4BF1-4E1E-B0F1-D9DB1972C6C3}"/>
    <dgm:cxn modelId="{10CA4C8A-9443-4CEC-BA68-7D603087D644}" type="presOf" srcId="{8E042E93-E1D1-40B0-B164-B7568A1B42A2}" destId="{8BB4FCC8-B13F-4313-BB03-1158476CB1D5}" srcOrd="0" destOrd="0" presId="urn:microsoft.com/office/officeart/2011/layout/HexagonRadial"/>
    <dgm:cxn modelId="{D8E8168C-51AC-47A5-AFDE-E2FA0103BBA8}" srcId="{0C90DFB1-174A-4DE9-B310-050A216B9A44}" destId="{3A3D0C60-C374-4F18-A343-17F1869C2AAF}" srcOrd="3" destOrd="0" parTransId="{0938CB36-822D-4BE1-82B0-BEB4EFA41000}" sibTransId="{C13509A8-7846-447A-BBD5-3FEC50CB46D0}"/>
    <dgm:cxn modelId="{859AC2C3-C098-4609-8F8A-08BC461AF694}" type="presOf" srcId="{C51718AB-6357-4798-BDAA-77F702EDCD27}" destId="{ADA971A0-13AC-4E38-80D1-AA4DC6BE8868}" srcOrd="0" destOrd="0" presId="urn:microsoft.com/office/officeart/2011/layout/HexagonRadial"/>
    <dgm:cxn modelId="{B2DA1BCC-C274-4F2B-B8DA-68669C0BAA1C}" type="presOf" srcId="{B1C2314A-361F-4C35-9DFC-765A15D52A81}" destId="{C44919D9-AA60-41AA-B2F3-134B8BB25BF3}" srcOrd="0" destOrd="0" presId="urn:microsoft.com/office/officeart/2011/layout/HexagonRadial"/>
    <dgm:cxn modelId="{654109EE-BD69-469E-BC49-B907AE2ACA43}" type="presParOf" srcId="{8BB4FCC8-B13F-4313-BB03-1158476CB1D5}" destId="{C3066A55-4034-406C-8ED0-B8BE9C8D808C}" srcOrd="0" destOrd="0" presId="urn:microsoft.com/office/officeart/2011/layout/HexagonRadial"/>
    <dgm:cxn modelId="{E4235285-D6FF-4024-BB35-A4CBBA911360}" type="presParOf" srcId="{8BB4FCC8-B13F-4313-BB03-1158476CB1D5}" destId="{10CF69B8-7C68-4EBB-84E4-357042698BF7}" srcOrd="1" destOrd="0" presId="urn:microsoft.com/office/officeart/2011/layout/HexagonRadial"/>
    <dgm:cxn modelId="{A5429864-D7A3-441B-A72F-3A5CB860A43C}" type="presParOf" srcId="{10CF69B8-7C68-4EBB-84E4-357042698BF7}" destId="{584DF27B-0E05-4BD4-82D4-3ABCDD2B1234}" srcOrd="0" destOrd="0" presId="urn:microsoft.com/office/officeart/2011/layout/HexagonRadial"/>
    <dgm:cxn modelId="{68DA7640-5B00-4B00-9F34-9E88477408A3}" type="presParOf" srcId="{8BB4FCC8-B13F-4313-BB03-1158476CB1D5}" destId="{ADA971A0-13AC-4E38-80D1-AA4DC6BE8868}" srcOrd="2" destOrd="0" presId="urn:microsoft.com/office/officeart/2011/layout/HexagonRadial"/>
    <dgm:cxn modelId="{3663F5BF-CCD4-461D-998A-EAD75CD4EA8F}" type="presParOf" srcId="{8BB4FCC8-B13F-4313-BB03-1158476CB1D5}" destId="{379C098A-9DA6-4ECE-8762-357A4251B1B2}" srcOrd="3" destOrd="0" presId="urn:microsoft.com/office/officeart/2011/layout/HexagonRadial"/>
    <dgm:cxn modelId="{8FDDA3EE-4F03-4048-841B-077B9E9FC401}" type="presParOf" srcId="{379C098A-9DA6-4ECE-8762-357A4251B1B2}" destId="{8DB1395F-219F-4F04-9E2B-9CF8887DBC30}" srcOrd="0" destOrd="0" presId="urn:microsoft.com/office/officeart/2011/layout/HexagonRadial"/>
    <dgm:cxn modelId="{63ECF069-E370-4134-BD62-D6548F93353F}" type="presParOf" srcId="{8BB4FCC8-B13F-4313-BB03-1158476CB1D5}" destId="{1FBCE551-D8CD-49AB-9B56-83E1225A8E91}" srcOrd="4" destOrd="0" presId="urn:microsoft.com/office/officeart/2011/layout/HexagonRadial"/>
    <dgm:cxn modelId="{429F6CA5-6634-40C4-960A-4BC2AA88272A}" type="presParOf" srcId="{8BB4FCC8-B13F-4313-BB03-1158476CB1D5}" destId="{26107576-C4D5-4A82-A104-468DB71BEE3E}" srcOrd="5" destOrd="0" presId="urn:microsoft.com/office/officeart/2011/layout/HexagonRadial"/>
    <dgm:cxn modelId="{DDDB575D-4906-46E2-A221-17BF6F882B5B}" type="presParOf" srcId="{26107576-C4D5-4A82-A104-468DB71BEE3E}" destId="{D0B1D6BD-58F3-469F-8F1D-A496BF984008}" srcOrd="0" destOrd="0" presId="urn:microsoft.com/office/officeart/2011/layout/HexagonRadial"/>
    <dgm:cxn modelId="{55E7C29D-FEF0-4CD4-9A37-B41B2E15319C}" type="presParOf" srcId="{8BB4FCC8-B13F-4313-BB03-1158476CB1D5}" destId="{C44919D9-AA60-41AA-B2F3-134B8BB25BF3}" srcOrd="6" destOrd="0" presId="urn:microsoft.com/office/officeart/2011/layout/HexagonRadial"/>
    <dgm:cxn modelId="{13465A1E-194A-4CB0-80A5-7CA98EB0A390}" type="presParOf" srcId="{8BB4FCC8-B13F-4313-BB03-1158476CB1D5}" destId="{CD02B0A2-48C8-42F9-8BE4-1D76ABA12B75}" srcOrd="7" destOrd="0" presId="urn:microsoft.com/office/officeart/2011/layout/HexagonRadial"/>
    <dgm:cxn modelId="{969E4669-B99E-4053-BA33-702D9CB5A06F}" type="presParOf" srcId="{CD02B0A2-48C8-42F9-8BE4-1D76ABA12B75}" destId="{B92CB532-5961-4DD6-B340-8EBDA0BC7E87}" srcOrd="0" destOrd="0" presId="urn:microsoft.com/office/officeart/2011/layout/HexagonRadial"/>
    <dgm:cxn modelId="{539B5FA2-FD34-4D6A-8CDA-DE2D5C768FB4}" type="presParOf" srcId="{8BB4FCC8-B13F-4313-BB03-1158476CB1D5}" destId="{7ED2C700-EA1B-440A-AE53-BEC51C0C55F1}" srcOrd="8" destOrd="0" presId="urn:microsoft.com/office/officeart/2011/layout/HexagonRadial"/>
    <dgm:cxn modelId="{A7679693-5EFC-440D-B3EF-9CC7AA27998D}" type="presParOf" srcId="{8BB4FCC8-B13F-4313-BB03-1158476CB1D5}" destId="{83841904-F267-4BB6-90E3-D9919F4655C9}" srcOrd="9" destOrd="0" presId="urn:microsoft.com/office/officeart/2011/layout/HexagonRadial"/>
    <dgm:cxn modelId="{135F60AD-BAF1-4B29-928B-FA9A19DD510E}" type="presParOf" srcId="{83841904-F267-4BB6-90E3-D9919F4655C9}" destId="{EBC881FA-5A8C-4C21-B69F-2E0F2A32C9E3}" srcOrd="0" destOrd="0" presId="urn:microsoft.com/office/officeart/2011/layout/HexagonRadial"/>
    <dgm:cxn modelId="{318FDC3C-1506-4201-86A1-38116E2346AD}" type="presParOf" srcId="{8BB4FCC8-B13F-4313-BB03-1158476CB1D5}" destId="{2C5E9865-A3C2-4C3E-8678-32E3922370E3}" srcOrd="10" destOrd="0" presId="urn:microsoft.com/office/officeart/2011/layout/HexagonRadial"/>
    <dgm:cxn modelId="{686208D7-AADB-471E-8832-C676CBE34010}" type="presParOf" srcId="{8BB4FCC8-B13F-4313-BB03-1158476CB1D5}" destId="{143DCBA6-CB89-46AF-BE39-5773F6E963EB}" srcOrd="11" destOrd="0" presId="urn:microsoft.com/office/officeart/2011/layout/HexagonRadial"/>
    <dgm:cxn modelId="{49207CED-2E98-4EBE-A220-F7C10FC28E73}" type="presParOf" srcId="{143DCBA6-CB89-46AF-BE39-5773F6E963EB}" destId="{92B32BF4-B21B-4B3A-86AC-78575EFAF6E7}" srcOrd="0" destOrd="0" presId="urn:microsoft.com/office/officeart/2011/layout/HexagonRadial"/>
    <dgm:cxn modelId="{4AA92168-49EB-48FF-BB0F-3A1A078EAB6A}" type="presParOf" srcId="{8BB4FCC8-B13F-4313-BB03-1158476CB1D5}" destId="{6F7FAAB9-5C52-4C1A-A79F-C6A48578DA49}"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042E93-E1D1-40B0-B164-B7568A1B42A2}"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C51718AB-6357-4798-BDAA-77F702EDCD27}">
      <dgm:prSet phldrT="[Text]"/>
      <dgm:spPr>
        <a:solidFill>
          <a:srgbClr val="FFFF00">
            <a:alpha val="25000"/>
          </a:srgbClr>
        </a:solidFill>
        <a:ln>
          <a:solidFill>
            <a:srgbClr val="FF0000"/>
          </a:solidFill>
        </a:ln>
      </dgm:spPr>
      <dgm:t>
        <a:bodyPr/>
        <a:lstStyle/>
        <a:p>
          <a:r>
            <a:rPr lang="en-GB" dirty="0">
              <a:solidFill>
                <a:srgbClr val="FF0000"/>
              </a:solidFill>
            </a:rPr>
            <a:t>Economic</a:t>
          </a:r>
        </a:p>
      </dgm:t>
    </dgm:pt>
    <dgm:pt modelId="{B9CE3461-4BF1-4E1E-B0F1-D9DB1972C6C3}" type="sibTrans" cxnId="{B19C9D84-B895-49F2-9AA4-59806FF50FC0}">
      <dgm:prSet/>
      <dgm:spPr/>
      <dgm:t>
        <a:bodyPr/>
        <a:lstStyle/>
        <a:p>
          <a:endParaRPr lang="en-GB"/>
        </a:p>
      </dgm:t>
    </dgm:pt>
    <dgm:pt modelId="{87496773-8F2E-4D4E-B0D1-49A06532283F}" type="parTrans" cxnId="{B19C9D84-B895-49F2-9AA4-59806FF50FC0}">
      <dgm:prSet/>
      <dgm:spPr/>
      <dgm:t>
        <a:bodyPr/>
        <a:lstStyle/>
        <a:p>
          <a:endParaRPr lang="en-GB"/>
        </a:p>
      </dgm:t>
    </dgm:pt>
    <dgm:pt modelId="{F6E638F9-14E7-41A9-ACA1-F47C334D7AF8}">
      <dgm:prSet phldrT="[Text]"/>
      <dgm:spPr>
        <a:solidFill>
          <a:srgbClr val="FF0000">
            <a:alpha val="25000"/>
          </a:srgbClr>
        </a:solidFill>
        <a:ln>
          <a:solidFill>
            <a:srgbClr val="FFFF00"/>
          </a:solidFill>
        </a:ln>
      </dgm:spPr>
      <dgm:t>
        <a:bodyPr/>
        <a:lstStyle/>
        <a:p>
          <a:r>
            <a:rPr lang="en-GB" dirty="0">
              <a:solidFill>
                <a:srgbClr val="FFFF00"/>
              </a:solidFill>
            </a:rPr>
            <a:t>Social</a:t>
          </a:r>
        </a:p>
      </dgm:t>
    </dgm:pt>
    <dgm:pt modelId="{D91289FD-4B86-4F13-99F6-95C09805113A}" type="sibTrans" cxnId="{EB101C65-CFC4-4B06-B422-2749A92F98F7}">
      <dgm:prSet/>
      <dgm:spPr/>
      <dgm:t>
        <a:bodyPr/>
        <a:lstStyle/>
        <a:p>
          <a:endParaRPr lang="en-GB"/>
        </a:p>
      </dgm:t>
    </dgm:pt>
    <dgm:pt modelId="{06C36A22-EBDE-478F-933F-3097D57FA431}" type="parTrans" cxnId="{EB101C65-CFC4-4B06-B422-2749A92F98F7}">
      <dgm:prSet/>
      <dgm:spPr/>
      <dgm:t>
        <a:bodyPr/>
        <a:lstStyle/>
        <a:p>
          <a:endParaRPr lang="en-GB"/>
        </a:p>
      </dgm:t>
    </dgm:pt>
    <dgm:pt modelId="{2C6E437E-A83D-4C88-9480-A3B678AD41ED}">
      <dgm:prSet phldrT="[Text]"/>
      <dgm:spPr>
        <a:solidFill>
          <a:srgbClr val="FF0000">
            <a:alpha val="25000"/>
          </a:srgbClr>
        </a:solidFill>
        <a:ln>
          <a:solidFill>
            <a:srgbClr val="FFFF00"/>
          </a:solidFill>
        </a:ln>
      </dgm:spPr>
      <dgm:t>
        <a:bodyPr/>
        <a:lstStyle/>
        <a:p>
          <a:r>
            <a:rPr lang="en-GB" dirty="0">
              <a:solidFill>
                <a:srgbClr val="FFFF00"/>
              </a:solidFill>
            </a:rPr>
            <a:t>Political</a:t>
          </a:r>
        </a:p>
        <a:p>
          <a:endParaRPr lang="en-GB" dirty="0">
            <a:solidFill>
              <a:srgbClr val="FFFF00"/>
            </a:solidFill>
          </a:endParaRPr>
        </a:p>
      </dgm:t>
    </dgm:pt>
    <dgm:pt modelId="{3B307A8B-2BD9-4A68-B2B3-C0E33AC7D984}" type="sibTrans" cxnId="{7E40D70A-09A8-4905-B6B5-5856F1E090C6}">
      <dgm:prSet/>
      <dgm:spPr/>
      <dgm:t>
        <a:bodyPr/>
        <a:lstStyle/>
        <a:p>
          <a:endParaRPr lang="en-GB"/>
        </a:p>
      </dgm:t>
    </dgm:pt>
    <dgm:pt modelId="{3961F735-5F85-4993-8F52-91FA8EA3112C}" type="parTrans" cxnId="{7E40D70A-09A8-4905-B6B5-5856F1E090C6}">
      <dgm:prSet/>
      <dgm:spPr/>
      <dgm:t>
        <a:bodyPr/>
        <a:lstStyle/>
        <a:p>
          <a:endParaRPr lang="en-GB"/>
        </a:p>
      </dgm:t>
    </dgm:pt>
    <dgm:pt modelId="{C2E02B41-8D73-4325-8C9C-13813E918AFC}">
      <dgm:prSet phldrT="[Text]"/>
      <dgm:spPr>
        <a:solidFill>
          <a:srgbClr val="FFFF00">
            <a:alpha val="75000"/>
          </a:srgbClr>
        </a:solidFill>
        <a:ln>
          <a:solidFill>
            <a:srgbClr val="FF0000"/>
          </a:solidFill>
        </a:ln>
      </dgm:spPr>
      <dgm:t>
        <a:bodyPr/>
        <a:lstStyle/>
        <a:p>
          <a:r>
            <a:rPr lang="en-GB" dirty="0">
              <a:solidFill>
                <a:srgbClr val="FF0000"/>
              </a:solidFill>
            </a:rPr>
            <a:t>Legal</a:t>
          </a:r>
        </a:p>
      </dgm:t>
    </dgm:pt>
    <dgm:pt modelId="{F928ADAC-D164-43A8-BA12-60C630CE2DB5}" type="sibTrans" cxnId="{EAD1F37C-E917-4709-9B67-CBFCDF568226}">
      <dgm:prSet/>
      <dgm:spPr/>
      <dgm:t>
        <a:bodyPr/>
        <a:lstStyle/>
        <a:p>
          <a:endParaRPr lang="en-GB"/>
        </a:p>
      </dgm:t>
    </dgm:pt>
    <dgm:pt modelId="{B219A711-EDFB-4CA1-A1A4-75FE851A331C}" type="parTrans" cxnId="{EAD1F37C-E917-4709-9B67-CBFCDF568226}">
      <dgm:prSet/>
      <dgm:spPr/>
      <dgm:t>
        <a:bodyPr/>
        <a:lstStyle/>
        <a:p>
          <a:endParaRPr lang="en-GB"/>
        </a:p>
      </dgm:t>
    </dgm:pt>
    <dgm:pt modelId="{B1C2314A-361F-4C35-9DFC-765A15D52A81}">
      <dgm:prSet phldrT="[Text]"/>
      <dgm:spPr>
        <a:solidFill>
          <a:srgbClr val="FFFF00">
            <a:alpha val="75000"/>
          </a:srgbClr>
        </a:solidFill>
        <a:ln>
          <a:solidFill>
            <a:srgbClr val="FF0000"/>
          </a:solidFill>
        </a:ln>
      </dgm:spPr>
      <dgm:t>
        <a:bodyPr/>
        <a:lstStyle/>
        <a:p>
          <a:r>
            <a:rPr lang="en-GB" dirty="0">
              <a:solidFill>
                <a:srgbClr val="FF0000"/>
              </a:solidFill>
            </a:rPr>
            <a:t>Technological</a:t>
          </a:r>
        </a:p>
      </dgm:t>
    </dgm:pt>
    <dgm:pt modelId="{0088D800-C2C4-4263-9F0C-790D673D351F}" type="sibTrans" cxnId="{A9EE1E31-621C-4411-92E6-1678BD565A07}">
      <dgm:prSet/>
      <dgm:spPr/>
      <dgm:t>
        <a:bodyPr/>
        <a:lstStyle/>
        <a:p>
          <a:endParaRPr lang="en-GB"/>
        </a:p>
      </dgm:t>
    </dgm:pt>
    <dgm:pt modelId="{8E33E2D4-9063-4ACB-BE49-F1D883FEA02A}" type="parTrans" cxnId="{A9EE1E31-621C-4411-92E6-1678BD565A07}">
      <dgm:prSet/>
      <dgm:spPr/>
      <dgm:t>
        <a:bodyPr/>
        <a:lstStyle/>
        <a:p>
          <a:endParaRPr lang="en-GB"/>
        </a:p>
      </dgm:t>
    </dgm:pt>
    <dgm:pt modelId="{0C90DFB1-174A-4DE9-B310-050A216B9A44}">
      <dgm:prSet phldrT="[Text]">
        <dgm:style>
          <a:lnRef idx="0">
            <a:scrgbClr r="0" g="0" b="0"/>
          </a:lnRef>
          <a:fillRef idx="0">
            <a:scrgbClr r="0" g="0" b="0"/>
          </a:fillRef>
          <a:effectRef idx="0">
            <a:scrgbClr r="0" g="0" b="0"/>
          </a:effectRef>
          <a:fontRef idx="minor">
            <a:schemeClr val="dk1"/>
          </a:fontRef>
        </dgm:style>
      </dgm:prSet>
      <dgm:spPr>
        <a:solidFill>
          <a:srgbClr val="FF0000">
            <a:alpha val="75000"/>
          </a:srgbClr>
        </a:solidFill>
        <a:ln>
          <a:solidFill>
            <a:srgbClr val="FFFF00"/>
          </a:solidFill>
        </a:ln>
      </dgm:spPr>
      <dgm:t>
        <a:bodyPr/>
        <a:lstStyle/>
        <a:p>
          <a:r>
            <a:rPr lang="en-GB" dirty="0">
              <a:solidFill>
                <a:srgbClr val="FFFF00"/>
              </a:solidFill>
            </a:rPr>
            <a:t>PESTEL</a:t>
          </a:r>
        </a:p>
      </dgm:t>
    </dgm:pt>
    <dgm:pt modelId="{D7AE86E6-0E4A-41C9-8696-9CA1201938EB}" type="sibTrans" cxnId="{C7976E6A-795B-42DB-B537-84F581D51232}">
      <dgm:prSet/>
      <dgm:spPr/>
      <dgm:t>
        <a:bodyPr/>
        <a:lstStyle/>
        <a:p>
          <a:endParaRPr lang="en-GB"/>
        </a:p>
      </dgm:t>
    </dgm:pt>
    <dgm:pt modelId="{BBB9D707-7207-4F15-9D9C-AA5158D99B72}" type="parTrans" cxnId="{C7976E6A-795B-42DB-B537-84F581D51232}">
      <dgm:prSet/>
      <dgm:spPr/>
      <dgm:t>
        <a:bodyPr/>
        <a:lstStyle/>
        <a:p>
          <a:endParaRPr lang="en-GB"/>
        </a:p>
      </dgm:t>
    </dgm:pt>
    <dgm:pt modelId="{3A3D0C60-C374-4F18-A343-17F1869C2AAF}">
      <dgm:prSet phldrT="[Text]"/>
      <dgm:spPr>
        <a:solidFill>
          <a:srgbClr val="FF0000">
            <a:alpha val="75000"/>
          </a:srgbClr>
        </a:solidFill>
        <a:ln>
          <a:solidFill>
            <a:srgbClr val="FFFF00"/>
          </a:solidFill>
        </a:ln>
      </dgm:spPr>
      <dgm:t>
        <a:bodyPr/>
        <a:lstStyle/>
        <a:p>
          <a:r>
            <a:rPr lang="en-GB" dirty="0">
              <a:solidFill>
                <a:srgbClr val="FFFF00"/>
              </a:solidFill>
            </a:rPr>
            <a:t>Environmental</a:t>
          </a:r>
        </a:p>
      </dgm:t>
    </dgm:pt>
    <dgm:pt modelId="{C13509A8-7846-447A-BBD5-3FEC50CB46D0}" type="sibTrans" cxnId="{D8E8168C-51AC-47A5-AFDE-E2FA0103BBA8}">
      <dgm:prSet/>
      <dgm:spPr/>
      <dgm:t>
        <a:bodyPr/>
        <a:lstStyle/>
        <a:p>
          <a:endParaRPr lang="en-GB"/>
        </a:p>
      </dgm:t>
    </dgm:pt>
    <dgm:pt modelId="{0938CB36-822D-4BE1-82B0-BEB4EFA41000}" type="parTrans" cxnId="{D8E8168C-51AC-47A5-AFDE-E2FA0103BBA8}">
      <dgm:prSet/>
      <dgm:spPr/>
      <dgm:t>
        <a:bodyPr/>
        <a:lstStyle/>
        <a:p>
          <a:endParaRPr lang="en-GB"/>
        </a:p>
      </dgm:t>
    </dgm:pt>
    <dgm:pt modelId="{8BB4FCC8-B13F-4313-BB03-1158476CB1D5}" type="pres">
      <dgm:prSet presAssocID="{8E042E93-E1D1-40B0-B164-B7568A1B42A2}" presName="Name0" presStyleCnt="0">
        <dgm:presLayoutVars>
          <dgm:chMax val="1"/>
          <dgm:chPref val="1"/>
          <dgm:dir/>
          <dgm:animOne val="branch"/>
          <dgm:animLvl val="lvl"/>
        </dgm:presLayoutVars>
      </dgm:prSet>
      <dgm:spPr/>
    </dgm:pt>
    <dgm:pt modelId="{C3066A55-4034-406C-8ED0-B8BE9C8D808C}" type="pres">
      <dgm:prSet presAssocID="{0C90DFB1-174A-4DE9-B310-050A216B9A44}" presName="Parent" presStyleLbl="node0" presStyleIdx="0" presStyleCnt="1">
        <dgm:presLayoutVars>
          <dgm:chMax val="6"/>
          <dgm:chPref val="6"/>
        </dgm:presLayoutVars>
      </dgm:prSet>
      <dgm:spPr/>
    </dgm:pt>
    <dgm:pt modelId="{10CF69B8-7C68-4EBB-84E4-357042698BF7}" type="pres">
      <dgm:prSet presAssocID="{C51718AB-6357-4798-BDAA-77F702EDCD27}" presName="Accent1" presStyleCnt="0"/>
      <dgm:spPr/>
    </dgm:pt>
    <dgm:pt modelId="{584DF27B-0E05-4BD4-82D4-3ABCDD2B1234}" type="pres">
      <dgm:prSet presAssocID="{C51718AB-6357-4798-BDAA-77F702EDCD27}" presName="Accent" presStyleLbl="bgShp" presStyleIdx="0" presStyleCnt="6"/>
      <dgm:spPr/>
    </dgm:pt>
    <dgm:pt modelId="{ADA971A0-13AC-4E38-80D1-AA4DC6BE8868}" type="pres">
      <dgm:prSet presAssocID="{C51718AB-6357-4798-BDAA-77F702EDCD27}" presName="Child1" presStyleLbl="node1" presStyleIdx="0" presStyleCnt="6">
        <dgm:presLayoutVars>
          <dgm:chMax val="0"/>
          <dgm:chPref val="0"/>
          <dgm:bulletEnabled val="1"/>
        </dgm:presLayoutVars>
      </dgm:prSet>
      <dgm:spPr/>
    </dgm:pt>
    <dgm:pt modelId="{379C098A-9DA6-4ECE-8762-357A4251B1B2}" type="pres">
      <dgm:prSet presAssocID="{F6E638F9-14E7-41A9-ACA1-F47C334D7AF8}" presName="Accent2" presStyleCnt="0"/>
      <dgm:spPr/>
    </dgm:pt>
    <dgm:pt modelId="{8DB1395F-219F-4F04-9E2B-9CF8887DBC30}" type="pres">
      <dgm:prSet presAssocID="{F6E638F9-14E7-41A9-ACA1-F47C334D7AF8}" presName="Accent" presStyleLbl="bgShp" presStyleIdx="1" presStyleCnt="6"/>
      <dgm:spPr>
        <a:solidFill>
          <a:srgbClr val="FF0000">
            <a:alpha val="25000"/>
          </a:srgbClr>
        </a:solidFill>
      </dgm:spPr>
    </dgm:pt>
    <dgm:pt modelId="{1FBCE551-D8CD-49AB-9B56-83E1225A8E91}" type="pres">
      <dgm:prSet presAssocID="{F6E638F9-14E7-41A9-ACA1-F47C334D7AF8}" presName="Child2" presStyleLbl="node1" presStyleIdx="1" presStyleCnt="6">
        <dgm:presLayoutVars>
          <dgm:chMax val="0"/>
          <dgm:chPref val="0"/>
          <dgm:bulletEnabled val="1"/>
        </dgm:presLayoutVars>
      </dgm:prSet>
      <dgm:spPr/>
    </dgm:pt>
    <dgm:pt modelId="{26107576-C4D5-4A82-A104-468DB71BEE3E}" type="pres">
      <dgm:prSet presAssocID="{B1C2314A-361F-4C35-9DFC-765A15D52A81}" presName="Accent3" presStyleCnt="0"/>
      <dgm:spPr/>
    </dgm:pt>
    <dgm:pt modelId="{D0B1D6BD-58F3-469F-8F1D-A496BF984008}" type="pres">
      <dgm:prSet presAssocID="{B1C2314A-361F-4C35-9DFC-765A15D52A81}" presName="Accent" presStyleLbl="bgShp" presStyleIdx="2" presStyleCnt="6"/>
      <dgm:spPr>
        <a:solidFill>
          <a:srgbClr val="FFFF00">
            <a:alpha val="25000"/>
          </a:srgbClr>
        </a:solidFill>
      </dgm:spPr>
    </dgm:pt>
    <dgm:pt modelId="{C44919D9-AA60-41AA-B2F3-134B8BB25BF3}" type="pres">
      <dgm:prSet presAssocID="{B1C2314A-361F-4C35-9DFC-765A15D52A81}" presName="Child3" presStyleLbl="node1" presStyleIdx="2" presStyleCnt="6">
        <dgm:presLayoutVars>
          <dgm:chMax val="0"/>
          <dgm:chPref val="0"/>
          <dgm:bulletEnabled val="1"/>
        </dgm:presLayoutVars>
      </dgm:prSet>
      <dgm:spPr/>
    </dgm:pt>
    <dgm:pt modelId="{CD02B0A2-48C8-42F9-8BE4-1D76ABA12B75}" type="pres">
      <dgm:prSet presAssocID="{3A3D0C60-C374-4F18-A343-17F1869C2AAF}" presName="Accent4" presStyleCnt="0"/>
      <dgm:spPr/>
    </dgm:pt>
    <dgm:pt modelId="{B92CB532-5961-4DD6-B340-8EBDA0BC7E87}" type="pres">
      <dgm:prSet presAssocID="{3A3D0C60-C374-4F18-A343-17F1869C2AAF}" presName="Accent" presStyleLbl="bgShp" presStyleIdx="3" presStyleCnt="6"/>
      <dgm:spPr>
        <a:solidFill>
          <a:srgbClr val="FF0000">
            <a:alpha val="25000"/>
          </a:srgbClr>
        </a:solidFill>
      </dgm:spPr>
    </dgm:pt>
    <dgm:pt modelId="{7ED2C700-EA1B-440A-AE53-BEC51C0C55F1}" type="pres">
      <dgm:prSet presAssocID="{3A3D0C60-C374-4F18-A343-17F1869C2AAF}" presName="Child4" presStyleLbl="node1" presStyleIdx="3" presStyleCnt="6">
        <dgm:presLayoutVars>
          <dgm:chMax val="0"/>
          <dgm:chPref val="0"/>
          <dgm:bulletEnabled val="1"/>
        </dgm:presLayoutVars>
      </dgm:prSet>
      <dgm:spPr/>
    </dgm:pt>
    <dgm:pt modelId="{83841904-F267-4BB6-90E3-D9919F4655C9}" type="pres">
      <dgm:prSet presAssocID="{C2E02B41-8D73-4325-8C9C-13813E918AFC}" presName="Accent5" presStyleCnt="0"/>
      <dgm:spPr/>
    </dgm:pt>
    <dgm:pt modelId="{EBC881FA-5A8C-4C21-B69F-2E0F2A32C9E3}" type="pres">
      <dgm:prSet presAssocID="{C2E02B41-8D73-4325-8C9C-13813E918AFC}" presName="Accent" presStyleLbl="bgShp" presStyleIdx="4" presStyleCnt="6"/>
      <dgm:spPr>
        <a:solidFill>
          <a:srgbClr val="FFFF00">
            <a:alpha val="25000"/>
          </a:srgbClr>
        </a:solidFill>
      </dgm:spPr>
    </dgm:pt>
    <dgm:pt modelId="{2C5E9865-A3C2-4C3E-8678-32E3922370E3}" type="pres">
      <dgm:prSet presAssocID="{C2E02B41-8D73-4325-8C9C-13813E918AFC}" presName="Child5" presStyleLbl="node1" presStyleIdx="4" presStyleCnt="6">
        <dgm:presLayoutVars>
          <dgm:chMax val="0"/>
          <dgm:chPref val="0"/>
          <dgm:bulletEnabled val="1"/>
        </dgm:presLayoutVars>
      </dgm:prSet>
      <dgm:spPr/>
    </dgm:pt>
    <dgm:pt modelId="{143DCBA6-CB89-46AF-BE39-5773F6E963EB}" type="pres">
      <dgm:prSet presAssocID="{2C6E437E-A83D-4C88-9480-A3B678AD41ED}" presName="Accent6" presStyleCnt="0"/>
      <dgm:spPr/>
    </dgm:pt>
    <dgm:pt modelId="{92B32BF4-B21B-4B3A-86AC-78575EFAF6E7}" type="pres">
      <dgm:prSet presAssocID="{2C6E437E-A83D-4C88-9480-A3B678AD41ED}" presName="Accent" presStyleLbl="bgShp" presStyleIdx="5" presStyleCnt="6"/>
      <dgm:spPr>
        <a:solidFill>
          <a:srgbClr val="FF0000">
            <a:alpha val="25000"/>
          </a:srgbClr>
        </a:solidFill>
      </dgm:spPr>
    </dgm:pt>
    <dgm:pt modelId="{6F7FAAB9-5C52-4C1A-A79F-C6A48578DA49}" type="pres">
      <dgm:prSet presAssocID="{2C6E437E-A83D-4C88-9480-A3B678AD41ED}" presName="Child6" presStyleLbl="node1" presStyleIdx="5" presStyleCnt="6" custLinFactNeighborX="-523">
        <dgm:presLayoutVars>
          <dgm:chMax val="0"/>
          <dgm:chPref val="0"/>
          <dgm:bulletEnabled val="1"/>
        </dgm:presLayoutVars>
      </dgm:prSet>
      <dgm:spPr/>
    </dgm:pt>
  </dgm:ptLst>
  <dgm:cxnLst>
    <dgm:cxn modelId="{7E40D70A-09A8-4905-B6B5-5856F1E090C6}" srcId="{0C90DFB1-174A-4DE9-B310-050A216B9A44}" destId="{2C6E437E-A83D-4C88-9480-A3B678AD41ED}" srcOrd="5" destOrd="0" parTransId="{3961F735-5F85-4993-8F52-91FA8EA3112C}" sibTransId="{3B307A8B-2BD9-4A68-B2B3-C0E33AC7D984}"/>
    <dgm:cxn modelId="{F2621F26-D6C4-48F6-88DA-E958E3549DC3}" type="presOf" srcId="{2C6E437E-A83D-4C88-9480-A3B678AD41ED}" destId="{6F7FAAB9-5C52-4C1A-A79F-C6A48578DA49}" srcOrd="0" destOrd="0" presId="urn:microsoft.com/office/officeart/2011/layout/HexagonRadial"/>
    <dgm:cxn modelId="{A9EE1E31-621C-4411-92E6-1678BD565A07}" srcId="{0C90DFB1-174A-4DE9-B310-050A216B9A44}" destId="{B1C2314A-361F-4C35-9DFC-765A15D52A81}" srcOrd="2" destOrd="0" parTransId="{8E33E2D4-9063-4ACB-BE49-F1D883FEA02A}" sibTransId="{0088D800-C2C4-4263-9F0C-790D673D351F}"/>
    <dgm:cxn modelId="{B2CBAC40-1391-4E41-9206-35ED07185EBB}" type="presOf" srcId="{0C90DFB1-174A-4DE9-B310-050A216B9A44}" destId="{C3066A55-4034-406C-8ED0-B8BE9C8D808C}" srcOrd="0" destOrd="0" presId="urn:microsoft.com/office/officeart/2011/layout/HexagonRadial"/>
    <dgm:cxn modelId="{EB101C65-CFC4-4B06-B422-2749A92F98F7}" srcId="{0C90DFB1-174A-4DE9-B310-050A216B9A44}" destId="{F6E638F9-14E7-41A9-ACA1-F47C334D7AF8}" srcOrd="1" destOrd="0" parTransId="{06C36A22-EBDE-478F-933F-3097D57FA431}" sibTransId="{D91289FD-4B86-4F13-99F6-95C09805113A}"/>
    <dgm:cxn modelId="{C7976E6A-795B-42DB-B537-84F581D51232}" srcId="{8E042E93-E1D1-40B0-B164-B7568A1B42A2}" destId="{0C90DFB1-174A-4DE9-B310-050A216B9A44}" srcOrd="0" destOrd="0" parTransId="{BBB9D707-7207-4F15-9D9C-AA5158D99B72}" sibTransId="{D7AE86E6-0E4A-41C9-8696-9CA1201938EB}"/>
    <dgm:cxn modelId="{77D9404C-2567-4CE2-AD3F-57C826A3FD74}" type="presOf" srcId="{3A3D0C60-C374-4F18-A343-17F1869C2AAF}" destId="{7ED2C700-EA1B-440A-AE53-BEC51C0C55F1}" srcOrd="0" destOrd="0" presId="urn:microsoft.com/office/officeart/2011/layout/HexagonRadial"/>
    <dgm:cxn modelId="{EAD1F37C-E917-4709-9B67-CBFCDF568226}" srcId="{0C90DFB1-174A-4DE9-B310-050A216B9A44}" destId="{C2E02B41-8D73-4325-8C9C-13813E918AFC}" srcOrd="4" destOrd="0" parTransId="{B219A711-EDFB-4CA1-A1A4-75FE851A331C}" sibTransId="{F928ADAC-D164-43A8-BA12-60C630CE2DB5}"/>
    <dgm:cxn modelId="{F380FB7E-6483-4FCA-8DED-29842B3893EE}" type="presOf" srcId="{C2E02B41-8D73-4325-8C9C-13813E918AFC}" destId="{2C5E9865-A3C2-4C3E-8678-32E3922370E3}" srcOrd="0" destOrd="0" presId="urn:microsoft.com/office/officeart/2011/layout/HexagonRadial"/>
    <dgm:cxn modelId="{0B591180-4DA8-4F0F-AD8B-BBC10F2F9C91}" type="presOf" srcId="{F6E638F9-14E7-41A9-ACA1-F47C334D7AF8}" destId="{1FBCE551-D8CD-49AB-9B56-83E1225A8E91}" srcOrd="0" destOrd="0" presId="urn:microsoft.com/office/officeart/2011/layout/HexagonRadial"/>
    <dgm:cxn modelId="{B19C9D84-B895-49F2-9AA4-59806FF50FC0}" srcId="{0C90DFB1-174A-4DE9-B310-050A216B9A44}" destId="{C51718AB-6357-4798-BDAA-77F702EDCD27}" srcOrd="0" destOrd="0" parTransId="{87496773-8F2E-4D4E-B0D1-49A06532283F}" sibTransId="{B9CE3461-4BF1-4E1E-B0F1-D9DB1972C6C3}"/>
    <dgm:cxn modelId="{10CA4C8A-9443-4CEC-BA68-7D603087D644}" type="presOf" srcId="{8E042E93-E1D1-40B0-B164-B7568A1B42A2}" destId="{8BB4FCC8-B13F-4313-BB03-1158476CB1D5}" srcOrd="0" destOrd="0" presId="urn:microsoft.com/office/officeart/2011/layout/HexagonRadial"/>
    <dgm:cxn modelId="{D8E8168C-51AC-47A5-AFDE-E2FA0103BBA8}" srcId="{0C90DFB1-174A-4DE9-B310-050A216B9A44}" destId="{3A3D0C60-C374-4F18-A343-17F1869C2AAF}" srcOrd="3" destOrd="0" parTransId="{0938CB36-822D-4BE1-82B0-BEB4EFA41000}" sibTransId="{C13509A8-7846-447A-BBD5-3FEC50CB46D0}"/>
    <dgm:cxn modelId="{859AC2C3-C098-4609-8F8A-08BC461AF694}" type="presOf" srcId="{C51718AB-6357-4798-BDAA-77F702EDCD27}" destId="{ADA971A0-13AC-4E38-80D1-AA4DC6BE8868}" srcOrd="0" destOrd="0" presId="urn:microsoft.com/office/officeart/2011/layout/HexagonRadial"/>
    <dgm:cxn modelId="{B2DA1BCC-C274-4F2B-B8DA-68669C0BAA1C}" type="presOf" srcId="{B1C2314A-361F-4C35-9DFC-765A15D52A81}" destId="{C44919D9-AA60-41AA-B2F3-134B8BB25BF3}" srcOrd="0" destOrd="0" presId="urn:microsoft.com/office/officeart/2011/layout/HexagonRadial"/>
    <dgm:cxn modelId="{654109EE-BD69-469E-BC49-B907AE2ACA43}" type="presParOf" srcId="{8BB4FCC8-B13F-4313-BB03-1158476CB1D5}" destId="{C3066A55-4034-406C-8ED0-B8BE9C8D808C}" srcOrd="0" destOrd="0" presId="urn:microsoft.com/office/officeart/2011/layout/HexagonRadial"/>
    <dgm:cxn modelId="{E4235285-D6FF-4024-BB35-A4CBBA911360}" type="presParOf" srcId="{8BB4FCC8-B13F-4313-BB03-1158476CB1D5}" destId="{10CF69B8-7C68-4EBB-84E4-357042698BF7}" srcOrd="1" destOrd="0" presId="urn:microsoft.com/office/officeart/2011/layout/HexagonRadial"/>
    <dgm:cxn modelId="{A5429864-D7A3-441B-A72F-3A5CB860A43C}" type="presParOf" srcId="{10CF69B8-7C68-4EBB-84E4-357042698BF7}" destId="{584DF27B-0E05-4BD4-82D4-3ABCDD2B1234}" srcOrd="0" destOrd="0" presId="urn:microsoft.com/office/officeart/2011/layout/HexagonRadial"/>
    <dgm:cxn modelId="{68DA7640-5B00-4B00-9F34-9E88477408A3}" type="presParOf" srcId="{8BB4FCC8-B13F-4313-BB03-1158476CB1D5}" destId="{ADA971A0-13AC-4E38-80D1-AA4DC6BE8868}" srcOrd="2" destOrd="0" presId="urn:microsoft.com/office/officeart/2011/layout/HexagonRadial"/>
    <dgm:cxn modelId="{3663F5BF-CCD4-461D-998A-EAD75CD4EA8F}" type="presParOf" srcId="{8BB4FCC8-B13F-4313-BB03-1158476CB1D5}" destId="{379C098A-9DA6-4ECE-8762-357A4251B1B2}" srcOrd="3" destOrd="0" presId="urn:microsoft.com/office/officeart/2011/layout/HexagonRadial"/>
    <dgm:cxn modelId="{8FDDA3EE-4F03-4048-841B-077B9E9FC401}" type="presParOf" srcId="{379C098A-9DA6-4ECE-8762-357A4251B1B2}" destId="{8DB1395F-219F-4F04-9E2B-9CF8887DBC30}" srcOrd="0" destOrd="0" presId="urn:microsoft.com/office/officeart/2011/layout/HexagonRadial"/>
    <dgm:cxn modelId="{63ECF069-E370-4134-BD62-D6548F93353F}" type="presParOf" srcId="{8BB4FCC8-B13F-4313-BB03-1158476CB1D5}" destId="{1FBCE551-D8CD-49AB-9B56-83E1225A8E91}" srcOrd="4" destOrd="0" presId="urn:microsoft.com/office/officeart/2011/layout/HexagonRadial"/>
    <dgm:cxn modelId="{429F6CA5-6634-40C4-960A-4BC2AA88272A}" type="presParOf" srcId="{8BB4FCC8-B13F-4313-BB03-1158476CB1D5}" destId="{26107576-C4D5-4A82-A104-468DB71BEE3E}" srcOrd="5" destOrd="0" presId="urn:microsoft.com/office/officeart/2011/layout/HexagonRadial"/>
    <dgm:cxn modelId="{DDDB575D-4906-46E2-A221-17BF6F882B5B}" type="presParOf" srcId="{26107576-C4D5-4A82-A104-468DB71BEE3E}" destId="{D0B1D6BD-58F3-469F-8F1D-A496BF984008}" srcOrd="0" destOrd="0" presId="urn:microsoft.com/office/officeart/2011/layout/HexagonRadial"/>
    <dgm:cxn modelId="{55E7C29D-FEF0-4CD4-9A37-B41B2E15319C}" type="presParOf" srcId="{8BB4FCC8-B13F-4313-BB03-1158476CB1D5}" destId="{C44919D9-AA60-41AA-B2F3-134B8BB25BF3}" srcOrd="6" destOrd="0" presId="urn:microsoft.com/office/officeart/2011/layout/HexagonRadial"/>
    <dgm:cxn modelId="{13465A1E-194A-4CB0-80A5-7CA98EB0A390}" type="presParOf" srcId="{8BB4FCC8-B13F-4313-BB03-1158476CB1D5}" destId="{CD02B0A2-48C8-42F9-8BE4-1D76ABA12B75}" srcOrd="7" destOrd="0" presId="urn:microsoft.com/office/officeart/2011/layout/HexagonRadial"/>
    <dgm:cxn modelId="{969E4669-B99E-4053-BA33-702D9CB5A06F}" type="presParOf" srcId="{CD02B0A2-48C8-42F9-8BE4-1D76ABA12B75}" destId="{B92CB532-5961-4DD6-B340-8EBDA0BC7E87}" srcOrd="0" destOrd="0" presId="urn:microsoft.com/office/officeart/2011/layout/HexagonRadial"/>
    <dgm:cxn modelId="{539B5FA2-FD34-4D6A-8CDA-DE2D5C768FB4}" type="presParOf" srcId="{8BB4FCC8-B13F-4313-BB03-1158476CB1D5}" destId="{7ED2C700-EA1B-440A-AE53-BEC51C0C55F1}" srcOrd="8" destOrd="0" presId="urn:microsoft.com/office/officeart/2011/layout/HexagonRadial"/>
    <dgm:cxn modelId="{A7679693-5EFC-440D-B3EF-9CC7AA27998D}" type="presParOf" srcId="{8BB4FCC8-B13F-4313-BB03-1158476CB1D5}" destId="{83841904-F267-4BB6-90E3-D9919F4655C9}" srcOrd="9" destOrd="0" presId="urn:microsoft.com/office/officeart/2011/layout/HexagonRadial"/>
    <dgm:cxn modelId="{135F60AD-BAF1-4B29-928B-FA9A19DD510E}" type="presParOf" srcId="{83841904-F267-4BB6-90E3-D9919F4655C9}" destId="{EBC881FA-5A8C-4C21-B69F-2E0F2A32C9E3}" srcOrd="0" destOrd="0" presId="urn:microsoft.com/office/officeart/2011/layout/HexagonRadial"/>
    <dgm:cxn modelId="{318FDC3C-1506-4201-86A1-38116E2346AD}" type="presParOf" srcId="{8BB4FCC8-B13F-4313-BB03-1158476CB1D5}" destId="{2C5E9865-A3C2-4C3E-8678-32E3922370E3}" srcOrd="10" destOrd="0" presId="urn:microsoft.com/office/officeart/2011/layout/HexagonRadial"/>
    <dgm:cxn modelId="{686208D7-AADB-471E-8832-C676CBE34010}" type="presParOf" srcId="{8BB4FCC8-B13F-4313-BB03-1158476CB1D5}" destId="{143DCBA6-CB89-46AF-BE39-5773F6E963EB}" srcOrd="11" destOrd="0" presId="urn:microsoft.com/office/officeart/2011/layout/HexagonRadial"/>
    <dgm:cxn modelId="{49207CED-2E98-4EBE-A220-F7C10FC28E73}" type="presParOf" srcId="{143DCBA6-CB89-46AF-BE39-5773F6E963EB}" destId="{92B32BF4-B21B-4B3A-86AC-78575EFAF6E7}" srcOrd="0" destOrd="0" presId="urn:microsoft.com/office/officeart/2011/layout/HexagonRadial"/>
    <dgm:cxn modelId="{4AA92168-49EB-48FF-BB0F-3A1A078EAB6A}" type="presParOf" srcId="{8BB4FCC8-B13F-4313-BB03-1158476CB1D5}" destId="{6F7FAAB9-5C52-4C1A-A79F-C6A48578DA49}"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A4672F-6DB2-4E7A-BCA0-6ABB7FC05349}"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F7CEA9C9-F695-496E-91D9-1E486DE44C06}">
      <dgm:prSet phldrT="[Text]"/>
      <dgm:spPr>
        <a:solidFill>
          <a:srgbClr val="FFFF00">
            <a:alpha val="75000"/>
          </a:srgbClr>
        </a:solidFill>
        <a:ln>
          <a:solidFill>
            <a:srgbClr val="FF0000"/>
          </a:solidFill>
        </a:ln>
      </dgm:spPr>
      <dgm:t>
        <a:bodyPr/>
        <a:lstStyle/>
        <a:p>
          <a:r>
            <a:rPr lang="en-GB" dirty="0">
              <a:solidFill>
                <a:srgbClr val="FF0000"/>
              </a:solidFill>
            </a:rPr>
            <a:t>SWOT</a:t>
          </a:r>
        </a:p>
      </dgm:t>
    </dgm:pt>
    <dgm:pt modelId="{783877B3-B633-49CA-80C0-038C838E8F75}" type="parTrans" cxnId="{4415AAB6-565E-4083-9091-7398D0B417CD}">
      <dgm:prSet/>
      <dgm:spPr/>
      <dgm:t>
        <a:bodyPr/>
        <a:lstStyle/>
        <a:p>
          <a:endParaRPr lang="en-GB"/>
        </a:p>
      </dgm:t>
    </dgm:pt>
    <dgm:pt modelId="{8909E557-6C9E-46A9-B962-DFE4C66BAD0D}" type="sibTrans" cxnId="{4415AAB6-565E-4083-9091-7398D0B417CD}">
      <dgm:prSet/>
      <dgm:spPr/>
      <dgm:t>
        <a:bodyPr/>
        <a:lstStyle/>
        <a:p>
          <a:endParaRPr lang="en-GB"/>
        </a:p>
      </dgm:t>
    </dgm:pt>
    <dgm:pt modelId="{CE9FE884-5CB1-4A3B-81CA-43EC2D1B7FFA}">
      <dgm:prSet phldrT="[Text]"/>
      <dgm:spPr>
        <a:solidFill>
          <a:srgbClr val="FF0000">
            <a:alpha val="75000"/>
          </a:srgbClr>
        </a:solidFill>
        <a:ln>
          <a:solidFill>
            <a:srgbClr val="FFFF00"/>
          </a:solidFill>
        </a:ln>
      </dgm:spPr>
      <dgm:t>
        <a:bodyPr/>
        <a:lstStyle/>
        <a:p>
          <a:r>
            <a:rPr lang="en-GB" dirty="0">
              <a:solidFill>
                <a:srgbClr val="FFFF00"/>
              </a:solidFill>
            </a:rPr>
            <a:t>Weaknesses</a:t>
          </a:r>
        </a:p>
      </dgm:t>
    </dgm:pt>
    <dgm:pt modelId="{98A9E1C4-5C48-40A6-9368-FA0F3AC79AA3}" type="parTrans" cxnId="{91E31047-611E-4235-817B-5BEB294924E5}">
      <dgm:prSet/>
      <dgm:spPr>
        <a:solidFill>
          <a:srgbClr val="FFFF00"/>
        </a:solidFill>
        <a:ln>
          <a:solidFill>
            <a:srgbClr val="FF0000"/>
          </a:solidFill>
        </a:ln>
      </dgm:spPr>
      <dgm:t>
        <a:bodyPr/>
        <a:lstStyle/>
        <a:p>
          <a:endParaRPr lang="en-GB"/>
        </a:p>
      </dgm:t>
    </dgm:pt>
    <dgm:pt modelId="{A55EF788-8414-4A1C-8DED-6073D70BC6DF}" type="sibTrans" cxnId="{91E31047-611E-4235-817B-5BEB294924E5}">
      <dgm:prSet/>
      <dgm:spPr/>
      <dgm:t>
        <a:bodyPr/>
        <a:lstStyle/>
        <a:p>
          <a:endParaRPr lang="en-GB"/>
        </a:p>
      </dgm:t>
    </dgm:pt>
    <dgm:pt modelId="{6983F5E5-C29D-4E0A-9F35-CE1E7F4F4E81}">
      <dgm:prSet phldrT="[Text]"/>
      <dgm:spPr>
        <a:solidFill>
          <a:srgbClr val="FFFF00">
            <a:alpha val="25000"/>
          </a:srgbClr>
        </a:solidFill>
        <a:ln>
          <a:solidFill>
            <a:srgbClr val="FF0000"/>
          </a:solidFill>
        </a:ln>
      </dgm:spPr>
      <dgm:t>
        <a:bodyPr/>
        <a:lstStyle/>
        <a:p>
          <a:r>
            <a:rPr lang="en-GB" dirty="0">
              <a:solidFill>
                <a:srgbClr val="FF0000"/>
              </a:solidFill>
            </a:rPr>
            <a:t>Opportunities</a:t>
          </a:r>
          <a:r>
            <a:rPr lang="en-GB" dirty="0"/>
            <a:t> </a:t>
          </a:r>
        </a:p>
      </dgm:t>
    </dgm:pt>
    <dgm:pt modelId="{B0F37C91-F113-465C-A098-0B7F382EFE3D}" type="parTrans" cxnId="{40963487-B2E3-4AB6-800B-AFB2F8D625DC}">
      <dgm:prSet/>
      <dgm:spPr>
        <a:solidFill>
          <a:srgbClr val="FF0000"/>
        </a:solidFill>
        <a:ln>
          <a:solidFill>
            <a:srgbClr val="FFFF00"/>
          </a:solidFill>
        </a:ln>
      </dgm:spPr>
      <dgm:t>
        <a:bodyPr/>
        <a:lstStyle/>
        <a:p>
          <a:endParaRPr lang="en-GB"/>
        </a:p>
      </dgm:t>
    </dgm:pt>
    <dgm:pt modelId="{D9D34C68-3188-47BD-83F7-B43DDFC74339}" type="sibTrans" cxnId="{40963487-B2E3-4AB6-800B-AFB2F8D625DC}">
      <dgm:prSet/>
      <dgm:spPr/>
      <dgm:t>
        <a:bodyPr/>
        <a:lstStyle/>
        <a:p>
          <a:endParaRPr lang="en-GB"/>
        </a:p>
      </dgm:t>
    </dgm:pt>
    <dgm:pt modelId="{3D534085-BC89-4B32-986A-1F20534505E0}">
      <dgm:prSet phldrT="[Text]"/>
      <dgm:spPr>
        <a:solidFill>
          <a:srgbClr val="FF0000">
            <a:alpha val="25000"/>
          </a:srgbClr>
        </a:solidFill>
        <a:ln>
          <a:solidFill>
            <a:srgbClr val="FFFF00"/>
          </a:solidFill>
        </a:ln>
      </dgm:spPr>
      <dgm:t>
        <a:bodyPr/>
        <a:lstStyle/>
        <a:p>
          <a:r>
            <a:rPr lang="en-GB" dirty="0">
              <a:solidFill>
                <a:srgbClr val="FFFF00"/>
              </a:solidFill>
            </a:rPr>
            <a:t>Threats</a:t>
          </a:r>
        </a:p>
      </dgm:t>
    </dgm:pt>
    <dgm:pt modelId="{4040FAC9-7721-4D98-A392-C2F3664C3FA4}" type="parTrans" cxnId="{D58A3826-A2D2-4373-AFAF-752059F35634}">
      <dgm:prSet/>
      <dgm:spPr>
        <a:solidFill>
          <a:srgbClr val="FFFF00"/>
        </a:solidFill>
        <a:ln>
          <a:solidFill>
            <a:srgbClr val="FF0000"/>
          </a:solidFill>
        </a:ln>
      </dgm:spPr>
      <dgm:t>
        <a:bodyPr/>
        <a:lstStyle/>
        <a:p>
          <a:endParaRPr lang="en-GB"/>
        </a:p>
      </dgm:t>
    </dgm:pt>
    <dgm:pt modelId="{5B5F5D4F-90A4-45DD-9D18-C1D38D6B8329}" type="sibTrans" cxnId="{D58A3826-A2D2-4373-AFAF-752059F35634}">
      <dgm:prSet/>
      <dgm:spPr/>
      <dgm:t>
        <a:bodyPr/>
        <a:lstStyle/>
        <a:p>
          <a:endParaRPr lang="en-GB"/>
        </a:p>
      </dgm:t>
    </dgm:pt>
    <dgm:pt modelId="{5C1580E2-A2E6-45BF-A832-719468409439}">
      <dgm:prSet phldrT="[Text]"/>
      <dgm:spPr>
        <a:solidFill>
          <a:srgbClr val="FFFF00">
            <a:alpha val="75000"/>
          </a:srgbClr>
        </a:solidFill>
        <a:ln>
          <a:solidFill>
            <a:srgbClr val="FF0000"/>
          </a:solidFill>
        </a:ln>
      </dgm:spPr>
      <dgm:t>
        <a:bodyPr/>
        <a:lstStyle/>
        <a:p>
          <a:r>
            <a:rPr lang="en-GB" dirty="0">
              <a:solidFill>
                <a:srgbClr val="FF0000"/>
              </a:solidFill>
            </a:rPr>
            <a:t>Strengths</a:t>
          </a:r>
        </a:p>
      </dgm:t>
    </dgm:pt>
    <dgm:pt modelId="{27AE9252-471C-43CB-9A10-A38732185383}" type="parTrans" cxnId="{744DDD90-EE49-4F4C-8E46-0ECF533DADEE}">
      <dgm:prSet/>
      <dgm:spPr>
        <a:solidFill>
          <a:srgbClr val="FF0000"/>
        </a:solidFill>
        <a:ln>
          <a:solidFill>
            <a:srgbClr val="FFFF00"/>
          </a:solidFill>
        </a:ln>
      </dgm:spPr>
      <dgm:t>
        <a:bodyPr/>
        <a:lstStyle/>
        <a:p>
          <a:endParaRPr lang="en-GB"/>
        </a:p>
      </dgm:t>
    </dgm:pt>
    <dgm:pt modelId="{90252B06-3993-4202-82A9-5F7ADCDC39D5}" type="sibTrans" cxnId="{744DDD90-EE49-4F4C-8E46-0ECF533DADEE}">
      <dgm:prSet/>
      <dgm:spPr/>
      <dgm:t>
        <a:bodyPr/>
        <a:lstStyle/>
        <a:p>
          <a:endParaRPr lang="en-GB"/>
        </a:p>
      </dgm:t>
    </dgm:pt>
    <dgm:pt modelId="{19F253D9-2224-4337-A588-6CEABDDA0A1E}" type="pres">
      <dgm:prSet presAssocID="{BFA4672F-6DB2-4E7A-BCA0-6ABB7FC05349}" presName="Name0" presStyleCnt="0">
        <dgm:presLayoutVars>
          <dgm:chMax val="1"/>
          <dgm:dir/>
          <dgm:animLvl val="ctr"/>
          <dgm:resizeHandles val="exact"/>
        </dgm:presLayoutVars>
      </dgm:prSet>
      <dgm:spPr/>
    </dgm:pt>
    <dgm:pt modelId="{F923C1E3-5B5E-48A1-9877-1BEF8F57601D}" type="pres">
      <dgm:prSet presAssocID="{F7CEA9C9-F695-496E-91D9-1E486DE44C06}" presName="centerShape" presStyleLbl="node0" presStyleIdx="0" presStyleCnt="1"/>
      <dgm:spPr/>
    </dgm:pt>
    <dgm:pt modelId="{5CAADE8E-B005-49A2-AFB4-EE2B06598D8E}" type="pres">
      <dgm:prSet presAssocID="{98A9E1C4-5C48-40A6-9368-FA0F3AC79AA3}" presName="parTrans" presStyleLbl="sibTrans2D1" presStyleIdx="0" presStyleCnt="4"/>
      <dgm:spPr/>
    </dgm:pt>
    <dgm:pt modelId="{C5505A1E-BA89-49ED-A711-55E1DFBA9F24}" type="pres">
      <dgm:prSet presAssocID="{98A9E1C4-5C48-40A6-9368-FA0F3AC79AA3}" presName="connectorText" presStyleLbl="sibTrans2D1" presStyleIdx="0" presStyleCnt="4"/>
      <dgm:spPr/>
    </dgm:pt>
    <dgm:pt modelId="{5F0E2465-D817-4AD1-9268-C0B8A7EF25F2}" type="pres">
      <dgm:prSet presAssocID="{CE9FE884-5CB1-4A3B-81CA-43EC2D1B7FFA}" presName="node" presStyleLbl="node1" presStyleIdx="0" presStyleCnt="4">
        <dgm:presLayoutVars>
          <dgm:bulletEnabled val="1"/>
        </dgm:presLayoutVars>
      </dgm:prSet>
      <dgm:spPr/>
    </dgm:pt>
    <dgm:pt modelId="{37005470-18D1-4583-BEB4-CE017DF76EF5}" type="pres">
      <dgm:prSet presAssocID="{B0F37C91-F113-465C-A098-0B7F382EFE3D}" presName="parTrans" presStyleLbl="sibTrans2D1" presStyleIdx="1" presStyleCnt="4"/>
      <dgm:spPr/>
    </dgm:pt>
    <dgm:pt modelId="{2A653CA2-AC15-424F-9E11-8E5FD2843EEA}" type="pres">
      <dgm:prSet presAssocID="{B0F37C91-F113-465C-A098-0B7F382EFE3D}" presName="connectorText" presStyleLbl="sibTrans2D1" presStyleIdx="1" presStyleCnt="4"/>
      <dgm:spPr/>
    </dgm:pt>
    <dgm:pt modelId="{1A0D6E4D-4BA4-414C-961A-3325666456C1}" type="pres">
      <dgm:prSet presAssocID="{6983F5E5-C29D-4E0A-9F35-CE1E7F4F4E81}" presName="node" presStyleLbl="node1" presStyleIdx="1" presStyleCnt="4">
        <dgm:presLayoutVars>
          <dgm:bulletEnabled val="1"/>
        </dgm:presLayoutVars>
      </dgm:prSet>
      <dgm:spPr/>
    </dgm:pt>
    <dgm:pt modelId="{517A1541-E746-48BE-95A2-289A03E5614E}" type="pres">
      <dgm:prSet presAssocID="{4040FAC9-7721-4D98-A392-C2F3664C3FA4}" presName="parTrans" presStyleLbl="sibTrans2D1" presStyleIdx="2" presStyleCnt="4"/>
      <dgm:spPr/>
    </dgm:pt>
    <dgm:pt modelId="{7E72DA7C-5262-44B8-A318-97CE9ECB71FF}" type="pres">
      <dgm:prSet presAssocID="{4040FAC9-7721-4D98-A392-C2F3664C3FA4}" presName="connectorText" presStyleLbl="sibTrans2D1" presStyleIdx="2" presStyleCnt="4"/>
      <dgm:spPr/>
    </dgm:pt>
    <dgm:pt modelId="{92D529D0-0B9A-4A62-8737-E406435C766F}" type="pres">
      <dgm:prSet presAssocID="{3D534085-BC89-4B32-986A-1F20534505E0}" presName="node" presStyleLbl="node1" presStyleIdx="2" presStyleCnt="4">
        <dgm:presLayoutVars>
          <dgm:bulletEnabled val="1"/>
        </dgm:presLayoutVars>
      </dgm:prSet>
      <dgm:spPr/>
    </dgm:pt>
    <dgm:pt modelId="{B3BD09D8-E952-487D-88EE-90D35E825F53}" type="pres">
      <dgm:prSet presAssocID="{27AE9252-471C-43CB-9A10-A38732185383}" presName="parTrans" presStyleLbl="sibTrans2D1" presStyleIdx="3" presStyleCnt="4"/>
      <dgm:spPr/>
    </dgm:pt>
    <dgm:pt modelId="{1C412A02-55D4-4039-AF16-3919EA912CD9}" type="pres">
      <dgm:prSet presAssocID="{27AE9252-471C-43CB-9A10-A38732185383}" presName="connectorText" presStyleLbl="sibTrans2D1" presStyleIdx="3" presStyleCnt="4"/>
      <dgm:spPr/>
    </dgm:pt>
    <dgm:pt modelId="{C2341C57-1491-4F27-A5F8-86C2AAB17BC2}" type="pres">
      <dgm:prSet presAssocID="{5C1580E2-A2E6-45BF-A832-719468409439}" presName="node" presStyleLbl="node1" presStyleIdx="3" presStyleCnt="4">
        <dgm:presLayoutVars>
          <dgm:bulletEnabled val="1"/>
        </dgm:presLayoutVars>
      </dgm:prSet>
      <dgm:spPr/>
    </dgm:pt>
  </dgm:ptLst>
  <dgm:cxnLst>
    <dgm:cxn modelId="{1712C808-1430-4A24-9368-56CC3EA6A8FC}" type="presOf" srcId="{B0F37C91-F113-465C-A098-0B7F382EFE3D}" destId="{37005470-18D1-4583-BEB4-CE017DF76EF5}" srcOrd="0" destOrd="0" presId="urn:microsoft.com/office/officeart/2005/8/layout/radial5"/>
    <dgm:cxn modelId="{6CFB6E0A-58F6-485E-A34C-31AF60E9F8CE}" type="presOf" srcId="{4040FAC9-7721-4D98-A392-C2F3664C3FA4}" destId="{7E72DA7C-5262-44B8-A318-97CE9ECB71FF}" srcOrd="1" destOrd="0" presId="urn:microsoft.com/office/officeart/2005/8/layout/radial5"/>
    <dgm:cxn modelId="{259DA20D-F82A-41BF-A11C-05A5DC894B76}" type="presOf" srcId="{BFA4672F-6DB2-4E7A-BCA0-6ABB7FC05349}" destId="{19F253D9-2224-4337-A588-6CEABDDA0A1E}" srcOrd="0" destOrd="0" presId="urn:microsoft.com/office/officeart/2005/8/layout/radial5"/>
    <dgm:cxn modelId="{BC261B23-DCC9-44F8-BFC1-624877A57112}" type="presOf" srcId="{6983F5E5-C29D-4E0A-9F35-CE1E7F4F4E81}" destId="{1A0D6E4D-4BA4-414C-961A-3325666456C1}" srcOrd="0" destOrd="0" presId="urn:microsoft.com/office/officeart/2005/8/layout/radial5"/>
    <dgm:cxn modelId="{D58A3826-A2D2-4373-AFAF-752059F35634}" srcId="{F7CEA9C9-F695-496E-91D9-1E486DE44C06}" destId="{3D534085-BC89-4B32-986A-1F20534505E0}" srcOrd="2" destOrd="0" parTransId="{4040FAC9-7721-4D98-A392-C2F3664C3FA4}" sibTransId="{5B5F5D4F-90A4-45DD-9D18-C1D38D6B8329}"/>
    <dgm:cxn modelId="{F28A102D-7FFC-47C9-89E8-2D85646973CA}" type="presOf" srcId="{F7CEA9C9-F695-496E-91D9-1E486DE44C06}" destId="{F923C1E3-5B5E-48A1-9877-1BEF8F57601D}" srcOrd="0" destOrd="0" presId="urn:microsoft.com/office/officeart/2005/8/layout/radial5"/>
    <dgm:cxn modelId="{934ABA2E-0F46-47BC-995D-6D3E5D7540A9}" type="presOf" srcId="{27AE9252-471C-43CB-9A10-A38732185383}" destId="{1C412A02-55D4-4039-AF16-3919EA912CD9}" srcOrd="1" destOrd="0" presId="urn:microsoft.com/office/officeart/2005/8/layout/radial5"/>
    <dgm:cxn modelId="{0C857A37-B1F9-467D-A946-76FC88DEF931}" type="presOf" srcId="{98A9E1C4-5C48-40A6-9368-FA0F3AC79AA3}" destId="{5CAADE8E-B005-49A2-AFB4-EE2B06598D8E}" srcOrd="0" destOrd="0" presId="urn:microsoft.com/office/officeart/2005/8/layout/radial5"/>
    <dgm:cxn modelId="{CF21293F-7D54-4F39-86FB-BDF2A0170547}" type="presOf" srcId="{27AE9252-471C-43CB-9A10-A38732185383}" destId="{B3BD09D8-E952-487D-88EE-90D35E825F53}" srcOrd="0" destOrd="0" presId="urn:microsoft.com/office/officeart/2005/8/layout/radial5"/>
    <dgm:cxn modelId="{91E31047-611E-4235-817B-5BEB294924E5}" srcId="{F7CEA9C9-F695-496E-91D9-1E486DE44C06}" destId="{CE9FE884-5CB1-4A3B-81CA-43EC2D1B7FFA}" srcOrd="0" destOrd="0" parTransId="{98A9E1C4-5C48-40A6-9368-FA0F3AC79AA3}" sibTransId="{A55EF788-8414-4A1C-8DED-6073D70BC6DF}"/>
    <dgm:cxn modelId="{91073E6C-C399-4359-A241-97281EA2B509}" type="presOf" srcId="{3D534085-BC89-4B32-986A-1F20534505E0}" destId="{92D529D0-0B9A-4A62-8737-E406435C766F}" srcOrd="0" destOrd="0" presId="urn:microsoft.com/office/officeart/2005/8/layout/radial5"/>
    <dgm:cxn modelId="{40963487-B2E3-4AB6-800B-AFB2F8D625DC}" srcId="{F7CEA9C9-F695-496E-91D9-1E486DE44C06}" destId="{6983F5E5-C29D-4E0A-9F35-CE1E7F4F4E81}" srcOrd="1" destOrd="0" parTransId="{B0F37C91-F113-465C-A098-0B7F382EFE3D}" sibTransId="{D9D34C68-3188-47BD-83F7-B43DDFC74339}"/>
    <dgm:cxn modelId="{BE20728E-15CD-46D5-86AA-1A66C24B7E3A}" type="presOf" srcId="{98A9E1C4-5C48-40A6-9368-FA0F3AC79AA3}" destId="{C5505A1E-BA89-49ED-A711-55E1DFBA9F24}" srcOrd="1" destOrd="0" presId="urn:microsoft.com/office/officeart/2005/8/layout/radial5"/>
    <dgm:cxn modelId="{E84AD78F-222A-4E96-B3D0-52DCF5615317}" type="presOf" srcId="{5C1580E2-A2E6-45BF-A832-719468409439}" destId="{C2341C57-1491-4F27-A5F8-86C2AAB17BC2}" srcOrd="0" destOrd="0" presId="urn:microsoft.com/office/officeart/2005/8/layout/radial5"/>
    <dgm:cxn modelId="{744DDD90-EE49-4F4C-8E46-0ECF533DADEE}" srcId="{F7CEA9C9-F695-496E-91D9-1E486DE44C06}" destId="{5C1580E2-A2E6-45BF-A832-719468409439}" srcOrd="3" destOrd="0" parTransId="{27AE9252-471C-43CB-9A10-A38732185383}" sibTransId="{90252B06-3993-4202-82A9-5F7ADCDC39D5}"/>
    <dgm:cxn modelId="{A0C7F4A3-F645-47F9-905F-979347672144}" type="presOf" srcId="{4040FAC9-7721-4D98-A392-C2F3664C3FA4}" destId="{517A1541-E746-48BE-95A2-289A03E5614E}" srcOrd="0" destOrd="0" presId="urn:microsoft.com/office/officeart/2005/8/layout/radial5"/>
    <dgm:cxn modelId="{8A5CF0A9-A36C-4F0B-8794-7E21F0F3BB44}" type="presOf" srcId="{CE9FE884-5CB1-4A3B-81CA-43EC2D1B7FFA}" destId="{5F0E2465-D817-4AD1-9268-C0B8A7EF25F2}" srcOrd="0" destOrd="0" presId="urn:microsoft.com/office/officeart/2005/8/layout/radial5"/>
    <dgm:cxn modelId="{4415AAB6-565E-4083-9091-7398D0B417CD}" srcId="{BFA4672F-6DB2-4E7A-BCA0-6ABB7FC05349}" destId="{F7CEA9C9-F695-496E-91D9-1E486DE44C06}" srcOrd="0" destOrd="0" parTransId="{783877B3-B633-49CA-80C0-038C838E8F75}" sibTransId="{8909E557-6C9E-46A9-B962-DFE4C66BAD0D}"/>
    <dgm:cxn modelId="{6D4C67E9-AFF8-410A-896E-AEB2C67467A1}" type="presOf" srcId="{B0F37C91-F113-465C-A098-0B7F382EFE3D}" destId="{2A653CA2-AC15-424F-9E11-8E5FD2843EEA}" srcOrd="1" destOrd="0" presId="urn:microsoft.com/office/officeart/2005/8/layout/radial5"/>
    <dgm:cxn modelId="{8E17529D-AA22-40F2-88D9-DC81896A85A7}" type="presParOf" srcId="{19F253D9-2224-4337-A588-6CEABDDA0A1E}" destId="{F923C1E3-5B5E-48A1-9877-1BEF8F57601D}" srcOrd="0" destOrd="0" presId="urn:microsoft.com/office/officeart/2005/8/layout/radial5"/>
    <dgm:cxn modelId="{CDFD6C09-ADBF-4755-9593-D7073068EED4}" type="presParOf" srcId="{19F253D9-2224-4337-A588-6CEABDDA0A1E}" destId="{5CAADE8E-B005-49A2-AFB4-EE2B06598D8E}" srcOrd="1" destOrd="0" presId="urn:microsoft.com/office/officeart/2005/8/layout/radial5"/>
    <dgm:cxn modelId="{3CEB231D-2872-4090-81D1-6B8249539A92}" type="presParOf" srcId="{5CAADE8E-B005-49A2-AFB4-EE2B06598D8E}" destId="{C5505A1E-BA89-49ED-A711-55E1DFBA9F24}" srcOrd="0" destOrd="0" presId="urn:microsoft.com/office/officeart/2005/8/layout/radial5"/>
    <dgm:cxn modelId="{D131223D-ADB0-4B30-B91B-C7771D74B46C}" type="presParOf" srcId="{19F253D9-2224-4337-A588-6CEABDDA0A1E}" destId="{5F0E2465-D817-4AD1-9268-C0B8A7EF25F2}" srcOrd="2" destOrd="0" presId="urn:microsoft.com/office/officeart/2005/8/layout/radial5"/>
    <dgm:cxn modelId="{4C5BAAA1-4D86-44A2-9354-4EC8C737F8A8}" type="presParOf" srcId="{19F253D9-2224-4337-A588-6CEABDDA0A1E}" destId="{37005470-18D1-4583-BEB4-CE017DF76EF5}" srcOrd="3" destOrd="0" presId="urn:microsoft.com/office/officeart/2005/8/layout/radial5"/>
    <dgm:cxn modelId="{34E5AEED-87C0-44BB-9F50-CB8BD436A5CE}" type="presParOf" srcId="{37005470-18D1-4583-BEB4-CE017DF76EF5}" destId="{2A653CA2-AC15-424F-9E11-8E5FD2843EEA}" srcOrd="0" destOrd="0" presId="urn:microsoft.com/office/officeart/2005/8/layout/radial5"/>
    <dgm:cxn modelId="{86E5486E-2191-4936-93E4-92C805EB413E}" type="presParOf" srcId="{19F253D9-2224-4337-A588-6CEABDDA0A1E}" destId="{1A0D6E4D-4BA4-414C-961A-3325666456C1}" srcOrd="4" destOrd="0" presId="urn:microsoft.com/office/officeart/2005/8/layout/radial5"/>
    <dgm:cxn modelId="{65A59C01-B903-40D5-86D7-DA02B0761D07}" type="presParOf" srcId="{19F253D9-2224-4337-A588-6CEABDDA0A1E}" destId="{517A1541-E746-48BE-95A2-289A03E5614E}" srcOrd="5" destOrd="0" presId="urn:microsoft.com/office/officeart/2005/8/layout/radial5"/>
    <dgm:cxn modelId="{3B1D4D77-D7F0-4361-B17D-6F5045BB6D71}" type="presParOf" srcId="{517A1541-E746-48BE-95A2-289A03E5614E}" destId="{7E72DA7C-5262-44B8-A318-97CE9ECB71FF}" srcOrd="0" destOrd="0" presId="urn:microsoft.com/office/officeart/2005/8/layout/radial5"/>
    <dgm:cxn modelId="{1574CF73-884F-4E1A-BF97-40C47A6084D8}" type="presParOf" srcId="{19F253D9-2224-4337-A588-6CEABDDA0A1E}" destId="{92D529D0-0B9A-4A62-8737-E406435C766F}" srcOrd="6" destOrd="0" presId="urn:microsoft.com/office/officeart/2005/8/layout/radial5"/>
    <dgm:cxn modelId="{DC06CBFA-6E25-4D6A-97EE-BE9E74C4E20E}" type="presParOf" srcId="{19F253D9-2224-4337-A588-6CEABDDA0A1E}" destId="{B3BD09D8-E952-487D-88EE-90D35E825F53}" srcOrd="7" destOrd="0" presId="urn:microsoft.com/office/officeart/2005/8/layout/radial5"/>
    <dgm:cxn modelId="{EEC74095-A439-460E-BFD6-443200776894}" type="presParOf" srcId="{B3BD09D8-E952-487D-88EE-90D35E825F53}" destId="{1C412A02-55D4-4039-AF16-3919EA912CD9}" srcOrd="0" destOrd="0" presId="urn:microsoft.com/office/officeart/2005/8/layout/radial5"/>
    <dgm:cxn modelId="{75749E15-07D5-4741-A07E-75DFE95C2C92}" type="presParOf" srcId="{19F253D9-2224-4337-A588-6CEABDDA0A1E}" destId="{C2341C57-1491-4F27-A5F8-86C2AAB17BC2}" srcOrd="8" destOrd="0" presId="urn:microsoft.com/office/officeart/2005/8/layout/radial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728CB8-EBBE-4BF6-BC47-779ECEB5ED88}"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C4FFA8EF-4B21-49E4-9ABC-13A9627E9C60}">
      <dgm:prSet phldrT="[Text]"/>
      <dgm:spPr>
        <a:solidFill>
          <a:srgbClr val="FF0000">
            <a:alpha val="75000"/>
          </a:srgbClr>
        </a:solidFill>
      </dgm:spPr>
      <dgm:t>
        <a:bodyPr/>
        <a:lstStyle/>
        <a:p>
          <a:r>
            <a:rPr lang="en-GB" dirty="0"/>
            <a:t>FOR EACH AND EVERY CUSTOMER</a:t>
          </a:r>
        </a:p>
      </dgm:t>
    </dgm:pt>
    <dgm:pt modelId="{671507CF-7A76-459E-A741-EB4726D030AB}" type="parTrans" cxnId="{0AC051DB-C651-408D-A189-EBE07E8451E4}">
      <dgm:prSet/>
      <dgm:spPr/>
      <dgm:t>
        <a:bodyPr/>
        <a:lstStyle/>
        <a:p>
          <a:endParaRPr lang="en-GB"/>
        </a:p>
      </dgm:t>
    </dgm:pt>
    <dgm:pt modelId="{81BAA8A0-6F97-4163-926C-053BEE5C87CC}" type="sibTrans" cxnId="{0AC051DB-C651-408D-A189-EBE07E8451E4}">
      <dgm:prSet/>
      <dgm:spPr/>
      <dgm:t>
        <a:bodyPr/>
        <a:lstStyle/>
        <a:p>
          <a:endParaRPr lang="en-GB"/>
        </a:p>
      </dgm:t>
    </dgm:pt>
    <dgm:pt modelId="{C06DB076-F098-4933-87AA-A50CD7D56ADF}">
      <dgm:prSet phldrT="[Text]"/>
      <dgm:spPr>
        <a:solidFill>
          <a:srgbClr val="FFFF00">
            <a:alpha val="75000"/>
          </a:srgbClr>
        </a:solidFill>
      </dgm:spPr>
      <dgm:t>
        <a:bodyPr/>
        <a:lstStyle/>
        <a:p>
          <a:r>
            <a:rPr lang="en-GB" dirty="0"/>
            <a:t>QUALITY</a:t>
          </a:r>
        </a:p>
      </dgm:t>
    </dgm:pt>
    <dgm:pt modelId="{1450E24E-5059-49BF-9358-064846C89A88}" type="parTrans" cxnId="{3D7E6943-9264-4176-A00A-72AAF4038BAB}">
      <dgm:prSet/>
      <dgm:spPr>
        <a:solidFill>
          <a:srgbClr val="FF0000"/>
        </a:solidFill>
      </dgm:spPr>
      <dgm:t>
        <a:bodyPr/>
        <a:lstStyle/>
        <a:p>
          <a:endParaRPr lang="en-GB"/>
        </a:p>
      </dgm:t>
    </dgm:pt>
    <dgm:pt modelId="{4FB1B849-985D-4D67-9F4B-49376030114A}" type="sibTrans" cxnId="{3D7E6943-9264-4176-A00A-72AAF4038BAB}">
      <dgm:prSet/>
      <dgm:spPr/>
      <dgm:t>
        <a:bodyPr/>
        <a:lstStyle/>
        <a:p>
          <a:endParaRPr lang="en-GB"/>
        </a:p>
      </dgm:t>
    </dgm:pt>
    <dgm:pt modelId="{9D7A434F-BEA1-465E-BD3A-75A68BE41F38}">
      <dgm:prSet phldrT="[Text]"/>
      <dgm:spPr>
        <a:solidFill>
          <a:srgbClr val="FF0000">
            <a:alpha val="75000"/>
          </a:srgbClr>
        </a:solidFill>
      </dgm:spPr>
      <dgm:t>
        <a:bodyPr/>
        <a:lstStyle/>
        <a:p>
          <a:r>
            <a:rPr lang="en-GB" dirty="0"/>
            <a:t>SERVICE</a:t>
          </a:r>
        </a:p>
      </dgm:t>
    </dgm:pt>
    <dgm:pt modelId="{F5746401-E4F5-40CC-9813-F009E7345A00}" type="parTrans" cxnId="{270F4951-7846-4995-9E9E-29B591CC7644}">
      <dgm:prSet/>
      <dgm:spPr>
        <a:solidFill>
          <a:srgbClr val="FFFF00"/>
        </a:solidFill>
      </dgm:spPr>
      <dgm:t>
        <a:bodyPr/>
        <a:lstStyle/>
        <a:p>
          <a:endParaRPr lang="en-GB"/>
        </a:p>
      </dgm:t>
    </dgm:pt>
    <dgm:pt modelId="{48F2F9DB-0FE2-46BD-8107-48DD385D0D76}" type="sibTrans" cxnId="{270F4951-7846-4995-9E9E-29B591CC7644}">
      <dgm:prSet/>
      <dgm:spPr/>
      <dgm:t>
        <a:bodyPr/>
        <a:lstStyle/>
        <a:p>
          <a:endParaRPr lang="en-GB"/>
        </a:p>
      </dgm:t>
    </dgm:pt>
    <dgm:pt modelId="{E5846D0A-5067-4D13-9DE8-967996485CFC}">
      <dgm:prSet phldrT="[Text]"/>
      <dgm:spPr>
        <a:solidFill>
          <a:srgbClr val="FFFF00">
            <a:alpha val="75000"/>
          </a:srgbClr>
        </a:solidFill>
      </dgm:spPr>
      <dgm:t>
        <a:bodyPr/>
        <a:lstStyle/>
        <a:p>
          <a:r>
            <a:rPr lang="en-GB" dirty="0"/>
            <a:t>CLENLINESS AND VALUE</a:t>
          </a:r>
        </a:p>
      </dgm:t>
    </dgm:pt>
    <dgm:pt modelId="{DE4485B0-BA7B-4951-B514-D82AEBEB5809}" type="parTrans" cxnId="{C9F45782-A974-4DB5-8469-D91176BDFB15}">
      <dgm:prSet/>
      <dgm:spPr>
        <a:solidFill>
          <a:srgbClr val="FF0000"/>
        </a:solidFill>
      </dgm:spPr>
      <dgm:t>
        <a:bodyPr/>
        <a:lstStyle/>
        <a:p>
          <a:endParaRPr lang="en-GB"/>
        </a:p>
      </dgm:t>
    </dgm:pt>
    <dgm:pt modelId="{ACA8135F-6EEB-4B74-AFA9-5ED559DD2E25}" type="sibTrans" cxnId="{C9F45782-A974-4DB5-8469-D91176BDFB15}">
      <dgm:prSet/>
      <dgm:spPr/>
      <dgm:t>
        <a:bodyPr/>
        <a:lstStyle/>
        <a:p>
          <a:endParaRPr lang="en-GB"/>
        </a:p>
      </dgm:t>
    </dgm:pt>
    <dgm:pt modelId="{1F362A08-41A2-45E9-BF8F-8C408F68F4CB}" type="pres">
      <dgm:prSet presAssocID="{96728CB8-EBBE-4BF6-BC47-779ECEB5ED88}" presName="cycle" presStyleCnt="0">
        <dgm:presLayoutVars>
          <dgm:chMax val="1"/>
          <dgm:dir/>
          <dgm:animLvl val="ctr"/>
          <dgm:resizeHandles val="exact"/>
        </dgm:presLayoutVars>
      </dgm:prSet>
      <dgm:spPr/>
    </dgm:pt>
    <dgm:pt modelId="{E0DF354B-9C5D-4B96-9E4B-97F451B8D910}" type="pres">
      <dgm:prSet presAssocID="{C4FFA8EF-4B21-49E4-9ABC-13A9627E9C60}" presName="centerShape" presStyleLbl="node0" presStyleIdx="0" presStyleCnt="1"/>
      <dgm:spPr/>
    </dgm:pt>
    <dgm:pt modelId="{98AB19F6-9233-4E80-A57B-2F08E4C185BA}" type="pres">
      <dgm:prSet presAssocID="{1450E24E-5059-49BF-9358-064846C89A88}" presName="parTrans" presStyleLbl="bgSibTrans2D1" presStyleIdx="0" presStyleCnt="3"/>
      <dgm:spPr/>
    </dgm:pt>
    <dgm:pt modelId="{E50DFEFF-3774-4B7D-A793-C8194210A887}" type="pres">
      <dgm:prSet presAssocID="{C06DB076-F098-4933-87AA-A50CD7D56ADF}" presName="node" presStyleLbl="node1" presStyleIdx="0" presStyleCnt="3">
        <dgm:presLayoutVars>
          <dgm:bulletEnabled val="1"/>
        </dgm:presLayoutVars>
      </dgm:prSet>
      <dgm:spPr/>
    </dgm:pt>
    <dgm:pt modelId="{847C8F74-F38A-4D58-8727-4BD8A3BE968A}" type="pres">
      <dgm:prSet presAssocID="{F5746401-E4F5-40CC-9813-F009E7345A00}" presName="parTrans" presStyleLbl="bgSibTrans2D1" presStyleIdx="1" presStyleCnt="3"/>
      <dgm:spPr/>
    </dgm:pt>
    <dgm:pt modelId="{A61709D2-9142-43A2-9F1A-A99988537C48}" type="pres">
      <dgm:prSet presAssocID="{9D7A434F-BEA1-465E-BD3A-75A68BE41F38}" presName="node" presStyleLbl="node1" presStyleIdx="1" presStyleCnt="3">
        <dgm:presLayoutVars>
          <dgm:bulletEnabled val="1"/>
        </dgm:presLayoutVars>
      </dgm:prSet>
      <dgm:spPr/>
    </dgm:pt>
    <dgm:pt modelId="{F2F86150-17AA-453B-AF33-8364AE90E0D5}" type="pres">
      <dgm:prSet presAssocID="{DE4485B0-BA7B-4951-B514-D82AEBEB5809}" presName="parTrans" presStyleLbl="bgSibTrans2D1" presStyleIdx="2" presStyleCnt="3"/>
      <dgm:spPr/>
    </dgm:pt>
    <dgm:pt modelId="{069E5D3D-3C5B-48FB-81BF-577126007632}" type="pres">
      <dgm:prSet presAssocID="{E5846D0A-5067-4D13-9DE8-967996485CFC}" presName="node" presStyleLbl="node1" presStyleIdx="2" presStyleCnt="3">
        <dgm:presLayoutVars>
          <dgm:bulletEnabled val="1"/>
        </dgm:presLayoutVars>
      </dgm:prSet>
      <dgm:spPr/>
    </dgm:pt>
  </dgm:ptLst>
  <dgm:cxnLst>
    <dgm:cxn modelId="{EA918203-F434-4742-8717-5DA144A0B474}" type="presOf" srcId="{F5746401-E4F5-40CC-9813-F009E7345A00}" destId="{847C8F74-F38A-4D58-8727-4BD8A3BE968A}" srcOrd="0" destOrd="0" presId="urn:microsoft.com/office/officeart/2005/8/layout/radial4"/>
    <dgm:cxn modelId="{A7055932-9F79-4D52-8330-CB43956E58F8}" type="presOf" srcId="{96728CB8-EBBE-4BF6-BC47-779ECEB5ED88}" destId="{1F362A08-41A2-45E9-BF8F-8C408F68F4CB}" srcOrd="0" destOrd="0" presId="urn:microsoft.com/office/officeart/2005/8/layout/radial4"/>
    <dgm:cxn modelId="{6997B639-2AF5-48EC-A029-07512CB5ECA9}" type="presOf" srcId="{E5846D0A-5067-4D13-9DE8-967996485CFC}" destId="{069E5D3D-3C5B-48FB-81BF-577126007632}" srcOrd="0" destOrd="0" presId="urn:microsoft.com/office/officeart/2005/8/layout/radial4"/>
    <dgm:cxn modelId="{8DF56261-8E25-4AEA-834F-3A27763E8343}" type="presOf" srcId="{C4FFA8EF-4B21-49E4-9ABC-13A9627E9C60}" destId="{E0DF354B-9C5D-4B96-9E4B-97F451B8D910}" srcOrd="0" destOrd="0" presId="urn:microsoft.com/office/officeart/2005/8/layout/radial4"/>
    <dgm:cxn modelId="{3D7E6943-9264-4176-A00A-72AAF4038BAB}" srcId="{C4FFA8EF-4B21-49E4-9ABC-13A9627E9C60}" destId="{C06DB076-F098-4933-87AA-A50CD7D56ADF}" srcOrd="0" destOrd="0" parTransId="{1450E24E-5059-49BF-9358-064846C89A88}" sibTransId="{4FB1B849-985D-4D67-9F4B-49376030114A}"/>
    <dgm:cxn modelId="{270F4951-7846-4995-9E9E-29B591CC7644}" srcId="{C4FFA8EF-4B21-49E4-9ABC-13A9627E9C60}" destId="{9D7A434F-BEA1-465E-BD3A-75A68BE41F38}" srcOrd="1" destOrd="0" parTransId="{F5746401-E4F5-40CC-9813-F009E7345A00}" sibTransId="{48F2F9DB-0FE2-46BD-8107-48DD385D0D76}"/>
    <dgm:cxn modelId="{FB261181-4F1F-4F3D-B71A-56ED879F4405}" type="presOf" srcId="{1450E24E-5059-49BF-9358-064846C89A88}" destId="{98AB19F6-9233-4E80-A57B-2F08E4C185BA}" srcOrd="0" destOrd="0" presId="urn:microsoft.com/office/officeart/2005/8/layout/radial4"/>
    <dgm:cxn modelId="{C9F45782-A974-4DB5-8469-D91176BDFB15}" srcId="{C4FFA8EF-4B21-49E4-9ABC-13A9627E9C60}" destId="{E5846D0A-5067-4D13-9DE8-967996485CFC}" srcOrd="2" destOrd="0" parTransId="{DE4485B0-BA7B-4951-B514-D82AEBEB5809}" sibTransId="{ACA8135F-6EEB-4B74-AFA9-5ED559DD2E25}"/>
    <dgm:cxn modelId="{FFED759F-1B39-47F9-AA36-0CBCE14B6683}" type="presOf" srcId="{C06DB076-F098-4933-87AA-A50CD7D56ADF}" destId="{E50DFEFF-3774-4B7D-A793-C8194210A887}" srcOrd="0" destOrd="0" presId="urn:microsoft.com/office/officeart/2005/8/layout/radial4"/>
    <dgm:cxn modelId="{1E7CA7B1-A1DD-4390-9F71-06C171EAB39A}" type="presOf" srcId="{DE4485B0-BA7B-4951-B514-D82AEBEB5809}" destId="{F2F86150-17AA-453B-AF33-8364AE90E0D5}" srcOrd="0" destOrd="0" presId="urn:microsoft.com/office/officeart/2005/8/layout/radial4"/>
    <dgm:cxn modelId="{C15208CA-8DA2-4D0F-97E3-DB2ED9373ACD}" type="presOf" srcId="{9D7A434F-BEA1-465E-BD3A-75A68BE41F38}" destId="{A61709D2-9142-43A2-9F1A-A99988537C48}" srcOrd="0" destOrd="0" presId="urn:microsoft.com/office/officeart/2005/8/layout/radial4"/>
    <dgm:cxn modelId="{0AC051DB-C651-408D-A189-EBE07E8451E4}" srcId="{96728CB8-EBBE-4BF6-BC47-779ECEB5ED88}" destId="{C4FFA8EF-4B21-49E4-9ABC-13A9627E9C60}" srcOrd="0" destOrd="0" parTransId="{671507CF-7A76-459E-A741-EB4726D030AB}" sibTransId="{81BAA8A0-6F97-4163-926C-053BEE5C87CC}"/>
    <dgm:cxn modelId="{945CB8CA-7633-4950-95A1-C68110FF348D}" type="presParOf" srcId="{1F362A08-41A2-45E9-BF8F-8C408F68F4CB}" destId="{E0DF354B-9C5D-4B96-9E4B-97F451B8D910}" srcOrd="0" destOrd="0" presId="urn:microsoft.com/office/officeart/2005/8/layout/radial4"/>
    <dgm:cxn modelId="{544375E9-B27E-4845-8690-B327A24446DC}" type="presParOf" srcId="{1F362A08-41A2-45E9-BF8F-8C408F68F4CB}" destId="{98AB19F6-9233-4E80-A57B-2F08E4C185BA}" srcOrd="1" destOrd="0" presId="urn:microsoft.com/office/officeart/2005/8/layout/radial4"/>
    <dgm:cxn modelId="{059269B0-F24A-4A28-B50B-018584FBA28A}" type="presParOf" srcId="{1F362A08-41A2-45E9-BF8F-8C408F68F4CB}" destId="{E50DFEFF-3774-4B7D-A793-C8194210A887}" srcOrd="2" destOrd="0" presId="urn:microsoft.com/office/officeart/2005/8/layout/radial4"/>
    <dgm:cxn modelId="{875C2460-B7F1-4592-993A-C2EEC696742A}" type="presParOf" srcId="{1F362A08-41A2-45E9-BF8F-8C408F68F4CB}" destId="{847C8F74-F38A-4D58-8727-4BD8A3BE968A}" srcOrd="3" destOrd="0" presId="urn:microsoft.com/office/officeart/2005/8/layout/radial4"/>
    <dgm:cxn modelId="{98934666-24CC-4595-890E-E757D7BAA8F9}" type="presParOf" srcId="{1F362A08-41A2-45E9-BF8F-8C408F68F4CB}" destId="{A61709D2-9142-43A2-9F1A-A99988537C48}" srcOrd="4" destOrd="0" presId="urn:microsoft.com/office/officeart/2005/8/layout/radial4"/>
    <dgm:cxn modelId="{5C1BAEC2-FEA0-4997-81C3-927A36FBC60F}" type="presParOf" srcId="{1F362A08-41A2-45E9-BF8F-8C408F68F4CB}" destId="{F2F86150-17AA-453B-AF33-8364AE90E0D5}" srcOrd="5" destOrd="0" presId="urn:microsoft.com/office/officeart/2005/8/layout/radial4"/>
    <dgm:cxn modelId="{EE8BD89A-C182-4958-A542-32997B1DE850}" type="presParOf" srcId="{1F362A08-41A2-45E9-BF8F-8C408F68F4CB}" destId="{069E5D3D-3C5B-48FB-81BF-577126007632}" srcOrd="6" destOrd="0" presId="urn:microsoft.com/office/officeart/2005/8/layout/radial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B44517-DB8E-4759-A01C-0B8B8D592E87}" type="doc">
      <dgm:prSet loTypeId="urn:microsoft.com/office/officeart/2005/8/layout/venn1" loCatId="relationship" qsTypeId="urn:microsoft.com/office/officeart/2005/8/quickstyle/simple1" qsCatId="simple" csTypeId="urn:microsoft.com/office/officeart/2005/8/colors/accent1_2" csCatId="accent1" phldr="1"/>
      <dgm:spPr/>
    </dgm:pt>
    <dgm:pt modelId="{5BEDAB5E-9E07-4B12-B6E5-6CCF376CDB73}">
      <dgm:prSet phldrT="[Text]" custT="1"/>
      <dgm:spPr>
        <a:solidFill>
          <a:srgbClr val="FFFF00">
            <a:alpha val="75000"/>
          </a:srgbClr>
        </a:solidFill>
        <a:ln>
          <a:solidFill>
            <a:srgbClr val="FF0000"/>
          </a:solidFill>
        </a:ln>
      </dgm:spPr>
      <dgm:t>
        <a:bodyPr/>
        <a:lstStyle/>
        <a:p>
          <a:r>
            <a:rPr lang="en-GB" sz="7200" dirty="0">
              <a:solidFill>
                <a:srgbClr val="FF0000"/>
              </a:solidFill>
              <a:latin typeface="Times New Roman" panose="02020603050405020304" pitchFamily="18" charset="0"/>
              <a:cs typeface="Times New Roman" panose="02020603050405020304" pitchFamily="18" charset="0"/>
            </a:rPr>
            <a:t>US</a:t>
          </a:r>
        </a:p>
      </dgm:t>
    </dgm:pt>
    <dgm:pt modelId="{8F6314DA-8481-42DE-86AD-2573571FB8FC}" type="parTrans" cxnId="{9DF7F41E-1C49-4273-8971-3B56365B6FF1}">
      <dgm:prSet/>
      <dgm:spPr/>
      <dgm:t>
        <a:bodyPr/>
        <a:lstStyle/>
        <a:p>
          <a:endParaRPr lang="en-GB"/>
        </a:p>
      </dgm:t>
    </dgm:pt>
    <dgm:pt modelId="{A389C265-8A8E-4CD8-ACAA-E40DBD832AA2}" type="sibTrans" cxnId="{9DF7F41E-1C49-4273-8971-3B56365B6FF1}">
      <dgm:prSet/>
      <dgm:spPr/>
      <dgm:t>
        <a:bodyPr/>
        <a:lstStyle/>
        <a:p>
          <a:endParaRPr lang="en-GB"/>
        </a:p>
      </dgm:t>
    </dgm:pt>
    <dgm:pt modelId="{1785FE4F-1BF5-4314-BCF3-3AB5022ACEA6}">
      <dgm:prSet phldrT="[Text]"/>
      <dgm:spPr>
        <a:solidFill>
          <a:schemeClr val="bg1">
            <a:alpha val="75000"/>
          </a:schemeClr>
        </a:solidFill>
        <a:ln>
          <a:solidFill>
            <a:srgbClr val="FFFF00"/>
          </a:solidFill>
        </a:ln>
      </dgm:spPr>
      <dgm:t>
        <a:bodyPr/>
        <a:lstStyle/>
        <a:p>
          <a:pPr algn="ctr"/>
          <a:r>
            <a:rPr lang="en-GB" dirty="0">
              <a:solidFill>
                <a:srgbClr val="FF0000"/>
              </a:solidFill>
            </a:rPr>
            <a:t>ASIA, MIDDLE-EAST, AFRICA</a:t>
          </a:r>
        </a:p>
      </dgm:t>
    </dgm:pt>
    <dgm:pt modelId="{F4FF8AF9-26AB-4FBE-B426-0EAAD2AB8AE7}" type="parTrans" cxnId="{088D831E-4D9B-4C30-8A26-51F75B96C212}">
      <dgm:prSet/>
      <dgm:spPr/>
      <dgm:t>
        <a:bodyPr/>
        <a:lstStyle/>
        <a:p>
          <a:endParaRPr lang="en-GB"/>
        </a:p>
      </dgm:t>
    </dgm:pt>
    <dgm:pt modelId="{12E92F56-2DBF-4010-921D-0D684DBEDFB0}" type="sibTrans" cxnId="{088D831E-4D9B-4C30-8A26-51F75B96C212}">
      <dgm:prSet/>
      <dgm:spPr/>
      <dgm:t>
        <a:bodyPr/>
        <a:lstStyle/>
        <a:p>
          <a:endParaRPr lang="en-GB"/>
        </a:p>
      </dgm:t>
    </dgm:pt>
    <dgm:pt modelId="{5364BD3A-A409-4304-ACC3-C6D2A6AB645D}">
      <dgm:prSet phldrT="[Text]" custT="1"/>
      <dgm:spPr>
        <a:solidFill>
          <a:srgbClr val="FF0000">
            <a:alpha val="75000"/>
          </a:srgbClr>
        </a:solidFill>
        <a:ln>
          <a:solidFill>
            <a:srgbClr val="FFFF00"/>
          </a:solidFill>
        </a:ln>
      </dgm:spPr>
      <dgm:t>
        <a:bodyPr/>
        <a:lstStyle/>
        <a:p>
          <a:pPr algn="ctr"/>
          <a:r>
            <a:rPr lang="en-GB" sz="3200" dirty="0">
              <a:solidFill>
                <a:srgbClr val="FFFF00"/>
              </a:solidFill>
              <a:latin typeface="Times New Roman" panose="02020603050405020304" pitchFamily="18" charset="0"/>
              <a:cs typeface="Times New Roman" panose="02020603050405020304" pitchFamily="18" charset="0"/>
            </a:rPr>
            <a:t>EUROPE</a:t>
          </a:r>
        </a:p>
      </dgm:t>
    </dgm:pt>
    <dgm:pt modelId="{2CA52443-3610-4A9A-B4F5-AB21A7D58820}" type="parTrans" cxnId="{DCAEF6D1-52F0-42C1-9C68-42B6E46D1D1B}">
      <dgm:prSet/>
      <dgm:spPr/>
      <dgm:t>
        <a:bodyPr/>
        <a:lstStyle/>
        <a:p>
          <a:endParaRPr lang="en-GB"/>
        </a:p>
      </dgm:t>
    </dgm:pt>
    <dgm:pt modelId="{A33EAA00-6B1A-4E11-B125-9326136F1F1C}" type="sibTrans" cxnId="{DCAEF6D1-52F0-42C1-9C68-42B6E46D1D1B}">
      <dgm:prSet/>
      <dgm:spPr/>
      <dgm:t>
        <a:bodyPr/>
        <a:lstStyle/>
        <a:p>
          <a:endParaRPr lang="en-GB"/>
        </a:p>
      </dgm:t>
    </dgm:pt>
    <dgm:pt modelId="{72232BEF-8F63-4355-9090-2861A98FAFB0}" type="pres">
      <dgm:prSet presAssocID="{0AB44517-DB8E-4759-A01C-0B8B8D592E87}" presName="compositeShape" presStyleCnt="0">
        <dgm:presLayoutVars>
          <dgm:chMax val="7"/>
          <dgm:dir/>
          <dgm:resizeHandles val="exact"/>
        </dgm:presLayoutVars>
      </dgm:prSet>
      <dgm:spPr/>
    </dgm:pt>
    <dgm:pt modelId="{F99B577B-5298-48EB-9DF2-FEEC3350FD18}" type="pres">
      <dgm:prSet presAssocID="{5BEDAB5E-9E07-4B12-B6E5-6CCF376CDB73}" presName="circ1" presStyleLbl="vennNode1" presStyleIdx="0" presStyleCnt="3"/>
      <dgm:spPr/>
    </dgm:pt>
    <dgm:pt modelId="{6A0B3AAA-FCB7-4F1B-AF5B-730424FBB929}" type="pres">
      <dgm:prSet presAssocID="{5BEDAB5E-9E07-4B12-B6E5-6CCF376CDB73}" presName="circ1Tx" presStyleLbl="revTx" presStyleIdx="0" presStyleCnt="0">
        <dgm:presLayoutVars>
          <dgm:chMax val="0"/>
          <dgm:chPref val="0"/>
          <dgm:bulletEnabled val="1"/>
        </dgm:presLayoutVars>
      </dgm:prSet>
      <dgm:spPr/>
    </dgm:pt>
    <dgm:pt modelId="{52056389-440C-4635-B478-44B50553DFEE}" type="pres">
      <dgm:prSet presAssocID="{1785FE4F-1BF5-4314-BCF3-3AB5022ACEA6}" presName="circ2" presStyleLbl="vennNode1" presStyleIdx="1" presStyleCnt="3"/>
      <dgm:spPr/>
    </dgm:pt>
    <dgm:pt modelId="{A013B6C1-34D0-43A3-BF0E-8032EA331E1F}" type="pres">
      <dgm:prSet presAssocID="{1785FE4F-1BF5-4314-BCF3-3AB5022ACEA6}" presName="circ2Tx" presStyleLbl="revTx" presStyleIdx="0" presStyleCnt="0">
        <dgm:presLayoutVars>
          <dgm:chMax val="0"/>
          <dgm:chPref val="0"/>
          <dgm:bulletEnabled val="1"/>
        </dgm:presLayoutVars>
      </dgm:prSet>
      <dgm:spPr/>
    </dgm:pt>
    <dgm:pt modelId="{0EBC3F9B-E690-400D-8E0B-CA4B55386E46}" type="pres">
      <dgm:prSet presAssocID="{5364BD3A-A409-4304-ACC3-C6D2A6AB645D}" presName="circ3" presStyleLbl="vennNode1" presStyleIdx="2" presStyleCnt="3"/>
      <dgm:spPr/>
    </dgm:pt>
    <dgm:pt modelId="{6E8B46EE-9EA8-4EDD-BFF4-6A4E9DB73B01}" type="pres">
      <dgm:prSet presAssocID="{5364BD3A-A409-4304-ACC3-C6D2A6AB645D}" presName="circ3Tx" presStyleLbl="revTx" presStyleIdx="0" presStyleCnt="0">
        <dgm:presLayoutVars>
          <dgm:chMax val="0"/>
          <dgm:chPref val="0"/>
          <dgm:bulletEnabled val="1"/>
        </dgm:presLayoutVars>
      </dgm:prSet>
      <dgm:spPr/>
    </dgm:pt>
  </dgm:ptLst>
  <dgm:cxnLst>
    <dgm:cxn modelId="{CE913700-D45F-44EE-9157-4AE0FB2EA300}" type="presOf" srcId="{1785FE4F-1BF5-4314-BCF3-3AB5022ACEA6}" destId="{A013B6C1-34D0-43A3-BF0E-8032EA331E1F}" srcOrd="1" destOrd="0" presId="urn:microsoft.com/office/officeart/2005/8/layout/venn1"/>
    <dgm:cxn modelId="{088D831E-4D9B-4C30-8A26-51F75B96C212}" srcId="{0AB44517-DB8E-4759-A01C-0B8B8D592E87}" destId="{1785FE4F-1BF5-4314-BCF3-3AB5022ACEA6}" srcOrd="1" destOrd="0" parTransId="{F4FF8AF9-26AB-4FBE-B426-0EAAD2AB8AE7}" sibTransId="{12E92F56-2DBF-4010-921D-0D684DBEDFB0}"/>
    <dgm:cxn modelId="{9DF7F41E-1C49-4273-8971-3B56365B6FF1}" srcId="{0AB44517-DB8E-4759-A01C-0B8B8D592E87}" destId="{5BEDAB5E-9E07-4B12-B6E5-6CCF376CDB73}" srcOrd="0" destOrd="0" parTransId="{8F6314DA-8481-42DE-86AD-2573571FB8FC}" sibTransId="{A389C265-8A8E-4CD8-ACAA-E40DBD832AA2}"/>
    <dgm:cxn modelId="{91DF0534-21AD-4DB5-AF05-EF059E8911CB}" type="presOf" srcId="{1785FE4F-1BF5-4314-BCF3-3AB5022ACEA6}" destId="{52056389-440C-4635-B478-44B50553DFEE}" srcOrd="0" destOrd="0" presId="urn:microsoft.com/office/officeart/2005/8/layout/venn1"/>
    <dgm:cxn modelId="{E2B8E94D-1249-41DE-89D4-0A70741A1197}" type="presOf" srcId="{5364BD3A-A409-4304-ACC3-C6D2A6AB645D}" destId="{6E8B46EE-9EA8-4EDD-BFF4-6A4E9DB73B01}" srcOrd="1" destOrd="0" presId="urn:microsoft.com/office/officeart/2005/8/layout/venn1"/>
    <dgm:cxn modelId="{97311371-1BE5-40F3-8257-0E51B56F939F}" type="presOf" srcId="{0AB44517-DB8E-4759-A01C-0B8B8D592E87}" destId="{72232BEF-8F63-4355-9090-2861A98FAFB0}" srcOrd="0" destOrd="0" presId="urn:microsoft.com/office/officeart/2005/8/layout/venn1"/>
    <dgm:cxn modelId="{C38530B8-6C13-4954-97D4-C1654E2B4CF8}" type="presOf" srcId="{5BEDAB5E-9E07-4B12-B6E5-6CCF376CDB73}" destId="{F99B577B-5298-48EB-9DF2-FEEC3350FD18}" srcOrd="0" destOrd="0" presId="urn:microsoft.com/office/officeart/2005/8/layout/venn1"/>
    <dgm:cxn modelId="{DCAEF6D1-52F0-42C1-9C68-42B6E46D1D1B}" srcId="{0AB44517-DB8E-4759-A01C-0B8B8D592E87}" destId="{5364BD3A-A409-4304-ACC3-C6D2A6AB645D}" srcOrd="2" destOrd="0" parTransId="{2CA52443-3610-4A9A-B4F5-AB21A7D58820}" sibTransId="{A33EAA00-6B1A-4E11-B125-9326136F1F1C}"/>
    <dgm:cxn modelId="{D7B624EC-9ACE-470F-9385-4E3AA60353E9}" type="presOf" srcId="{5BEDAB5E-9E07-4B12-B6E5-6CCF376CDB73}" destId="{6A0B3AAA-FCB7-4F1B-AF5B-730424FBB929}" srcOrd="1" destOrd="0" presId="urn:microsoft.com/office/officeart/2005/8/layout/venn1"/>
    <dgm:cxn modelId="{59E3AAFF-1BD7-499E-8CF5-4066E89ED551}" type="presOf" srcId="{5364BD3A-A409-4304-ACC3-C6D2A6AB645D}" destId="{0EBC3F9B-E690-400D-8E0B-CA4B55386E46}" srcOrd="0" destOrd="0" presId="urn:microsoft.com/office/officeart/2005/8/layout/venn1"/>
    <dgm:cxn modelId="{E34D41F6-B681-47D2-8FA4-8789E27986D3}" type="presParOf" srcId="{72232BEF-8F63-4355-9090-2861A98FAFB0}" destId="{F99B577B-5298-48EB-9DF2-FEEC3350FD18}" srcOrd="0" destOrd="0" presId="urn:microsoft.com/office/officeart/2005/8/layout/venn1"/>
    <dgm:cxn modelId="{594C6C17-6DF3-4BB9-A7FD-E21EB899C967}" type="presParOf" srcId="{72232BEF-8F63-4355-9090-2861A98FAFB0}" destId="{6A0B3AAA-FCB7-4F1B-AF5B-730424FBB929}" srcOrd="1" destOrd="0" presId="urn:microsoft.com/office/officeart/2005/8/layout/venn1"/>
    <dgm:cxn modelId="{75C54CD1-C986-4826-87F1-C095BAE53F41}" type="presParOf" srcId="{72232BEF-8F63-4355-9090-2861A98FAFB0}" destId="{52056389-440C-4635-B478-44B50553DFEE}" srcOrd="2" destOrd="0" presId="urn:microsoft.com/office/officeart/2005/8/layout/venn1"/>
    <dgm:cxn modelId="{DF825B9A-911F-4F82-86BE-EE6C6E29F74F}" type="presParOf" srcId="{72232BEF-8F63-4355-9090-2861A98FAFB0}" destId="{A013B6C1-34D0-43A3-BF0E-8032EA331E1F}" srcOrd="3" destOrd="0" presId="urn:microsoft.com/office/officeart/2005/8/layout/venn1"/>
    <dgm:cxn modelId="{8AD1FDC9-56F9-4083-B454-D0E3DECF4EAF}" type="presParOf" srcId="{72232BEF-8F63-4355-9090-2861A98FAFB0}" destId="{0EBC3F9B-E690-400D-8E0B-CA4B55386E46}" srcOrd="4" destOrd="0" presId="urn:microsoft.com/office/officeart/2005/8/layout/venn1"/>
    <dgm:cxn modelId="{C5EBFEB5-B8C8-4BAD-B848-473C84729890}" type="presParOf" srcId="{72232BEF-8F63-4355-9090-2861A98FAFB0}" destId="{6E8B46EE-9EA8-4EDD-BFF4-6A4E9DB73B01}"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DDE05CB-6370-4EB7-91D5-38665F114893}"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B85BA53D-1DAA-411D-8D8A-5DDAF8AF3F66}">
      <dgm:prSet phldrT="[Text]"/>
      <dgm:spPr>
        <a:solidFill>
          <a:srgbClr val="FF0000">
            <a:alpha val="75000"/>
          </a:srgbClr>
        </a:solidFill>
        <a:ln>
          <a:solidFill>
            <a:srgbClr val="FFFF00"/>
          </a:solidFill>
        </a:ln>
      </dgm:spPr>
      <dgm:t>
        <a:bodyPr/>
        <a:lstStyle/>
        <a:p>
          <a:r>
            <a:rPr lang="en-GB" dirty="0">
              <a:solidFill>
                <a:srgbClr val="FFFF00"/>
              </a:solidFill>
              <a:latin typeface="Times New Roman" panose="02020603050405020304" pitchFamily="18" charset="0"/>
              <a:cs typeface="Times New Roman" panose="02020603050405020304" pitchFamily="18" charset="0"/>
            </a:rPr>
            <a:t>CRITERIA OF MANAGEMENT</a:t>
          </a:r>
        </a:p>
      </dgm:t>
    </dgm:pt>
    <dgm:pt modelId="{035EA986-4556-426B-B2F5-F0A6BC9C93AC}" type="parTrans" cxnId="{3128AD3A-CD13-43FE-8562-0918B559C30D}">
      <dgm:prSet/>
      <dgm:spPr/>
      <dgm:t>
        <a:bodyPr/>
        <a:lstStyle/>
        <a:p>
          <a:endParaRPr lang="en-GB"/>
        </a:p>
      </dgm:t>
    </dgm:pt>
    <dgm:pt modelId="{16E0C36D-F3B9-4ADB-9FF9-4F00F2C66937}" type="sibTrans" cxnId="{3128AD3A-CD13-43FE-8562-0918B559C30D}">
      <dgm:prSet/>
      <dgm:spPr/>
      <dgm:t>
        <a:bodyPr/>
        <a:lstStyle/>
        <a:p>
          <a:endParaRPr lang="en-GB"/>
        </a:p>
      </dgm:t>
    </dgm:pt>
    <dgm:pt modelId="{F97D8815-D05C-4D1E-AE8A-032AD7F81198}">
      <dgm:prSet phldrT="[Text]" custT="1"/>
      <dgm:spPr>
        <a:solidFill>
          <a:srgbClr val="FFFF00">
            <a:alpha val="75000"/>
          </a:srgbClr>
        </a:solidFill>
        <a:ln>
          <a:solidFill>
            <a:srgbClr val="FF0000"/>
          </a:solidFill>
        </a:ln>
      </dgm:spPr>
      <dgm:t>
        <a:bodyPr/>
        <a:lstStyle/>
        <a:p>
          <a:r>
            <a:rPr lang="en-GB" sz="1200" dirty="0">
              <a:solidFill>
                <a:srgbClr val="FF0000"/>
              </a:solidFill>
              <a:latin typeface="Times New Roman" panose="02020603050405020304" pitchFamily="18" charset="0"/>
              <a:cs typeface="Times New Roman" panose="02020603050405020304" pitchFamily="18" charset="0"/>
            </a:rPr>
            <a:t>SCIENTIFIC</a:t>
          </a:r>
        </a:p>
      </dgm:t>
    </dgm:pt>
    <dgm:pt modelId="{C8606711-2E04-45F6-AF84-CC03AA8FDCEE}" type="parTrans" cxnId="{4DBC15BD-0F5B-45D5-8725-53C870331B6C}">
      <dgm:prSet/>
      <dgm:spPr/>
      <dgm:t>
        <a:bodyPr/>
        <a:lstStyle/>
        <a:p>
          <a:endParaRPr lang="en-GB"/>
        </a:p>
      </dgm:t>
    </dgm:pt>
    <dgm:pt modelId="{F32FE6F1-FBEF-443A-AA37-7F0A5CEDC569}" type="sibTrans" cxnId="{4DBC15BD-0F5B-45D5-8725-53C870331B6C}">
      <dgm:prSet/>
      <dgm:spPr/>
      <dgm:t>
        <a:bodyPr/>
        <a:lstStyle/>
        <a:p>
          <a:endParaRPr lang="en-GB"/>
        </a:p>
      </dgm:t>
    </dgm:pt>
    <dgm:pt modelId="{29BCA5B7-9746-40F0-941E-5A2CA6839184}">
      <dgm:prSet phldrT="[Text]" custT="1"/>
      <dgm:spPr>
        <a:solidFill>
          <a:srgbClr val="FFFF00">
            <a:alpha val="75000"/>
          </a:srgbClr>
        </a:solidFill>
        <a:ln>
          <a:solidFill>
            <a:srgbClr val="FF0000"/>
          </a:solidFill>
        </a:ln>
      </dgm:spPr>
      <dgm:t>
        <a:bodyPr/>
        <a:lstStyle/>
        <a:p>
          <a:r>
            <a:rPr lang="en-GB" sz="1200" dirty="0">
              <a:solidFill>
                <a:srgbClr val="FF0000"/>
              </a:solidFill>
              <a:latin typeface="Times New Roman" panose="02020603050405020304" pitchFamily="18" charset="0"/>
              <a:cs typeface="Times New Roman" panose="02020603050405020304" pitchFamily="18" charset="0"/>
            </a:rPr>
            <a:t>SYSTEMS</a:t>
          </a:r>
        </a:p>
      </dgm:t>
    </dgm:pt>
    <dgm:pt modelId="{BED13EF3-8E6C-456D-8DDD-C43B47570F9F}" type="parTrans" cxnId="{0ABAC802-A934-4DC7-A1D9-E3AEA5C14C8B}">
      <dgm:prSet/>
      <dgm:spPr/>
      <dgm:t>
        <a:bodyPr/>
        <a:lstStyle/>
        <a:p>
          <a:endParaRPr lang="en-GB"/>
        </a:p>
      </dgm:t>
    </dgm:pt>
    <dgm:pt modelId="{D423C53B-492D-4A92-9398-6C8398D83370}" type="sibTrans" cxnId="{0ABAC802-A934-4DC7-A1D9-E3AEA5C14C8B}">
      <dgm:prSet/>
      <dgm:spPr/>
      <dgm:t>
        <a:bodyPr/>
        <a:lstStyle/>
        <a:p>
          <a:endParaRPr lang="en-GB"/>
        </a:p>
      </dgm:t>
    </dgm:pt>
    <dgm:pt modelId="{616B65DB-E9B3-48D9-BC84-B1EA40EB5836}">
      <dgm:prSet phldrT="[Text]" custT="1"/>
      <dgm:spPr>
        <a:solidFill>
          <a:srgbClr val="FFFF00">
            <a:alpha val="75000"/>
          </a:srgbClr>
        </a:solidFill>
        <a:ln>
          <a:solidFill>
            <a:srgbClr val="FF0000"/>
          </a:solidFill>
        </a:ln>
      </dgm:spPr>
      <dgm:t>
        <a:bodyPr/>
        <a:lstStyle/>
        <a:p>
          <a:r>
            <a:rPr lang="en-GB" sz="900" dirty="0">
              <a:solidFill>
                <a:srgbClr val="FF0000"/>
              </a:solidFill>
              <a:latin typeface="Times New Roman" panose="02020603050405020304" pitchFamily="18" charset="0"/>
              <a:cs typeface="Times New Roman" panose="02020603050405020304" pitchFamily="18" charset="0"/>
            </a:rPr>
            <a:t>CONTINGENCY</a:t>
          </a:r>
        </a:p>
      </dgm:t>
    </dgm:pt>
    <dgm:pt modelId="{9706AC77-707E-4B1F-8B87-A78947F57F6F}" type="parTrans" cxnId="{6D6EC462-F79D-4DCB-912B-B4CA11E0B548}">
      <dgm:prSet/>
      <dgm:spPr/>
      <dgm:t>
        <a:bodyPr/>
        <a:lstStyle/>
        <a:p>
          <a:endParaRPr lang="en-GB"/>
        </a:p>
      </dgm:t>
    </dgm:pt>
    <dgm:pt modelId="{8FFC2608-E12C-494B-A291-79237F875824}" type="sibTrans" cxnId="{6D6EC462-F79D-4DCB-912B-B4CA11E0B548}">
      <dgm:prSet/>
      <dgm:spPr/>
      <dgm:t>
        <a:bodyPr/>
        <a:lstStyle/>
        <a:p>
          <a:endParaRPr lang="en-GB"/>
        </a:p>
      </dgm:t>
    </dgm:pt>
    <dgm:pt modelId="{EE737BF6-E5A8-45E7-8F92-284C3D2CE489}">
      <dgm:prSet phldrT="[Text]" custT="1"/>
      <dgm:spPr>
        <a:solidFill>
          <a:srgbClr val="FFFF00">
            <a:alpha val="75000"/>
          </a:srgbClr>
        </a:solidFill>
        <a:ln>
          <a:solidFill>
            <a:srgbClr val="FF0000"/>
          </a:solidFill>
        </a:ln>
      </dgm:spPr>
      <dgm:t>
        <a:bodyPr/>
        <a:lstStyle/>
        <a:p>
          <a:r>
            <a:rPr lang="en-GB" sz="1200" dirty="0">
              <a:solidFill>
                <a:srgbClr val="FF0000"/>
              </a:solidFill>
              <a:latin typeface="Times New Roman" panose="02020603050405020304" pitchFamily="18" charset="0"/>
              <a:cs typeface="Times New Roman" panose="02020603050405020304" pitchFamily="18" charset="0"/>
            </a:rPr>
            <a:t>CLASSICAL</a:t>
          </a:r>
        </a:p>
      </dgm:t>
    </dgm:pt>
    <dgm:pt modelId="{C83061C5-0AF2-4F2A-950E-14D950B6B0CF}" type="parTrans" cxnId="{88673E6A-B3B1-4DA4-A2A0-443CD6E5FAE5}">
      <dgm:prSet/>
      <dgm:spPr/>
      <dgm:t>
        <a:bodyPr/>
        <a:lstStyle/>
        <a:p>
          <a:endParaRPr lang="en-GB"/>
        </a:p>
      </dgm:t>
    </dgm:pt>
    <dgm:pt modelId="{A201901E-4AD6-41C1-AD21-2DA93E208F4F}" type="sibTrans" cxnId="{88673E6A-B3B1-4DA4-A2A0-443CD6E5FAE5}">
      <dgm:prSet/>
      <dgm:spPr/>
      <dgm:t>
        <a:bodyPr/>
        <a:lstStyle/>
        <a:p>
          <a:endParaRPr lang="en-GB"/>
        </a:p>
      </dgm:t>
    </dgm:pt>
    <dgm:pt modelId="{A241079B-B1D5-4E7D-BFAD-75D38CF030CF}" type="pres">
      <dgm:prSet presAssocID="{8DDE05CB-6370-4EB7-91D5-38665F114893}" presName="composite" presStyleCnt="0">
        <dgm:presLayoutVars>
          <dgm:chMax val="1"/>
          <dgm:dir/>
          <dgm:resizeHandles val="exact"/>
        </dgm:presLayoutVars>
      </dgm:prSet>
      <dgm:spPr/>
    </dgm:pt>
    <dgm:pt modelId="{72A2649C-4B50-4F08-AC56-60633908976E}" type="pres">
      <dgm:prSet presAssocID="{8DDE05CB-6370-4EB7-91D5-38665F114893}" presName="radial" presStyleCnt="0">
        <dgm:presLayoutVars>
          <dgm:animLvl val="ctr"/>
        </dgm:presLayoutVars>
      </dgm:prSet>
      <dgm:spPr/>
    </dgm:pt>
    <dgm:pt modelId="{C0207505-2073-49B3-B96F-97825C844D11}" type="pres">
      <dgm:prSet presAssocID="{B85BA53D-1DAA-411D-8D8A-5DDAF8AF3F66}" presName="centerShape" presStyleLbl="vennNode1" presStyleIdx="0" presStyleCnt="5"/>
      <dgm:spPr/>
    </dgm:pt>
    <dgm:pt modelId="{43D12565-53DE-4DC8-A1F7-3B7845FA8E0B}" type="pres">
      <dgm:prSet presAssocID="{F97D8815-D05C-4D1E-AE8A-032AD7F81198}" presName="node" presStyleLbl="vennNode1" presStyleIdx="1" presStyleCnt="5">
        <dgm:presLayoutVars>
          <dgm:bulletEnabled val="1"/>
        </dgm:presLayoutVars>
      </dgm:prSet>
      <dgm:spPr/>
    </dgm:pt>
    <dgm:pt modelId="{C629EF2C-B001-46B6-8854-F9EAAA09472D}" type="pres">
      <dgm:prSet presAssocID="{29BCA5B7-9746-40F0-941E-5A2CA6839184}" presName="node" presStyleLbl="vennNode1" presStyleIdx="2" presStyleCnt="5">
        <dgm:presLayoutVars>
          <dgm:bulletEnabled val="1"/>
        </dgm:presLayoutVars>
      </dgm:prSet>
      <dgm:spPr/>
    </dgm:pt>
    <dgm:pt modelId="{89D8C8AB-E100-481F-A8A9-DF394840DCAB}" type="pres">
      <dgm:prSet presAssocID="{616B65DB-E9B3-48D9-BC84-B1EA40EB5836}" presName="node" presStyleLbl="vennNode1" presStyleIdx="3" presStyleCnt="5">
        <dgm:presLayoutVars>
          <dgm:bulletEnabled val="1"/>
        </dgm:presLayoutVars>
      </dgm:prSet>
      <dgm:spPr/>
    </dgm:pt>
    <dgm:pt modelId="{986607AC-48CF-4493-9145-F2D96AA6EAAC}" type="pres">
      <dgm:prSet presAssocID="{EE737BF6-E5A8-45E7-8F92-284C3D2CE489}" presName="node" presStyleLbl="vennNode1" presStyleIdx="4" presStyleCnt="5">
        <dgm:presLayoutVars>
          <dgm:bulletEnabled val="1"/>
        </dgm:presLayoutVars>
      </dgm:prSet>
      <dgm:spPr/>
    </dgm:pt>
  </dgm:ptLst>
  <dgm:cxnLst>
    <dgm:cxn modelId="{0ABAC802-A934-4DC7-A1D9-E3AEA5C14C8B}" srcId="{B85BA53D-1DAA-411D-8D8A-5DDAF8AF3F66}" destId="{29BCA5B7-9746-40F0-941E-5A2CA6839184}" srcOrd="1" destOrd="0" parTransId="{BED13EF3-8E6C-456D-8DDD-C43B47570F9F}" sibTransId="{D423C53B-492D-4A92-9398-6C8398D83370}"/>
    <dgm:cxn modelId="{E0C6B12B-91D9-435D-8823-791BDFD919D9}" type="presOf" srcId="{B85BA53D-1DAA-411D-8D8A-5DDAF8AF3F66}" destId="{C0207505-2073-49B3-B96F-97825C844D11}" srcOrd="0" destOrd="0" presId="urn:microsoft.com/office/officeart/2005/8/layout/radial3"/>
    <dgm:cxn modelId="{3128AD3A-CD13-43FE-8562-0918B559C30D}" srcId="{8DDE05CB-6370-4EB7-91D5-38665F114893}" destId="{B85BA53D-1DAA-411D-8D8A-5DDAF8AF3F66}" srcOrd="0" destOrd="0" parTransId="{035EA986-4556-426B-B2F5-F0A6BC9C93AC}" sibTransId="{16E0C36D-F3B9-4ADB-9FF9-4F00F2C66937}"/>
    <dgm:cxn modelId="{6D6EC462-F79D-4DCB-912B-B4CA11E0B548}" srcId="{B85BA53D-1DAA-411D-8D8A-5DDAF8AF3F66}" destId="{616B65DB-E9B3-48D9-BC84-B1EA40EB5836}" srcOrd="2" destOrd="0" parTransId="{9706AC77-707E-4B1F-8B87-A78947F57F6F}" sibTransId="{8FFC2608-E12C-494B-A291-79237F875824}"/>
    <dgm:cxn modelId="{88673E6A-B3B1-4DA4-A2A0-443CD6E5FAE5}" srcId="{B85BA53D-1DAA-411D-8D8A-5DDAF8AF3F66}" destId="{EE737BF6-E5A8-45E7-8F92-284C3D2CE489}" srcOrd="3" destOrd="0" parTransId="{C83061C5-0AF2-4F2A-950E-14D950B6B0CF}" sibTransId="{A201901E-4AD6-41C1-AD21-2DA93E208F4F}"/>
    <dgm:cxn modelId="{648F774C-21A6-4C13-8E74-EA6901254746}" type="presOf" srcId="{616B65DB-E9B3-48D9-BC84-B1EA40EB5836}" destId="{89D8C8AB-E100-481F-A8A9-DF394840DCAB}" srcOrd="0" destOrd="0" presId="urn:microsoft.com/office/officeart/2005/8/layout/radial3"/>
    <dgm:cxn modelId="{18B72B51-5CBC-4944-ADA2-D0FE592F6907}" type="presOf" srcId="{8DDE05CB-6370-4EB7-91D5-38665F114893}" destId="{A241079B-B1D5-4E7D-BFAD-75D38CF030CF}" srcOrd="0" destOrd="0" presId="urn:microsoft.com/office/officeart/2005/8/layout/radial3"/>
    <dgm:cxn modelId="{100D3052-899C-4B84-B481-54B61AF4D299}" type="presOf" srcId="{F97D8815-D05C-4D1E-AE8A-032AD7F81198}" destId="{43D12565-53DE-4DC8-A1F7-3B7845FA8E0B}" srcOrd="0" destOrd="0" presId="urn:microsoft.com/office/officeart/2005/8/layout/radial3"/>
    <dgm:cxn modelId="{72CD577E-6E35-464D-BB9E-A71BB9652705}" type="presOf" srcId="{29BCA5B7-9746-40F0-941E-5A2CA6839184}" destId="{C629EF2C-B001-46B6-8854-F9EAAA09472D}" srcOrd="0" destOrd="0" presId="urn:microsoft.com/office/officeart/2005/8/layout/radial3"/>
    <dgm:cxn modelId="{2DE4BE9A-D768-4742-919D-335C9C5F6A8F}" type="presOf" srcId="{EE737BF6-E5A8-45E7-8F92-284C3D2CE489}" destId="{986607AC-48CF-4493-9145-F2D96AA6EAAC}" srcOrd="0" destOrd="0" presId="urn:microsoft.com/office/officeart/2005/8/layout/radial3"/>
    <dgm:cxn modelId="{4DBC15BD-0F5B-45D5-8725-53C870331B6C}" srcId="{B85BA53D-1DAA-411D-8D8A-5DDAF8AF3F66}" destId="{F97D8815-D05C-4D1E-AE8A-032AD7F81198}" srcOrd="0" destOrd="0" parTransId="{C8606711-2E04-45F6-AF84-CC03AA8FDCEE}" sibTransId="{F32FE6F1-FBEF-443A-AA37-7F0A5CEDC569}"/>
    <dgm:cxn modelId="{5AEDB539-7B82-45F8-8535-92045ED4296C}" type="presParOf" srcId="{A241079B-B1D5-4E7D-BFAD-75D38CF030CF}" destId="{72A2649C-4B50-4F08-AC56-60633908976E}" srcOrd="0" destOrd="0" presId="urn:microsoft.com/office/officeart/2005/8/layout/radial3"/>
    <dgm:cxn modelId="{67FC248D-BC5B-426E-A416-25645B8FE7FF}" type="presParOf" srcId="{72A2649C-4B50-4F08-AC56-60633908976E}" destId="{C0207505-2073-49B3-B96F-97825C844D11}" srcOrd="0" destOrd="0" presId="urn:microsoft.com/office/officeart/2005/8/layout/radial3"/>
    <dgm:cxn modelId="{BB89D496-0759-4D90-B335-880011A2EFDA}" type="presParOf" srcId="{72A2649C-4B50-4F08-AC56-60633908976E}" destId="{43D12565-53DE-4DC8-A1F7-3B7845FA8E0B}" srcOrd="1" destOrd="0" presId="urn:microsoft.com/office/officeart/2005/8/layout/radial3"/>
    <dgm:cxn modelId="{4F3C408D-6435-4A23-BB3B-9C2AFC56CF3C}" type="presParOf" srcId="{72A2649C-4B50-4F08-AC56-60633908976E}" destId="{C629EF2C-B001-46B6-8854-F9EAAA09472D}" srcOrd="2" destOrd="0" presId="urn:microsoft.com/office/officeart/2005/8/layout/radial3"/>
    <dgm:cxn modelId="{64D08B25-8608-4D50-A895-3AE115ED956C}" type="presParOf" srcId="{72A2649C-4B50-4F08-AC56-60633908976E}" destId="{89D8C8AB-E100-481F-A8A9-DF394840DCAB}" srcOrd="3" destOrd="0" presId="urn:microsoft.com/office/officeart/2005/8/layout/radial3"/>
    <dgm:cxn modelId="{862DA701-6B88-4EB9-AF26-4EA86EA5721C}" type="presParOf" srcId="{72A2649C-4B50-4F08-AC56-60633908976E}" destId="{986607AC-48CF-4493-9145-F2D96AA6EAAC}" srcOrd="4"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ADE3D-991E-4EE5-B977-7E732E959717}">
      <dsp:nvSpPr>
        <dsp:cNvPr id="0" name=""/>
        <dsp:cNvSpPr/>
      </dsp:nvSpPr>
      <dsp:spPr>
        <a:xfrm>
          <a:off x="63500" y="712"/>
          <a:ext cx="3809999" cy="2286000"/>
        </a:xfrm>
        <a:prstGeom prst="rect">
          <a:avLst/>
        </a:prstGeom>
        <a:solidFill>
          <a:srgbClr val="FF0000">
            <a:alpha val="10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rgbClr val="FFFF00"/>
              </a:solidFill>
            </a:rPr>
            <a:t>Management Style</a:t>
          </a:r>
        </a:p>
      </dsp:txBody>
      <dsp:txXfrm>
        <a:off x="63500" y="712"/>
        <a:ext cx="3809999" cy="2286000"/>
      </dsp:txXfrm>
    </dsp:sp>
    <dsp:sp modelId="{A212ADCB-2618-4228-851C-F678A00D7452}">
      <dsp:nvSpPr>
        <dsp:cNvPr id="0" name=""/>
        <dsp:cNvSpPr/>
      </dsp:nvSpPr>
      <dsp:spPr>
        <a:xfrm>
          <a:off x="4254500" y="712"/>
          <a:ext cx="3809999" cy="2286000"/>
        </a:xfrm>
        <a:prstGeom prst="rect">
          <a:avLst/>
        </a:prstGeom>
        <a:solidFill>
          <a:srgbClr val="FFFF00">
            <a:alpha val="10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rgbClr val="FF0000"/>
              </a:solidFill>
            </a:rPr>
            <a:t>Strategic </a:t>
          </a:r>
        </a:p>
        <a:p>
          <a:pPr marL="0" lvl="0" indent="0" algn="ctr" defTabSz="2044700">
            <a:lnSpc>
              <a:spcPct val="90000"/>
            </a:lnSpc>
            <a:spcBef>
              <a:spcPct val="0"/>
            </a:spcBef>
            <a:spcAft>
              <a:spcPct val="35000"/>
            </a:spcAft>
            <a:buNone/>
          </a:pPr>
          <a:r>
            <a:rPr lang="en-GB" sz="4600" kern="1200" dirty="0">
              <a:solidFill>
                <a:srgbClr val="FF0000"/>
              </a:solidFill>
            </a:rPr>
            <a:t>Approach</a:t>
          </a:r>
        </a:p>
      </dsp:txBody>
      <dsp:txXfrm>
        <a:off x="4254500" y="712"/>
        <a:ext cx="3809999" cy="2286000"/>
      </dsp:txXfrm>
    </dsp:sp>
    <dsp:sp modelId="{E4ECF2CD-A11C-4A3C-9FB3-BE1E5842827D}">
      <dsp:nvSpPr>
        <dsp:cNvPr id="0" name=""/>
        <dsp:cNvSpPr/>
      </dsp:nvSpPr>
      <dsp:spPr>
        <a:xfrm>
          <a:off x="63500" y="2667712"/>
          <a:ext cx="3809999" cy="2286000"/>
        </a:xfrm>
        <a:prstGeom prst="rect">
          <a:avLst/>
        </a:prstGeom>
        <a:solidFill>
          <a:srgbClr val="FFFF00">
            <a:alpha val="10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rgbClr val="FF0000"/>
              </a:solidFill>
            </a:rPr>
            <a:t>Groups and Teams</a:t>
          </a:r>
        </a:p>
      </dsp:txBody>
      <dsp:txXfrm>
        <a:off x="63500" y="2667712"/>
        <a:ext cx="3809999" cy="2286000"/>
      </dsp:txXfrm>
    </dsp:sp>
    <dsp:sp modelId="{FD81B4E7-BDA0-4EB6-A9A9-E81DDF60245D}">
      <dsp:nvSpPr>
        <dsp:cNvPr id="0" name=""/>
        <dsp:cNvSpPr/>
      </dsp:nvSpPr>
      <dsp:spPr>
        <a:xfrm>
          <a:off x="4254500" y="2667712"/>
          <a:ext cx="3809999" cy="2286000"/>
        </a:xfrm>
        <a:prstGeom prst="rect">
          <a:avLst/>
        </a:prstGeom>
        <a:solidFill>
          <a:srgbClr val="FF0000">
            <a:alpha val="10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rgbClr val="FFFF00"/>
              </a:solidFill>
            </a:rPr>
            <a:t>Corporate Social Responsibility</a:t>
          </a:r>
        </a:p>
      </dsp:txBody>
      <dsp:txXfrm>
        <a:off x="4254500" y="2667712"/>
        <a:ext cx="3809999" cy="2286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66A55-4034-406C-8ED0-B8BE9C8D808C}">
      <dsp:nvSpPr>
        <dsp:cNvPr id="0" name=""/>
        <dsp:cNvSpPr/>
      </dsp:nvSpPr>
      <dsp:spPr>
        <a:xfrm>
          <a:off x="2952810" y="1748061"/>
          <a:ext cx="2221862" cy="1922001"/>
        </a:xfrm>
        <a:prstGeom prst="hexagon">
          <a:avLst>
            <a:gd name="adj" fmla="val 28570"/>
            <a:gd name="vf" fmla="val 115470"/>
          </a:avLst>
        </a:prstGeom>
        <a:solidFill>
          <a:srgbClr val="FFFF00">
            <a:alpha val="75000"/>
          </a:srgbClr>
        </a:solidFill>
        <a:ln>
          <a:solidFill>
            <a:srgbClr val="FF0000"/>
          </a:solidFill>
        </a:ln>
        <a:effectLst/>
      </dsp:spPr>
      <dsp:style>
        <a:lnRef idx="0">
          <a:scrgbClr r="0" g="0" b="0"/>
        </a:lnRef>
        <a:fillRef idx="0">
          <a:scrgbClr r="0" g="0" b="0"/>
        </a:fillRef>
        <a:effectRef idx="0">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PESTEL</a:t>
          </a:r>
        </a:p>
      </dsp:txBody>
      <dsp:txXfrm>
        <a:off x="3321004" y="2066564"/>
        <a:ext cx="1485474" cy="1284995"/>
      </dsp:txXfrm>
    </dsp:sp>
    <dsp:sp modelId="{8DB1395F-219F-4F04-9E2B-9CF8887DBC30}">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971A0-13AC-4E38-80D1-AA4DC6BE8868}">
      <dsp:nvSpPr>
        <dsp:cNvPr id="0" name=""/>
        <dsp:cNvSpPr/>
      </dsp:nvSpPr>
      <dsp:spPr>
        <a:xfrm>
          <a:off x="3157475" y="0"/>
          <a:ext cx="1820800" cy="1575206"/>
        </a:xfrm>
        <a:prstGeom prst="hexagon">
          <a:avLst>
            <a:gd name="adj" fmla="val 28570"/>
            <a:gd name="vf" fmla="val 115470"/>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Economic</a:t>
          </a:r>
        </a:p>
      </dsp:txBody>
      <dsp:txXfrm>
        <a:off x="3459220" y="261045"/>
        <a:ext cx="1217310" cy="1053116"/>
      </dsp:txXfrm>
    </dsp:sp>
    <dsp:sp modelId="{D0B1D6BD-58F3-469F-8F1D-A496BF984008}">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BCE551-D8CD-49AB-9B56-83E1225A8E91}">
      <dsp:nvSpPr>
        <dsp:cNvPr id="0" name=""/>
        <dsp:cNvSpPr/>
      </dsp:nvSpPr>
      <dsp:spPr>
        <a:xfrm>
          <a:off x="4827361" y="968857"/>
          <a:ext cx="1820800" cy="1575206"/>
        </a:xfrm>
        <a:prstGeom prst="hexagon">
          <a:avLst>
            <a:gd name="adj" fmla="val 28570"/>
            <a:gd name="vf" fmla="val 115470"/>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Social</a:t>
          </a:r>
        </a:p>
      </dsp:txBody>
      <dsp:txXfrm>
        <a:off x="5129106" y="1229902"/>
        <a:ext cx="1217310" cy="1053116"/>
      </dsp:txXfrm>
    </dsp:sp>
    <dsp:sp modelId="{B92CB532-5961-4DD6-B340-8EBDA0BC7E87}">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4919D9-AA60-41AA-B2F3-134B8BB25BF3}">
      <dsp:nvSpPr>
        <dsp:cNvPr id="0" name=""/>
        <dsp:cNvSpPr/>
      </dsp:nvSpPr>
      <dsp:spPr>
        <a:xfrm>
          <a:off x="4827361" y="2873519"/>
          <a:ext cx="1820800" cy="1575206"/>
        </a:xfrm>
        <a:prstGeom prst="hexagon">
          <a:avLst>
            <a:gd name="adj" fmla="val 28570"/>
            <a:gd name="vf" fmla="val 115470"/>
          </a:avLst>
        </a:prstGeom>
        <a:solidFill>
          <a:srgbClr val="FFFF00">
            <a:alpha val="2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Technological</a:t>
          </a:r>
        </a:p>
      </dsp:txBody>
      <dsp:txXfrm>
        <a:off x="5129106" y="3134564"/>
        <a:ext cx="1217310" cy="1053116"/>
      </dsp:txXfrm>
    </dsp:sp>
    <dsp:sp modelId="{EBC881FA-5A8C-4C21-B69F-2E0F2A32C9E3}">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2C700-EA1B-440A-AE53-BEC51C0C55F1}">
      <dsp:nvSpPr>
        <dsp:cNvPr id="0" name=""/>
        <dsp:cNvSpPr/>
      </dsp:nvSpPr>
      <dsp:spPr>
        <a:xfrm>
          <a:off x="3157475" y="3843460"/>
          <a:ext cx="1820800" cy="1575206"/>
        </a:xfrm>
        <a:prstGeom prst="hexagon">
          <a:avLst>
            <a:gd name="adj" fmla="val 28570"/>
            <a:gd name="vf" fmla="val 115470"/>
          </a:avLst>
        </a:prstGeom>
        <a:solidFill>
          <a:srgbClr val="FF0000">
            <a:alpha val="2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Environmental</a:t>
          </a:r>
        </a:p>
      </dsp:txBody>
      <dsp:txXfrm>
        <a:off x="3459220" y="4104505"/>
        <a:ext cx="1217310" cy="1053116"/>
      </dsp:txXfrm>
    </dsp:sp>
    <dsp:sp modelId="{92B32BF4-B21B-4B3A-86AC-78575EFAF6E7}">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E9865-A3C2-4C3E-8678-32E3922370E3}">
      <dsp:nvSpPr>
        <dsp:cNvPr id="0" name=""/>
        <dsp:cNvSpPr/>
      </dsp:nvSpPr>
      <dsp:spPr>
        <a:xfrm>
          <a:off x="1479837" y="2874602"/>
          <a:ext cx="1820800" cy="1575206"/>
        </a:xfrm>
        <a:prstGeom prst="hexagon">
          <a:avLst>
            <a:gd name="adj" fmla="val 28570"/>
            <a:gd name="vf" fmla="val 115470"/>
          </a:avLst>
        </a:prstGeom>
        <a:solidFill>
          <a:srgbClr val="FFFF00">
            <a:alpha val="2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Legal</a:t>
          </a:r>
        </a:p>
      </dsp:txBody>
      <dsp:txXfrm>
        <a:off x="1781582" y="3135647"/>
        <a:ext cx="1217310" cy="1053116"/>
      </dsp:txXfrm>
    </dsp:sp>
    <dsp:sp modelId="{6F7FAAB9-5C52-4C1A-A79F-C6A48578DA49}">
      <dsp:nvSpPr>
        <dsp:cNvPr id="0" name=""/>
        <dsp:cNvSpPr/>
      </dsp:nvSpPr>
      <dsp:spPr>
        <a:xfrm>
          <a:off x="1470314" y="966690"/>
          <a:ext cx="1820800" cy="1575206"/>
        </a:xfrm>
        <a:prstGeom prst="hexagon">
          <a:avLst>
            <a:gd name="adj" fmla="val 28570"/>
            <a:gd name="vf" fmla="val 115470"/>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Political</a:t>
          </a:r>
        </a:p>
        <a:p>
          <a:pPr marL="0" lvl="0" indent="0" algn="ctr" defTabSz="666750">
            <a:lnSpc>
              <a:spcPct val="90000"/>
            </a:lnSpc>
            <a:spcBef>
              <a:spcPct val="0"/>
            </a:spcBef>
            <a:spcAft>
              <a:spcPct val="35000"/>
            </a:spcAft>
            <a:buNone/>
          </a:pPr>
          <a:endParaRPr lang="en-GB" sz="1500" kern="1200" dirty="0">
            <a:solidFill>
              <a:srgbClr val="FFFF00"/>
            </a:solidFill>
          </a:endParaRPr>
        </a:p>
      </dsp:txBody>
      <dsp:txXfrm>
        <a:off x="1772059" y="1227735"/>
        <a:ext cx="1217310" cy="1053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66A55-4034-406C-8ED0-B8BE9C8D808C}">
      <dsp:nvSpPr>
        <dsp:cNvPr id="0" name=""/>
        <dsp:cNvSpPr/>
      </dsp:nvSpPr>
      <dsp:spPr>
        <a:xfrm>
          <a:off x="2952810" y="1748061"/>
          <a:ext cx="2221862" cy="1922001"/>
        </a:xfrm>
        <a:prstGeom prst="hexagon">
          <a:avLst>
            <a:gd name="adj" fmla="val 28570"/>
            <a:gd name="vf" fmla="val 115470"/>
          </a:avLst>
        </a:prstGeom>
        <a:solidFill>
          <a:srgbClr val="FF0000">
            <a:alpha val="75000"/>
          </a:srgbClr>
        </a:solidFill>
        <a:ln>
          <a:solidFill>
            <a:srgbClr val="FFFF00"/>
          </a:solidFill>
        </a:ln>
        <a:effectLst/>
      </dsp:spPr>
      <dsp:style>
        <a:lnRef idx="0">
          <a:scrgbClr r="0" g="0" b="0"/>
        </a:lnRef>
        <a:fillRef idx="0">
          <a:scrgbClr r="0" g="0" b="0"/>
        </a:fillRef>
        <a:effectRef idx="0">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PESTEL</a:t>
          </a:r>
        </a:p>
      </dsp:txBody>
      <dsp:txXfrm>
        <a:off x="3321004" y="2066564"/>
        <a:ext cx="1485474" cy="1284995"/>
      </dsp:txXfrm>
    </dsp:sp>
    <dsp:sp modelId="{8DB1395F-219F-4F04-9E2B-9CF8887DBC30}">
      <dsp:nvSpPr>
        <dsp:cNvPr id="0" name=""/>
        <dsp:cNvSpPr/>
      </dsp:nvSpPr>
      <dsp:spPr>
        <a:xfrm>
          <a:off x="4344123" y="828514"/>
          <a:ext cx="838302" cy="722308"/>
        </a:xfrm>
        <a:prstGeom prst="hexagon">
          <a:avLst>
            <a:gd name="adj" fmla="val 28900"/>
            <a:gd name="vf" fmla="val 115470"/>
          </a:avLst>
        </a:prstGeom>
        <a:solidFill>
          <a:srgbClr val="FF0000">
            <a:alpha val="25000"/>
          </a:srgbClr>
        </a:solidFill>
        <a:ln>
          <a:noFill/>
        </a:ln>
        <a:effectLst/>
      </dsp:spPr>
      <dsp:style>
        <a:lnRef idx="0">
          <a:scrgbClr r="0" g="0" b="0"/>
        </a:lnRef>
        <a:fillRef idx="1">
          <a:scrgbClr r="0" g="0" b="0"/>
        </a:fillRef>
        <a:effectRef idx="0">
          <a:scrgbClr r="0" g="0" b="0"/>
        </a:effectRef>
        <a:fontRef idx="minor"/>
      </dsp:style>
    </dsp:sp>
    <dsp:sp modelId="{ADA971A0-13AC-4E38-80D1-AA4DC6BE8868}">
      <dsp:nvSpPr>
        <dsp:cNvPr id="0" name=""/>
        <dsp:cNvSpPr/>
      </dsp:nvSpPr>
      <dsp:spPr>
        <a:xfrm>
          <a:off x="3157475" y="0"/>
          <a:ext cx="1820800" cy="1575206"/>
        </a:xfrm>
        <a:prstGeom prst="hexagon">
          <a:avLst>
            <a:gd name="adj" fmla="val 28570"/>
            <a:gd name="vf" fmla="val 115470"/>
          </a:avLst>
        </a:prstGeom>
        <a:solidFill>
          <a:srgbClr val="FFFF00">
            <a:alpha val="2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Economic</a:t>
          </a:r>
        </a:p>
      </dsp:txBody>
      <dsp:txXfrm>
        <a:off x="3459220" y="261045"/>
        <a:ext cx="1217310" cy="1053116"/>
      </dsp:txXfrm>
    </dsp:sp>
    <dsp:sp modelId="{D0B1D6BD-58F3-469F-8F1D-A496BF984008}">
      <dsp:nvSpPr>
        <dsp:cNvPr id="0" name=""/>
        <dsp:cNvSpPr/>
      </dsp:nvSpPr>
      <dsp:spPr>
        <a:xfrm>
          <a:off x="5322487" y="2178846"/>
          <a:ext cx="838302" cy="722308"/>
        </a:xfrm>
        <a:prstGeom prst="hexagon">
          <a:avLst>
            <a:gd name="adj" fmla="val 28900"/>
            <a:gd name="vf" fmla="val 115470"/>
          </a:avLst>
        </a:prstGeom>
        <a:solidFill>
          <a:srgbClr val="FFFF00">
            <a:alpha val="25000"/>
          </a:srgbClr>
        </a:solidFill>
        <a:ln>
          <a:noFill/>
        </a:ln>
        <a:effectLst/>
      </dsp:spPr>
      <dsp:style>
        <a:lnRef idx="0">
          <a:scrgbClr r="0" g="0" b="0"/>
        </a:lnRef>
        <a:fillRef idx="1">
          <a:scrgbClr r="0" g="0" b="0"/>
        </a:fillRef>
        <a:effectRef idx="0">
          <a:scrgbClr r="0" g="0" b="0"/>
        </a:effectRef>
        <a:fontRef idx="minor"/>
      </dsp:style>
    </dsp:sp>
    <dsp:sp modelId="{1FBCE551-D8CD-49AB-9B56-83E1225A8E91}">
      <dsp:nvSpPr>
        <dsp:cNvPr id="0" name=""/>
        <dsp:cNvSpPr/>
      </dsp:nvSpPr>
      <dsp:spPr>
        <a:xfrm>
          <a:off x="4827361" y="968857"/>
          <a:ext cx="1820800" cy="1575206"/>
        </a:xfrm>
        <a:prstGeom prst="hexagon">
          <a:avLst>
            <a:gd name="adj" fmla="val 28570"/>
            <a:gd name="vf" fmla="val 115470"/>
          </a:avLst>
        </a:prstGeom>
        <a:solidFill>
          <a:srgbClr val="FF0000">
            <a:alpha val="2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Social</a:t>
          </a:r>
        </a:p>
      </dsp:txBody>
      <dsp:txXfrm>
        <a:off x="5129106" y="1229902"/>
        <a:ext cx="1217310" cy="1053116"/>
      </dsp:txXfrm>
    </dsp:sp>
    <dsp:sp modelId="{B92CB532-5961-4DD6-B340-8EBDA0BC7E87}">
      <dsp:nvSpPr>
        <dsp:cNvPr id="0" name=""/>
        <dsp:cNvSpPr/>
      </dsp:nvSpPr>
      <dsp:spPr>
        <a:xfrm>
          <a:off x="4642852" y="3703117"/>
          <a:ext cx="838302" cy="722308"/>
        </a:xfrm>
        <a:prstGeom prst="hexagon">
          <a:avLst>
            <a:gd name="adj" fmla="val 28900"/>
            <a:gd name="vf" fmla="val 115470"/>
          </a:avLst>
        </a:prstGeom>
        <a:solidFill>
          <a:srgbClr val="FF0000">
            <a:alpha val="25000"/>
          </a:srgbClr>
        </a:solidFill>
        <a:ln>
          <a:noFill/>
        </a:ln>
        <a:effectLst/>
      </dsp:spPr>
      <dsp:style>
        <a:lnRef idx="0">
          <a:scrgbClr r="0" g="0" b="0"/>
        </a:lnRef>
        <a:fillRef idx="1">
          <a:scrgbClr r="0" g="0" b="0"/>
        </a:fillRef>
        <a:effectRef idx="0">
          <a:scrgbClr r="0" g="0" b="0"/>
        </a:effectRef>
        <a:fontRef idx="minor"/>
      </dsp:style>
    </dsp:sp>
    <dsp:sp modelId="{C44919D9-AA60-41AA-B2F3-134B8BB25BF3}">
      <dsp:nvSpPr>
        <dsp:cNvPr id="0" name=""/>
        <dsp:cNvSpPr/>
      </dsp:nvSpPr>
      <dsp:spPr>
        <a:xfrm>
          <a:off x="4827361" y="2873519"/>
          <a:ext cx="1820800" cy="1575206"/>
        </a:xfrm>
        <a:prstGeom prst="hexagon">
          <a:avLst>
            <a:gd name="adj" fmla="val 28570"/>
            <a:gd name="vf" fmla="val 115470"/>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Technological</a:t>
          </a:r>
        </a:p>
      </dsp:txBody>
      <dsp:txXfrm>
        <a:off x="5129106" y="3134564"/>
        <a:ext cx="1217310" cy="1053116"/>
      </dsp:txXfrm>
    </dsp:sp>
    <dsp:sp modelId="{EBC881FA-5A8C-4C21-B69F-2E0F2A32C9E3}">
      <dsp:nvSpPr>
        <dsp:cNvPr id="0" name=""/>
        <dsp:cNvSpPr/>
      </dsp:nvSpPr>
      <dsp:spPr>
        <a:xfrm>
          <a:off x="2956944" y="3861342"/>
          <a:ext cx="838302" cy="722308"/>
        </a:xfrm>
        <a:prstGeom prst="hexagon">
          <a:avLst>
            <a:gd name="adj" fmla="val 28900"/>
            <a:gd name="vf" fmla="val 115470"/>
          </a:avLst>
        </a:prstGeom>
        <a:solidFill>
          <a:srgbClr val="FFFF00">
            <a:alpha val="25000"/>
          </a:srgbClr>
        </a:solidFill>
        <a:ln>
          <a:noFill/>
        </a:ln>
        <a:effectLst/>
      </dsp:spPr>
      <dsp:style>
        <a:lnRef idx="0">
          <a:scrgbClr r="0" g="0" b="0"/>
        </a:lnRef>
        <a:fillRef idx="1">
          <a:scrgbClr r="0" g="0" b="0"/>
        </a:fillRef>
        <a:effectRef idx="0">
          <a:scrgbClr r="0" g="0" b="0"/>
        </a:effectRef>
        <a:fontRef idx="minor"/>
      </dsp:style>
    </dsp:sp>
    <dsp:sp modelId="{7ED2C700-EA1B-440A-AE53-BEC51C0C55F1}">
      <dsp:nvSpPr>
        <dsp:cNvPr id="0" name=""/>
        <dsp:cNvSpPr/>
      </dsp:nvSpPr>
      <dsp:spPr>
        <a:xfrm>
          <a:off x="3157475" y="3843460"/>
          <a:ext cx="1820800" cy="1575206"/>
        </a:xfrm>
        <a:prstGeom prst="hexagon">
          <a:avLst>
            <a:gd name="adj" fmla="val 28570"/>
            <a:gd name="vf" fmla="val 115470"/>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Environmental</a:t>
          </a:r>
        </a:p>
      </dsp:txBody>
      <dsp:txXfrm>
        <a:off x="3459220" y="4104505"/>
        <a:ext cx="1217310" cy="1053116"/>
      </dsp:txXfrm>
    </dsp:sp>
    <dsp:sp modelId="{92B32BF4-B21B-4B3A-86AC-78575EFAF6E7}">
      <dsp:nvSpPr>
        <dsp:cNvPr id="0" name=""/>
        <dsp:cNvSpPr/>
      </dsp:nvSpPr>
      <dsp:spPr>
        <a:xfrm>
          <a:off x="1962559" y="2511552"/>
          <a:ext cx="838302" cy="722308"/>
        </a:xfrm>
        <a:prstGeom prst="hexagon">
          <a:avLst>
            <a:gd name="adj" fmla="val 28900"/>
            <a:gd name="vf" fmla="val 115470"/>
          </a:avLst>
        </a:prstGeom>
        <a:solidFill>
          <a:srgbClr val="FF0000">
            <a:alpha val="25000"/>
          </a:srgbClr>
        </a:solidFill>
        <a:ln>
          <a:noFill/>
        </a:ln>
        <a:effectLst/>
      </dsp:spPr>
      <dsp:style>
        <a:lnRef idx="0">
          <a:scrgbClr r="0" g="0" b="0"/>
        </a:lnRef>
        <a:fillRef idx="1">
          <a:scrgbClr r="0" g="0" b="0"/>
        </a:fillRef>
        <a:effectRef idx="0">
          <a:scrgbClr r="0" g="0" b="0"/>
        </a:effectRef>
        <a:fontRef idx="minor"/>
      </dsp:style>
    </dsp:sp>
    <dsp:sp modelId="{2C5E9865-A3C2-4C3E-8678-32E3922370E3}">
      <dsp:nvSpPr>
        <dsp:cNvPr id="0" name=""/>
        <dsp:cNvSpPr/>
      </dsp:nvSpPr>
      <dsp:spPr>
        <a:xfrm>
          <a:off x="1479837" y="2874602"/>
          <a:ext cx="1820800" cy="1575206"/>
        </a:xfrm>
        <a:prstGeom prst="hexagon">
          <a:avLst>
            <a:gd name="adj" fmla="val 28570"/>
            <a:gd name="vf" fmla="val 115470"/>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0000"/>
              </a:solidFill>
            </a:rPr>
            <a:t>Legal</a:t>
          </a:r>
        </a:p>
      </dsp:txBody>
      <dsp:txXfrm>
        <a:off x="1781582" y="3135647"/>
        <a:ext cx="1217310" cy="1053116"/>
      </dsp:txXfrm>
    </dsp:sp>
    <dsp:sp modelId="{6F7FAAB9-5C52-4C1A-A79F-C6A48578DA49}">
      <dsp:nvSpPr>
        <dsp:cNvPr id="0" name=""/>
        <dsp:cNvSpPr/>
      </dsp:nvSpPr>
      <dsp:spPr>
        <a:xfrm>
          <a:off x="1470314" y="966690"/>
          <a:ext cx="1820800" cy="1575206"/>
        </a:xfrm>
        <a:prstGeom prst="hexagon">
          <a:avLst>
            <a:gd name="adj" fmla="val 28570"/>
            <a:gd name="vf" fmla="val 115470"/>
          </a:avLst>
        </a:prstGeom>
        <a:solidFill>
          <a:srgbClr val="FF0000">
            <a:alpha val="2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rgbClr val="FFFF00"/>
              </a:solidFill>
            </a:rPr>
            <a:t>Political</a:t>
          </a:r>
        </a:p>
        <a:p>
          <a:pPr marL="0" lvl="0" indent="0" algn="ctr" defTabSz="666750">
            <a:lnSpc>
              <a:spcPct val="90000"/>
            </a:lnSpc>
            <a:spcBef>
              <a:spcPct val="0"/>
            </a:spcBef>
            <a:spcAft>
              <a:spcPct val="35000"/>
            </a:spcAft>
            <a:buNone/>
          </a:pPr>
          <a:endParaRPr lang="en-GB" sz="1500" kern="1200" dirty="0">
            <a:solidFill>
              <a:srgbClr val="FFFF00"/>
            </a:solidFill>
          </a:endParaRPr>
        </a:p>
      </dsp:txBody>
      <dsp:txXfrm>
        <a:off x="1772059" y="1227735"/>
        <a:ext cx="1217310" cy="1053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3C1E3-5B5E-48A1-9877-1BEF8F57601D}">
      <dsp:nvSpPr>
        <dsp:cNvPr id="0" name=""/>
        <dsp:cNvSpPr/>
      </dsp:nvSpPr>
      <dsp:spPr>
        <a:xfrm>
          <a:off x="4332317" y="1997542"/>
          <a:ext cx="1423581" cy="1423581"/>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rgbClr val="FF0000"/>
              </a:solidFill>
            </a:rPr>
            <a:t>SWOT</a:t>
          </a:r>
        </a:p>
      </dsp:txBody>
      <dsp:txXfrm>
        <a:off x="4540796" y="2206021"/>
        <a:ext cx="1006623" cy="1006623"/>
      </dsp:txXfrm>
    </dsp:sp>
    <dsp:sp modelId="{5CAADE8E-B005-49A2-AFB4-EE2B06598D8E}">
      <dsp:nvSpPr>
        <dsp:cNvPr id="0" name=""/>
        <dsp:cNvSpPr/>
      </dsp:nvSpPr>
      <dsp:spPr>
        <a:xfrm rot="16200000">
          <a:off x="4892934" y="1478857"/>
          <a:ext cx="302347" cy="484017"/>
        </a:xfrm>
        <a:prstGeom prst="rightArrow">
          <a:avLst>
            <a:gd name="adj1" fmla="val 60000"/>
            <a:gd name="adj2" fmla="val 50000"/>
          </a:avLst>
        </a:prstGeom>
        <a:solidFill>
          <a:srgbClr val="FFFF00"/>
        </a:solidFill>
        <a:ln>
          <a:solidFill>
            <a:srgbClr val="FF000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938286" y="1621012"/>
        <a:ext cx="211643" cy="290411"/>
      </dsp:txXfrm>
    </dsp:sp>
    <dsp:sp modelId="{5F0E2465-D817-4AD1-9268-C0B8A7EF25F2}">
      <dsp:nvSpPr>
        <dsp:cNvPr id="0" name=""/>
        <dsp:cNvSpPr/>
      </dsp:nvSpPr>
      <dsp:spPr>
        <a:xfrm>
          <a:off x="4332317" y="3494"/>
          <a:ext cx="1423581" cy="1423581"/>
        </a:xfrm>
        <a:prstGeom prst="ellipse">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FF00"/>
              </a:solidFill>
            </a:rPr>
            <a:t>Weaknesses</a:t>
          </a:r>
        </a:p>
      </dsp:txBody>
      <dsp:txXfrm>
        <a:off x="4540796" y="211973"/>
        <a:ext cx="1006623" cy="1006623"/>
      </dsp:txXfrm>
    </dsp:sp>
    <dsp:sp modelId="{37005470-18D1-4583-BEB4-CE017DF76EF5}">
      <dsp:nvSpPr>
        <dsp:cNvPr id="0" name=""/>
        <dsp:cNvSpPr/>
      </dsp:nvSpPr>
      <dsp:spPr>
        <a:xfrm>
          <a:off x="5881401" y="2467324"/>
          <a:ext cx="302347" cy="484017"/>
        </a:xfrm>
        <a:prstGeom prst="rightArrow">
          <a:avLst>
            <a:gd name="adj1" fmla="val 60000"/>
            <a:gd name="adj2" fmla="val 50000"/>
          </a:avLst>
        </a:prstGeom>
        <a:solidFill>
          <a:srgbClr val="FF0000"/>
        </a:solidFill>
        <a:ln>
          <a:solidFill>
            <a:srgbClr val="FFFF0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881401" y="2564127"/>
        <a:ext cx="211643" cy="290411"/>
      </dsp:txXfrm>
    </dsp:sp>
    <dsp:sp modelId="{1A0D6E4D-4BA4-414C-961A-3325666456C1}">
      <dsp:nvSpPr>
        <dsp:cNvPr id="0" name=""/>
        <dsp:cNvSpPr/>
      </dsp:nvSpPr>
      <dsp:spPr>
        <a:xfrm>
          <a:off x="6326366" y="1997542"/>
          <a:ext cx="1423581" cy="1423581"/>
        </a:xfrm>
        <a:prstGeom prst="ellipse">
          <a:avLst/>
        </a:prstGeom>
        <a:solidFill>
          <a:srgbClr val="FFFF00">
            <a:alpha val="2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0000"/>
              </a:solidFill>
            </a:rPr>
            <a:t>Opportunities</a:t>
          </a:r>
          <a:r>
            <a:rPr lang="en-GB" sz="1300" kern="1200" dirty="0"/>
            <a:t> </a:t>
          </a:r>
        </a:p>
      </dsp:txBody>
      <dsp:txXfrm>
        <a:off x="6534845" y="2206021"/>
        <a:ext cx="1006623" cy="1006623"/>
      </dsp:txXfrm>
    </dsp:sp>
    <dsp:sp modelId="{517A1541-E746-48BE-95A2-289A03E5614E}">
      <dsp:nvSpPr>
        <dsp:cNvPr id="0" name=""/>
        <dsp:cNvSpPr/>
      </dsp:nvSpPr>
      <dsp:spPr>
        <a:xfrm rot="5400000">
          <a:off x="4892934" y="3455791"/>
          <a:ext cx="302347" cy="484017"/>
        </a:xfrm>
        <a:prstGeom prst="rightArrow">
          <a:avLst>
            <a:gd name="adj1" fmla="val 60000"/>
            <a:gd name="adj2" fmla="val 50000"/>
          </a:avLst>
        </a:prstGeom>
        <a:solidFill>
          <a:srgbClr val="FFFF00"/>
        </a:solidFill>
        <a:ln>
          <a:solidFill>
            <a:srgbClr val="FF000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938286" y="3507242"/>
        <a:ext cx="211643" cy="290411"/>
      </dsp:txXfrm>
    </dsp:sp>
    <dsp:sp modelId="{92D529D0-0B9A-4A62-8737-E406435C766F}">
      <dsp:nvSpPr>
        <dsp:cNvPr id="0" name=""/>
        <dsp:cNvSpPr/>
      </dsp:nvSpPr>
      <dsp:spPr>
        <a:xfrm>
          <a:off x="4332317" y="3991591"/>
          <a:ext cx="1423581" cy="1423581"/>
        </a:xfrm>
        <a:prstGeom prst="ellipse">
          <a:avLst/>
        </a:prstGeom>
        <a:solidFill>
          <a:srgbClr val="FF0000">
            <a:alpha val="2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FF00"/>
              </a:solidFill>
            </a:rPr>
            <a:t>Threats</a:t>
          </a:r>
        </a:p>
      </dsp:txBody>
      <dsp:txXfrm>
        <a:off x="4540796" y="4200070"/>
        <a:ext cx="1006623" cy="1006623"/>
      </dsp:txXfrm>
    </dsp:sp>
    <dsp:sp modelId="{B3BD09D8-E952-487D-88EE-90D35E825F53}">
      <dsp:nvSpPr>
        <dsp:cNvPr id="0" name=""/>
        <dsp:cNvSpPr/>
      </dsp:nvSpPr>
      <dsp:spPr>
        <a:xfrm rot="10800000">
          <a:off x="3904467" y="2467324"/>
          <a:ext cx="302347" cy="484017"/>
        </a:xfrm>
        <a:prstGeom prst="rightArrow">
          <a:avLst>
            <a:gd name="adj1" fmla="val 60000"/>
            <a:gd name="adj2" fmla="val 50000"/>
          </a:avLst>
        </a:prstGeom>
        <a:solidFill>
          <a:srgbClr val="FF0000"/>
        </a:solidFill>
        <a:ln>
          <a:solidFill>
            <a:srgbClr val="FFFF00"/>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995171" y="2564127"/>
        <a:ext cx="211643" cy="290411"/>
      </dsp:txXfrm>
    </dsp:sp>
    <dsp:sp modelId="{C2341C57-1491-4F27-A5F8-86C2AAB17BC2}">
      <dsp:nvSpPr>
        <dsp:cNvPr id="0" name=""/>
        <dsp:cNvSpPr/>
      </dsp:nvSpPr>
      <dsp:spPr>
        <a:xfrm>
          <a:off x="2338269" y="1997542"/>
          <a:ext cx="1423581" cy="1423581"/>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0000"/>
              </a:solidFill>
            </a:rPr>
            <a:t>Strengths</a:t>
          </a:r>
        </a:p>
      </dsp:txBody>
      <dsp:txXfrm>
        <a:off x="2546748" y="2206021"/>
        <a:ext cx="1006623" cy="1006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F354B-9C5D-4B96-9E4B-97F451B8D910}">
      <dsp:nvSpPr>
        <dsp:cNvPr id="0" name=""/>
        <dsp:cNvSpPr/>
      </dsp:nvSpPr>
      <dsp:spPr>
        <a:xfrm>
          <a:off x="3023512" y="2478152"/>
          <a:ext cx="2080974" cy="2080974"/>
        </a:xfrm>
        <a:prstGeom prst="ellipse">
          <a:avLst/>
        </a:prstGeom>
        <a:solidFill>
          <a:srgbClr val="FF0000">
            <a:alpha val="75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FOR EACH AND EVERY CUSTOMER</a:t>
          </a:r>
        </a:p>
      </dsp:txBody>
      <dsp:txXfrm>
        <a:off x="3328264" y="2782904"/>
        <a:ext cx="1471470" cy="1471470"/>
      </dsp:txXfrm>
    </dsp:sp>
    <dsp:sp modelId="{98AB19F6-9233-4E80-A57B-2F08E4C185BA}">
      <dsp:nvSpPr>
        <dsp:cNvPr id="0" name=""/>
        <dsp:cNvSpPr/>
      </dsp:nvSpPr>
      <dsp:spPr>
        <a:xfrm rot="12900000">
          <a:off x="1685872" y="2114965"/>
          <a:ext cx="1593949" cy="593077"/>
        </a:xfrm>
        <a:prstGeom prst="lef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sp>
    <dsp:sp modelId="{E50DFEFF-3774-4B7D-A793-C8194210A887}">
      <dsp:nvSpPr>
        <dsp:cNvPr id="0" name=""/>
        <dsp:cNvSpPr/>
      </dsp:nvSpPr>
      <dsp:spPr>
        <a:xfrm>
          <a:off x="841541" y="1163608"/>
          <a:ext cx="1976925" cy="1581540"/>
        </a:xfrm>
        <a:prstGeom prst="roundRect">
          <a:avLst>
            <a:gd name="adj" fmla="val 10000"/>
          </a:avLst>
        </a:prstGeom>
        <a:solidFill>
          <a:srgbClr val="FFFF00">
            <a:alpha val="75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GB" sz="2900" kern="1200" dirty="0"/>
            <a:t>QUALITY</a:t>
          </a:r>
        </a:p>
      </dsp:txBody>
      <dsp:txXfrm>
        <a:off x="887863" y="1209930"/>
        <a:ext cx="1884281" cy="1488896"/>
      </dsp:txXfrm>
    </dsp:sp>
    <dsp:sp modelId="{847C8F74-F38A-4D58-8727-4BD8A3BE968A}">
      <dsp:nvSpPr>
        <dsp:cNvPr id="0" name=""/>
        <dsp:cNvSpPr/>
      </dsp:nvSpPr>
      <dsp:spPr>
        <a:xfrm rot="16200000">
          <a:off x="3267025" y="1291869"/>
          <a:ext cx="1593949" cy="593077"/>
        </a:xfrm>
        <a:prstGeom prst="leftArrow">
          <a:avLst>
            <a:gd name="adj1" fmla="val 60000"/>
            <a:gd name="adj2" fmla="val 50000"/>
          </a:avLst>
        </a:prstGeom>
        <a:solidFill>
          <a:srgbClr val="FFFF00"/>
        </a:solidFill>
        <a:ln>
          <a:noFill/>
        </a:ln>
        <a:effectLst/>
      </dsp:spPr>
      <dsp:style>
        <a:lnRef idx="0">
          <a:scrgbClr r="0" g="0" b="0"/>
        </a:lnRef>
        <a:fillRef idx="1">
          <a:scrgbClr r="0" g="0" b="0"/>
        </a:fillRef>
        <a:effectRef idx="0">
          <a:scrgbClr r="0" g="0" b="0"/>
        </a:effectRef>
        <a:fontRef idx="minor">
          <a:schemeClr val="lt1"/>
        </a:fontRef>
      </dsp:style>
    </dsp:sp>
    <dsp:sp modelId="{A61709D2-9142-43A2-9F1A-A99988537C48}">
      <dsp:nvSpPr>
        <dsp:cNvPr id="0" name=""/>
        <dsp:cNvSpPr/>
      </dsp:nvSpPr>
      <dsp:spPr>
        <a:xfrm>
          <a:off x="3075537" y="663"/>
          <a:ext cx="1976925" cy="1581540"/>
        </a:xfrm>
        <a:prstGeom prst="roundRect">
          <a:avLst>
            <a:gd name="adj" fmla="val 10000"/>
          </a:avLst>
        </a:prstGeom>
        <a:solidFill>
          <a:srgbClr val="FF0000">
            <a:alpha val="75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GB" sz="2900" kern="1200" dirty="0"/>
            <a:t>SERVICE</a:t>
          </a:r>
        </a:p>
      </dsp:txBody>
      <dsp:txXfrm>
        <a:off x="3121859" y="46985"/>
        <a:ext cx="1884281" cy="1488896"/>
      </dsp:txXfrm>
    </dsp:sp>
    <dsp:sp modelId="{F2F86150-17AA-453B-AF33-8364AE90E0D5}">
      <dsp:nvSpPr>
        <dsp:cNvPr id="0" name=""/>
        <dsp:cNvSpPr/>
      </dsp:nvSpPr>
      <dsp:spPr>
        <a:xfrm rot="19500000">
          <a:off x="4848178" y="2114965"/>
          <a:ext cx="1593949" cy="593077"/>
        </a:xfrm>
        <a:prstGeom prst="lef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sp>
    <dsp:sp modelId="{069E5D3D-3C5B-48FB-81BF-577126007632}">
      <dsp:nvSpPr>
        <dsp:cNvPr id="0" name=""/>
        <dsp:cNvSpPr/>
      </dsp:nvSpPr>
      <dsp:spPr>
        <a:xfrm>
          <a:off x="5309533" y="1163608"/>
          <a:ext cx="1976925" cy="1581540"/>
        </a:xfrm>
        <a:prstGeom prst="roundRect">
          <a:avLst>
            <a:gd name="adj" fmla="val 10000"/>
          </a:avLst>
        </a:prstGeom>
        <a:solidFill>
          <a:srgbClr val="FFFF00">
            <a:alpha val="75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GB" sz="2900" kern="1200" dirty="0"/>
            <a:t>CLENLINESS AND VALUE</a:t>
          </a:r>
        </a:p>
      </dsp:txBody>
      <dsp:txXfrm>
        <a:off x="5355855" y="1209930"/>
        <a:ext cx="1884281" cy="14888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B577B-5298-48EB-9DF2-FEEC3350FD18}">
      <dsp:nvSpPr>
        <dsp:cNvPr id="0" name=""/>
        <dsp:cNvSpPr/>
      </dsp:nvSpPr>
      <dsp:spPr>
        <a:xfrm>
          <a:off x="2707185" y="60967"/>
          <a:ext cx="2926454" cy="2926454"/>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200400">
            <a:lnSpc>
              <a:spcPct val="90000"/>
            </a:lnSpc>
            <a:spcBef>
              <a:spcPct val="0"/>
            </a:spcBef>
            <a:spcAft>
              <a:spcPct val="35000"/>
            </a:spcAft>
            <a:buNone/>
          </a:pPr>
          <a:r>
            <a:rPr lang="en-GB" sz="7200" kern="1200" dirty="0">
              <a:solidFill>
                <a:srgbClr val="FF0000"/>
              </a:solidFill>
              <a:latin typeface="Times New Roman" panose="02020603050405020304" pitchFamily="18" charset="0"/>
              <a:cs typeface="Times New Roman" panose="02020603050405020304" pitchFamily="18" charset="0"/>
            </a:rPr>
            <a:t>US</a:t>
          </a:r>
        </a:p>
      </dsp:txBody>
      <dsp:txXfrm>
        <a:off x="3097379" y="573097"/>
        <a:ext cx="2146066" cy="1316904"/>
      </dsp:txXfrm>
    </dsp:sp>
    <dsp:sp modelId="{52056389-440C-4635-B478-44B50553DFEE}">
      <dsp:nvSpPr>
        <dsp:cNvPr id="0" name=""/>
        <dsp:cNvSpPr/>
      </dsp:nvSpPr>
      <dsp:spPr>
        <a:xfrm>
          <a:off x="3763147" y="1890001"/>
          <a:ext cx="2926454" cy="2926454"/>
        </a:xfrm>
        <a:prstGeom prst="ellipse">
          <a:avLst/>
        </a:prstGeom>
        <a:solidFill>
          <a:schemeClr val="bg1">
            <a:alpha val="75000"/>
          </a:scheme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rgbClr val="FF0000"/>
              </a:solidFill>
            </a:rPr>
            <a:t>ASIA, MIDDLE-EAST, AFRICA</a:t>
          </a:r>
        </a:p>
      </dsp:txBody>
      <dsp:txXfrm>
        <a:off x="4658154" y="2646002"/>
        <a:ext cx="1755872" cy="1609549"/>
      </dsp:txXfrm>
    </dsp:sp>
    <dsp:sp modelId="{0EBC3F9B-E690-400D-8E0B-CA4B55386E46}">
      <dsp:nvSpPr>
        <dsp:cNvPr id="0" name=""/>
        <dsp:cNvSpPr/>
      </dsp:nvSpPr>
      <dsp:spPr>
        <a:xfrm>
          <a:off x="1651223" y="1890001"/>
          <a:ext cx="2926454" cy="2926454"/>
        </a:xfrm>
        <a:prstGeom prst="ellipse">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rgbClr val="FFFF00"/>
              </a:solidFill>
              <a:latin typeface="Times New Roman" panose="02020603050405020304" pitchFamily="18" charset="0"/>
              <a:cs typeface="Times New Roman" panose="02020603050405020304" pitchFamily="18" charset="0"/>
            </a:rPr>
            <a:t>EUROPE</a:t>
          </a:r>
        </a:p>
      </dsp:txBody>
      <dsp:txXfrm>
        <a:off x="1926797" y="2646002"/>
        <a:ext cx="1755872" cy="16095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07505-2073-49B3-B96F-97825C844D11}">
      <dsp:nvSpPr>
        <dsp:cNvPr id="0" name=""/>
        <dsp:cNvSpPr/>
      </dsp:nvSpPr>
      <dsp:spPr>
        <a:xfrm>
          <a:off x="2495589" y="1069236"/>
          <a:ext cx="2663713" cy="2663713"/>
        </a:xfrm>
        <a:prstGeom prst="ellipse">
          <a:avLst/>
        </a:prstGeom>
        <a:solidFill>
          <a:srgbClr val="FF0000">
            <a:alpha val="75000"/>
          </a:srgbClr>
        </a:solidFill>
        <a:ln w="12700" cap="flat" cmpd="sng" algn="ctr">
          <a:solidFill>
            <a:srgbClr val="FFFF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rgbClr val="FFFF00"/>
              </a:solidFill>
              <a:latin typeface="Times New Roman" panose="02020603050405020304" pitchFamily="18" charset="0"/>
              <a:cs typeface="Times New Roman" panose="02020603050405020304" pitchFamily="18" charset="0"/>
            </a:rPr>
            <a:t>CRITERIA OF MANAGEMENT</a:t>
          </a:r>
        </a:p>
      </dsp:txBody>
      <dsp:txXfrm>
        <a:off x="2885681" y="1459328"/>
        <a:ext cx="1883529" cy="1883529"/>
      </dsp:txXfrm>
    </dsp:sp>
    <dsp:sp modelId="{43D12565-53DE-4DC8-A1F7-3B7845FA8E0B}">
      <dsp:nvSpPr>
        <dsp:cNvPr id="0" name=""/>
        <dsp:cNvSpPr/>
      </dsp:nvSpPr>
      <dsp:spPr>
        <a:xfrm>
          <a:off x="3161517" y="475"/>
          <a:ext cx="1331856" cy="1331856"/>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0000"/>
              </a:solidFill>
              <a:latin typeface="Times New Roman" panose="02020603050405020304" pitchFamily="18" charset="0"/>
              <a:cs typeface="Times New Roman" panose="02020603050405020304" pitchFamily="18" charset="0"/>
            </a:rPr>
            <a:t>SCIENTIFIC</a:t>
          </a:r>
        </a:p>
      </dsp:txBody>
      <dsp:txXfrm>
        <a:off x="3356563" y="195521"/>
        <a:ext cx="941764" cy="941764"/>
      </dsp:txXfrm>
    </dsp:sp>
    <dsp:sp modelId="{C629EF2C-B001-46B6-8854-F9EAAA09472D}">
      <dsp:nvSpPr>
        <dsp:cNvPr id="0" name=""/>
        <dsp:cNvSpPr/>
      </dsp:nvSpPr>
      <dsp:spPr>
        <a:xfrm>
          <a:off x="4896207" y="1735165"/>
          <a:ext cx="1331856" cy="1331856"/>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0000"/>
              </a:solidFill>
              <a:latin typeface="Times New Roman" panose="02020603050405020304" pitchFamily="18" charset="0"/>
              <a:cs typeface="Times New Roman" panose="02020603050405020304" pitchFamily="18" charset="0"/>
            </a:rPr>
            <a:t>SYSTEMS</a:t>
          </a:r>
        </a:p>
      </dsp:txBody>
      <dsp:txXfrm>
        <a:off x="5091253" y="1930211"/>
        <a:ext cx="941764" cy="941764"/>
      </dsp:txXfrm>
    </dsp:sp>
    <dsp:sp modelId="{89D8C8AB-E100-481F-A8A9-DF394840DCAB}">
      <dsp:nvSpPr>
        <dsp:cNvPr id="0" name=""/>
        <dsp:cNvSpPr/>
      </dsp:nvSpPr>
      <dsp:spPr>
        <a:xfrm>
          <a:off x="3161517" y="3469854"/>
          <a:ext cx="1331856" cy="1331856"/>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rgbClr val="FF0000"/>
              </a:solidFill>
              <a:latin typeface="Times New Roman" panose="02020603050405020304" pitchFamily="18" charset="0"/>
              <a:cs typeface="Times New Roman" panose="02020603050405020304" pitchFamily="18" charset="0"/>
            </a:rPr>
            <a:t>CONTINGENCY</a:t>
          </a:r>
        </a:p>
      </dsp:txBody>
      <dsp:txXfrm>
        <a:off x="3356563" y="3664900"/>
        <a:ext cx="941764" cy="941764"/>
      </dsp:txXfrm>
    </dsp:sp>
    <dsp:sp modelId="{986607AC-48CF-4493-9145-F2D96AA6EAAC}">
      <dsp:nvSpPr>
        <dsp:cNvPr id="0" name=""/>
        <dsp:cNvSpPr/>
      </dsp:nvSpPr>
      <dsp:spPr>
        <a:xfrm>
          <a:off x="1426827" y="1735165"/>
          <a:ext cx="1331856" cy="1331856"/>
        </a:xfrm>
        <a:prstGeom prst="ellipse">
          <a:avLst/>
        </a:prstGeom>
        <a:solidFill>
          <a:srgbClr val="FFFF00">
            <a:alpha val="75000"/>
          </a:srgb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0000"/>
              </a:solidFill>
              <a:latin typeface="Times New Roman" panose="02020603050405020304" pitchFamily="18" charset="0"/>
              <a:cs typeface="Times New Roman" panose="02020603050405020304" pitchFamily="18" charset="0"/>
            </a:rPr>
            <a:t>CLASSICAL</a:t>
          </a:r>
        </a:p>
      </dsp:txBody>
      <dsp:txXfrm>
        <a:off x="1621873" y="1930211"/>
        <a:ext cx="941764" cy="9417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2DB8C1-C99F-4486-9470-669737381601}" type="datetimeFigureOut">
              <a:rPr lang="en-GB" smtClean="0"/>
              <a:t>21/12/2018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38B03-8BD1-4420-BDF9-ADFDB70C4A9C}" type="slidenum">
              <a:rPr lang="en-GB" smtClean="0"/>
              <a:t>‹#›</a:t>
            </a:fld>
            <a:endParaRPr lang="en-GB"/>
          </a:p>
        </p:txBody>
      </p:sp>
    </p:spTree>
    <p:extLst>
      <p:ext uri="{BB962C8B-B14F-4D97-AF65-F5344CB8AC3E}">
        <p14:creationId xmlns:p14="http://schemas.microsoft.com/office/powerpoint/2010/main" val="3068847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image.slidesharecdn.com/presentation1id-1877amended-140304063311-phpapp02/95/strategic-goals-and-direction-of-mcdonald-13-638.jpg?cb=1393915383"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image.slidesharecdn.com/presentation1id-1877amended-140304063311-phpapp02/95/strategic-goals-and-direction-of-mcdonald-14-638.jpg?cb=1393915383"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corporate.mcdonalds.com/corpmcd/about-us/our-values.html"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searchdatacenter.techtarget.com/definition/data-center"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searchitchannel.techtarget.com/definition/cloud-services" TargetMode="External"/><Relationship Id="rId5" Type="http://schemas.openxmlformats.org/officeDocument/2006/relationships/hyperlink" Target="https://searchcloudcomputing.techtarget.com/definition/hybrid-IT" TargetMode="External"/><Relationship Id="rId4" Type="http://schemas.openxmlformats.org/officeDocument/2006/relationships/hyperlink" Target="https://whatis.techtarget.com/definition/IT-as-a-Service-ITaa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eambuilding.co.uk/activities-outdoor/crystal-challenge-team-event.html"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www.teambuilding.co.uk/motivation.html" TargetMode="External"/><Relationship Id="rId4" Type="http://schemas.openxmlformats.org/officeDocument/2006/relationships/hyperlink" Target="https://www.teambuilding.co.uk/"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businessinsider.com/r-mcdonalds-japan-sees-wider-losses-this-year-after-food-scandals-2015-4"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businessinsider.com/mcdonalds-vacates-headquarters-2014-5" TargetMode="External"/><Relationship Id="rId4" Type="http://schemas.openxmlformats.org/officeDocument/2006/relationships/hyperlink" Target="https://www.businessinsider.com/mcdonalds-franchisees-are-furious-2015-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a presentation on the Multi-Nation corporation Mc Donald’s. A company synonymous with success over large periods. A Private sector company that has faced many obstacles in it’s development over numerous decades. But has maintained a sustainable business model, and streaked well ahead of it’s competition. Uniquely and effectively a one word solipsism for fast food. This company has slashed a path through the business world wilderness. To gain the super dominance and massive world wide market share that this ubiquitous company has conquered in the last 40 years. Let’s learn about this success story.</a:t>
            </a:r>
          </a:p>
        </p:txBody>
      </p:sp>
      <p:sp>
        <p:nvSpPr>
          <p:cNvPr id="4" name="Slide Number Placeholder 3"/>
          <p:cNvSpPr>
            <a:spLocks noGrp="1"/>
          </p:cNvSpPr>
          <p:nvPr>
            <p:ph type="sldNum" sz="quarter" idx="5"/>
          </p:nvPr>
        </p:nvSpPr>
        <p:spPr/>
        <p:txBody>
          <a:bodyPr/>
          <a:lstStyle/>
          <a:p>
            <a:fld id="{37C38B03-8BD1-4420-BDF9-ADFDB70C4A9C}" type="slidenum">
              <a:rPr lang="en-GB" smtClean="0"/>
              <a:t>2</a:t>
            </a:fld>
            <a:endParaRPr lang="en-GB"/>
          </a:p>
        </p:txBody>
      </p:sp>
    </p:spTree>
    <p:extLst>
      <p:ext uri="{BB962C8B-B14F-4D97-AF65-F5344CB8AC3E}">
        <p14:creationId xmlns:p14="http://schemas.microsoft.com/office/powerpoint/2010/main" val="317104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constituents are needed in this cornucopia. Too much one on one thing it just won’t make any success. What is needed and what does it already have. How much do the public know of it’s operations. What ingredients create a good style of delectable success for McDonald’s. How does her style of management taste and is it in need of further seasoning. Is this company corporately infallible or are there rotten elements set on entangling McDonald’s sustainability, from outside her vector. Does she contribute more to Society than fast food. How do her many teams and groups work within this organisation.</a:t>
            </a:r>
          </a:p>
          <a:p>
            <a:r>
              <a:rPr lang="en-GB" dirty="0"/>
              <a:t>But where is methodology and business philosophy satisfied with her future goals and objectives.</a:t>
            </a:r>
          </a:p>
        </p:txBody>
      </p:sp>
      <p:sp>
        <p:nvSpPr>
          <p:cNvPr id="4" name="Slide Number Placeholder 3"/>
          <p:cNvSpPr>
            <a:spLocks noGrp="1"/>
          </p:cNvSpPr>
          <p:nvPr>
            <p:ph type="sldNum" sz="quarter" idx="5"/>
          </p:nvPr>
        </p:nvSpPr>
        <p:spPr/>
        <p:txBody>
          <a:bodyPr/>
          <a:lstStyle/>
          <a:p>
            <a:fld id="{37C38B03-8BD1-4420-BDF9-ADFDB70C4A9C}" type="slidenum">
              <a:rPr lang="en-GB" smtClean="0"/>
              <a:t>3</a:t>
            </a:fld>
            <a:endParaRPr lang="en-GB"/>
          </a:p>
        </p:txBody>
      </p:sp>
    </p:spTree>
    <p:extLst>
      <p:ext uri="{BB962C8B-B14F-4D97-AF65-F5344CB8AC3E}">
        <p14:creationId xmlns:p14="http://schemas.microsoft.com/office/powerpoint/2010/main" val="2037853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 </a:t>
            </a:r>
            <a:r>
              <a:rPr lang="en-GB" sz="1200" kern="1200" dirty="0">
                <a:solidFill>
                  <a:schemeClr val="tx1"/>
                </a:solidFill>
                <a:effectLst/>
                <a:latin typeface="+mn-lt"/>
                <a:ea typeface="+mn-ea"/>
                <a:cs typeface="+mn-cs"/>
              </a:rPr>
              <a:t>Creating greater Global Trade                                     </a:t>
            </a:r>
            <a:r>
              <a:rPr lang="en-GB" dirty="0"/>
              <a:t>Economic - </a:t>
            </a:r>
            <a:r>
              <a:rPr lang="en-GB" sz="1200" kern="1200" dirty="0">
                <a:solidFill>
                  <a:schemeClr val="tx1"/>
                </a:solidFill>
                <a:effectLst/>
                <a:latin typeface="+mn-lt"/>
                <a:ea typeface="+mn-ea"/>
                <a:cs typeface="+mn-cs"/>
              </a:rPr>
              <a:t>Consistent and uniform advancement of Third World Countries    </a:t>
            </a:r>
            <a:r>
              <a:rPr lang="en-GB" dirty="0"/>
              <a:t>Social - </a:t>
            </a:r>
            <a:r>
              <a:rPr lang="en-GB" sz="1200" kern="1200" dirty="0">
                <a:solidFill>
                  <a:schemeClr val="tx1"/>
                </a:solidFill>
                <a:effectLst/>
                <a:latin typeface="+mn-lt"/>
                <a:ea typeface="+mn-ea"/>
                <a:cs typeface="+mn-cs"/>
              </a:rPr>
              <a:t>Greater disposing of accrued wealth</a:t>
            </a:r>
          </a:p>
          <a:p>
            <a:r>
              <a:rPr lang="en-GB" dirty="0"/>
              <a:t>              - </a:t>
            </a:r>
            <a:r>
              <a:rPr lang="en-GB" sz="1200" kern="1200" dirty="0">
                <a:solidFill>
                  <a:schemeClr val="tx1"/>
                </a:solidFill>
                <a:effectLst/>
                <a:latin typeface="+mn-lt"/>
                <a:ea typeface="+mn-ea"/>
                <a:cs typeface="+mn-cs"/>
              </a:rPr>
              <a:t>Government necessitates a healthy lifestyle                                 </a:t>
            </a:r>
            <a:r>
              <a:rPr lang="en-GB" dirty="0"/>
              <a:t>- </a:t>
            </a:r>
            <a:r>
              <a:rPr lang="en-GB" sz="1200" kern="1200" dirty="0">
                <a:solidFill>
                  <a:schemeClr val="tx1"/>
                </a:solidFill>
                <a:effectLst/>
                <a:latin typeface="+mn-lt"/>
                <a:ea typeface="+mn-ea"/>
                <a:cs typeface="+mn-cs"/>
              </a:rPr>
              <a:t>Degeneration of the Chinese Economy                                                      </a:t>
            </a:r>
            <a:r>
              <a:rPr lang="en-GB" dirty="0"/>
              <a:t>- </a:t>
            </a:r>
            <a:r>
              <a:rPr lang="en-GB" sz="1200" kern="1200" dirty="0">
                <a:solidFill>
                  <a:schemeClr val="tx1"/>
                </a:solidFill>
                <a:effectLst/>
                <a:latin typeface="+mn-lt"/>
                <a:ea typeface="+mn-ea"/>
                <a:cs typeface="+mn-cs"/>
              </a:rPr>
              <a:t>Faster Urban Environments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a:t>
            </a:r>
            <a:r>
              <a:rPr lang="en-GB" sz="1200" kern="1200" dirty="0">
                <a:solidFill>
                  <a:schemeClr val="tx1"/>
                </a:solidFill>
                <a:effectLst/>
                <a:latin typeface="+mn-lt"/>
                <a:ea typeface="+mn-ea"/>
                <a:cs typeface="+mn-cs"/>
              </a:rPr>
              <a:t>Generating better health policies                                                 </a:t>
            </a:r>
            <a:r>
              <a:rPr lang="en-GB" dirty="0"/>
              <a:t> - </a:t>
            </a:r>
            <a:r>
              <a:rPr lang="en-GB" sz="1200" kern="1200" dirty="0">
                <a:solidFill>
                  <a:schemeClr val="tx1"/>
                </a:solidFill>
                <a:effectLst/>
                <a:latin typeface="+mn-lt"/>
                <a:ea typeface="+mn-ea"/>
                <a:cs typeface="+mn-cs"/>
              </a:rPr>
              <a:t>Quick growth of Third World Economies                                                    </a:t>
            </a:r>
            <a:r>
              <a:rPr lang="en-GB" dirty="0"/>
              <a:t>- </a:t>
            </a:r>
            <a:r>
              <a:rPr lang="en-GB" sz="1200" kern="1200" dirty="0">
                <a:solidFill>
                  <a:schemeClr val="tx1"/>
                </a:solidFill>
                <a:effectLst/>
                <a:latin typeface="+mn-lt"/>
                <a:ea typeface="+mn-ea"/>
                <a:cs typeface="+mn-cs"/>
              </a:rPr>
              <a:t>Increase in Cultural Appreciation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r>
              <a:rPr lang="en-GB" dirty="0"/>
              <a:t> - Healthy lifestyle </a:t>
            </a:r>
            <a:r>
              <a:rPr lang="en-GB" sz="1200" kern="1200" dirty="0">
                <a:solidFill>
                  <a:schemeClr val="tx1"/>
                </a:solidFill>
                <a:effectLst/>
                <a:latin typeface="+mn-lt"/>
                <a:ea typeface="+mn-ea"/>
                <a:cs typeface="+mn-cs"/>
              </a:rPr>
              <a:t>(Greenspan,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4</a:t>
            </a:fld>
            <a:endParaRPr lang="en-GB"/>
          </a:p>
        </p:txBody>
      </p:sp>
    </p:spTree>
    <p:extLst>
      <p:ext uri="{BB962C8B-B14F-4D97-AF65-F5344CB8AC3E}">
        <p14:creationId xmlns:p14="http://schemas.microsoft.com/office/powerpoint/2010/main" val="298568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Technological  - Moderate R&amp;D activity in the industry                            Environmental - Rising interest for corporate environmental programs                  Legal - Increasing health regulations in workplaces and                               </a:t>
            </a:r>
          </a:p>
          <a:p>
            <a:r>
              <a:rPr lang="en-GB" dirty="0"/>
              <a:t>                         - Increasing business automation                                                              - Increasing emphasis on sustainable business strategies                            schools</a:t>
            </a:r>
          </a:p>
          <a:p>
            <a:r>
              <a:rPr lang="en-GB" dirty="0"/>
              <a:t>                         - Increasing sales through mobile devices                                                 - Changes in climate conditions in some regions                                       - Increasing animal welfare regulations</a:t>
            </a:r>
          </a:p>
          <a:p>
            <a:r>
              <a:rPr lang="en-GB" dirty="0"/>
              <a:t>                                                                                                                                                                                                                                                                  - Rising legal minimum wages (Greenspan 2016)</a:t>
            </a:r>
          </a:p>
        </p:txBody>
      </p:sp>
      <p:sp>
        <p:nvSpPr>
          <p:cNvPr id="4" name="Slide Number Placeholder 3"/>
          <p:cNvSpPr>
            <a:spLocks noGrp="1"/>
          </p:cNvSpPr>
          <p:nvPr>
            <p:ph type="sldNum" sz="quarter" idx="5"/>
          </p:nvPr>
        </p:nvSpPr>
        <p:spPr/>
        <p:txBody>
          <a:bodyPr/>
          <a:lstStyle/>
          <a:p>
            <a:fld id="{37C38B03-8BD1-4420-BDF9-ADFDB70C4A9C}" type="slidenum">
              <a:rPr lang="en-GB" smtClean="0"/>
              <a:t>5</a:t>
            </a:fld>
            <a:endParaRPr lang="en-GB"/>
          </a:p>
        </p:txBody>
      </p:sp>
    </p:spTree>
    <p:extLst>
      <p:ext uri="{BB962C8B-B14F-4D97-AF65-F5344CB8AC3E}">
        <p14:creationId xmlns:p14="http://schemas.microsoft.com/office/powerpoint/2010/main" val="3053871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Strengths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Very recognisable brand with reputable ownership</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Has a generic global menu like (Mc Chicken Sandwich, Quarter Cheese, Mc Nuggets etc), consistent throughout all territories which enriches the brand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food is created in an efficient kitchen environment</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has upwards of 35.000 restaurants globally. </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has 60 million patrons per-year in 119 territories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Strong Global presence and in many urban areas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attractive to children due to the use of the kids meal with the Ronald </a:t>
            </a:r>
            <a:r>
              <a:rPr lang="en-GB" sz="1200" kern="1200" dirty="0" err="1">
                <a:solidFill>
                  <a:schemeClr val="tx1"/>
                </a:solidFill>
                <a:effectLst/>
                <a:latin typeface="+mn-lt"/>
                <a:ea typeface="+mn-ea"/>
                <a:cs typeface="+mn-cs"/>
              </a:rPr>
              <a:t>Mcdonald</a:t>
            </a:r>
            <a:r>
              <a:rPr lang="en-GB" sz="1200" kern="1200" dirty="0">
                <a:solidFill>
                  <a:schemeClr val="tx1"/>
                </a:solidFill>
                <a:effectLst/>
                <a:latin typeface="+mn-lt"/>
                <a:ea typeface="+mn-ea"/>
                <a:cs typeface="+mn-cs"/>
              </a:rPr>
              <a:t> image</a:t>
            </a:r>
          </a:p>
          <a:p>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Weaknesses –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Targets mainly younger patrons only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Any new products usually lack innovation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focused only on hot foods mainly Hamburgers but not varieties of these products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Franchise sectors may vary in quality (</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6</a:t>
            </a:fld>
            <a:endParaRPr lang="en-GB"/>
          </a:p>
        </p:txBody>
      </p:sp>
    </p:spTree>
    <p:extLst>
      <p:ext uri="{BB962C8B-B14F-4D97-AF65-F5344CB8AC3E}">
        <p14:creationId xmlns:p14="http://schemas.microsoft.com/office/powerpoint/2010/main" val="1603845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Opportunities - There are many business growth opportunities enumerated in this PESTEL/PESTLE analysis of McDonald’s Corporation. It is recommended that the company increase its market penetration in high-growth markets. For example, increasing the number of McDonald’s restaurant locations in high-growth developing countries in Asia can contribute to overall growth. This recommendation also deals with the opportunity to grow based on rising disposable incomes in various markets around the world. To address the opportunities that come with ecological trends, it is recommended that McDonald’s expand its corporate social responsibility programs. The strategic goal should include improving the environmental impact of the business, while strengthening the brand and consumer perception about the business.</a:t>
            </a:r>
          </a:p>
          <a:p>
            <a:endParaRPr lang="en-GB" dirty="0"/>
          </a:p>
          <a:p>
            <a:r>
              <a:rPr lang="en-GB" dirty="0"/>
              <a:t>Threats - The external factors and trends outlined in this PESTEL/PESTLE analysis point to various threats relevant to McDonald’s. A recommendation to address the combined threat of governmental guidelines for diet and health and evolving public health policies is to continually improve the company’s menu. The ultimate aim is to make all McDonald’s menu items healthful. This recommendation also addresses the threat linked to the healthy lifestyle trend, and the threat associated with health regulations in workplaces and schools. Regarding the threat of cultural diversity, it is recommended that McDonald’s improve the flexibility of its international operations to ensure that menu items match target consumers’ preferences. Also, the company can further diversify its supply chain to address the threat of changes in climate conditions in some regions. (UK essays)</a:t>
            </a:r>
          </a:p>
        </p:txBody>
      </p:sp>
      <p:sp>
        <p:nvSpPr>
          <p:cNvPr id="4" name="Slide Number Placeholder 3"/>
          <p:cNvSpPr>
            <a:spLocks noGrp="1"/>
          </p:cNvSpPr>
          <p:nvPr>
            <p:ph type="sldNum" sz="quarter" idx="5"/>
          </p:nvPr>
        </p:nvSpPr>
        <p:spPr/>
        <p:txBody>
          <a:bodyPr/>
          <a:lstStyle/>
          <a:p>
            <a:fld id="{37C38B03-8BD1-4420-BDF9-ADFDB70C4A9C}" type="slidenum">
              <a:rPr lang="en-GB" smtClean="0"/>
              <a:t>7</a:t>
            </a:fld>
            <a:endParaRPr lang="en-GB"/>
          </a:p>
        </p:txBody>
      </p:sp>
    </p:spTree>
    <p:extLst>
      <p:ext uri="{BB962C8B-B14F-4D97-AF65-F5344CB8AC3E}">
        <p14:creationId xmlns:p14="http://schemas.microsoft.com/office/powerpoint/2010/main" val="1732456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“Our customers are the reason for our existence. We demonstrate our appreciation by providing them with high quality food and superior service in a clean, welcoming environment, at a great value. Committed to our Customers. Operate our business ethically. Sound ethics is good business. </a:t>
            </a:r>
          </a:p>
          <a:p>
            <a:pPr marL="0" indent="0">
              <a:buNone/>
            </a:pPr>
            <a:endParaRPr lang="en-GB" dirty="0"/>
          </a:p>
          <a:p>
            <a:pPr marL="0" indent="0">
              <a:buNone/>
            </a:pPr>
            <a:r>
              <a:rPr lang="en-GB" dirty="0"/>
              <a:t>At McDonald’s, we hold ourselves and conduct our business to high standards of fairness, honesty, and integrity. We are individually accountable and collectively responsible.</a:t>
            </a:r>
          </a:p>
          <a:p>
            <a:pPr marL="0" indent="0">
              <a:buNone/>
            </a:pPr>
            <a:endParaRPr lang="en-GB" dirty="0"/>
          </a:p>
          <a:p>
            <a:pPr marL="0" indent="0">
              <a:buNone/>
            </a:pPr>
            <a:r>
              <a:rPr lang="en-GB" dirty="0"/>
              <a:t>Believe in the McDonald’s System </a:t>
            </a:r>
          </a:p>
          <a:p>
            <a:pPr marL="0" indent="0">
              <a:buNone/>
            </a:pPr>
            <a:endParaRPr lang="en-GB" dirty="0"/>
          </a:p>
          <a:p>
            <a:pPr marL="0" indent="0">
              <a:buNone/>
            </a:pPr>
            <a:r>
              <a:rPr lang="en-GB" dirty="0"/>
              <a:t>Give back to our communities Grow our business profitably. McDonald’s is a publicly traded company. As such, we work to provide sustained profitable growth for our shareholders. This requires a continuous focus on our customers and the health of our system. </a:t>
            </a:r>
          </a:p>
          <a:p>
            <a:pPr marL="0" indent="0">
              <a:buNone/>
            </a:pPr>
            <a:endParaRPr lang="en-GB" dirty="0"/>
          </a:p>
          <a:p>
            <a:pPr marL="0" indent="0">
              <a:buNone/>
            </a:pPr>
            <a:r>
              <a:rPr lang="en-GB" dirty="0"/>
              <a:t>Strive continually to improve”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a:t>
            </a: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8</a:t>
            </a:fld>
            <a:endParaRPr lang="en-GB"/>
          </a:p>
        </p:txBody>
      </p:sp>
    </p:spTree>
    <p:extLst>
      <p:ext uri="{BB962C8B-B14F-4D97-AF65-F5344CB8AC3E}">
        <p14:creationId xmlns:p14="http://schemas.microsoft.com/office/powerpoint/2010/main" val="104310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Mcdonalds</a:t>
            </a:r>
            <a:r>
              <a:rPr lang="en-GB" dirty="0"/>
              <a:t> has these core values </a:t>
            </a:r>
            <a:r>
              <a:rPr lang="en-GB" dirty="0" err="1"/>
              <a:t>qscv</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“The McDonald’s Corporation is the number one world’s largest chain of hamburger fast food restaurants, serving more than 68 million customers daily in 119 countries. • Founded: May 15, 1940 • Headquarters: Oak Brook, Illinois, United States of America • CEO: Donald Thompson • Founders: Maurice and Richard McDonald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FF00"/>
                </a:solidFill>
              </a:rPr>
              <a:t>MISSION STATEMENT “To be our customers' favourite place and way to eat and drink. Our worldwide operations are aligned around a global strategy called the Plan to Win, which centre on an exceptional customer experience – People, Products, Place, Price and Promotion. We are committed to continuously improving our operations and enhancing our customers' experience””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9</a:t>
            </a:fld>
            <a:endParaRPr lang="en-GB"/>
          </a:p>
        </p:txBody>
      </p:sp>
    </p:spTree>
    <p:extLst>
      <p:ext uri="{BB962C8B-B14F-4D97-AF65-F5344CB8AC3E}">
        <p14:creationId xmlns:p14="http://schemas.microsoft.com/office/powerpoint/2010/main" val="2602389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“UNITED STATES MARKET • In the U.S., McDonald’s strategic plan continues to focus on breakfast, chicken, beverages and convenience. These are the core areas in the United States. • McDonald’s has launched the Southern Style Chicken Biscuit for breakfast and the Southern Style Chicken Sandwich for lunch and dinner. • In the beverage business, McDonald’s starting introducing new hot specialty coffee offerings on a market-by-market basis. </a:t>
            </a:r>
          </a:p>
          <a:p>
            <a:endParaRPr lang="en-GB" dirty="0"/>
          </a:p>
          <a:p>
            <a:r>
              <a:rPr lang="en-GB" dirty="0"/>
              <a:t>EUROPE MARKET • McDonald’s uses a tiered menu approach. This menu features: Premium selections, Classic menu, and Everyday affordable offerings. They also complement these with new products and limited-time food promotions.</a:t>
            </a:r>
            <a:r>
              <a:rPr lang="en-GB" dirty="0">
                <a:hlinkClick r:id="rId3" tooltip="ASIA-PACIFIC, MIDDLE EAST AND AFRICA MARKETS&#10;• McDonald’s s..."/>
              </a:rPr>
              <a:t> </a:t>
            </a:r>
            <a:endParaRPr lang="en-GB" dirty="0"/>
          </a:p>
          <a:p>
            <a:endParaRPr lang="en-GB" dirty="0"/>
          </a:p>
          <a:p>
            <a:r>
              <a:rPr lang="en-GB" dirty="0"/>
              <a:t>ASIA-PACIFIC, MIDDLE EAST AND AFRICA MARKETS • McDonald’s strategic plan is focused around:  Convenience,  Breakfast,  Core menu extensions and  Value. </a:t>
            </a:r>
            <a:r>
              <a:rPr lang="en-GB" dirty="0">
                <a:hlinkClick r:id="rId4" tooltip="McDonalds incorporates organizational strategic plans which..."/>
              </a:rPr>
              <a:t>14. </a:t>
            </a:r>
            <a:r>
              <a:rPr lang="en-GB" dirty="0"/>
              <a:t>McDonalds incorporates organizational strategic plans which include o Better restaurant operations, o Placing the customer first, o Menu variety and o Beverage choice. With McDonald’s overall strategic direction and its geographical strategic plans make McDonald’s global brand gain a very high turnover rate and more positive financial results till date.”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a:t>
            </a:r>
            <a:endParaRPr lang="en-GB" dirty="0"/>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10</a:t>
            </a:fld>
            <a:endParaRPr lang="en-GB"/>
          </a:p>
        </p:txBody>
      </p:sp>
    </p:spTree>
    <p:extLst>
      <p:ext uri="{BB962C8B-B14F-4D97-AF65-F5344CB8AC3E}">
        <p14:creationId xmlns:p14="http://schemas.microsoft.com/office/powerpoint/2010/main" val="3613110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“Our customers are the reason for our existence. We demonstrate our appreciation by providing them with high quality food and superior service in a clean, welcoming environment, at a great value. </a:t>
            </a:r>
          </a:p>
          <a:p>
            <a:pPr marL="228600" indent="-228600">
              <a:buAutoNum type="arabicPeriod"/>
            </a:pPr>
            <a:endParaRPr lang="en-GB" dirty="0"/>
          </a:p>
          <a:p>
            <a:pPr marL="228600" indent="-228600">
              <a:buAutoNum type="arabicPeriod"/>
            </a:pPr>
            <a:r>
              <a:rPr lang="en-GB" dirty="0"/>
              <a:t>Our business model, characterised by our “three-legged stool” of owner/operators, suppliers, and company employees, is our foundation, and balancing the interests of all three groups is key. Sound ethics is good business. At McDonald’s, we hold ourselves and conduct our business to high standards of fairness, honesty, and integrity. We are individually accountable and collectively responsible.</a:t>
            </a:r>
          </a:p>
          <a:p>
            <a:pPr marL="228600" indent="-228600">
              <a:buAutoNum type="arabicPeriod"/>
            </a:pPr>
            <a:endParaRPr lang="en-GB" dirty="0"/>
          </a:p>
          <a:p>
            <a:pPr marL="228600" indent="-228600">
              <a:buAutoNum type="arabicPeriod"/>
            </a:pPr>
            <a:r>
              <a:rPr lang="en-GB" dirty="0"/>
              <a:t>We take seriously the responsibilities that come with being a leader. We help our customers build better communities, support Ronald McDonald House Charities, and leverage our size, scope and resources to help make the world a better place.</a:t>
            </a:r>
          </a:p>
          <a:p>
            <a:pPr marL="228600" indent="-228600">
              <a:buAutoNum type="arabicPeriod"/>
            </a:pPr>
            <a:endParaRPr lang="en-GB" dirty="0"/>
          </a:p>
          <a:p>
            <a:pPr marL="228600" indent="-228600">
              <a:buAutoNum type="arabicPeriod"/>
            </a:pPr>
            <a:r>
              <a:rPr lang="en-GB" dirty="0"/>
              <a:t>We are a learning organization that aims to anticipate and respond to changing customer, employee and system needs through constant evolution and innovation.</a:t>
            </a:r>
          </a:p>
          <a:p>
            <a:pPr marL="228600" indent="-228600">
              <a:buAutoNum type="arabicPeriod"/>
            </a:pPr>
            <a:endParaRPr lang="en-GB" dirty="0"/>
          </a:p>
          <a:p>
            <a:pPr marL="228600" indent="-228600">
              <a:buAutoNum type="arabicPeriod"/>
            </a:pPr>
            <a:r>
              <a:rPr lang="en-GB" dirty="0"/>
              <a:t>McDonald’s strategic plan is called ‘plan to win’. The concept of this plan is for McDonald’s to not be the biggest fast food restaurant chain, but to be the best fast food restaurant chain. McDonald’s tries to achieve this by applying the five P’s: 1. 2. 3. 4. . People, products, place, price and promotion. Along with this our firm also incorporate geographic strategic plans.</a:t>
            </a:r>
          </a:p>
          <a:p>
            <a:pPr marL="228600" indent="-228600">
              <a:buAutoNum type="arabicPeriod"/>
            </a:pPr>
            <a:endParaRPr lang="en-GB" dirty="0"/>
          </a:p>
          <a:p>
            <a:pPr marL="228600" indent="-228600">
              <a:buAutoNum type="arabicPeriod"/>
            </a:pPr>
            <a:r>
              <a:rPr lang="en-GB" dirty="0"/>
              <a:t>McDonalds incorporates organizational strategic plans which include o Better restaurant operations, o Placing the customer first, o Menu variety and o Beverage choice. With McDonald’s overall strategic direction and its geographical strategic plans make McDonald’s global brand gain a very high turnover rate and more positive financial results till date. PERSONAL SKILLS • Self Confident • Communication Skills • Decision Making • Management Skills • Problem Solving • Creative Skills</a:t>
            </a:r>
          </a:p>
          <a:p>
            <a:pPr marL="228600" indent="-228600">
              <a:buAutoNum type="arabicPeriod"/>
            </a:pPr>
            <a:endParaRPr lang="en-GB" dirty="0"/>
          </a:p>
          <a:p>
            <a:pPr marL="228600" indent="-228600">
              <a:buAutoNum type="arabicPeriod"/>
            </a:pPr>
            <a:r>
              <a:rPr lang="en-GB" dirty="0"/>
              <a:t>PROFESSIONAL SKILLS • Leadership Skills • Leading and Mentoring Skills • Counselling Skills • Coaching and Mentoring Skills • Applying Occupational Standards to Identify”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slideshare</a:t>
            </a:r>
            <a:r>
              <a:rPr lang="en-GB" sz="1200" kern="1200" dirty="0">
                <a:solidFill>
                  <a:schemeClr val="tx1"/>
                </a:solidFill>
                <a:effectLst/>
                <a:latin typeface="+mn-lt"/>
                <a:ea typeface="+mn-ea"/>
                <a:cs typeface="+mn-cs"/>
              </a:rPr>
              <a:t>, 2014) </a:t>
            </a: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11</a:t>
            </a:fld>
            <a:endParaRPr lang="en-GB"/>
          </a:p>
        </p:txBody>
      </p:sp>
    </p:spTree>
    <p:extLst>
      <p:ext uri="{BB962C8B-B14F-4D97-AF65-F5344CB8AC3E}">
        <p14:creationId xmlns:p14="http://schemas.microsoft.com/office/powerpoint/2010/main" val="40011237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Times New Roman" panose="02020603050405020304" pitchFamily="18" charset="0"/>
                <a:cs typeface="Times New Roman" panose="02020603050405020304" pitchFamily="18" charset="0"/>
              </a:rPr>
              <a:t>The pure definition of CSR </a:t>
            </a:r>
            <a:r>
              <a:rPr lang="en-GB" sz="1200" kern="1200" dirty="0">
                <a:solidFill>
                  <a:schemeClr val="tx1"/>
                </a:solidFill>
                <a:effectLst/>
                <a:latin typeface="+mn-lt"/>
                <a:ea typeface="+mn-ea"/>
                <a:cs typeface="+mn-cs"/>
              </a:rPr>
              <a:t>(Dictionary, 2018)</a:t>
            </a:r>
            <a:endParaRPr lang="en-GB" sz="11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7C38B03-8BD1-4420-BDF9-ADFDB70C4A9C}" type="slidenum">
              <a:rPr lang="en-GB" smtClean="0"/>
              <a:t>12</a:t>
            </a:fld>
            <a:endParaRPr lang="en-GB"/>
          </a:p>
        </p:txBody>
      </p:sp>
    </p:spTree>
    <p:extLst>
      <p:ext uri="{BB962C8B-B14F-4D97-AF65-F5344CB8AC3E}">
        <p14:creationId xmlns:p14="http://schemas.microsoft.com/office/powerpoint/2010/main" val="4224948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our Scale for Good plays an important role in the Velocity Growth Plan, and is right at the heart of </a:t>
            </a:r>
            <a:r>
              <a:rPr lang="en-GB" dirty="0">
                <a:hlinkClick r:id="rId3"/>
              </a:rPr>
              <a:t>our values</a:t>
            </a:r>
            <a:r>
              <a:rPr lang="en-GB" dirty="0"/>
              <a:t>. In order for people to feel good about visiting us, they need to feel good about our food, our company and the impact that we have on the world.</a:t>
            </a:r>
          </a:p>
          <a:p>
            <a:r>
              <a:rPr lang="en-GB" dirty="0"/>
              <a:t>The world is changing. The population is growing, cities are expanding and temperatures are rising, stretching basic resources like water and food to their limits. These are complex challenges that demand innovative solutions and collective action. As one of the world’s largest restaurant companies, we have the responsibility and opportunity to take action on some of the most pressing social and environmental challenges in the world today. We embrace this opportunity to drive meaningful progress, and to do so by collaborating with millions of customers, employees, Franchisees, suppliers and other partners.</a:t>
            </a:r>
          </a:p>
          <a:p>
            <a:r>
              <a:rPr lang="en-GB" dirty="0"/>
              <a:t>These initiatives are most impactful when they go beyond the direct reach of our company to influence action both within our business network and beyond. We call this using our Scale for Good. We hope our efforts can drive real change, so they become tomorrow’s standard. It’s an ongoing effort, and we’re always looking to what’s next.”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Mcdonald's</a:t>
            </a:r>
            <a:r>
              <a:rPr lang="en-GB" sz="1200" kern="1200" dirty="0">
                <a:solidFill>
                  <a:schemeClr val="tx1"/>
                </a:solidFill>
                <a:effectLst/>
                <a:latin typeface="+mn-lt"/>
                <a:ea typeface="+mn-ea"/>
                <a:cs typeface="+mn-cs"/>
              </a:rPr>
              <a:t>, 2018)</a:t>
            </a:r>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13</a:t>
            </a:fld>
            <a:endParaRPr lang="en-GB"/>
          </a:p>
        </p:txBody>
      </p:sp>
    </p:spTree>
    <p:extLst>
      <p:ext uri="{BB962C8B-B14F-4D97-AF65-F5344CB8AC3E}">
        <p14:creationId xmlns:p14="http://schemas.microsoft.com/office/powerpoint/2010/main" val="2890568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references to management styles from online sources then record the para phrased versions here. DEFINE DEFINITIONS and pros and cons</a:t>
            </a:r>
          </a:p>
          <a:p>
            <a:endParaRPr lang="en-GB" dirty="0"/>
          </a:p>
          <a:p>
            <a:pPr marL="228600" indent="-228600">
              <a:buAutoNum type="arabicParenR"/>
            </a:pPr>
            <a:r>
              <a:rPr lang="en-GB" dirty="0"/>
              <a:t>“The </a:t>
            </a:r>
            <a:r>
              <a:rPr lang="en-GB" b="1" dirty="0"/>
              <a:t>classical</a:t>
            </a:r>
            <a:r>
              <a:rPr lang="en-GB" dirty="0"/>
              <a:t> style of </a:t>
            </a:r>
            <a:r>
              <a:rPr lang="en-GB" b="1" dirty="0"/>
              <a:t>management</a:t>
            </a:r>
            <a:r>
              <a:rPr lang="en-GB" dirty="0"/>
              <a:t> suggests that a manager increase efficiency within a business in order to increase the overall production of the organization, using a formal and rigid approach. This type of </a:t>
            </a:r>
            <a:r>
              <a:rPr lang="en-GB" b="1" dirty="0"/>
              <a:t>management</a:t>
            </a:r>
            <a:r>
              <a:rPr lang="en-GB" dirty="0"/>
              <a:t> uses a more mechanistic style, with much more discipline and rationality compared to a neoclassical approach.</a:t>
            </a:r>
            <a:r>
              <a:rPr lang="en-GB" sz="1200" kern="1200" dirty="0">
                <a:solidFill>
                  <a:schemeClr val="tx1"/>
                </a:solidFill>
                <a:effectLst/>
                <a:latin typeface="+mn-lt"/>
                <a:ea typeface="+mn-ea"/>
                <a:cs typeface="+mn-cs"/>
              </a:rPr>
              <a:t> (Reference, 2018)</a:t>
            </a:r>
            <a:r>
              <a:rPr lang="en-GB" dirty="0"/>
              <a:t>”</a:t>
            </a:r>
          </a:p>
          <a:p>
            <a:pPr marL="228600" indent="-228600">
              <a:buAutoNum type="arabicParenR"/>
            </a:pPr>
            <a:endParaRPr lang="en-GB" dirty="0"/>
          </a:p>
          <a:p>
            <a:pPr marL="228600" indent="-228600">
              <a:buAutoNum type="arabicParenR"/>
            </a:pPr>
            <a:r>
              <a:rPr lang="en-GB" dirty="0"/>
              <a:t>“A planned management of production or other industrial or business activity that is based on the use of codified and verified knowledge of the knowable factors and directed toward the drawing up and carrying out of an overall plan accompanied by detailed instructions for each operation as established from time and motion study standards and research, and that in practice provides for full and effective use of equipment and an incentive system giving adequate compensation to workers.”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merriam-webster</a:t>
            </a:r>
            <a:r>
              <a:rPr lang="en-GB" sz="1200" kern="1200" dirty="0">
                <a:solidFill>
                  <a:schemeClr val="tx1"/>
                </a:solidFill>
                <a:effectLst/>
                <a:latin typeface="+mn-lt"/>
                <a:ea typeface="+mn-ea"/>
                <a:cs typeface="+mn-cs"/>
              </a:rPr>
              <a:t>, 2018)</a:t>
            </a:r>
          </a:p>
          <a:p>
            <a:pPr marL="228600" indent="-228600">
              <a:buAutoNum type="arabicParenR"/>
            </a:pPr>
            <a:endParaRPr lang="en-GB" sz="1200" kern="1200" dirty="0">
              <a:solidFill>
                <a:schemeClr val="tx1"/>
              </a:solidFill>
              <a:effectLst/>
              <a:latin typeface="+mn-lt"/>
              <a:ea typeface="+mn-ea"/>
              <a:cs typeface="+mn-cs"/>
            </a:endParaRPr>
          </a:p>
          <a:p>
            <a:pPr marL="228600" indent="-228600">
              <a:buAutoNum type="arabicParenR"/>
            </a:pPr>
            <a:r>
              <a:rPr lang="en-GB" dirty="0"/>
              <a:t>“A </a:t>
            </a:r>
            <a:r>
              <a:rPr lang="en-GB" b="1" dirty="0"/>
              <a:t>contingency approach to management</a:t>
            </a:r>
            <a:r>
              <a:rPr lang="en-GB" dirty="0"/>
              <a:t> is based on the theory that management effectiveness is contingent, or dependent, upon the interplay between the application of management </a:t>
            </a:r>
            <a:r>
              <a:rPr lang="en-GB" dirty="0" err="1"/>
              <a:t>behaviors</a:t>
            </a:r>
            <a:r>
              <a:rPr lang="en-GB" dirty="0"/>
              <a:t> and specific situations. In other words, the way you manage should change depending on the circumstances. One size does not fit all.” </a:t>
            </a:r>
            <a:r>
              <a:rPr lang="en-GB" sz="1200" kern="1200" dirty="0">
                <a:solidFill>
                  <a:schemeClr val="tx1"/>
                </a:solidFill>
                <a:effectLst/>
                <a:latin typeface="+mn-lt"/>
                <a:ea typeface="+mn-ea"/>
                <a:cs typeface="+mn-cs"/>
              </a:rPr>
              <a:t>(Study, 2018)</a:t>
            </a:r>
          </a:p>
          <a:p>
            <a:pPr marL="228600" indent="-228600">
              <a:buAutoNum type="arabicParenR"/>
            </a:pPr>
            <a:endParaRPr lang="en-GB" sz="1200" kern="1200" dirty="0">
              <a:solidFill>
                <a:schemeClr val="tx1"/>
              </a:solidFill>
              <a:effectLst/>
              <a:latin typeface="+mn-lt"/>
              <a:ea typeface="+mn-ea"/>
              <a:cs typeface="+mn-cs"/>
            </a:endParaRPr>
          </a:p>
          <a:p>
            <a:pPr marL="228600" indent="-228600">
              <a:buAutoNum type="arabicParenR"/>
            </a:pPr>
            <a:r>
              <a:rPr lang="en-GB" dirty="0"/>
              <a:t>“Systems management is the administration of the information technology systems in an enterprise </a:t>
            </a:r>
            <a:r>
              <a:rPr lang="en-GB" dirty="0">
                <a:hlinkClick r:id="rId3"/>
              </a:rPr>
              <a:t>data </a:t>
            </a:r>
            <a:r>
              <a:rPr lang="en-GB" dirty="0" err="1">
                <a:hlinkClick r:id="rId3"/>
              </a:rPr>
              <a:t>center</a:t>
            </a:r>
            <a:r>
              <a:rPr lang="en-GB" dirty="0"/>
              <a:t>. An effective systems management plan facilitates the delivery of IT as a service (</a:t>
            </a:r>
            <a:r>
              <a:rPr lang="en-GB" dirty="0" err="1">
                <a:hlinkClick r:id="rId4"/>
              </a:rPr>
              <a:t>ITaaS</a:t>
            </a:r>
            <a:r>
              <a:rPr lang="en-GB" dirty="0"/>
              <a:t>) and allows the organization's employees to respond to changing business requirements in an agile manner. In a </a:t>
            </a:r>
            <a:r>
              <a:rPr lang="en-GB" dirty="0">
                <a:hlinkClick r:id="rId5"/>
              </a:rPr>
              <a:t>hybrid IT</a:t>
            </a:r>
            <a:r>
              <a:rPr lang="en-GB" dirty="0"/>
              <a:t> environment, this involves overseeing the design and day-to-day operations of the data </a:t>
            </a:r>
            <a:r>
              <a:rPr lang="en-GB" dirty="0" err="1"/>
              <a:t>center</a:t>
            </a:r>
            <a:r>
              <a:rPr lang="en-GB" dirty="0"/>
              <a:t>, as well as the integration of third-party </a:t>
            </a:r>
            <a:r>
              <a:rPr lang="en-GB" dirty="0">
                <a:hlinkClick r:id="rId6"/>
              </a:rPr>
              <a:t>cloud services</a:t>
            </a:r>
            <a:r>
              <a:rPr lang="en-GB" dirty="0"/>
              <a:t>.” </a:t>
            </a:r>
            <a:r>
              <a:rPr lang="en-GB" sz="1200" kern="1200" dirty="0">
                <a:solidFill>
                  <a:schemeClr val="tx1"/>
                </a:solidFill>
                <a:effectLst/>
                <a:latin typeface="+mn-lt"/>
                <a:ea typeface="+mn-ea"/>
                <a:cs typeface="+mn-cs"/>
              </a:rPr>
              <a:t>(Rouse, 2018)</a:t>
            </a:r>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14</a:t>
            </a:fld>
            <a:endParaRPr lang="en-GB"/>
          </a:p>
        </p:txBody>
      </p:sp>
    </p:spTree>
    <p:extLst>
      <p:ext uri="{BB962C8B-B14F-4D97-AF65-F5344CB8AC3E}">
        <p14:creationId xmlns:p14="http://schemas.microsoft.com/office/powerpoint/2010/main" val="2994843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Pictured above “Abraham Maslow”. </a:t>
            </a:r>
            <a:r>
              <a:rPr lang="en-GB" dirty="0" err="1"/>
              <a:t>Mcdonald’s</a:t>
            </a:r>
            <a:r>
              <a:rPr lang="en-GB" dirty="0"/>
              <a:t> uses bureaucratic management a form of classical plus Maslow’s hierarchy of needs theory.</a:t>
            </a:r>
          </a:p>
          <a:p>
            <a:endParaRPr lang="en-GB" dirty="0"/>
          </a:p>
          <a:p>
            <a:r>
              <a:rPr lang="en-GB" dirty="0"/>
              <a:t>Maslow’s Theory – “A hierarchic categorization of the basic needs of humans. The most basic needs on the scale are the physiological or biological needs, such as the need for air, food, or water. Of second priority are the safety needs, including protection and freedom from fear and anxiety. The subsequent order of needs in the hierarchic progression are the need to belong, to love, and to be loved; the need for self-esteem; and ultimately the need for self-actualization. To progress from one need to another, the more basic need must first be satisfied.” </a:t>
            </a:r>
            <a:r>
              <a:rPr lang="en-GB" sz="1200" kern="1200" dirty="0">
                <a:solidFill>
                  <a:schemeClr val="tx1"/>
                </a:solidFill>
                <a:effectLst/>
                <a:latin typeface="+mn-lt"/>
                <a:ea typeface="+mn-ea"/>
                <a:cs typeface="+mn-cs"/>
              </a:rPr>
              <a:t>(Miller-Keane,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Bureaucratic Management – “</a:t>
            </a:r>
            <a:r>
              <a:rPr lang="en-GB" b="1" dirty="0"/>
              <a:t>Bureaucratic management is a theory set forth by Max Weber, a German sociologist and political economist whose theory contained two essential elements, including structuring an organization into a hierarchy and having clearly defined rules to help govern an organization and its members.</a:t>
            </a:r>
            <a:r>
              <a:rPr lang="en-GB" dirty="0"/>
              <a:t> Bureaucratic management can be thought of as a formal system within an organization that is distinctly based on precisely defined hierarchical roles and levels to help maintain efficiency and effectiveness” </a:t>
            </a:r>
            <a:r>
              <a:rPr lang="en-GB" sz="1200" kern="1200" dirty="0">
                <a:solidFill>
                  <a:schemeClr val="tx1"/>
                </a:solidFill>
                <a:effectLst/>
                <a:latin typeface="+mn-lt"/>
                <a:ea typeface="+mn-ea"/>
                <a:cs typeface="+mn-cs"/>
              </a:rPr>
              <a:t>(Reference, 2018)</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7C38B03-8BD1-4420-BDF9-ADFDB70C4A9C}" type="slidenum">
              <a:rPr lang="en-GB" smtClean="0"/>
              <a:t>15</a:t>
            </a:fld>
            <a:endParaRPr lang="en-GB"/>
          </a:p>
        </p:txBody>
      </p:sp>
    </p:spTree>
    <p:extLst>
      <p:ext uri="{BB962C8B-B14F-4D97-AF65-F5344CB8AC3E}">
        <p14:creationId xmlns:p14="http://schemas.microsoft.com/office/powerpoint/2010/main" val="3836814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Belbin Team Roles: Explained</a:t>
            </a:r>
          </a:p>
          <a:p>
            <a:endParaRPr lang="en-GB" b="1" dirty="0"/>
          </a:p>
          <a:p>
            <a:r>
              <a:rPr lang="en-GB" dirty="0"/>
              <a:t>Being a team player is now a common prerequisite for any kind of job. While teams are an integral building block in the success of any organisation, they are not always effective. On one hand, some teams set new benchmarks, others fail to deliver quality.</a:t>
            </a:r>
          </a:p>
          <a:p>
            <a:endParaRPr lang="en-GB" dirty="0"/>
          </a:p>
          <a:p>
            <a:r>
              <a:rPr lang="en-GB" dirty="0"/>
              <a:t>The secret to the success of any team lies in understanding the fact that they are made up of unique individuals. Each with their own personality traits, situations, and ambitions.</a:t>
            </a:r>
          </a:p>
          <a:p>
            <a:r>
              <a:rPr lang="en-GB" dirty="0"/>
              <a:t>In order to understand what strengths any team member may bring to a team, </a:t>
            </a:r>
            <a:r>
              <a:rPr lang="en-GB" dirty="0" err="1"/>
              <a:t>Dr.</a:t>
            </a:r>
            <a:r>
              <a:rPr lang="en-GB" dirty="0"/>
              <a:t> Meredith Belbin, a management psychologist, came up with a simple way to predict the effectiveness of teams.</a:t>
            </a:r>
          </a:p>
          <a:p>
            <a:r>
              <a:rPr lang="en-GB" dirty="0"/>
              <a:t>Team Roles refer to the kind of behaviour individuals display, when they are part of a team. </a:t>
            </a:r>
            <a:r>
              <a:rPr lang="en-GB" dirty="0" err="1"/>
              <a:t>Dr.</a:t>
            </a:r>
            <a:r>
              <a:rPr lang="en-GB" dirty="0"/>
              <a:t> Belbin defines 9 roles that can be recognised when individuals work in teams.</a:t>
            </a:r>
          </a:p>
          <a:p>
            <a:r>
              <a:rPr lang="en-GB" b="1" u="sng" dirty="0"/>
              <a:t>The Implementer</a:t>
            </a:r>
            <a:endParaRPr lang="en-GB" dirty="0"/>
          </a:p>
          <a:p>
            <a:r>
              <a:rPr lang="en-GB" dirty="0"/>
              <a:t>Believes in converting ideas into briefs, and then working through the brief, systematically.</a:t>
            </a:r>
          </a:p>
          <a:p>
            <a:r>
              <a:rPr lang="en-GB" b="1" dirty="0"/>
              <a:t>Strengths:</a:t>
            </a:r>
            <a:r>
              <a:rPr lang="en-GB" dirty="0"/>
              <a:t> Practical, systematic, efficient, and reliable.</a:t>
            </a:r>
          </a:p>
          <a:p>
            <a:r>
              <a:rPr lang="en-GB" b="1" dirty="0"/>
              <a:t>Allowable Weaknesses:</a:t>
            </a:r>
            <a:r>
              <a:rPr lang="en-GB" dirty="0"/>
              <a:t> Lacks flexibility.</a:t>
            </a:r>
          </a:p>
          <a:p>
            <a:r>
              <a:rPr lang="en-GB" dirty="0"/>
              <a:t>Don't let them: Obstruct change, dismiss innovations.</a:t>
            </a:r>
          </a:p>
          <a:p>
            <a:br>
              <a:rPr lang="en-GB" dirty="0"/>
            </a:br>
            <a:endParaRPr lang="en-GB" dirty="0"/>
          </a:p>
          <a:p>
            <a:r>
              <a:rPr lang="en-GB" b="1" u="sng" dirty="0"/>
              <a:t>The Resource Investigator</a:t>
            </a:r>
            <a:endParaRPr lang="en-GB" dirty="0"/>
          </a:p>
          <a:p>
            <a:r>
              <a:rPr lang="en-GB" dirty="0"/>
              <a:t>Believes in searching for new opportunities and developing new contacts, thanks to their inquisitive nature.</a:t>
            </a:r>
          </a:p>
          <a:p>
            <a:r>
              <a:rPr lang="en-GB" b="1" dirty="0"/>
              <a:t>Strengths:</a:t>
            </a:r>
            <a:r>
              <a:rPr lang="en-GB" dirty="0"/>
              <a:t> Enthusiastic, extroverted, optimistic, inquisitive.</a:t>
            </a:r>
          </a:p>
          <a:p>
            <a:r>
              <a:rPr lang="en-GB" dirty="0"/>
              <a:t>Allowable Weakness: Easily distracted, may lose interest after the initial enthusiasm of a project.</a:t>
            </a:r>
          </a:p>
          <a:p>
            <a:r>
              <a:rPr lang="en-GB" dirty="0"/>
              <a:t>Don't let them: Lose interest in leads, create indiscipline.</a:t>
            </a:r>
          </a:p>
          <a:p>
            <a:br>
              <a:rPr lang="en-GB" dirty="0"/>
            </a:br>
            <a:endParaRPr lang="en-GB" dirty="0"/>
          </a:p>
          <a:p>
            <a:r>
              <a:rPr lang="en-GB" b="1" u="sng" dirty="0"/>
              <a:t>The Plant</a:t>
            </a:r>
            <a:endParaRPr lang="en-GB" dirty="0"/>
          </a:p>
          <a:p>
            <a:r>
              <a:rPr lang="en-GB" dirty="0"/>
              <a:t>Believes in overcoming complex intellectual challenges with creative solutions.</a:t>
            </a:r>
          </a:p>
          <a:p>
            <a:r>
              <a:rPr lang="en-GB" b="1" dirty="0"/>
              <a:t>Strengths:</a:t>
            </a:r>
            <a:r>
              <a:rPr lang="en-GB" dirty="0"/>
              <a:t> Creative, problem-solver, individualistic, free-thinker.</a:t>
            </a:r>
          </a:p>
          <a:p>
            <a:r>
              <a:rPr lang="en-GB" b="1" dirty="0"/>
              <a:t>Allowable Weaknesses:</a:t>
            </a:r>
            <a:r>
              <a:rPr lang="en-GB" dirty="0"/>
              <a:t> May seem preoccupied with ideas, may suggest unpractical ideas.</a:t>
            </a:r>
          </a:p>
          <a:p>
            <a:r>
              <a:rPr lang="en-GB" dirty="0"/>
              <a:t>Don't let them: Be too unrealistic, reject inputs from others.</a:t>
            </a:r>
          </a:p>
          <a:p>
            <a:br>
              <a:rPr lang="en-GB" dirty="0"/>
            </a:br>
            <a:endParaRPr lang="en-GB" dirty="0"/>
          </a:p>
          <a:p>
            <a:r>
              <a:rPr lang="en-GB" b="1" u="sng" dirty="0"/>
              <a:t>The Monitor Evaluator</a:t>
            </a:r>
            <a:endParaRPr lang="en-GB" dirty="0"/>
          </a:p>
          <a:p>
            <a:r>
              <a:rPr lang="en-GB" dirty="0"/>
              <a:t>Believes in analysing every idea and thinking every action through to ensure the right decisions are being made.</a:t>
            </a:r>
          </a:p>
          <a:p>
            <a:r>
              <a:rPr lang="en-GB" b="1" dirty="0"/>
              <a:t>Strengths:</a:t>
            </a:r>
            <a:r>
              <a:rPr lang="en-GB" dirty="0"/>
              <a:t> An analyser, thoughtful, strategic. </a:t>
            </a:r>
          </a:p>
          <a:p>
            <a:r>
              <a:rPr lang="en-GB" b="1" dirty="0"/>
              <a:t>Allowable Weaknesses:</a:t>
            </a:r>
            <a:r>
              <a:rPr lang="en-GB" dirty="0"/>
              <a:t> Slow, over-analysing.</a:t>
            </a:r>
          </a:p>
          <a:p>
            <a:r>
              <a:rPr lang="en-GB" dirty="0"/>
              <a:t>Don't let them: Spread negativity or delay progress by over-analysing ideas or decisions.</a:t>
            </a:r>
          </a:p>
          <a:p>
            <a:br>
              <a:rPr lang="en-GB" dirty="0"/>
            </a:br>
            <a:endParaRPr lang="en-GB" dirty="0"/>
          </a:p>
          <a:p>
            <a:r>
              <a:rPr lang="en-GB" b="1" u="sng" dirty="0"/>
              <a:t>The Specialist</a:t>
            </a:r>
            <a:endParaRPr lang="en-GB" dirty="0"/>
          </a:p>
          <a:p>
            <a:r>
              <a:rPr lang="en-GB" dirty="0"/>
              <a:t>Believes in offering in-depth knowledge about a specific topic with ease and pleasure.</a:t>
            </a:r>
          </a:p>
          <a:p>
            <a:r>
              <a:rPr lang="en-GB" b="1" dirty="0"/>
              <a:t>Strengths:</a:t>
            </a:r>
            <a:r>
              <a:rPr lang="en-GB" dirty="0"/>
              <a:t> Single-minded, knowledgeable, and dedicated.</a:t>
            </a:r>
          </a:p>
          <a:p>
            <a:r>
              <a:rPr lang="en-GB" dirty="0"/>
              <a:t>Allowable Weakness: Isolated, narrow base of knowledge.</a:t>
            </a:r>
          </a:p>
          <a:p>
            <a:r>
              <a:rPr lang="en-GB" dirty="0"/>
              <a:t>Don't let them: Limit their social interaction with the team.</a:t>
            </a:r>
          </a:p>
          <a:p>
            <a:br>
              <a:rPr lang="en-GB" dirty="0"/>
            </a:br>
            <a:endParaRPr lang="en-GB" dirty="0"/>
          </a:p>
          <a:p>
            <a:r>
              <a:rPr lang="en-GB" b="1" u="sng" dirty="0"/>
              <a:t>The Completer Finisher</a:t>
            </a:r>
            <a:endParaRPr lang="en-GB" dirty="0"/>
          </a:p>
          <a:p>
            <a:r>
              <a:rPr lang="en-GB" dirty="0"/>
              <a:t>Believes in seeing things through by perfecting every small detail.</a:t>
            </a:r>
          </a:p>
          <a:p>
            <a:r>
              <a:rPr lang="en-GB" b="1" dirty="0"/>
              <a:t>Strengths:</a:t>
            </a:r>
            <a:r>
              <a:rPr lang="en-GB" dirty="0"/>
              <a:t> Perfectionist, painstaking, conscientious.</a:t>
            </a:r>
          </a:p>
          <a:p>
            <a:r>
              <a:rPr lang="en-GB" b="1" dirty="0"/>
              <a:t>Allowable Weaknesses:</a:t>
            </a:r>
            <a:r>
              <a:rPr lang="en-GB" dirty="0"/>
              <a:t> Worries too much, reluctant to delegate.</a:t>
            </a:r>
          </a:p>
          <a:p>
            <a:r>
              <a:rPr lang="en-GB" dirty="0"/>
              <a:t>Don't let them: Get overworked by refusing help from others.</a:t>
            </a:r>
          </a:p>
          <a:p>
            <a:br>
              <a:rPr lang="en-GB" dirty="0"/>
            </a:br>
            <a:endParaRPr lang="en-GB" dirty="0"/>
          </a:p>
          <a:p>
            <a:r>
              <a:rPr lang="en-GB" b="1" u="sng" dirty="0"/>
              <a:t>The Co-ordinator</a:t>
            </a:r>
            <a:endParaRPr lang="en-GB" dirty="0"/>
          </a:p>
          <a:p>
            <a:r>
              <a:rPr lang="en-GB" dirty="0"/>
              <a:t>Believes in everyone working together to achieve the team's shared goals.</a:t>
            </a:r>
          </a:p>
          <a:p>
            <a:r>
              <a:rPr lang="en-GB" b="1" dirty="0"/>
              <a:t>Strengths:</a:t>
            </a:r>
            <a:r>
              <a:rPr lang="en-GB" dirty="0"/>
              <a:t> Mature, confident, great at delegation of duties.</a:t>
            </a:r>
          </a:p>
          <a:p>
            <a:r>
              <a:rPr lang="en-GB" b="1" dirty="0"/>
              <a:t>Allowable Weaknesses:</a:t>
            </a:r>
            <a:r>
              <a:rPr lang="en-GB" dirty="0"/>
              <a:t> Delegates work too easily, process-oriented and may come off as manipulative to reach goals.</a:t>
            </a:r>
          </a:p>
          <a:p>
            <a:r>
              <a:rPr lang="en-GB" dirty="0"/>
              <a:t>Don't let them: Take credit for other's work, or blame others for mistakes.</a:t>
            </a:r>
          </a:p>
          <a:p>
            <a:br>
              <a:rPr lang="en-GB" dirty="0"/>
            </a:br>
            <a:endParaRPr lang="en-GB" dirty="0"/>
          </a:p>
          <a:p>
            <a:r>
              <a:rPr lang="en-GB" b="1" u="sng" dirty="0"/>
              <a:t>The Team Worker</a:t>
            </a:r>
            <a:endParaRPr lang="en-GB" dirty="0"/>
          </a:p>
          <a:p>
            <a:r>
              <a:rPr lang="en-GB" dirty="0"/>
              <a:t>Believes in helping team members achieve their goals to improve team performance. </a:t>
            </a:r>
          </a:p>
          <a:p>
            <a:r>
              <a:rPr lang="en-GB" b="1" dirty="0"/>
              <a:t>Strengths:</a:t>
            </a:r>
            <a:r>
              <a:rPr lang="en-GB" dirty="0"/>
              <a:t> Co-operative, empathetic, diplomatic.</a:t>
            </a:r>
          </a:p>
          <a:p>
            <a:r>
              <a:rPr lang="en-GB" b="1" dirty="0"/>
              <a:t>Allowable Weaknesses:</a:t>
            </a:r>
            <a:r>
              <a:rPr lang="en-GB" dirty="0"/>
              <a:t> Avoids making difficult decisions, performance gets affected under pressure.</a:t>
            </a:r>
          </a:p>
          <a:p>
            <a:r>
              <a:rPr lang="en-GB" dirty="0"/>
              <a:t>Don't let them: Form groups within the team, avoid making decisions.</a:t>
            </a:r>
          </a:p>
          <a:p>
            <a:br>
              <a:rPr lang="en-GB" dirty="0"/>
            </a:br>
            <a:endParaRPr lang="en-GB" dirty="0"/>
          </a:p>
          <a:p>
            <a:r>
              <a:rPr lang="en-GB" b="1" u="sng" dirty="0"/>
              <a:t>The Shaper</a:t>
            </a:r>
            <a:endParaRPr lang="en-GB" dirty="0"/>
          </a:p>
          <a:p>
            <a:r>
              <a:rPr lang="en-GB" dirty="0"/>
              <a:t>Believes in overcoming challenges by making things happen.</a:t>
            </a:r>
          </a:p>
          <a:p>
            <a:r>
              <a:rPr lang="en-GB" b="1" dirty="0"/>
              <a:t>Strengths:</a:t>
            </a:r>
            <a:r>
              <a:rPr lang="en-GB" dirty="0"/>
              <a:t> Energetic, dynamic, enjoys challenges and obstacles.</a:t>
            </a:r>
          </a:p>
          <a:p>
            <a:r>
              <a:rPr lang="en-GB" b="1" dirty="0"/>
              <a:t>Allowable Weaknesses:</a:t>
            </a:r>
            <a:r>
              <a:rPr lang="en-GB" dirty="0"/>
              <a:t> Blunt, full of nervous energy, may get irritated easily</a:t>
            </a:r>
          </a:p>
          <a:p>
            <a:r>
              <a:rPr lang="en-GB" dirty="0"/>
              <a:t>Don't let them: Assume authority, bring other team members down by being blunt.</a:t>
            </a:r>
          </a:p>
          <a:p>
            <a:endParaRPr lang="en-GB" dirty="0"/>
          </a:p>
          <a:p>
            <a:r>
              <a:rPr lang="en-GB" dirty="0"/>
              <a:t>Written by Jenna Halford</a:t>
            </a:r>
          </a:p>
          <a:p>
            <a:r>
              <a:rPr lang="en-GB" dirty="0"/>
              <a:t>11th Monday June 2018”</a:t>
            </a:r>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16</a:t>
            </a:fld>
            <a:endParaRPr lang="en-GB"/>
          </a:p>
        </p:txBody>
      </p:sp>
    </p:spTree>
    <p:extLst>
      <p:ext uri="{BB962C8B-B14F-4D97-AF65-F5344CB8AC3E}">
        <p14:creationId xmlns:p14="http://schemas.microsoft.com/office/powerpoint/2010/main" val="3106102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was first developed by Bruce Tuckman in 1965. It is one of the more known team development theories and has formed the basis of many further ideas since its conception.</a:t>
            </a:r>
          </a:p>
          <a:p>
            <a:r>
              <a:rPr lang="en-GB" dirty="0"/>
              <a:t>Tuckman's theory focuses on the way in which a team tackles a task from the initial formation of the team through to the completion of the project. Tuckman later added a fifth phase; Adjourning and Transforming to cover the finishing of a task.</a:t>
            </a:r>
          </a:p>
          <a:p>
            <a:r>
              <a:rPr lang="en-GB" dirty="0"/>
              <a:t>Tuckman's theory is particularly relevant to </a:t>
            </a:r>
            <a:r>
              <a:rPr lang="en-GB" dirty="0">
                <a:hlinkClick r:id="rId3"/>
              </a:rPr>
              <a:t>team building challenges</a:t>
            </a:r>
            <a:r>
              <a:rPr lang="en-GB" dirty="0"/>
              <a:t> as the phases pertain to the completion of any task undertaken by a team.</a:t>
            </a:r>
          </a:p>
          <a:p>
            <a:r>
              <a:rPr lang="en-GB" dirty="0"/>
              <a:t>One of the very useful aspects of </a:t>
            </a:r>
            <a:r>
              <a:rPr lang="en-GB" dirty="0">
                <a:hlinkClick r:id="rId4"/>
              </a:rPr>
              <a:t>team building activities</a:t>
            </a:r>
            <a:r>
              <a:rPr lang="en-GB" dirty="0"/>
              <a:t> contained within a short period of time is that teams have an opportunity to observe their behaviour within a measurable time frame.</a:t>
            </a:r>
          </a:p>
          <a:p>
            <a:r>
              <a:rPr lang="en-GB" dirty="0"/>
              <a:t>Often teams are involved in projects at work lasting for months or years and it can be difficult to understand experiences in the context of a completed task.</a:t>
            </a:r>
          </a:p>
          <a:p>
            <a:endParaRPr lang="en-GB" b="1" dirty="0"/>
          </a:p>
          <a:p>
            <a:r>
              <a:rPr lang="en-GB" b="1" dirty="0"/>
              <a:t>Forming</a:t>
            </a:r>
          </a:p>
          <a:p>
            <a:r>
              <a:rPr lang="en-GB" dirty="0"/>
              <a:t>The team is assembled and the task is allocated. Team members tend to behave independently and although goodwill may exist they do not know each other well enough to unconditionally trust one another.</a:t>
            </a:r>
          </a:p>
          <a:p>
            <a:r>
              <a:rPr lang="en-GB" dirty="0"/>
              <a:t>Time is spent planning, collecting information and bonding.</a:t>
            </a:r>
          </a:p>
          <a:p>
            <a:endParaRPr lang="en-GB" b="1" dirty="0"/>
          </a:p>
          <a:p>
            <a:r>
              <a:rPr lang="en-GB" b="1" dirty="0"/>
              <a:t>Storming</a:t>
            </a:r>
          </a:p>
          <a:p>
            <a:r>
              <a:rPr lang="en-GB" dirty="0"/>
              <a:t>The team starts to address the task suggesting ideas. Different ideas may compete for ascendancy and if badly managed this phase can be very destructive for the team.</a:t>
            </a:r>
          </a:p>
          <a:p>
            <a:r>
              <a:rPr lang="en-GB" dirty="0"/>
              <a:t>Relationships between team members will be made or broken in this phase and some may never recover. In extreme cases the team can become stuck in the Storming phase.</a:t>
            </a:r>
          </a:p>
          <a:p>
            <a:r>
              <a:rPr lang="en-GB" dirty="0"/>
              <a:t>If a team is too focused on consensus they may decide on a plan which is less effective in completing the task for the sake of the team. This carries its own set of problems. It is essential that a team has strong facilitative leadership in this phase.</a:t>
            </a:r>
          </a:p>
          <a:p>
            <a:endParaRPr lang="en-GB" b="1" dirty="0"/>
          </a:p>
          <a:p>
            <a:r>
              <a:rPr lang="en-GB" b="1" dirty="0"/>
              <a:t>Norming</a:t>
            </a:r>
          </a:p>
          <a:p>
            <a:r>
              <a:rPr lang="en-GB" dirty="0"/>
              <a:t>As the team moves out of the Storming phase they will enter the Norming phase. This tends to be a move towards harmonious working practices with teams agreeing on the rules and values by which they operate.</a:t>
            </a:r>
          </a:p>
          <a:p>
            <a:r>
              <a:rPr lang="en-GB" dirty="0"/>
              <a:t>In the ideal situation teams begin to trust themselves during this phase as they accept the vital contribution of each member to the team. Team leaders can take a step back from the team at this stage as individual members take greater responsibility.</a:t>
            </a:r>
          </a:p>
          <a:p>
            <a:r>
              <a:rPr lang="en-GB" dirty="0"/>
              <a:t>The risk during the Norming stage is that the team becomes complacent and loses either their creative edge or the drive that brought them to this phase.</a:t>
            </a:r>
          </a:p>
          <a:p>
            <a:endParaRPr lang="en-GB" b="1" dirty="0"/>
          </a:p>
          <a:p>
            <a:r>
              <a:rPr lang="en-GB" b="1" dirty="0"/>
              <a:t>Performing</a:t>
            </a:r>
          </a:p>
          <a:p>
            <a:r>
              <a:rPr lang="en-GB" dirty="0"/>
              <a:t>Not all teams make it to the Performing phase, which is essentially an era of high performance.  </a:t>
            </a:r>
          </a:p>
          <a:p>
            <a:r>
              <a:rPr lang="en-GB" dirty="0"/>
              <a:t>Performing teams are identified by high levels if independence, </a:t>
            </a:r>
            <a:r>
              <a:rPr lang="en-GB" dirty="0">
                <a:hlinkClick r:id="rId5"/>
              </a:rPr>
              <a:t>motivation</a:t>
            </a:r>
            <a:r>
              <a:rPr lang="en-GB" dirty="0"/>
              <a:t>, knowledge and competence. </a:t>
            </a:r>
            <a:br>
              <a:rPr lang="en-GB" dirty="0"/>
            </a:br>
            <a:r>
              <a:rPr lang="en-GB" dirty="0"/>
              <a:t>Decision making is collaborative and dissent is expected and encouraged as there will be a high level of respect in the communication between team members.”</a:t>
            </a:r>
            <a:r>
              <a:rPr lang="en-GB" sz="1200" kern="1200" dirty="0">
                <a:solidFill>
                  <a:schemeClr val="tx1"/>
                </a:solidFill>
                <a:effectLst/>
                <a:latin typeface="+mn-lt"/>
                <a:ea typeface="+mn-ea"/>
                <a:cs typeface="+mn-cs"/>
              </a:rPr>
              <a:t> (Company, 2018)</a:t>
            </a:r>
            <a:endParaRPr lang="en-GB" dirty="0"/>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17</a:t>
            </a:fld>
            <a:endParaRPr lang="en-GB"/>
          </a:p>
        </p:txBody>
      </p:sp>
    </p:spTree>
    <p:extLst>
      <p:ext uri="{BB962C8B-B14F-4D97-AF65-F5344CB8AC3E}">
        <p14:creationId xmlns:p14="http://schemas.microsoft.com/office/powerpoint/2010/main" val="3259086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proud to build on our strong commitment to the communities where we operate. With these bold actions, McDonald’s is embracing our leadership responsibility and demonstrating the incredible opportunities we can create for our customers, our people and our stakeholders when we harness our Scale for Good around the world.” CEO</a:t>
            </a:r>
          </a:p>
          <a:p>
            <a:endParaRPr lang="en-GB" dirty="0"/>
          </a:p>
          <a:p>
            <a:r>
              <a:rPr lang="en-GB" dirty="0"/>
              <a:t>“We recognize that the size and reach of our business puts us in a unique position to improve people’s lives and the environment all around the world. We want to use our Scale for Good and always keep raising the bar on what it means to be a responsible company committed to people and the planet.” EVP</a:t>
            </a:r>
          </a:p>
          <a:p>
            <a:endParaRPr lang="en-GB" dirty="0"/>
          </a:p>
          <a:p>
            <a:r>
              <a:rPr lang="en-GB" dirty="0"/>
              <a:t>“Easterbrook said the company would strip away layers of management, focus more on listening to customers, and act faster to adapt to consumers' changing tastes. </a:t>
            </a:r>
          </a:p>
          <a:p>
            <a:endParaRPr lang="en-GB" dirty="0"/>
          </a:p>
          <a:p>
            <a:r>
              <a:rPr lang="en-GB" dirty="0"/>
              <a:t>McDonald's same-store sales have fallen for six straight quarters in the US, where the company is battling a pervasive public perception that its food is unhealthy and over-processed. The chain has also been hurt by a series of </a:t>
            </a:r>
            <a:r>
              <a:rPr lang="en-GB" dirty="0">
                <a:hlinkClick r:id="rId3"/>
              </a:rPr>
              <a:t>food safety scandals</a:t>
            </a:r>
            <a:r>
              <a:rPr lang="en-GB" dirty="0"/>
              <a:t> in Asia, which contributed to a 15% loss in net income last year. </a:t>
            </a:r>
          </a:p>
          <a:p>
            <a:endParaRPr lang="en-GB" dirty="0"/>
          </a:p>
          <a:p>
            <a:r>
              <a:rPr lang="en-GB" dirty="0"/>
              <a:t>Meanwhile the company's relationship with franchisees, who operate 81% of its restaurants globally, is </a:t>
            </a:r>
            <a:r>
              <a:rPr lang="en-GB" dirty="0">
                <a:hlinkClick r:id="rId4"/>
              </a:rPr>
              <a:t>at an all-time low</a:t>
            </a:r>
            <a:r>
              <a:rPr lang="en-GB" dirty="0"/>
              <a:t>, and employees have been </a:t>
            </a:r>
            <a:r>
              <a:rPr lang="en-GB" dirty="0">
                <a:hlinkClick r:id="rId5"/>
              </a:rPr>
              <a:t>striking for higher pay</a:t>
            </a:r>
            <a:r>
              <a:rPr lang="en-GB" dirty="0"/>
              <a:t> and better working conditions. </a:t>
            </a:r>
          </a:p>
          <a:p>
            <a:endParaRPr lang="en-GB" dirty="0"/>
          </a:p>
          <a:p>
            <a:r>
              <a:rPr lang="en-GB" dirty="0"/>
              <a:t>McDonald's restaurants need to deliver "great-tasting, high-quality food with better service each and every time," Easterbrook said. Internally, the company needs "stronger financial discipline, faster decision-making, and hard-edged accountability." </a:t>
            </a:r>
          </a:p>
          <a:p>
            <a:endParaRPr lang="en-GB" dirty="0"/>
          </a:p>
          <a:p>
            <a:r>
              <a:rPr lang="en-GB" dirty="0"/>
              <a:t>The company will be restructured into four market segments: the US; international lead markets (Australia, Canada, France, Germany, UK); high-growth markets (China, Italy, Poland, Russia, South Korea, Spain, Switzerland, the Netherlands); and foundational markets (the remaining markets in the McDonald's system). </a:t>
            </a:r>
          </a:p>
          <a:p>
            <a:endParaRPr lang="en-GB" dirty="0"/>
          </a:p>
          <a:p>
            <a:r>
              <a:rPr lang="en-GB" dirty="0"/>
              <a:t>McDonald's will also refranchise 3,500 restaurants through 2018, bringing its total percentage of franchised restaurants to 90% from 81% globally. The restructuring is expected to save the company $300 million annually by 2017, according to the company. </a:t>
            </a:r>
          </a:p>
          <a:p>
            <a:endParaRPr lang="en-GB" dirty="0"/>
          </a:p>
          <a:p>
            <a:r>
              <a:rPr lang="en-GB" dirty="0"/>
              <a:t>Going forward, improving food quality will be a top priority, Easterbrook said. </a:t>
            </a:r>
          </a:p>
          <a:p>
            <a:endParaRPr lang="en-GB" dirty="0"/>
          </a:p>
          <a:p>
            <a:r>
              <a:rPr lang="en-GB" dirty="0"/>
              <a:t>"In the last five years, the world has moved faster outside the business than inside," he said. "The business cannot ignore what customers are saying when the message is clear: We're not on our game."”</a:t>
            </a:r>
            <a:r>
              <a:rPr lang="en-GB" sz="1200" kern="1200" dirty="0">
                <a:solidFill>
                  <a:schemeClr val="tx1"/>
                </a:solidFill>
                <a:effectLst/>
                <a:latin typeface="+mn-lt"/>
                <a:ea typeface="+mn-ea"/>
                <a:cs typeface="+mn-cs"/>
              </a:rPr>
              <a:t>(Peterson, 2015)</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7C38B03-8BD1-4420-BDF9-ADFDB70C4A9C}" type="slidenum">
              <a:rPr lang="en-GB" smtClean="0"/>
              <a:t>18</a:t>
            </a:fld>
            <a:endParaRPr lang="en-GB"/>
          </a:p>
        </p:txBody>
      </p:sp>
    </p:spTree>
    <p:extLst>
      <p:ext uri="{BB962C8B-B14F-4D97-AF65-F5344CB8AC3E}">
        <p14:creationId xmlns:p14="http://schemas.microsoft.com/office/powerpoint/2010/main" val="2789127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603AE-BDDE-446C-9D0B-9734D2DF6F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C36C08-0B13-4EB3-8638-69BE65768D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FD482C-D097-472F-A0FF-5B4C3A484845}"/>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AB310A62-018F-4BBC-B261-DCC2DD4F5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872D26-F42E-40FE-B152-3DBECA66176C}"/>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176883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C4E2-BF15-43C6-897B-F0EE995765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F7BF2A-7F7E-4B6E-99D8-FFA9D8E75C1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08AB31-E2E1-4156-AABB-82C64153C9B6}"/>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3C9969D2-D11E-407E-8D14-6F913C4C3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FDCABE-19AE-4D37-9669-F36C281B7FFE}"/>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295586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8B94D-FF35-48CA-8A8D-9AF61BD87E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864785-34B4-474C-B15F-12A91F59D6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B82D6D0-41D8-4446-B82D-1E9CC08591BC}"/>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7066AD1A-CB67-49AB-A08C-0002EAD731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3EB9DB-F483-4DF4-A524-895E76CBB9D6}"/>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245669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C3217-250C-4B0C-A003-AB6E8B83A3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BB5217-CD38-4865-B080-FD5059B3470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01B4EC-E7B0-45D0-A29C-5283566C51B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D9ADE8-6B82-4511-8038-0CDD187E865C}"/>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6" name="Footer Placeholder 5">
            <a:extLst>
              <a:ext uri="{FF2B5EF4-FFF2-40B4-BE49-F238E27FC236}">
                <a16:creationId xmlns:a16="http://schemas.microsoft.com/office/drawing/2014/main" id="{9806197D-8AD7-44CA-B2A4-ABA529F9A7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B17CA5-03C8-4970-AE78-F008A0B9F20C}"/>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1854888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E37E-1CB7-4586-AA13-ABED434BD5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69C2A9-E0CB-43B9-8043-355A55F48A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AAF8155-1932-48D5-A359-F0B5C50C414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1DEDB8-CEE0-47E8-A735-E5D643BBBD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45F684D-48B4-49C1-82C0-1296F654E65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1A4F29-86C7-4108-AA97-EEA5EF446C7B}"/>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8" name="Footer Placeholder 7">
            <a:extLst>
              <a:ext uri="{FF2B5EF4-FFF2-40B4-BE49-F238E27FC236}">
                <a16:creationId xmlns:a16="http://schemas.microsoft.com/office/drawing/2014/main" id="{235AE1BA-E69A-4889-A9EB-828B6F25F8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D88640-CC3F-42F7-8D67-3B55BF7C3A2F}"/>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2054958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5C227-EB68-4060-93A3-DDC34BE245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17FC2C-B413-4563-A872-90C675CB6F61}"/>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4" name="Footer Placeholder 3">
            <a:extLst>
              <a:ext uri="{FF2B5EF4-FFF2-40B4-BE49-F238E27FC236}">
                <a16:creationId xmlns:a16="http://schemas.microsoft.com/office/drawing/2014/main" id="{56102287-6A8B-4689-B7DC-2721D1E384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B7C9CF-7B39-43BC-9C71-3ABD3C78D8F5}"/>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113378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9CE07C-F4B1-463A-98F2-8FA70BAE69D2}"/>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3" name="Footer Placeholder 2">
            <a:extLst>
              <a:ext uri="{FF2B5EF4-FFF2-40B4-BE49-F238E27FC236}">
                <a16:creationId xmlns:a16="http://schemas.microsoft.com/office/drawing/2014/main" id="{C89005B7-E7F4-4A6D-9E5F-B7E10B06D8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F99D32-CE9F-4914-AAF8-10BC457833C3}"/>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736559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5BFAC-1494-46C5-98E3-5E1A8E243D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707576-6852-4ECC-BDCC-B781359431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719FE6-DA24-4EC8-936C-3B33685473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185619D-07B4-4AAC-98A7-A6B453E34A55}"/>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6" name="Footer Placeholder 5">
            <a:extLst>
              <a:ext uri="{FF2B5EF4-FFF2-40B4-BE49-F238E27FC236}">
                <a16:creationId xmlns:a16="http://schemas.microsoft.com/office/drawing/2014/main" id="{FCEDB15B-71FF-4FD3-8CB7-136113679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3851AF-8DC4-4144-95BC-6587DF40A159}"/>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679179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3A978-6486-4A60-AD54-BF6C3738DD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DA4B9B-1F14-475D-8B01-6D3B52D287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689918-A581-4AEA-8C82-2036FA976A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01ECE4-5F41-4A83-BFE9-DF34C18157F6}"/>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6" name="Footer Placeholder 5">
            <a:extLst>
              <a:ext uri="{FF2B5EF4-FFF2-40B4-BE49-F238E27FC236}">
                <a16:creationId xmlns:a16="http://schemas.microsoft.com/office/drawing/2014/main" id="{79A36659-3DC9-4E1C-81A3-0B8CE1C7FC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A81EE8-762B-46FB-9122-E12A4DBDD058}"/>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4152617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79724-6DF3-40EF-8AF1-CE3956CE6B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E8AE78-C05C-4F40-B85E-B4E69CF9715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6443A-D1EE-4349-8620-7D677D3A8CBA}"/>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CB1F8F8F-63C2-4847-9253-DBF4EB3FAB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2BA888-FA4A-43BA-A6D3-73AAEDC57C5D}"/>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421135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323D15-6798-4E41-8DB2-96622E2C79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0CD3AF-F578-4809-BAF5-1F0C33F1AB0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5DA4FF-A085-46D1-A53D-AB2929C01E5B}"/>
              </a:ext>
            </a:extLst>
          </p:cNvPr>
          <p:cNvSpPr>
            <a:spLocks noGrp="1"/>
          </p:cNvSpPr>
          <p:nvPr>
            <p:ph type="dt" sz="half" idx="10"/>
          </p:nvPr>
        </p:nvSpPr>
        <p:spPr/>
        <p:txBody>
          <a:body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18FC0ADB-1E98-4E30-86AA-36338B77CD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23F9ED-F4CD-41D2-8F04-6E8BCC7087A6}"/>
              </a:ext>
            </a:extLst>
          </p:cNvPr>
          <p:cNvSpPr>
            <a:spLocks noGrp="1"/>
          </p:cNvSpPr>
          <p:nvPr>
            <p:ph type="sldNum" sz="quarter" idx="12"/>
          </p:nvPr>
        </p:nvSpPr>
        <p:spPr/>
        <p:txBody>
          <a:bodyPr/>
          <a:lstStyle/>
          <a:p>
            <a:fld id="{A37C1312-18B1-4172-864F-8685A578FB60}" type="slidenum">
              <a:rPr lang="en-GB" smtClean="0"/>
              <a:t>‹#›</a:t>
            </a:fld>
            <a:endParaRPr lang="en-GB"/>
          </a:p>
        </p:txBody>
      </p:sp>
    </p:spTree>
    <p:extLst>
      <p:ext uri="{BB962C8B-B14F-4D97-AF65-F5344CB8AC3E}">
        <p14:creationId xmlns:p14="http://schemas.microsoft.com/office/powerpoint/2010/main" val="3510371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59B125-8486-4A82-8E4A-02D814C122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A2BF6D-59DE-431E-AF1D-EF909D5A4B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337074-6A2C-4D53-9812-9AD5F76039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47BE83-E038-46FD-AF95-8FD10B171CF5}" type="datetimeFigureOut">
              <a:rPr lang="en-GB" smtClean="0"/>
              <a:t>21/12/2018</a:t>
            </a:fld>
            <a:endParaRPr lang="en-GB"/>
          </a:p>
        </p:txBody>
      </p:sp>
      <p:sp>
        <p:nvSpPr>
          <p:cNvPr id="5" name="Footer Placeholder 4">
            <a:extLst>
              <a:ext uri="{FF2B5EF4-FFF2-40B4-BE49-F238E27FC236}">
                <a16:creationId xmlns:a16="http://schemas.microsoft.com/office/drawing/2014/main" id="{A7405BD2-6633-4103-8B0E-D0A0D4F241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840430-5EAB-4FC2-8877-66856C7B90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7C1312-18B1-4172-864F-8685A578FB60}" type="slidenum">
              <a:rPr lang="en-GB" smtClean="0"/>
              <a:t>‹#›</a:t>
            </a:fld>
            <a:endParaRPr lang="en-GB"/>
          </a:p>
        </p:txBody>
      </p:sp>
    </p:spTree>
    <p:extLst>
      <p:ext uri="{BB962C8B-B14F-4D97-AF65-F5344CB8AC3E}">
        <p14:creationId xmlns:p14="http://schemas.microsoft.com/office/powerpoint/2010/main" val="3762053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pn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jp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jpg"/><Relationship Id="rId7" Type="http://schemas.openxmlformats.org/officeDocument/2006/relationships/diagramColors" Target="../diagrams/colors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19.jpg"/><Relationship Id="rId4" Type="http://schemas.openxmlformats.org/officeDocument/2006/relationships/image" Target="../media/image18.jpg"/></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5" name="Picture 4" descr="A person on a football field&#10;&#10;Description automatically generated">
            <a:extLst>
              <a:ext uri="{FF2B5EF4-FFF2-40B4-BE49-F238E27FC236}">
                <a16:creationId xmlns:a16="http://schemas.microsoft.com/office/drawing/2014/main" id="{5574FB95-E14A-43F6-856E-E89F7F5AD9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6552" y="-10266"/>
            <a:ext cx="8406332" cy="6868265"/>
          </a:xfrm>
          <a:prstGeom prst="rect">
            <a:avLst/>
          </a:prstGeom>
        </p:spPr>
      </p:pic>
      <p:sp>
        <p:nvSpPr>
          <p:cNvPr id="2" name="Title 1">
            <a:extLst>
              <a:ext uri="{FF2B5EF4-FFF2-40B4-BE49-F238E27FC236}">
                <a16:creationId xmlns:a16="http://schemas.microsoft.com/office/drawing/2014/main" id="{0768F98A-E1C9-408B-B505-6C99836B3844}"/>
              </a:ext>
            </a:extLst>
          </p:cNvPr>
          <p:cNvSpPr>
            <a:spLocks noGrp="1"/>
          </p:cNvSpPr>
          <p:nvPr>
            <p:ph type="ctrTitle"/>
          </p:nvPr>
        </p:nvSpPr>
        <p:spPr>
          <a:xfrm>
            <a:off x="1524000" y="968359"/>
            <a:ext cx="9144000" cy="2387600"/>
          </a:xfrm>
        </p:spPr>
        <p:txBody>
          <a:bodyPr>
            <a:normAutofit/>
          </a:bodyPr>
          <a:lstStyle/>
          <a:p>
            <a:r>
              <a:rPr lang="en-GB" sz="2400" dirty="0">
                <a:solidFill>
                  <a:srgbClr val="FF0000"/>
                </a:solidFill>
                <a:latin typeface="Times New Roman" panose="02020603050405020304" pitchFamily="18" charset="0"/>
                <a:cs typeface="Times New Roman" panose="02020603050405020304" pitchFamily="18" charset="0"/>
              </a:rPr>
              <a:t>Alexander Apps 1806320 </a:t>
            </a:r>
            <a:br>
              <a:rPr lang="en-GB" sz="2400" dirty="0">
                <a:solidFill>
                  <a:srgbClr val="FF000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Business Portfolio</a:t>
            </a:r>
            <a:br>
              <a:rPr lang="en-GB" sz="2400" b="1" dirty="0">
                <a:solidFill>
                  <a:srgbClr val="FF000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 Contemporary Approaches to Management</a:t>
            </a:r>
            <a:br>
              <a:rPr lang="en-GB" sz="2400" b="1" dirty="0">
                <a:solidFill>
                  <a:srgbClr val="FF000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BMSP4002</a:t>
            </a:r>
            <a:br>
              <a:rPr lang="en-GB" sz="2400" b="1" dirty="0">
                <a:solidFill>
                  <a:srgbClr val="FF0000"/>
                </a:solidFill>
                <a:latin typeface="Times New Roman" panose="02020603050405020304" pitchFamily="18" charset="0"/>
                <a:cs typeface="Times New Roman" panose="02020603050405020304" pitchFamily="18" charset="0"/>
              </a:rPr>
            </a:br>
            <a:r>
              <a:rPr lang="en-GB" sz="2400" b="1" dirty="0">
                <a:solidFill>
                  <a:srgbClr val="FF0000"/>
                </a:solidFill>
                <a:latin typeface="Times New Roman" panose="02020603050405020304" pitchFamily="18" charset="0"/>
                <a:cs typeface="Times New Roman" panose="02020603050405020304" pitchFamily="18" charset="0"/>
              </a:rPr>
              <a:t>Davina Evans</a:t>
            </a:r>
            <a:br>
              <a:rPr lang="en-GB" sz="2400" b="1" dirty="0">
                <a:solidFill>
                  <a:srgbClr val="FFFF00"/>
                </a:solidFill>
                <a:latin typeface="Times New Roman" panose="02020603050405020304" pitchFamily="18" charset="0"/>
                <a:cs typeface="Times New Roman" panose="02020603050405020304" pitchFamily="18" charset="0"/>
              </a:rPr>
            </a:br>
            <a:endParaRPr lang="en-GB" sz="2400" dirty="0">
              <a:solidFill>
                <a:srgbClr val="FFFF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3E49530-6095-4275-A3E8-0FD1F6D1E303}"/>
              </a:ext>
            </a:extLst>
          </p:cNvPr>
          <p:cNvSpPr>
            <a:spLocks noGrp="1"/>
          </p:cNvSpPr>
          <p:nvPr>
            <p:ph type="subTitle" idx="1"/>
          </p:nvPr>
        </p:nvSpPr>
        <p:spPr>
          <a:xfrm>
            <a:off x="1524000" y="4121802"/>
            <a:ext cx="9144000" cy="1655762"/>
          </a:xfrm>
        </p:spPr>
        <p:txBody>
          <a:bodyPr>
            <a:normAutofit/>
          </a:bodyPr>
          <a:lstStyle/>
          <a:p>
            <a:r>
              <a:rPr lang="en-GB" b="1" dirty="0">
                <a:solidFill>
                  <a:srgbClr val="FFFF00"/>
                </a:solidFill>
                <a:latin typeface="Times New Roman" panose="02020603050405020304" pitchFamily="18" charset="0"/>
                <a:cs typeface="Times New Roman" panose="02020603050405020304" pitchFamily="18" charset="0"/>
              </a:rPr>
              <a:t>Contemporary Approaches to Management – Presentation</a:t>
            </a:r>
          </a:p>
          <a:p>
            <a:r>
              <a:rPr lang="en-GB" b="1" dirty="0">
                <a:solidFill>
                  <a:srgbClr val="FFFF00"/>
                </a:solidFill>
                <a:latin typeface="Times New Roman" panose="02020603050405020304" pitchFamily="18" charset="0"/>
                <a:cs typeface="Times New Roman" panose="02020603050405020304" pitchFamily="18" charset="0"/>
              </a:rPr>
              <a:t>Due Date: 21</a:t>
            </a:r>
            <a:r>
              <a:rPr lang="en-GB" b="1" baseline="30000" dirty="0">
                <a:solidFill>
                  <a:srgbClr val="FFFF00"/>
                </a:solidFill>
                <a:latin typeface="Times New Roman" panose="02020603050405020304" pitchFamily="18" charset="0"/>
                <a:cs typeface="Times New Roman" panose="02020603050405020304" pitchFamily="18" charset="0"/>
              </a:rPr>
              <a:t>st</a:t>
            </a:r>
            <a:r>
              <a:rPr lang="en-GB" b="1" dirty="0">
                <a:solidFill>
                  <a:srgbClr val="FFFF00"/>
                </a:solidFill>
                <a:latin typeface="Times New Roman" panose="02020603050405020304" pitchFamily="18" charset="0"/>
                <a:cs typeface="Times New Roman" panose="02020603050405020304" pitchFamily="18" charset="0"/>
              </a:rPr>
              <a:t> of December 2018</a:t>
            </a:r>
            <a:endParaRPr lang="en-GB" dirty="0">
              <a:solidFill>
                <a:srgbClr val="FFFF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4448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E1E176-B263-46FB-804E-1D077F4B94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0520"/>
            <a:ext cx="12192000" cy="6156960"/>
          </a:xfrm>
          <a:prstGeom prst="rect">
            <a:avLst/>
          </a:prstGeom>
          <a:effectLst>
            <a:outerShdw blurRad="50800" dist="50800" dir="5400000" algn="ctr" rotWithShape="0">
              <a:srgbClr val="FF0000"/>
            </a:outerShdw>
          </a:effectLst>
        </p:spPr>
      </p:pic>
      <p:sp>
        <p:nvSpPr>
          <p:cNvPr id="8" name="Title 7">
            <a:extLst>
              <a:ext uri="{FF2B5EF4-FFF2-40B4-BE49-F238E27FC236}">
                <a16:creationId xmlns:a16="http://schemas.microsoft.com/office/drawing/2014/main" id="{4EDB9655-BBB8-4DB4-9D32-FD5E09FACBEC}"/>
              </a:ext>
            </a:extLst>
          </p:cNvPr>
          <p:cNvSpPr>
            <a:spLocks noGrp="1"/>
          </p:cNvSpPr>
          <p:nvPr>
            <p:ph type="title"/>
          </p:nvPr>
        </p:nvSpPr>
        <p:spPr>
          <a:xfrm>
            <a:off x="838200" y="0"/>
            <a:ext cx="10515600" cy="1325563"/>
          </a:xfrm>
        </p:spPr>
        <p:txBody>
          <a:bodyPr/>
          <a:lstStyle/>
          <a:p>
            <a:pPr algn="ctr"/>
            <a:r>
              <a:rPr lang="en-GB" b="1" dirty="0">
                <a:solidFill>
                  <a:schemeClr val="bg1"/>
                </a:solidFill>
              </a:rPr>
              <a:t>Contemporary Approaches to Management: </a:t>
            </a:r>
            <a:endParaRPr lang="en-GB" dirty="0">
              <a:solidFill>
                <a:schemeClr val="bg1"/>
              </a:solidFill>
            </a:endParaRPr>
          </a:p>
        </p:txBody>
      </p:sp>
    </p:spTree>
    <p:extLst>
      <p:ext uri="{BB962C8B-B14F-4D97-AF65-F5344CB8AC3E}">
        <p14:creationId xmlns:p14="http://schemas.microsoft.com/office/powerpoint/2010/main" val="246322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3" name="Picture 2" descr="A sandwich cut in half&#10;dddddddddddddddddddddddddd">
            <a:extLst>
              <a:ext uri="{FF2B5EF4-FFF2-40B4-BE49-F238E27FC236}">
                <a16:creationId xmlns:a16="http://schemas.microsoft.com/office/drawing/2014/main" id="{BAB4D60B-C8C5-49ED-9376-1515652725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7175" y="0"/>
            <a:ext cx="10077649" cy="6858000"/>
          </a:xfrm>
          <a:prstGeom prst="rect">
            <a:avLst/>
          </a:prstGeom>
          <a:solidFill>
            <a:srgbClr val="FFC000"/>
          </a:solidFill>
        </p:spPr>
      </p:pic>
      <p:graphicFrame>
        <p:nvGraphicFramePr>
          <p:cNvPr id="9" name="Diagram 8">
            <a:extLst>
              <a:ext uri="{FF2B5EF4-FFF2-40B4-BE49-F238E27FC236}">
                <a16:creationId xmlns:a16="http://schemas.microsoft.com/office/drawing/2014/main" id="{10D89646-D36C-470B-83BC-E1A8F5B4D955}"/>
              </a:ext>
            </a:extLst>
          </p:cNvPr>
          <p:cNvGraphicFramePr/>
          <p:nvPr>
            <p:extLst>
              <p:ext uri="{D42A27DB-BD31-4B8C-83A1-F6EECF244321}">
                <p14:modId xmlns:p14="http://schemas.microsoft.com/office/powerpoint/2010/main" val="3761840654"/>
              </p:ext>
            </p:extLst>
          </p:nvPr>
        </p:nvGraphicFramePr>
        <p:xfrm>
          <a:off x="2032000" y="1183907"/>
          <a:ext cx="8128000" cy="49544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itle 9">
            <a:extLst>
              <a:ext uri="{FF2B5EF4-FFF2-40B4-BE49-F238E27FC236}">
                <a16:creationId xmlns:a16="http://schemas.microsoft.com/office/drawing/2014/main" id="{23C7D932-C07D-4805-8E7E-318FBED7D291}"/>
              </a:ext>
            </a:extLst>
          </p:cNvPr>
          <p:cNvSpPr>
            <a:spLocks noGrp="1"/>
          </p:cNvSpPr>
          <p:nvPr>
            <p:ph type="title"/>
          </p:nvPr>
        </p:nvSpPr>
        <p:spPr>
          <a:xfrm>
            <a:off x="838200" y="0"/>
            <a:ext cx="10515600" cy="1325563"/>
          </a:xfrm>
        </p:spPr>
        <p:txBody>
          <a:bodyPr>
            <a:noAutofit/>
          </a:bodyPr>
          <a:lstStyle/>
          <a:p>
            <a:pPr algn="ctr"/>
            <a:r>
              <a:rPr lang="en-GB" sz="9600" dirty="0" err="1">
                <a:solidFill>
                  <a:srgbClr val="FFFF00"/>
                </a:solidFill>
              </a:rPr>
              <a:t>M</a:t>
            </a:r>
            <a:r>
              <a:rPr lang="en-GB" sz="9600" dirty="0" err="1">
                <a:solidFill>
                  <a:srgbClr val="FF0000"/>
                </a:solidFill>
              </a:rPr>
              <a:t>c</a:t>
            </a:r>
            <a:r>
              <a:rPr lang="en-GB" sz="9600" dirty="0" err="1">
                <a:solidFill>
                  <a:srgbClr val="FFFF00"/>
                </a:solidFill>
              </a:rPr>
              <a:t>d</a:t>
            </a:r>
            <a:r>
              <a:rPr lang="en-GB" sz="9600" dirty="0" err="1">
                <a:solidFill>
                  <a:srgbClr val="FF0000"/>
                </a:solidFill>
              </a:rPr>
              <a:t>o</a:t>
            </a:r>
            <a:r>
              <a:rPr lang="en-GB" sz="9600" dirty="0" err="1">
                <a:solidFill>
                  <a:srgbClr val="FFFF00"/>
                </a:solidFill>
              </a:rPr>
              <a:t>n</a:t>
            </a:r>
            <a:r>
              <a:rPr lang="en-GB" sz="9600" dirty="0" err="1">
                <a:solidFill>
                  <a:srgbClr val="FF0000"/>
                </a:solidFill>
              </a:rPr>
              <a:t>a</a:t>
            </a:r>
            <a:r>
              <a:rPr lang="en-GB" sz="9600" dirty="0" err="1">
                <a:solidFill>
                  <a:srgbClr val="FFFF00"/>
                </a:solidFill>
              </a:rPr>
              <a:t>l</a:t>
            </a:r>
            <a:r>
              <a:rPr lang="en-GB" sz="9600" dirty="0" err="1">
                <a:solidFill>
                  <a:srgbClr val="FF0000"/>
                </a:solidFill>
              </a:rPr>
              <a:t>d</a:t>
            </a:r>
            <a:r>
              <a:rPr lang="en-GB" sz="9600" dirty="0" err="1">
                <a:solidFill>
                  <a:srgbClr val="FFFF00"/>
                </a:solidFill>
              </a:rPr>
              <a:t>'</a:t>
            </a:r>
            <a:r>
              <a:rPr lang="en-GB" sz="9600" dirty="0" err="1">
                <a:solidFill>
                  <a:srgbClr val="FF0000"/>
                </a:solidFill>
              </a:rPr>
              <a:t>s</a:t>
            </a:r>
            <a:endParaRPr lang="en-GB" sz="9600" dirty="0">
              <a:solidFill>
                <a:srgbClr val="FF0000"/>
              </a:solidFill>
            </a:endParaRPr>
          </a:p>
        </p:txBody>
      </p:sp>
    </p:spTree>
    <p:extLst>
      <p:ext uri="{BB962C8B-B14F-4D97-AF65-F5344CB8AC3E}">
        <p14:creationId xmlns:p14="http://schemas.microsoft.com/office/powerpoint/2010/main" val="2657737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3" name="Picture 2" descr="A sandwich is sitting on a table&#10;&#10;Description automatically generated">
            <a:extLst>
              <a:ext uri="{FF2B5EF4-FFF2-40B4-BE49-F238E27FC236}">
                <a16:creationId xmlns:a16="http://schemas.microsoft.com/office/drawing/2014/main" id="{A730967B-3080-40DD-AEFD-E06271EFE3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7750" y="-23574"/>
            <a:ext cx="10106025" cy="6881574"/>
          </a:xfrm>
          <a:prstGeom prst="rect">
            <a:avLst/>
          </a:prstGeom>
        </p:spPr>
      </p:pic>
      <p:sp>
        <p:nvSpPr>
          <p:cNvPr id="8" name="Title 7">
            <a:extLst>
              <a:ext uri="{FF2B5EF4-FFF2-40B4-BE49-F238E27FC236}">
                <a16:creationId xmlns:a16="http://schemas.microsoft.com/office/drawing/2014/main" id="{F3E6FE40-D4B1-46D5-ADDF-B1C8CAB52055}"/>
              </a:ext>
            </a:extLst>
          </p:cNvPr>
          <p:cNvSpPr>
            <a:spLocks noGrp="1"/>
          </p:cNvSpPr>
          <p:nvPr>
            <p:ph type="title"/>
          </p:nvPr>
        </p:nvSpPr>
        <p:spPr>
          <a:xfrm>
            <a:off x="838200" y="5532437"/>
            <a:ext cx="10515600" cy="1325563"/>
          </a:xfrm>
          <a:noFill/>
        </p:spPr>
        <p:txBody>
          <a:bodyPr/>
          <a:lstStyle/>
          <a:p>
            <a:pPr algn="ctr"/>
            <a:r>
              <a:rPr lang="en-GB" dirty="0">
                <a:solidFill>
                  <a:srgbClr val="FF0000"/>
                </a:solidFill>
              </a:rPr>
              <a:t> A </a:t>
            </a:r>
            <a:r>
              <a:rPr lang="en-GB" dirty="0">
                <a:solidFill>
                  <a:srgbClr val="FFFF00"/>
                </a:solidFill>
              </a:rPr>
              <a:t>PESTEL </a:t>
            </a:r>
            <a:r>
              <a:rPr lang="en-GB" dirty="0">
                <a:solidFill>
                  <a:srgbClr val="FF0000"/>
                </a:solidFill>
              </a:rPr>
              <a:t>ANALYSIS</a:t>
            </a:r>
            <a:r>
              <a:rPr lang="en-GB" dirty="0">
                <a:solidFill>
                  <a:srgbClr val="FFFF00"/>
                </a:solidFill>
              </a:rPr>
              <a:t> OF </a:t>
            </a:r>
            <a:r>
              <a:rPr lang="en-GB" dirty="0">
                <a:solidFill>
                  <a:srgbClr val="FF0000"/>
                </a:solidFill>
              </a:rPr>
              <a:t>Mc</a:t>
            </a:r>
            <a:r>
              <a:rPr lang="en-GB" dirty="0">
                <a:solidFill>
                  <a:srgbClr val="FFFF00"/>
                </a:solidFill>
              </a:rPr>
              <a:t> DONALD’S </a:t>
            </a:r>
            <a:r>
              <a:rPr lang="en-GB" dirty="0">
                <a:solidFill>
                  <a:srgbClr val="FF0000"/>
                </a:solidFill>
              </a:rPr>
              <a:t>Part</a:t>
            </a:r>
            <a:r>
              <a:rPr lang="en-GB" dirty="0">
                <a:solidFill>
                  <a:srgbClr val="FFFF00"/>
                </a:solidFill>
              </a:rPr>
              <a:t> 1</a:t>
            </a:r>
            <a:endParaRPr lang="en-GB" dirty="0">
              <a:solidFill>
                <a:srgbClr val="FF0000"/>
              </a:solidFill>
            </a:endParaRPr>
          </a:p>
        </p:txBody>
      </p:sp>
      <p:graphicFrame>
        <p:nvGraphicFramePr>
          <p:cNvPr id="10" name="Diagram 9">
            <a:extLst>
              <a:ext uri="{FF2B5EF4-FFF2-40B4-BE49-F238E27FC236}">
                <a16:creationId xmlns:a16="http://schemas.microsoft.com/office/drawing/2014/main" id="{6E68B5F1-D57A-475E-B328-852959CC482B}"/>
              </a:ext>
            </a:extLst>
          </p:cNvPr>
          <p:cNvGraphicFramePr/>
          <p:nvPr>
            <p:extLst>
              <p:ext uri="{D42A27DB-BD31-4B8C-83A1-F6EECF244321}">
                <p14:modId xmlns:p14="http://schemas.microsoft.com/office/powerpoint/2010/main" val="1978979836"/>
              </p:ext>
            </p:extLst>
          </p:nvPr>
        </p:nvGraphicFramePr>
        <p:xfrm>
          <a:off x="2032000" y="333375"/>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72041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6" name="Picture 5" descr="Food on a table&#10;&#10;Description automatically generated">
            <a:extLst>
              <a:ext uri="{FF2B5EF4-FFF2-40B4-BE49-F238E27FC236}">
                <a16:creationId xmlns:a16="http://schemas.microsoft.com/office/drawing/2014/main" id="{407DD085-4051-473E-8078-A60FDE10F1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9165" y="0"/>
            <a:ext cx="8656983" cy="6858000"/>
          </a:xfrm>
          <a:prstGeom prst="rect">
            <a:avLst/>
          </a:prstGeom>
        </p:spPr>
      </p:pic>
      <p:sp>
        <p:nvSpPr>
          <p:cNvPr id="3" name="Title 7">
            <a:extLst>
              <a:ext uri="{FF2B5EF4-FFF2-40B4-BE49-F238E27FC236}">
                <a16:creationId xmlns:a16="http://schemas.microsoft.com/office/drawing/2014/main" id="{1DCA6386-8331-473C-B8A2-B637B79DEE7F}"/>
              </a:ext>
            </a:extLst>
          </p:cNvPr>
          <p:cNvSpPr txBox="1">
            <a:spLocks/>
          </p:cNvSpPr>
          <p:nvPr/>
        </p:nvSpPr>
        <p:spPr>
          <a:xfrm>
            <a:off x="838200" y="5878420"/>
            <a:ext cx="10515600" cy="1325563"/>
          </a:xfrm>
          <a:prstGeom prst="rect">
            <a:avLst/>
          </a:prstGeom>
          <a:no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FF0000"/>
                </a:solidFill>
              </a:rPr>
              <a:t> A </a:t>
            </a:r>
            <a:r>
              <a:rPr lang="en-GB" dirty="0">
                <a:solidFill>
                  <a:srgbClr val="FFFF00"/>
                </a:solidFill>
              </a:rPr>
              <a:t>PESTEL </a:t>
            </a:r>
            <a:r>
              <a:rPr lang="en-GB" dirty="0">
                <a:solidFill>
                  <a:srgbClr val="FF0000"/>
                </a:solidFill>
              </a:rPr>
              <a:t>ANALYSIS</a:t>
            </a:r>
            <a:r>
              <a:rPr lang="en-GB" dirty="0">
                <a:solidFill>
                  <a:srgbClr val="FFFF00"/>
                </a:solidFill>
              </a:rPr>
              <a:t> OF </a:t>
            </a:r>
            <a:r>
              <a:rPr lang="en-GB" dirty="0">
                <a:solidFill>
                  <a:srgbClr val="FF0000"/>
                </a:solidFill>
              </a:rPr>
              <a:t>Mc</a:t>
            </a:r>
            <a:r>
              <a:rPr lang="en-GB" dirty="0">
                <a:solidFill>
                  <a:srgbClr val="FFFF00"/>
                </a:solidFill>
              </a:rPr>
              <a:t> DONALD’S </a:t>
            </a:r>
            <a:r>
              <a:rPr lang="en-GB" dirty="0">
                <a:solidFill>
                  <a:srgbClr val="FF0000"/>
                </a:solidFill>
              </a:rPr>
              <a:t>Part</a:t>
            </a:r>
            <a:r>
              <a:rPr lang="en-GB" dirty="0">
                <a:solidFill>
                  <a:srgbClr val="FFFF00"/>
                </a:solidFill>
              </a:rPr>
              <a:t> </a:t>
            </a:r>
            <a:r>
              <a:rPr lang="en-GB" dirty="0">
                <a:solidFill>
                  <a:srgbClr val="FF0000"/>
                </a:solidFill>
              </a:rPr>
              <a:t>2</a:t>
            </a:r>
          </a:p>
        </p:txBody>
      </p:sp>
      <p:graphicFrame>
        <p:nvGraphicFramePr>
          <p:cNvPr id="4" name="Diagram 3">
            <a:extLst>
              <a:ext uri="{FF2B5EF4-FFF2-40B4-BE49-F238E27FC236}">
                <a16:creationId xmlns:a16="http://schemas.microsoft.com/office/drawing/2014/main" id="{E747BCCA-945D-4AB5-9925-D59091572DCB}"/>
              </a:ext>
            </a:extLst>
          </p:cNvPr>
          <p:cNvGraphicFramePr/>
          <p:nvPr>
            <p:extLst>
              <p:ext uri="{D42A27DB-BD31-4B8C-83A1-F6EECF244321}">
                <p14:modId xmlns:p14="http://schemas.microsoft.com/office/powerpoint/2010/main" val="3669315208"/>
              </p:ext>
            </p:extLst>
          </p:nvPr>
        </p:nvGraphicFramePr>
        <p:xfrm>
          <a:off x="2032000" y="333375"/>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0034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B8506B-4511-47E5-B580-3B17960ABD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10697"/>
            <a:ext cx="12194335" cy="5836605"/>
          </a:xfrm>
          <a:prstGeom prst="rect">
            <a:avLst/>
          </a:prstGeom>
          <a:solidFill>
            <a:schemeClr val="tx1"/>
          </a:solidFill>
        </p:spPr>
      </p:pic>
      <p:graphicFrame>
        <p:nvGraphicFramePr>
          <p:cNvPr id="4" name="Diagram 3">
            <a:extLst>
              <a:ext uri="{FF2B5EF4-FFF2-40B4-BE49-F238E27FC236}">
                <a16:creationId xmlns:a16="http://schemas.microsoft.com/office/drawing/2014/main" id="{CEFA93F9-3532-47CC-95B0-6DEAB302EF8E}"/>
              </a:ext>
            </a:extLst>
          </p:cNvPr>
          <p:cNvGraphicFramePr/>
          <p:nvPr>
            <p:extLst>
              <p:ext uri="{D42A27DB-BD31-4B8C-83A1-F6EECF244321}">
                <p14:modId xmlns:p14="http://schemas.microsoft.com/office/powerpoint/2010/main" val="2305864667"/>
              </p:ext>
            </p:extLst>
          </p:nvPr>
        </p:nvGraphicFramePr>
        <p:xfrm>
          <a:off x="1043609" y="719666"/>
          <a:ext cx="10088217"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95987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370C46-FEE0-4D55-83F8-F1535EAB77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0" y="509076"/>
            <a:ext cx="12201110" cy="5839848"/>
          </a:xfrm>
          <a:prstGeom prst="rect">
            <a:avLst/>
          </a:prstGeom>
        </p:spPr>
      </p:pic>
      <p:grpSp>
        <p:nvGrpSpPr>
          <p:cNvPr id="4" name="Group 3">
            <a:extLst>
              <a:ext uri="{FF2B5EF4-FFF2-40B4-BE49-F238E27FC236}">
                <a16:creationId xmlns:a16="http://schemas.microsoft.com/office/drawing/2014/main" id="{C0C2B2C4-06DA-4160-ACDC-27449A742C1A}"/>
              </a:ext>
            </a:extLst>
          </p:cNvPr>
          <p:cNvGrpSpPr/>
          <p:nvPr/>
        </p:nvGrpSpPr>
        <p:grpSpPr>
          <a:xfrm>
            <a:off x="5384209" y="2717209"/>
            <a:ext cx="1423581" cy="1423581"/>
            <a:chOff x="4332317" y="1997542"/>
            <a:chExt cx="1423581" cy="1423581"/>
          </a:xfrm>
        </p:grpSpPr>
        <p:sp>
          <p:nvSpPr>
            <p:cNvPr id="29" name="Oval 28">
              <a:extLst>
                <a:ext uri="{FF2B5EF4-FFF2-40B4-BE49-F238E27FC236}">
                  <a16:creationId xmlns:a16="http://schemas.microsoft.com/office/drawing/2014/main" id="{BFF0EE2C-21BE-4C46-9148-0D7ECFE2A58D}"/>
                </a:ext>
              </a:extLst>
            </p:cNvPr>
            <p:cNvSpPr/>
            <p:nvPr/>
          </p:nvSpPr>
          <p:spPr>
            <a:xfrm>
              <a:off x="4332317" y="1997542"/>
              <a:ext cx="1423581" cy="1423581"/>
            </a:xfrm>
            <a:prstGeom prst="ellipse">
              <a:avLst/>
            </a:prstGeom>
            <a:solidFill>
              <a:srgbClr val="FFFF00">
                <a:alpha val="75000"/>
              </a:srgbClr>
            </a:solidFill>
            <a:ln>
              <a:solidFill>
                <a:srgbClr val="FF0000"/>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30" name="Oval 4">
              <a:extLst>
                <a:ext uri="{FF2B5EF4-FFF2-40B4-BE49-F238E27FC236}">
                  <a16:creationId xmlns:a16="http://schemas.microsoft.com/office/drawing/2014/main" id="{94922EA3-860B-4C42-9AD7-9E8855B55D97}"/>
                </a:ext>
              </a:extLst>
            </p:cNvPr>
            <p:cNvSpPr txBox="1"/>
            <p:nvPr/>
          </p:nvSpPr>
          <p:spPr>
            <a:xfrm>
              <a:off x="4540796" y="2206021"/>
              <a:ext cx="1006623" cy="10066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rgbClr val="FF0000"/>
                  </a:solidFill>
                </a:rPr>
                <a:t>SWOT</a:t>
              </a:r>
            </a:p>
          </p:txBody>
        </p:sp>
      </p:grpSp>
      <p:grpSp>
        <p:nvGrpSpPr>
          <p:cNvPr id="5" name="Group 4">
            <a:extLst>
              <a:ext uri="{FF2B5EF4-FFF2-40B4-BE49-F238E27FC236}">
                <a16:creationId xmlns:a16="http://schemas.microsoft.com/office/drawing/2014/main" id="{F2458FB4-1BE0-49A1-A2D1-41FC3D1E4614}"/>
              </a:ext>
            </a:extLst>
          </p:cNvPr>
          <p:cNvGrpSpPr/>
          <p:nvPr/>
        </p:nvGrpSpPr>
        <p:grpSpPr>
          <a:xfrm>
            <a:off x="5853991" y="2289359"/>
            <a:ext cx="484017" cy="302347"/>
            <a:chOff x="4802099" y="1569692"/>
            <a:chExt cx="484017" cy="302347"/>
          </a:xfrm>
        </p:grpSpPr>
        <p:sp>
          <p:nvSpPr>
            <p:cNvPr id="27" name="Arrow: Right 26">
              <a:extLst>
                <a:ext uri="{FF2B5EF4-FFF2-40B4-BE49-F238E27FC236}">
                  <a16:creationId xmlns:a16="http://schemas.microsoft.com/office/drawing/2014/main" id="{4073BC13-5164-4A5D-BEB1-F48BAB7F71B7}"/>
                </a:ext>
              </a:extLst>
            </p:cNvPr>
            <p:cNvSpPr/>
            <p:nvPr/>
          </p:nvSpPr>
          <p:spPr>
            <a:xfrm rot="16200000">
              <a:off x="4892934" y="1478857"/>
              <a:ext cx="302347" cy="484017"/>
            </a:xfrm>
            <a:prstGeom prst="rightArrow">
              <a:avLst>
                <a:gd name="adj1" fmla="val 60000"/>
                <a:gd name="adj2" fmla="val 50000"/>
              </a:avLst>
            </a:prstGeom>
            <a:solidFill>
              <a:srgbClr val="FFFF00"/>
            </a:solidFill>
            <a:ln>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8" name="Arrow: Right 6">
              <a:extLst>
                <a:ext uri="{FF2B5EF4-FFF2-40B4-BE49-F238E27FC236}">
                  <a16:creationId xmlns:a16="http://schemas.microsoft.com/office/drawing/2014/main" id="{D48A535C-2B0B-4403-A26D-8E6AB0B82DD5}"/>
                </a:ext>
              </a:extLst>
            </p:cNvPr>
            <p:cNvSpPr txBox="1"/>
            <p:nvPr/>
          </p:nvSpPr>
          <p:spPr>
            <a:xfrm rot="16200000">
              <a:off x="4938286" y="1621012"/>
              <a:ext cx="211643" cy="2904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p:txBody>
        </p:sp>
      </p:grpSp>
      <p:grpSp>
        <p:nvGrpSpPr>
          <p:cNvPr id="6" name="Group 5">
            <a:extLst>
              <a:ext uri="{FF2B5EF4-FFF2-40B4-BE49-F238E27FC236}">
                <a16:creationId xmlns:a16="http://schemas.microsoft.com/office/drawing/2014/main" id="{C95D3FC3-7DF6-4FCA-9A05-07032F740DFE}"/>
              </a:ext>
            </a:extLst>
          </p:cNvPr>
          <p:cNvGrpSpPr/>
          <p:nvPr/>
        </p:nvGrpSpPr>
        <p:grpSpPr>
          <a:xfrm>
            <a:off x="5384209" y="723161"/>
            <a:ext cx="1423581" cy="1423581"/>
            <a:chOff x="4332317" y="3494"/>
            <a:chExt cx="1423581" cy="1423581"/>
          </a:xfrm>
        </p:grpSpPr>
        <p:sp>
          <p:nvSpPr>
            <p:cNvPr id="25" name="Oval 24">
              <a:extLst>
                <a:ext uri="{FF2B5EF4-FFF2-40B4-BE49-F238E27FC236}">
                  <a16:creationId xmlns:a16="http://schemas.microsoft.com/office/drawing/2014/main" id="{F2981416-D50B-433A-88DA-E8ACBCAA50F7}"/>
                </a:ext>
              </a:extLst>
            </p:cNvPr>
            <p:cNvSpPr/>
            <p:nvPr/>
          </p:nvSpPr>
          <p:spPr>
            <a:xfrm>
              <a:off x="4332317" y="3494"/>
              <a:ext cx="1423581" cy="1423581"/>
            </a:xfrm>
            <a:prstGeom prst="ellipse">
              <a:avLst/>
            </a:prstGeom>
            <a:solidFill>
              <a:srgbClr val="FF0000">
                <a:alpha val="25000"/>
              </a:srgbClr>
            </a:solidFill>
            <a:ln>
              <a:solidFill>
                <a:srgbClr val="FFFF00"/>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26" name="Oval 8">
              <a:extLst>
                <a:ext uri="{FF2B5EF4-FFF2-40B4-BE49-F238E27FC236}">
                  <a16:creationId xmlns:a16="http://schemas.microsoft.com/office/drawing/2014/main" id="{F1CC89CA-2637-4BAE-B8EF-A845448C0171}"/>
                </a:ext>
              </a:extLst>
            </p:cNvPr>
            <p:cNvSpPr txBox="1"/>
            <p:nvPr/>
          </p:nvSpPr>
          <p:spPr>
            <a:xfrm>
              <a:off x="4540796" y="211973"/>
              <a:ext cx="1006623" cy="10066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FF00"/>
                  </a:solidFill>
                </a:rPr>
                <a:t>Weaknesses</a:t>
              </a:r>
            </a:p>
          </p:txBody>
        </p:sp>
      </p:grpSp>
      <p:grpSp>
        <p:nvGrpSpPr>
          <p:cNvPr id="7" name="Group 6">
            <a:extLst>
              <a:ext uri="{FF2B5EF4-FFF2-40B4-BE49-F238E27FC236}">
                <a16:creationId xmlns:a16="http://schemas.microsoft.com/office/drawing/2014/main" id="{33B8AAE3-258A-443B-9174-38C532F19137}"/>
              </a:ext>
            </a:extLst>
          </p:cNvPr>
          <p:cNvGrpSpPr/>
          <p:nvPr/>
        </p:nvGrpSpPr>
        <p:grpSpPr>
          <a:xfrm>
            <a:off x="6933293" y="3186991"/>
            <a:ext cx="302347" cy="484017"/>
            <a:chOff x="5881401" y="2467324"/>
            <a:chExt cx="302347" cy="484017"/>
          </a:xfrm>
        </p:grpSpPr>
        <p:sp>
          <p:nvSpPr>
            <p:cNvPr id="23" name="Arrow: Right 22">
              <a:extLst>
                <a:ext uri="{FF2B5EF4-FFF2-40B4-BE49-F238E27FC236}">
                  <a16:creationId xmlns:a16="http://schemas.microsoft.com/office/drawing/2014/main" id="{159BA869-9D74-4D2E-A1A9-3406EAEE4B1F}"/>
                </a:ext>
              </a:extLst>
            </p:cNvPr>
            <p:cNvSpPr/>
            <p:nvPr/>
          </p:nvSpPr>
          <p:spPr>
            <a:xfrm>
              <a:off x="5881401" y="2467324"/>
              <a:ext cx="302347" cy="484017"/>
            </a:xfrm>
            <a:prstGeom prst="rightArrow">
              <a:avLst>
                <a:gd name="adj1" fmla="val 60000"/>
                <a:gd name="adj2" fmla="val 50000"/>
              </a:avLst>
            </a:prstGeom>
            <a:solidFill>
              <a:srgbClr val="FF0000"/>
            </a:solidFill>
            <a:ln>
              <a:solidFill>
                <a:srgbClr val="FFFF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4" name="Arrow: Right 10">
              <a:extLst>
                <a:ext uri="{FF2B5EF4-FFF2-40B4-BE49-F238E27FC236}">
                  <a16:creationId xmlns:a16="http://schemas.microsoft.com/office/drawing/2014/main" id="{A0D62DC1-5D65-4E7A-BE05-8B7B3F69BC6B}"/>
                </a:ext>
              </a:extLst>
            </p:cNvPr>
            <p:cNvSpPr txBox="1"/>
            <p:nvPr/>
          </p:nvSpPr>
          <p:spPr>
            <a:xfrm>
              <a:off x="5881401" y="2564127"/>
              <a:ext cx="211643" cy="2904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p:txBody>
        </p:sp>
      </p:grpSp>
      <p:grpSp>
        <p:nvGrpSpPr>
          <p:cNvPr id="8" name="Group 7">
            <a:extLst>
              <a:ext uri="{FF2B5EF4-FFF2-40B4-BE49-F238E27FC236}">
                <a16:creationId xmlns:a16="http://schemas.microsoft.com/office/drawing/2014/main" id="{415A8762-9ABD-4E58-A836-C58CD9483F2C}"/>
              </a:ext>
            </a:extLst>
          </p:cNvPr>
          <p:cNvGrpSpPr/>
          <p:nvPr/>
        </p:nvGrpSpPr>
        <p:grpSpPr>
          <a:xfrm>
            <a:off x="7378258" y="2717209"/>
            <a:ext cx="1423581" cy="1423581"/>
            <a:chOff x="6326366" y="1997542"/>
            <a:chExt cx="1423581" cy="1423581"/>
          </a:xfrm>
        </p:grpSpPr>
        <p:sp>
          <p:nvSpPr>
            <p:cNvPr id="21" name="Oval 20">
              <a:extLst>
                <a:ext uri="{FF2B5EF4-FFF2-40B4-BE49-F238E27FC236}">
                  <a16:creationId xmlns:a16="http://schemas.microsoft.com/office/drawing/2014/main" id="{2B8B518F-ACBC-4C3D-9831-4234988B2C45}"/>
                </a:ext>
              </a:extLst>
            </p:cNvPr>
            <p:cNvSpPr/>
            <p:nvPr/>
          </p:nvSpPr>
          <p:spPr>
            <a:xfrm>
              <a:off x="6326366" y="1997542"/>
              <a:ext cx="1423581" cy="1423581"/>
            </a:xfrm>
            <a:prstGeom prst="ellipse">
              <a:avLst/>
            </a:prstGeom>
            <a:solidFill>
              <a:srgbClr val="FFFF00">
                <a:alpha val="88000"/>
              </a:srgbClr>
            </a:solidFill>
            <a:ln>
              <a:solidFill>
                <a:srgbClr val="FF0000"/>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sp>
          <p:nvSpPr>
            <p:cNvPr id="22" name="Oval 12">
              <a:extLst>
                <a:ext uri="{FF2B5EF4-FFF2-40B4-BE49-F238E27FC236}">
                  <a16:creationId xmlns:a16="http://schemas.microsoft.com/office/drawing/2014/main" id="{79CA6F29-D504-4C82-B664-D0DCE1A84EE5}"/>
                </a:ext>
              </a:extLst>
            </p:cNvPr>
            <p:cNvSpPr txBox="1"/>
            <p:nvPr/>
          </p:nvSpPr>
          <p:spPr>
            <a:xfrm>
              <a:off x="6534845" y="2206021"/>
              <a:ext cx="1006623" cy="10066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0000"/>
                  </a:solidFill>
                </a:rPr>
                <a:t>Opportunities</a:t>
              </a:r>
              <a:r>
                <a:rPr lang="en-GB" sz="1300" kern="1200" dirty="0"/>
                <a:t> </a:t>
              </a:r>
            </a:p>
          </p:txBody>
        </p:sp>
      </p:grpSp>
      <p:grpSp>
        <p:nvGrpSpPr>
          <p:cNvPr id="9" name="Group 8">
            <a:extLst>
              <a:ext uri="{FF2B5EF4-FFF2-40B4-BE49-F238E27FC236}">
                <a16:creationId xmlns:a16="http://schemas.microsoft.com/office/drawing/2014/main" id="{EA077DCA-C12F-4A3C-BFA4-BBA1219844DE}"/>
              </a:ext>
            </a:extLst>
          </p:cNvPr>
          <p:cNvGrpSpPr/>
          <p:nvPr/>
        </p:nvGrpSpPr>
        <p:grpSpPr>
          <a:xfrm>
            <a:off x="5853991" y="4266293"/>
            <a:ext cx="484017" cy="302347"/>
            <a:chOff x="4802099" y="3546626"/>
            <a:chExt cx="484017" cy="302347"/>
          </a:xfrm>
        </p:grpSpPr>
        <p:sp>
          <p:nvSpPr>
            <p:cNvPr id="19" name="Arrow: Right 18">
              <a:extLst>
                <a:ext uri="{FF2B5EF4-FFF2-40B4-BE49-F238E27FC236}">
                  <a16:creationId xmlns:a16="http://schemas.microsoft.com/office/drawing/2014/main" id="{EDB4ED9C-81FE-41ED-9948-E81EE691D39B}"/>
                </a:ext>
              </a:extLst>
            </p:cNvPr>
            <p:cNvSpPr/>
            <p:nvPr/>
          </p:nvSpPr>
          <p:spPr>
            <a:xfrm rot="5400000">
              <a:off x="4892934" y="3455791"/>
              <a:ext cx="302347" cy="484017"/>
            </a:xfrm>
            <a:prstGeom prst="rightArrow">
              <a:avLst>
                <a:gd name="adj1" fmla="val 60000"/>
                <a:gd name="adj2" fmla="val 50000"/>
              </a:avLst>
            </a:prstGeom>
            <a:solidFill>
              <a:srgbClr val="FFFF00"/>
            </a:solidFill>
            <a:ln>
              <a:solidFill>
                <a:srgbClr val="FF00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0" name="Arrow: Right 14">
              <a:extLst>
                <a:ext uri="{FF2B5EF4-FFF2-40B4-BE49-F238E27FC236}">
                  <a16:creationId xmlns:a16="http://schemas.microsoft.com/office/drawing/2014/main" id="{76137D13-1307-4C84-B1D9-FF931F9C31EB}"/>
                </a:ext>
              </a:extLst>
            </p:cNvPr>
            <p:cNvSpPr txBox="1"/>
            <p:nvPr/>
          </p:nvSpPr>
          <p:spPr>
            <a:xfrm rot="5400000">
              <a:off x="4938286" y="3507242"/>
              <a:ext cx="211643" cy="2904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p:txBody>
        </p:sp>
      </p:grpSp>
      <p:grpSp>
        <p:nvGrpSpPr>
          <p:cNvPr id="10" name="Group 9">
            <a:extLst>
              <a:ext uri="{FF2B5EF4-FFF2-40B4-BE49-F238E27FC236}">
                <a16:creationId xmlns:a16="http://schemas.microsoft.com/office/drawing/2014/main" id="{B48F8DCD-133E-4072-9BE6-86EF06A4F0D9}"/>
              </a:ext>
            </a:extLst>
          </p:cNvPr>
          <p:cNvGrpSpPr/>
          <p:nvPr/>
        </p:nvGrpSpPr>
        <p:grpSpPr>
          <a:xfrm>
            <a:off x="5384209" y="4711258"/>
            <a:ext cx="1423581" cy="1423581"/>
            <a:chOff x="4332317" y="3991591"/>
            <a:chExt cx="1423581" cy="1423581"/>
          </a:xfrm>
        </p:grpSpPr>
        <p:sp>
          <p:nvSpPr>
            <p:cNvPr id="17" name="Oval 16">
              <a:extLst>
                <a:ext uri="{FF2B5EF4-FFF2-40B4-BE49-F238E27FC236}">
                  <a16:creationId xmlns:a16="http://schemas.microsoft.com/office/drawing/2014/main" id="{1560CFCA-C62F-45FE-866D-9342BCDAD63D}"/>
                </a:ext>
              </a:extLst>
            </p:cNvPr>
            <p:cNvSpPr/>
            <p:nvPr/>
          </p:nvSpPr>
          <p:spPr>
            <a:xfrm>
              <a:off x="4332317" y="3991591"/>
              <a:ext cx="1423581" cy="1423581"/>
            </a:xfrm>
            <a:prstGeom prst="ellipse">
              <a:avLst/>
            </a:prstGeom>
            <a:solidFill>
              <a:srgbClr val="FF0000">
                <a:alpha val="88000"/>
              </a:srgbClr>
            </a:solidFill>
            <a:ln>
              <a:solidFill>
                <a:srgbClr val="FFFF00"/>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18" name="Oval 16">
              <a:extLst>
                <a:ext uri="{FF2B5EF4-FFF2-40B4-BE49-F238E27FC236}">
                  <a16:creationId xmlns:a16="http://schemas.microsoft.com/office/drawing/2014/main" id="{5213A660-E45C-4E60-8460-265D8656771D}"/>
                </a:ext>
              </a:extLst>
            </p:cNvPr>
            <p:cNvSpPr txBox="1"/>
            <p:nvPr/>
          </p:nvSpPr>
          <p:spPr>
            <a:xfrm>
              <a:off x="4540796" y="4200070"/>
              <a:ext cx="1006623" cy="10066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FF00"/>
                  </a:solidFill>
                </a:rPr>
                <a:t>Threats</a:t>
              </a:r>
            </a:p>
          </p:txBody>
        </p:sp>
      </p:grpSp>
      <p:grpSp>
        <p:nvGrpSpPr>
          <p:cNvPr id="11" name="Group 10">
            <a:extLst>
              <a:ext uri="{FF2B5EF4-FFF2-40B4-BE49-F238E27FC236}">
                <a16:creationId xmlns:a16="http://schemas.microsoft.com/office/drawing/2014/main" id="{987CF030-90EC-48FB-B712-233B786F44E8}"/>
              </a:ext>
            </a:extLst>
          </p:cNvPr>
          <p:cNvGrpSpPr/>
          <p:nvPr/>
        </p:nvGrpSpPr>
        <p:grpSpPr>
          <a:xfrm>
            <a:off x="4956359" y="3186991"/>
            <a:ext cx="302347" cy="484017"/>
            <a:chOff x="3904467" y="2467324"/>
            <a:chExt cx="302347" cy="484017"/>
          </a:xfrm>
        </p:grpSpPr>
        <p:sp>
          <p:nvSpPr>
            <p:cNvPr id="15" name="Arrow: Right 14">
              <a:extLst>
                <a:ext uri="{FF2B5EF4-FFF2-40B4-BE49-F238E27FC236}">
                  <a16:creationId xmlns:a16="http://schemas.microsoft.com/office/drawing/2014/main" id="{61623C94-E506-49E2-8E72-E6EFC7036CCC}"/>
                </a:ext>
              </a:extLst>
            </p:cNvPr>
            <p:cNvSpPr/>
            <p:nvPr/>
          </p:nvSpPr>
          <p:spPr>
            <a:xfrm rot="10800000">
              <a:off x="3904467" y="2467324"/>
              <a:ext cx="302347" cy="484017"/>
            </a:xfrm>
            <a:prstGeom prst="rightArrow">
              <a:avLst>
                <a:gd name="adj1" fmla="val 60000"/>
                <a:gd name="adj2" fmla="val 50000"/>
              </a:avLst>
            </a:prstGeom>
            <a:solidFill>
              <a:srgbClr val="FF0000"/>
            </a:solidFill>
            <a:ln>
              <a:solidFill>
                <a:srgbClr val="FFFF00"/>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16" name="Arrow: Right 18">
              <a:extLst>
                <a:ext uri="{FF2B5EF4-FFF2-40B4-BE49-F238E27FC236}">
                  <a16:creationId xmlns:a16="http://schemas.microsoft.com/office/drawing/2014/main" id="{2B423727-0A78-4A9E-8490-DB4D4DB8AA08}"/>
                </a:ext>
              </a:extLst>
            </p:cNvPr>
            <p:cNvSpPr txBox="1"/>
            <p:nvPr/>
          </p:nvSpPr>
          <p:spPr>
            <a:xfrm rot="21600000">
              <a:off x="3995171" y="2564127"/>
              <a:ext cx="211643" cy="29041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p:txBody>
        </p:sp>
      </p:grpSp>
      <p:grpSp>
        <p:nvGrpSpPr>
          <p:cNvPr id="12" name="Group 11">
            <a:extLst>
              <a:ext uri="{FF2B5EF4-FFF2-40B4-BE49-F238E27FC236}">
                <a16:creationId xmlns:a16="http://schemas.microsoft.com/office/drawing/2014/main" id="{A3530661-816D-48F8-8C07-BAF44C606F2F}"/>
              </a:ext>
            </a:extLst>
          </p:cNvPr>
          <p:cNvGrpSpPr/>
          <p:nvPr/>
        </p:nvGrpSpPr>
        <p:grpSpPr>
          <a:xfrm>
            <a:off x="3390161" y="2717209"/>
            <a:ext cx="1423581" cy="1423581"/>
            <a:chOff x="2338269" y="1997542"/>
            <a:chExt cx="1423581" cy="1423581"/>
          </a:xfrm>
          <a:solidFill>
            <a:srgbClr val="FFFF00">
              <a:alpha val="25000"/>
            </a:srgbClr>
          </a:solidFill>
        </p:grpSpPr>
        <p:sp>
          <p:nvSpPr>
            <p:cNvPr id="13" name="Oval 12">
              <a:extLst>
                <a:ext uri="{FF2B5EF4-FFF2-40B4-BE49-F238E27FC236}">
                  <a16:creationId xmlns:a16="http://schemas.microsoft.com/office/drawing/2014/main" id="{52579D53-556A-48FF-83DD-11F0BAF9110F}"/>
                </a:ext>
              </a:extLst>
            </p:cNvPr>
            <p:cNvSpPr/>
            <p:nvPr/>
          </p:nvSpPr>
          <p:spPr>
            <a:xfrm>
              <a:off x="2338269" y="1997542"/>
              <a:ext cx="1423581" cy="1423581"/>
            </a:xfrm>
            <a:prstGeom prst="ellipse">
              <a:avLst/>
            </a:prstGeom>
            <a:grpFill/>
            <a:ln>
              <a:solidFill>
                <a:srgbClr val="FF0000"/>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14" name="Oval 20">
              <a:extLst>
                <a:ext uri="{FF2B5EF4-FFF2-40B4-BE49-F238E27FC236}">
                  <a16:creationId xmlns:a16="http://schemas.microsoft.com/office/drawing/2014/main" id="{1A1F5A1D-9E4E-41FC-94F1-703E68DF8188}"/>
                </a:ext>
              </a:extLst>
            </p:cNvPr>
            <p:cNvSpPr txBox="1"/>
            <p:nvPr/>
          </p:nvSpPr>
          <p:spPr>
            <a:xfrm>
              <a:off x="2546748" y="2206021"/>
              <a:ext cx="1006623" cy="1006623"/>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rgbClr val="FF0000"/>
                  </a:solidFill>
                </a:rPr>
                <a:t>Strengths</a:t>
              </a:r>
            </a:p>
          </p:txBody>
        </p:sp>
      </p:grpSp>
    </p:spTree>
    <p:extLst>
      <p:ext uri="{BB962C8B-B14F-4D97-AF65-F5344CB8AC3E}">
        <p14:creationId xmlns:p14="http://schemas.microsoft.com/office/powerpoint/2010/main" val="1561626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376E2A-9B01-4A21-9BDB-A3DDC21AE3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927"/>
            <a:ext cx="12192000" cy="6807200"/>
          </a:xfrm>
          <a:prstGeom prst="rect">
            <a:avLst/>
          </a:prstGeom>
        </p:spPr>
      </p:pic>
      <p:sp>
        <p:nvSpPr>
          <p:cNvPr id="6" name="Title 5">
            <a:extLst>
              <a:ext uri="{FF2B5EF4-FFF2-40B4-BE49-F238E27FC236}">
                <a16:creationId xmlns:a16="http://schemas.microsoft.com/office/drawing/2014/main" id="{93EF07BC-ACF9-4C18-ACB4-2862C26B5690}"/>
              </a:ext>
            </a:extLst>
          </p:cNvPr>
          <p:cNvSpPr>
            <a:spLocks noGrp="1"/>
          </p:cNvSpPr>
          <p:nvPr>
            <p:ph type="title"/>
          </p:nvPr>
        </p:nvSpPr>
        <p:spPr>
          <a:xfrm>
            <a:off x="838200" y="365125"/>
            <a:ext cx="10515600" cy="1325563"/>
          </a:xfrm>
        </p:spPr>
        <p:txBody>
          <a:bodyPr>
            <a:noAutofit/>
          </a:bodyPr>
          <a:lstStyle/>
          <a:p>
            <a:pPr algn="ctr"/>
            <a:r>
              <a:rPr lang="en-GB" sz="9600" dirty="0">
                <a:solidFill>
                  <a:srgbClr val="FF0000"/>
                </a:solidFill>
              </a:rPr>
              <a:t>G</a:t>
            </a:r>
            <a:r>
              <a:rPr lang="en-GB" sz="9600" dirty="0">
                <a:solidFill>
                  <a:srgbClr val="FFFF00"/>
                </a:solidFill>
              </a:rPr>
              <a:t>O</a:t>
            </a:r>
            <a:r>
              <a:rPr lang="en-GB" sz="9600" dirty="0">
                <a:solidFill>
                  <a:srgbClr val="FF0000"/>
                </a:solidFill>
              </a:rPr>
              <a:t>A</a:t>
            </a:r>
            <a:r>
              <a:rPr lang="en-GB" sz="9600" dirty="0">
                <a:solidFill>
                  <a:srgbClr val="FFFF00"/>
                </a:solidFill>
              </a:rPr>
              <a:t>L</a:t>
            </a:r>
            <a:r>
              <a:rPr lang="en-GB" sz="9600" dirty="0">
                <a:solidFill>
                  <a:srgbClr val="FF0000"/>
                </a:solidFill>
              </a:rPr>
              <a:t>S</a:t>
            </a:r>
            <a:endParaRPr lang="en-GB" sz="9600" dirty="0"/>
          </a:p>
        </p:txBody>
      </p:sp>
      <p:sp>
        <p:nvSpPr>
          <p:cNvPr id="7" name="Content Placeholder 6">
            <a:extLst>
              <a:ext uri="{FF2B5EF4-FFF2-40B4-BE49-F238E27FC236}">
                <a16:creationId xmlns:a16="http://schemas.microsoft.com/office/drawing/2014/main" id="{42C566C2-5631-41A5-86ED-450BEDE1E017}"/>
              </a:ext>
            </a:extLst>
          </p:cNvPr>
          <p:cNvSpPr>
            <a:spLocks noGrp="1"/>
          </p:cNvSpPr>
          <p:nvPr>
            <p:ph idx="1"/>
          </p:nvPr>
        </p:nvSpPr>
        <p:spPr>
          <a:xfrm>
            <a:off x="838200" y="2042811"/>
            <a:ext cx="10515600" cy="4351338"/>
          </a:xfrm>
        </p:spPr>
        <p:txBody>
          <a:bodyPr>
            <a:normAutofit fontScale="62500" lnSpcReduction="20000"/>
          </a:bodyPr>
          <a:lstStyle/>
          <a:p>
            <a:pPr algn="ctr"/>
            <a:r>
              <a:rPr lang="en-GB" sz="4800" dirty="0">
                <a:solidFill>
                  <a:srgbClr val="FFFF00"/>
                </a:solidFill>
              </a:rPr>
              <a:t>Place the customer experience at the core of all we do</a:t>
            </a:r>
          </a:p>
          <a:p>
            <a:pPr algn="ctr"/>
            <a:endParaRPr lang="en-GB" sz="4800" dirty="0">
              <a:solidFill>
                <a:srgbClr val="FFFF00"/>
              </a:solidFill>
            </a:endParaRPr>
          </a:p>
          <a:p>
            <a:pPr algn="ctr"/>
            <a:r>
              <a:rPr lang="en-GB" sz="4800" dirty="0">
                <a:solidFill>
                  <a:srgbClr val="FF0000"/>
                </a:solidFill>
              </a:rPr>
              <a:t>Committed to our people</a:t>
            </a:r>
          </a:p>
          <a:p>
            <a:pPr algn="ctr"/>
            <a:endParaRPr lang="en-GB" sz="4800" dirty="0">
              <a:solidFill>
                <a:srgbClr val="FFFF00"/>
              </a:solidFill>
            </a:endParaRPr>
          </a:p>
          <a:p>
            <a:pPr algn="ctr"/>
            <a:r>
              <a:rPr lang="en-GB" sz="4800" dirty="0">
                <a:solidFill>
                  <a:srgbClr val="FFFF00"/>
                </a:solidFill>
              </a:rPr>
              <a:t>Believe in the McDonald’s System </a:t>
            </a:r>
          </a:p>
          <a:p>
            <a:pPr algn="ctr"/>
            <a:endParaRPr lang="en-GB" sz="4800" dirty="0">
              <a:solidFill>
                <a:srgbClr val="FF0000"/>
              </a:solidFill>
            </a:endParaRPr>
          </a:p>
          <a:p>
            <a:pPr algn="ctr"/>
            <a:r>
              <a:rPr lang="en-GB" sz="4800" dirty="0">
                <a:solidFill>
                  <a:srgbClr val="FF0000"/>
                </a:solidFill>
              </a:rPr>
              <a:t>Give back to our communities Grow our business profitably</a:t>
            </a:r>
          </a:p>
          <a:p>
            <a:pPr algn="ctr"/>
            <a:endParaRPr lang="en-GB" sz="4800" dirty="0">
              <a:solidFill>
                <a:srgbClr val="FF0000"/>
              </a:solidFill>
            </a:endParaRPr>
          </a:p>
          <a:p>
            <a:pPr algn="ctr"/>
            <a:r>
              <a:rPr lang="en-GB" sz="4800" dirty="0">
                <a:solidFill>
                  <a:srgbClr val="FFFF00"/>
                </a:solidFill>
              </a:rPr>
              <a:t>Strive continually to improve</a:t>
            </a:r>
          </a:p>
          <a:p>
            <a:pPr algn="ctr"/>
            <a:endParaRPr lang="en-GB" dirty="0"/>
          </a:p>
          <a:p>
            <a:pPr algn="ctr"/>
            <a:endParaRPr lang="en-GB" dirty="0"/>
          </a:p>
        </p:txBody>
      </p:sp>
    </p:spTree>
    <p:extLst>
      <p:ext uri="{BB962C8B-B14F-4D97-AF65-F5344CB8AC3E}">
        <p14:creationId xmlns:p14="http://schemas.microsoft.com/office/powerpoint/2010/main" val="3995524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3" name="Picture 2" descr="A close up of a yellow building&#10;&#10;Description automatically generated">
            <a:extLst>
              <a:ext uri="{FF2B5EF4-FFF2-40B4-BE49-F238E27FC236}">
                <a16:creationId xmlns:a16="http://schemas.microsoft.com/office/drawing/2014/main" id="{CA7A4479-CBB4-4404-BEFD-A03B16A73F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872" y="-1"/>
            <a:ext cx="10914256" cy="6858000"/>
          </a:xfrm>
          <a:prstGeom prst="rect">
            <a:avLst/>
          </a:prstGeom>
        </p:spPr>
      </p:pic>
      <p:sp>
        <p:nvSpPr>
          <p:cNvPr id="2" name="Title 1">
            <a:extLst>
              <a:ext uri="{FF2B5EF4-FFF2-40B4-BE49-F238E27FC236}">
                <a16:creationId xmlns:a16="http://schemas.microsoft.com/office/drawing/2014/main" id="{F27A7415-FA62-4C2A-97A9-208FC452BF01}"/>
              </a:ext>
            </a:extLst>
          </p:cNvPr>
          <p:cNvSpPr>
            <a:spLocks noGrp="1"/>
          </p:cNvSpPr>
          <p:nvPr>
            <p:ph type="title"/>
          </p:nvPr>
        </p:nvSpPr>
        <p:spPr/>
        <p:txBody>
          <a:bodyPr>
            <a:noAutofit/>
          </a:bodyPr>
          <a:lstStyle/>
          <a:p>
            <a:pPr algn="ctr"/>
            <a:r>
              <a:rPr lang="en-GB" sz="9600" dirty="0">
                <a:solidFill>
                  <a:srgbClr val="FF0000"/>
                </a:solidFill>
              </a:rPr>
              <a:t>G</a:t>
            </a:r>
            <a:r>
              <a:rPr lang="en-GB" sz="9600" dirty="0">
                <a:solidFill>
                  <a:srgbClr val="FFFF00"/>
                </a:solidFill>
              </a:rPr>
              <a:t>O</a:t>
            </a:r>
            <a:r>
              <a:rPr lang="en-GB" sz="9600" dirty="0">
                <a:solidFill>
                  <a:srgbClr val="FF0000"/>
                </a:solidFill>
              </a:rPr>
              <a:t>A</a:t>
            </a:r>
            <a:r>
              <a:rPr lang="en-GB" sz="9600" dirty="0">
                <a:solidFill>
                  <a:srgbClr val="FFFF00"/>
                </a:solidFill>
              </a:rPr>
              <a:t>L</a:t>
            </a:r>
            <a:r>
              <a:rPr lang="en-GB" sz="9600" dirty="0">
                <a:solidFill>
                  <a:srgbClr val="FF0000"/>
                </a:solidFill>
              </a:rPr>
              <a:t>S</a:t>
            </a:r>
          </a:p>
        </p:txBody>
      </p:sp>
      <p:sp>
        <p:nvSpPr>
          <p:cNvPr id="5" name="Content Placeholder 4">
            <a:extLst>
              <a:ext uri="{FF2B5EF4-FFF2-40B4-BE49-F238E27FC236}">
                <a16:creationId xmlns:a16="http://schemas.microsoft.com/office/drawing/2014/main" id="{2B411D42-E24F-4E0A-BEBC-6B77696D2915}"/>
              </a:ext>
            </a:extLst>
          </p:cNvPr>
          <p:cNvSpPr>
            <a:spLocks noGrp="1"/>
          </p:cNvSpPr>
          <p:nvPr>
            <p:ph idx="1"/>
          </p:nvPr>
        </p:nvSpPr>
        <p:spPr>
          <a:xfrm>
            <a:off x="638872" y="1578542"/>
            <a:ext cx="10914256" cy="5279457"/>
          </a:xfrm>
        </p:spPr>
        <p:txBody>
          <a:bodyPr>
            <a:normAutofit/>
          </a:bodyPr>
          <a:lstStyle/>
          <a:p>
            <a:endParaRPr lang="en-GB" dirty="0">
              <a:solidFill>
                <a:srgbClr val="FFFF00"/>
              </a:solidFill>
            </a:endParaRPr>
          </a:p>
          <a:p>
            <a:endParaRPr lang="en-GB" dirty="0">
              <a:solidFill>
                <a:srgbClr val="FFFF00"/>
              </a:solidFill>
            </a:endParaRPr>
          </a:p>
        </p:txBody>
      </p:sp>
      <p:graphicFrame>
        <p:nvGraphicFramePr>
          <p:cNvPr id="9" name="Diagram 8">
            <a:extLst>
              <a:ext uri="{FF2B5EF4-FFF2-40B4-BE49-F238E27FC236}">
                <a16:creationId xmlns:a16="http://schemas.microsoft.com/office/drawing/2014/main" id="{CD438001-FF3D-4A87-BD50-33A6011A6A64}"/>
              </a:ext>
            </a:extLst>
          </p:cNvPr>
          <p:cNvGraphicFramePr/>
          <p:nvPr>
            <p:extLst>
              <p:ext uri="{D42A27DB-BD31-4B8C-83A1-F6EECF244321}">
                <p14:modId xmlns:p14="http://schemas.microsoft.com/office/powerpoint/2010/main" val="1240886640"/>
              </p:ext>
            </p:extLst>
          </p:nvPr>
        </p:nvGraphicFramePr>
        <p:xfrm>
          <a:off x="2032000" y="1578542"/>
          <a:ext cx="8128000" cy="45597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7721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able, food&#10;&#10;Description automatically generated">
            <a:extLst>
              <a:ext uri="{FF2B5EF4-FFF2-40B4-BE49-F238E27FC236}">
                <a16:creationId xmlns:a16="http://schemas.microsoft.com/office/drawing/2014/main" id="{0D1BD47D-EB75-4831-92C3-A68183321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2926"/>
            <a:ext cx="12192000" cy="6923852"/>
          </a:xfrm>
          <a:prstGeom prst="rect">
            <a:avLst/>
          </a:prstGeom>
        </p:spPr>
      </p:pic>
      <p:sp>
        <p:nvSpPr>
          <p:cNvPr id="6" name="Title 5">
            <a:extLst>
              <a:ext uri="{FF2B5EF4-FFF2-40B4-BE49-F238E27FC236}">
                <a16:creationId xmlns:a16="http://schemas.microsoft.com/office/drawing/2014/main" id="{D089FB6B-0A9C-4A18-B924-B367B8418030}"/>
              </a:ext>
            </a:extLst>
          </p:cNvPr>
          <p:cNvSpPr>
            <a:spLocks noGrp="1"/>
          </p:cNvSpPr>
          <p:nvPr>
            <p:ph type="title"/>
          </p:nvPr>
        </p:nvSpPr>
        <p:spPr>
          <a:xfrm>
            <a:off x="838200" y="105215"/>
            <a:ext cx="10515600" cy="1325563"/>
          </a:xfrm>
        </p:spPr>
        <p:txBody>
          <a:bodyPr>
            <a:noAutofit/>
          </a:bodyPr>
          <a:lstStyle/>
          <a:p>
            <a:pPr algn="ctr"/>
            <a:r>
              <a:rPr lang="en-GB" sz="6600" dirty="0">
                <a:solidFill>
                  <a:srgbClr val="FFFF00"/>
                </a:solidFill>
                <a:latin typeface="Times New Roman" panose="02020603050405020304" pitchFamily="18" charset="0"/>
                <a:cs typeface="Times New Roman" panose="02020603050405020304" pitchFamily="18" charset="0"/>
              </a:rPr>
              <a:t>OBJECTIVES</a:t>
            </a:r>
          </a:p>
        </p:txBody>
      </p:sp>
      <p:graphicFrame>
        <p:nvGraphicFramePr>
          <p:cNvPr id="8" name="Diagram 7">
            <a:extLst>
              <a:ext uri="{FF2B5EF4-FFF2-40B4-BE49-F238E27FC236}">
                <a16:creationId xmlns:a16="http://schemas.microsoft.com/office/drawing/2014/main" id="{D3BC1B7E-FB16-48CB-948C-AC8DFAE21EB3}"/>
              </a:ext>
            </a:extLst>
          </p:cNvPr>
          <p:cNvGraphicFramePr/>
          <p:nvPr>
            <p:extLst>
              <p:ext uri="{D42A27DB-BD31-4B8C-83A1-F6EECF244321}">
                <p14:modId xmlns:p14="http://schemas.microsoft.com/office/powerpoint/2010/main" val="1897804668"/>
              </p:ext>
            </p:extLst>
          </p:nvPr>
        </p:nvGraphicFramePr>
        <p:xfrm>
          <a:off x="1925587" y="1388891"/>
          <a:ext cx="8340825" cy="4877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93206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4" name="Picture 3" descr="A close up of food&#10;&#10;Description automatically generated">
            <a:extLst>
              <a:ext uri="{FF2B5EF4-FFF2-40B4-BE49-F238E27FC236}">
                <a16:creationId xmlns:a16="http://schemas.microsoft.com/office/drawing/2014/main" id="{82127588-0BE6-431A-BF1E-E94E371983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324" y="0"/>
            <a:ext cx="10127352" cy="6861281"/>
          </a:xfrm>
          <a:prstGeom prst="rect">
            <a:avLst/>
          </a:prstGeom>
        </p:spPr>
      </p:pic>
      <p:sp>
        <p:nvSpPr>
          <p:cNvPr id="7" name="Content Placeholder 6">
            <a:extLst>
              <a:ext uri="{FF2B5EF4-FFF2-40B4-BE49-F238E27FC236}">
                <a16:creationId xmlns:a16="http://schemas.microsoft.com/office/drawing/2014/main" id="{7A569EDD-FCC1-4DE2-AD15-320255932491}"/>
              </a:ext>
            </a:extLst>
          </p:cNvPr>
          <p:cNvSpPr>
            <a:spLocks noGrp="1"/>
          </p:cNvSpPr>
          <p:nvPr>
            <p:ph idx="1"/>
          </p:nvPr>
        </p:nvSpPr>
        <p:spPr/>
        <p:txBody>
          <a:bodyPr/>
          <a:lstStyle/>
          <a:p>
            <a:r>
              <a:rPr lang="en-GB" dirty="0">
                <a:solidFill>
                  <a:srgbClr val="FF0000"/>
                </a:solidFill>
              </a:rPr>
              <a:t>“Ou</a:t>
            </a:r>
            <a:r>
              <a:rPr lang="en-GB" dirty="0">
                <a:solidFill>
                  <a:srgbClr val="FFFF00"/>
                </a:solidFill>
              </a:rPr>
              <a:t>r customers are the reason for our existence. We demonstrat</a:t>
            </a:r>
            <a:r>
              <a:rPr lang="en-GB" dirty="0">
                <a:solidFill>
                  <a:srgbClr val="FF0000"/>
                </a:solidFill>
              </a:rPr>
              <a:t>e our app</a:t>
            </a:r>
            <a:r>
              <a:rPr lang="en-GB" dirty="0">
                <a:solidFill>
                  <a:srgbClr val="FFFF00"/>
                </a:solidFill>
              </a:rPr>
              <a:t>reciation by providing them with high quality food and superi</a:t>
            </a:r>
            <a:r>
              <a:rPr lang="en-GB" dirty="0">
                <a:solidFill>
                  <a:srgbClr val="FF0000"/>
                </a:solidFill>
              </a:rPr>
              <a:t>or serv</a:t>
            </a:r>
            <a:r>
              <a:rPr lang="en-GB" dirty="0">
                <a:solidFill>
                  <a:srgbClr val="FFFF00"/>
                </a:solidFill>
              </a:rPr>
              <a:t>ice in a clean, welcoming environment, at a great value. “</a:t>
            </a:r>
          </a:p>
          <a:p>
            <a:r>
              <a:rPr lang="en-GB" dirty="0">
                <a:solidFill>
                  <a:srgbClr val="FF0000"/>
                </a:solidFill>
              </a:rPr>
              <a:t>“Our </a:t>
            </a:r>
            <a:r>
              <a:rPr lang="en-GB" dirty="0">
                <a:solidFill>
                  <a:srgbClr val="FFFF00"/>
                </a:solidFill>
              </a:rPr>
              <a:t>business model, characterised by our “three-legged stool” </a:t>
            </a:r>
            <a:r>
              <a:rPr lang="en-GB" dirty="0">
                <a:solidFill>
                  <a:srgbClr val="FF0000"/>
                </a:solidFill>
              </a:rPr>
              <a:t>of own</a:t>
            </a:r>
            <a:r>
              <a:rPr lang="en-GB" dirty="0">
                <a:solidFill>
                  <a:srgbClr val="FFFF00"/>
                </a:solidFill>
              </a:rPr>
              <a:t>er/operators, suppliers, and company employees, is our </a:t>
            </a:r>
            <a:r>
              <a:rPr lang="en-GB" dirty="0">
                <a:solidFill>
                  <a:srgbClr val="FF0000"/>
                </a:solidFill>
              </a:rPr>
              <a:t>foun</a:t>
            </a:r>
            <a:r>
              <a:rPr lang="en-GB" dirty="0">
                <a:solidFill>
                  <a:srgbClr val="FFFF00"/>
                </a:solidFill>
              </a:rPr>
              <a:t>dation, and balancing the interests of all three groups is key. </a:t>
            </a:r>
            <a:r>
              <a:rPr lang="en-GB" dirty="0">
                <a:solidFill>
                  <a:srgbClr val="FF0000"/>
                </a:solidFill>
              </a:rPr>
              <a:t>Sou</a:t>
            </a:r>
            <a:r>
              <a:rPr lang="en-GB" dirty="0">
                <a:solidFill>
                  <a:srgbClr val="FFFF00"/>
                </a:solidFill>
              </a:rPr>
              <a:t>nd ethics is good business. At McDonald’s, we hold ourselves </a:t>
            </a:r>
            <a:r>
              <a:rPr lang="en-GB" dirty="0">
                <a:solidFill>
                  <a:srgbClr val="FF0000"/>
                </a:solidFill>
              </a:rPr>
              <a:t>and con</a:t>
            </a:r>
            <a:r>
              <a:rPr lang="en-GB" dirty="0">
                <a:solidFill>
                  <a:srgbClr val="FFFF00"/>
                </a:solidFill>
              </a:rPr>
              <a:t>duct our business to high standards of fairness, honesty, and </a:t>
            </a:r>
            <a:r>
              <a:rPr lang="en-GB" dirty="0">
                <a:solidFill>
                  <a:srgbClr val="FF0000"/>
                </a:solidFill>
              </a:rPr>
              <a:t>inte</a:t>
            </a:r>
            <a:r>
              <a:rPr lang="en-GB" dirty="0">
                <a:solidFill>
                  <a:srgbClr val="FFFF00"/>
                </a:solidFill>
              </a:rPr>
              <a:t>grity. We are individually accountable and collectively </a:t>
            </a:r>
            <a:r>
              <a:rPr lang="en-GB" dirty="0">
                <a:solidFill>
                  <a:srgbClr val="FF0000"/>
                </a:solidFill>
              </a:rPr>
              <a:t>resp</a:t>
            </a:r>
            <a:r>
              <a:rPr lang="en-GB" dirty="0">
                <a:solidFill>
                  <a:srgbClr val="FFFF00"/>
                </a:solidFill>
              </a:rPr>
              <a:t>onsible”</a:t>
            </a:r>
          </a:p>
          <a:p>
            <a:endParaRPr lang="en-GB" dirty="0">
              <a:solidFill>
                <a:srgbClr val="FFFF00"/>
              </a:solidFill>
            </a:endParaRPr>
          </a:p>
          <a:p>
            <a:endParaRPr lang="en-GB" dirty="0">
              <a:solidFill>
                <a:srgbClr val="92D050"/>
              </a:solidFill>
            </a:endParaRPr>
          </a:p>
        </p:txBody>
      </p:sp>
      <p:sp>
        <p:nvSpPr>
          <p:cNvPr id="2" name="Rectangle 1">
            <a:extLst>
              <a:ext uri="{FF2B5EF4-FFF2-40B4-BE49-F238E27FC236}">
                <a16:creationId xmlns:a16="http://schemas.microsoft.com/office/drawing/2014/main" id="{962C98F4-01B6-4B18-B71D-BD5AE18E0241}"/>
              </a:ext>
            </a:extLst>
          </p:cNvPr>
          <p:cNvSpPr/>
          <p:nvPr/>
        </p:nvSpPr>
        <p:spPr>
          <a:xfrm>
            <a:off x="1655545" y="134754"/>
            <a:ext cx="6217920" cy="7796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5">
            <a:extLst>
              <a:ext uri="{FF2B5EF4-FFF2-40B4-BE49-F238E27FC236}">
                <a16:creationId xmlns:a16="http://schemas.microsoft.com/office/drawing/2014/main" id="{D5CDEDD8-752F-49AA-B571-D7CD8877C936}"/>
              </a:ext>
            </a:extLst>
          </p:cNvPr>
          <p:cNvSpPr>
            <a:spLocks noGrp="1"/>
          </p:cNvSpPr>
          <p:nvPr>
            <p:ph type="title"/>
          </p:nvPr>
        </p:nvSpPr>
        <p:spPr>
          <a:xfrm>
            <a:off x="838200" y="134754"/>
            <a:ext cx="10515600" cy="1325563"/>
          </a:xfrm>
        </p:spPr>
        <p:txBody>
          <a:bodyPr>
            <a:noAutofit/>
          </a:bodyPr>
          <a:lstStyle/>
          <a:p>
            <a:pPr algn="ctr"/>
            <a:r>
              <a:rPr lang="en-GB" sz="9600" dirty="0">
                <a:solidFill>
                  <a:srgbClr val="FF0000"/>
                </a:solidFill>
              </a:rPr>
              <a:t>OBJECTIVES</a:t>
            </a:r>
          </a:p>
        </p:txBody>
      </p:sp>
    </p:spTree>
    <p:extLst>
      <p:ext uri="{BB962C8B-B14F-4D97-AF65-F5344CB8AC3E}">
        <p14:creationId xmlns:p14="http://schemas.microsoft.com/office/powerpoint/2010/main" val="1451939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00">
            <a:alpha val="75000"/>
          </a:srgbClr>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FCEB968-2D19-4C4B-8630-C18BFCB6B0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0520"/>
            <a:ext cx="12192000" cy="6156960"/>
          </a:xfrm>
          <a:prstGeom prst="rect">
            <a:avLst/>
          </a:prstGeom>
        </p:spPr>
      </p:pic>
      <p:sp>
        <p:nvSpPr>
          <p:cNvPr id="2" name="Title 1">
            <a:extLst>
              <a:ext uri="{FF2B5EF4-FFF2-40B4-BE49-F238E27FC236}">
                <a16:creationId xmlns:a16="http://schemas.microsoft.com/office/drawing/2014/main" id="{9EF55545-9B1B-4DD2-A43C-7AA3C18BCDE4}"/>
              </a:ext>
            </a:extLst>
          </p:cNvPr>
          <p:cNvSpPr>
            <a:spLocks noGrp="1"/>
          </p:cNvSpPr>
          <p:nvPr>
            <p:ph type="title"/>
          </p:nvPr>
        </p:nvSpPr>
        <p:spPr/>
        <p:txBody>
          <a:bodyPr/>
          <a:lstStyle/>
          <a:p>
            <a:pPr algn="ctr"/>
            <a:r>
              <a:rPr lang="en-GB" dirty="0"/>
              <a:t>Corporate Social Responsibility </a:t>
            </a:r>
          </a:p>
        </p:txBody>
      </p:sp>
      <p:sp>
        <p:nvSpPr>
          <p:cNvPr id="12" name="Content Placeholder 11">
            <a:extLst>
              <a:ext uri="{FF2B5EF4-FFF2-40B4-BE49-F238E27FC236}">
                <a16:creationId xmlns:a16="http://schemas.microsoft.com/office/drawing/2014/main" id="{3433D3AD-B125-42CF-9660-20DD2C603B72}"/>
              </a:ext>
            </a:extLst>
          </p:cNvPr>
          <p:cNvSpPr>
            <a:spLocks noGrp="1"/>
          </p:cNvSpPr>
          <p:nvPr>
            <p:ph idx="1"/>
          </p:nvPr>
        </p:nvSpPr>
        <p:spPr/>
        <p:txBody>
          <a:bodyPr/>
          <a:lstStyle/>
          <a:p>
            <a:br>
              <a:rPr lang="en-GB" dirty="0"/>
            </a:br>
            <a:r>
              <a:rPr lang="en-GB" dirty="0"/>
              <a:t>A company's sense of responsibility towards the community and environment (both ecological and social) in which it operates. Companies express this citizenship (1) through their waste and pollution reduction processes, (2) by contributing educational and social programs, and (3) by earning adequate returns on the employed resources.</a:t>
            </a:r>
            <a:br>
              <a:rPr lang="en-GB" dirty="0"/>
            </a:br>
            <a:br>
              <a:rPr lang="en-GB" dirty="0"/>
            </a:br>
            <a:endParaRPr lang="en-GB" dirty="0"/>
          </a:p>
        </p:txBody>
      </p:sp>
    </p:spTree>
    <p:extLst>
      <p:ext uri="{BB962C8B-B14F-4D97-AF65-F5344CB8AC3E}">
        <p14:creationId xmlns:p14="http://schemas.microsoft.com/office/powerpoint/2010/main" val="28006218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B9C04CA-94B8-4903-99C6-920931D619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0520"/>
            <a:ext cx="12192000" cy="6156960"/>
          </a:xfrm>
          <a:prstGeom prst="rect">
            <a:avLst/>
          </a:prstGeom>
        </p:spPr>
      </p:pic>
      <p:sp>
        <p:nvSpPr>
          <p:cNvPr id="2" name="Title 1">
            <a:extLst>
              <a:ext uri="{FF2B5EF4-FFF2-40B4-BE49-F238E27FC236}">
                <a16:creationId xmlns:a16="http://schemas.microsoft.com/office/drawing/2014/main" id="{012E184A-73E9-4C64-96BF-44DF3376DBFF}"/>
              </a:ext>
            </a:extLst>
          </p:cNvPr>
          <p:cNvSpPr>
            <a:spLocks noGrp="1"/>
          </p:cNvSpPr>
          <p:nvPr>
            <p:ph type="title"/>
          </p:nvPr>
        </p:nvSpPr>
        <p:spPr/>
        <p:txBody>
          <a:bodyPr/>
          <a:lstStyle/>
          <a:p>
            <a:pPr algn="ctr"/>
            <a:r>
              <a:rPr lang="en-GB" dirty="0"/>
              <a:t>A Responsible </a:t>
            </a:r>
            <a:r>
              <a:rPr lang="en-GB" dirty="0" err="1"/>
              <a:t>Mcdonald’s</a:t>
            </a:r>
            <a:endParaRPr lang="en-GB" dirty="0"/>
          </a:p>
        </p:txBody>
      </p:sp>
      <p:sp>
        <p:nvSpPr>
          <p:cNvPr id="8" name="Content Placeholder 7">
            <a:extLst>
              <a:ext uri="{FF2B5EF4-FFF2-40B4-BE49-F238E27FC236}">
                <a16:creationId xmlns:a16="http://schemas.microsoft.com/office/drawing/2014/main" id="{22970C49-3D4E-475E-A625-0950CA938BA2}"/>
              </a:ext>
            </a:extLst>
          </p:cNvPr>
          <p:cNvSpPr>
            <a:spLocks noGrp="1"/>
          </p:cNvSpPr>
          <p:nvPr>
            <p:ph idx="1"/>
          </p:nvPr>
        </p:nvSpPr>
        <p:spPr/>
        <p:txBody>
          <a:bodyPr>
            <a:normAutofit fontScale="92500" lnSpcReduction="20000"/>
          </a:bodyPr>
          <a:lstStyle/>
          <a:p>
            <a:pPr algn="ctr"/>
            <a:endParaRPr lang="en-GB" dirty="0"/>
          </a:p>
          <a:p>
            <a:pPr algn="ctr"/>
            <a:r>
              <a:rPr lang="en-GB" b="1" dirty="0"/>
              <a:t>Our responsibility is our opportunity</a:t>
            </a:r>
          </a:p>
          <a:p>
            <a:pPr algn="ctr"/>
            <a:r>
              <a:rPr lang="en-GB" b="1" dirty="0"/>
              <a:t>Where we can make the biggest difference</a:t>
            </a:r>
          </a:p>
          <a:p>
            <a:pPr algn="ctr"/>
            <a:r>
              <a:rPr lang="en-GB" b="1" dirty="0"/>
              <a:t>Climate Action</a:t>
            </a:r>
          </a:p>
          <a:p>
            <a:pPr algn="ctr"/>
            <a:r>
              <a:rPr lang="en-GB" b="1" dirty="0"/>
              <a:t>Beef Sustainability</a:t>
            </a:r>
          </a:p>
          <a:p>
            <a:pPr algn="ctr"/>
            <a:r>
              <a:rPr lang="en-GB" b="1" dirty="0"/>
              <a:t>Packaging and Recycling</a:t>
            </a:r>
          </a:p>
          <a:p>
            <a:pPr algn="ctr"/>
            <a:r>
              <a:rPr lang="en-GB" b="1" dirty="0"/>
              <a:t>Commitment to Families</a:t>
            </a:r>
          </a:p>
          <a:p>
            <a:pPr algn="ctr"/>
            <a:r>
              <a:rPr lang="en-GB" b="1" dirty="0"/>
              <a:t>Youth Opportunity </a:t>
            </a:r>
          </a:p>
          <a:p>
            <a:pPr algn="ctr"/>
            <a:r>
              <a:rPr lang="en-GB" b="1" dirty="0"/>
              <a:t>Protecting our planet</a:t>
            </a:r>
          </a:p>
          <a:p>
            <a:pPr algn="ctr"/>
            <a:r>
              <a:rPr lang="en-GB" b="1" dirty="0"/>
              <a:t>Supporting the UN SDGs</a:t>
            </a:r>
          </a:p>
          <a:p>
            <a:pPr algn="ctr"/>
            <a:endParaRPr lang="en-GB" b="1" dirty="0"/>
          </a:p>
          <a:p>
            <a:pPr algn="ctr"/>
            <a:endParaRPr lang="en-GB" b="1" dirty="0"/>
          </a:p>
          <a:p>
            <a:pPr algn="ctr"/>
            <a:endParaRPr lang="en-GB" dirty="0"/>
          </a:p>
        </p:txBody>
      </p:sp>
    </p:spTree>
    <p:extLst>
      <p:ext uri="{BB962C8B-B14F-4D97-AF65-F5344CB8AC3E}">
        <p14:creationId xmlns:p14="http://schemas.microsoft.com/office/powerpoint/2010/main" val="1944422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pic>
        <p:nvPicPr>
          <p:cNvPr id="4" name="Picture 3" descr="A sandwich is sitting on a table&#10;&#10;Description automatically generated">
            <a:extLst>
              <a:ext uri="{FF2B5EF4-FFF2-40B4-BE49-F238E27FC236}">
                <a16:creationId xmlns:a16="http://schemas.microsoft.com/office/drawing/2014/main" id="{DE5D0129-A091-4C0C-BDA7-094C05CBB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7000" y="0"/>
            <a:ext cx="9469922" cy="6858000"/>
          </a:xfrm>
          <a:prstGeom prst="rect">
            <a:avLst/>
          </a:prstGeom>
        </p:spPr>
      </p:pic>
      <p:sp>
        <p:nvSpPr>
          <p:cNvPr id="8" name="Title 7">
            <a:extLst>
              <a:ext uri="{FF2B5EF4-FFF2-40B4-BE49-F238E27FC236}">
                <a16:creationId xmlns:a16="http://schemas.microsoft.com/office/drawing/2014/main" id="{C0CBC483-574E-4FAE-8459-98DF3483B768}"/>
              </a:ext>
            </a:extLst>
          </p:cNvPr>
          <p:cNvSpPr>
            <a:spLocks noGrp="1"/>
          </p:cNvSpPr>
          <p:nvPr>
            <p:ph type="title"/>
          </p:nvPr>
        </p:nvSpPr>
        <p:spPr>
          <a:xfrm>
            <a:off x="838200" y="365125"/>
            <a:ext cx="10515600" cy="1325563"/>
          </a:xfrm>
        </p:spPr>
        <p:txBody>
          <a:bodyPr>
            <a:noAutofit/>
          </a:bodyPr>
          <a:lstStyle/>
          <a:p>
            <a:pPr algn="ctr"/>
            <a:r>
              <a:rPr lang="en-GB" sz="7200" dirty="0">
                <a:solidFill>
                  <a:srgbClr val="FF0000"/>
                </a:solidFill>
                <a:latin typeface="Times New Roman" panose="02020603050405020304" pitchFamily="18" charset="0"/>
                <a:cs typeface="Times New Roman" panose="02020603050405020304" pitchFamily="18" charset="0"/>
              </a:rPr>
              <a:t>Man</a:t>
            </a:r>
            <a:r>
              <a:rPr lang="en-GB" sz="7200" dirty="0">
                <a:solidFill>
                  <a:srgbClr val="FFFF00"/>
                </a:solidFill>
                <a:latin typeface="Times New Roman" panose="02020603050405020304" pitchFamily="18" charset="0"/>
                <a:cs typeface="Times New Roman" panose="02020603050405020304" pitchFamily="18" charset="0"/>
              </a:rPr>
              <a:t>agement</a:t>
            </a:r>
            <a:r>
              <a:rPr lang="en-GB" sz="7200" dirty="0">
                <a:solidFill>
                  <a:srgbClr val="FF0000"/>
                </a:solidFill>
                <a:latin typeface="Times New Roman" panose="02020603050405020304" pitchFamily="18" charset="0"/>
                <a:cs typeface="Times New Roman" panose="02020603050405020304" pitchFamily="18" charset="0"/>
              </a:rPr>
              <a:t> </a:t>
            </a:r>
            <a:r>
              <a:rPr lang="en-GB" sz="7200" dirty="0">
                <a:solidFill>
                  <a:srgbClr val="FFFF00"/>
                </a:solidFill>
                <a:latin typeface="Times New Roman" panose="02020603050405020304" pitchFamily="18" charset="0"/>
                <a:cs typeface="Times New Roman" panose="02020603050405020304" pitchFamily="18" charset="0"/>
              </a:rPr>
              <a:t>Op</a:t>
            </a:r>
            <a:r>
              <a:rPr lang="en-GB" sz="7200" dirty="0">
                <a:solidFill>
                  <a:srgbClr val="FF0000"/>
                </a:solidFill>
                <a:latin typeface="Times New Roman" panose="02020603050405020304" pitchFamily="18" charset="0"/>
                <a:cs typeface="Times New Roman" panose="02020603050405020304" pitchFamily="18" charset="0"/>
              </a:rPr>
              <a:t>tions</a:t>
            </a:r>
          </a:p>
        </p:txBody>
      </p:sp>
      <p:graphicFrame>
        <p:nvGraphicFramePr>
          <p:cNvPr id="10" name="Diagram 9">
            <a:extLst>
              <a:ext uri="{FF2B5EF4-FFF2-40B4-BE49-F238E27FC236}">
                <a16:creationId xmlns:a16="http://schemas.microsoft.com/office/drawing/2014/main" id="{77722665-767D-4494-B0A9-E03AC882467B}"/>
              </a:ext>
            </a:extLst>
          </p:cNvPr>
          <p:cNvGraphicFramePr/>
          <p:nvPr>
            <p:extLst>
              <p:ext uri="{D42A27DB-BD31-4B8C-83A1-F6EECF244321}">
                <p14:modId xmlns:p14="http://schemas.microsoft.com/office/powerpoint/2010/main" val="3871261221"/>
              </p:ext>
            </p:extLst>
          </p:nvPr>
        </p:nvGraphicFramePr>
        <p:xfrm>
          <a:off x="2268554" y="1786306"/>
          <a:ext cx="7654892" cy="48021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41462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4E689-662D-4D19-8AD4-0DFAA60203A0}"/>
              </a:ext>
            </a:extLst>
          </p:cNvPr>
          <p:cNvSpPr>
            <a:spLocks noGrp="1"/>
          </p:cNvSpPr>
          <p:nvPr>
            <p:ph type="title"/>
          </p:nvPr>
        </p:nvSpPr>
        <p:spPr/>
        <p:txBody>
          <a:bodyPr>
            <a:normAutofit/>
          </a:bodyPr>
          <a:lstStyle/>
          <a:p>
            <a:pPr algn="ctr"/>
            <a:r>
              <a:rPr lang="en-GB" dirty="0">
                <a:solidFill>
                  <a:srgbClr val="FFFF00"/>
                </a:solidFill>
                <a:latin typeface="Times New Roman" panose="02020603050405020304" pitchFamily="18" charset="0"/>
                <a:cs typeface="Times New Roman" panose="02020603050405020304" pitchFamily="18" charset="0"/>
              </a:rPr>
              <a:t>Bureaucratic Management and use of Maslow’s Hierarchy of Needs Theory </a:t>
            </a:r>
          </a:p>
        </p:txBody>
      </p:sp>
      <p:pic>
        <p:nvPicPr>
          <p:cNvPr id="8" name="Content Placeholder 7" descr="A close up of text on a black background&#10;&#10;Description automatically generated">
            <a:extLst>
              <a:ext uri="{FF2B5EF4-FFF2-40B4-BE49-F238E27FC236}">
                <a16:creationId xmlns:a16="http://schemas.microsoft.com/office/drawing/2014/main" id="{B540FB04-DBBB-4464-A580-57AFC371D9F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090160" y="1919399"/>
            <a:ext cx="6035040" cy="4267200"/>
          </a:xfrm>
          <a:gradFill flip="none" rotWithShape="1">
            <a:gsLst>
              <a:gs pos="0">
                <a:schemeClr val="accent1">
                  <a:lumMod val="0"/>
                  <a:lumOff val="10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pic>
      <p:pic>
        <p:nvPicPr>
          <p:cNvPr id="10" name="Picture 9" descr="A person posing for a photo&#10;&#10;Description automatically generated">
            <a:extLst>
              <a:ext uri="{FF2B5EF4-FFF2-40B4-BE49-F238E27FC236}">
                <a16:creationId xmlns:a16="http://schemas.microsoft.com/office/drawing/2014/main" id="{9BF0D77E-BAF9-4B7E-8F96-D8CCC9C352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8930" y="1919399"/>
            <a:ext cx="3400318" cy="4314154"/>
          </a:xfrm>
          <a:prstGeom prst="rect">
            <a:avLst/>
          </a:prstGeom>
        </p:spPr>
      </p:pic>
    </p:spTree>
    <p:extLst>
      <p:ext uri="{BB962C8B-B14F-4D97-AF65-F5344CB8AC3E}">
        <p14:creationId xmlns:p14="http://schemas.microsoft.com/office/powerpoint/2010/main" val="13367189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4" name="Picture 3" descr="A group of people posing for the camera&#10;&#10;Description automatically generated">
            <a:extLst>
              <a:ext uri="{FF2B5EF4-FFF2-40B4-BE49-F238E27FC236}">
                <a16:creationId xmlns:a16="http://schemas.microsoft.com/office/drawing/2014/main" id="{F102FE0E-4B61-47D1-9F94-4DB5690DDC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0"/>
            <a:ext cx="10274156" cy="6858000"/>
          </a:xfrm>
          <a:prstGeom prst="rect">
            <a:avLst/>
          </a:prstGeom>
        </p:spPr>
      </p:pic>
      <p:sp>
        <p:nvSpPr>
          <p:cNvPr id="2" name="Title 1">
            <a:extLst>
              <a:ext uri="{FF2B5EF4-FFF2-40B4-BE49-F238E27FC236}">
                <a16:creationId xmlns:a16="http://schemas.microsoft.com/office/drawing/2014/main" id="{08F7301F-3C3F-41B5-BB66-E9F4297A4837}"/>
              </a:ext>
            </a:extLst>
          </p:cNvPr>
          <p:cNvSpPr>
            <a:spLocks noGrp="1"/>
          </p:cNvSpPr>
          <p:nvPr>
            <p:ph type="title"/>
          </p:nvPr>
        </p:nvSpPr>
        <p:spPr/>
        <p:txBody>
          <a:bodyPr>
            <a:normAutofit fontScale="90000"/>
          </a:bodyPr>
          <a:lstStyle/>
          <a:p>
            <a:pPr algn="ctr"/>
            <a:r>
              <a:rPr lang="en-GB" dirty="0" err="1">
                <a:solidFill>
                  <a:srgbClr val="FF0000"/>
                </a:solidFill>
                <a:latin typeface="Times New Roman" panose="02020603050405020304" pitchFamily="18" charset="0"/>
                <a:cs typeface="Times New Roman" panose="02020603050405020304" pitchFamily="18" charset="0"/>
              </a:rPr>
              <a:t>Mcdonald’s</a:t>
            </a:r>
            <a:r>
              <a:rPr lang="en-GB" dirty="0">
                <a:solidFill>
                  <a:srgbClr val="FF0000"/>
                </a:solidFill>
                <a:latin typeface="Times New Roman" panose="02020603050405020304" pitchFamily="18" charset="0"/>
                <a:cs typeface="Times New Roman" panose="02020603050405020304" pitchFamily="18" charset="0"/>
              </a:rPr>
              <a:t> Teams</a:t>
            </a:r>
            <a:br>
              <a:rPr lang="en-GB" dirty="0">
                <a:solidFill>
                  <a:srgbClr val="FF0000"/>
                </a:solidFill>
                <a:latin typeface="Times New Roman" panose="02020603050405020304" pitchFamily="18" charset="0"/>
                <a:cs typeface="Times New Roman" panose="02020603050405020304" pitchFamily="18" charset="0"/>
              </a:rPr>
            </a:br>
            <a:r>
              <a:rPr lang="en-GB" dirty="0">
                <a:solidFill>
                  <a:srgbClr val="FF0000"/>
                </a:solidFill>
                <a:latin typeface="Times New Roman" panose="02020603050405020304" pitchFamily="18" charset="0"/>
                <a:cs typeface="Times New Roman" panose="02020603050405020304" pitchFamily="18" charset="0"/>
              </a:rPr>
              <a:t>Using </a:t>
            </a:r>
            <a:r>
              <a:rPr lang="en-GB" dirty="0">
                <a:solidFill>
                  <a:srgbClr val="FFFF00"/>
                </a:solidFill>
                <a:latin typeface="Times New Roman" panose="02020603050405020304" pitchFamily="18" charset="0"/>
                <a:cs typeface="Times New Roman" panose="02020603050405020304" pitchFamily="18" charset="0"/>
              </a:rPr>
              <a:t>Belbin’s</a:t>
            </a:r>
            <a:r>
              <a:rPr lang="en-GB" dirty="0">
                <a:solidFill>
                  <a:srgbClr val="FF0000"/>
                </a:solidFill>
                <a:latin typeface="Times New Roman" panose="02020603050405020304" pitchFamily="18" charset="0"/>
                <a:cs typeface="Times New Roman" panose="02020603050405020304" pitchFamily="18" charset="0"/>
              </a:rPr>
              <a:t> Approach. </a:t>
            </a:r>
            <a:r>
              <a:rPr lang="en-GB" dirty="0">
                <a:solidFill>
                  <a:srgbClr val="FFFF00"/>
                </a:solidFill>
                <a:latin typeface="Times New Roman" panose="02020603050405020304" pitchFamily="18" charset="0"/>
                <a:cs typeface="Times New Roman" panose="02020603050405020304" pitchFamily="18" charset="0"/>
              </a:rPr>
              <a:t>Who are our </a:t>
            </a:r>
            <a:r>
              <a:rPr lang="en-GB" dirty="0">
                <a:solidFill>
                  <a:srgbClr val="FF0000"/>
                </a:solidFill>
                <a:latin typeface="Times New Roman" panose="02020603050405020304" pitchFamily="18" charset="0"/>
                <a:cs typeface="Times New Roman" panose="02020603050405020304" pitchFamily="18" charset="0"/>
              </a:rPr>
              <a:t>workers?</a:t>
            </a:r>
          </a:p>
        </p:txBody>
      </p:sp>
      <p:sp>
        <p:nvSpPr>
          <p:cNvPr id="5" name="Content Placeholder 4">
            <a:extLst>
              <a:ext uri="{FF2B5EF4-FFF2-40B4-BE49-F238E27FC236}">
                <a16:creationId xmlns:a16="http://schemas.microsoft.com/office/drawing/2014/main" id="{3B1ED527-913E-4BAE-BE42-EC0DF1C8CC1C}"/>
              </a:ext>
            </a:extLst>
          </p:cNvPr>
          <p:cNvSpPr>
            <a:spLocks noGrp="1"/>
          </p:cNvSpPr>
          <p:nvPr>
            <p:ph idx="1"/>
          </p:nvPr>
        </p:nvSpPr>
        <p:spPr>
          <a:xfrm>
            <a:off x="838200" y="2055813"/>
            <a:ext cx="10515600" cy="4351338"/>
          </a:xfrm>
        </p:spPr>
        <p:txBody>
          <a:bodyPr>
            <a:normAutofit fontScale="62500" lnSpcReduction="20000"/>
          </a:bodyPr>
          <a:lstStyle/>
          <a:p>
            <a:pPr algn="ctr"/>
            <a:r>
              <a:rPr lang="en-GB" b="1" u="sng" dirty="0">
                <a:solidFill>
                  <a:srgbClr val="FFFF00"/>
                </a:solidFill>
              </a:rPr>
              <a:t>The Implementer                                                         The Completer Finisher</a:t>
            </a:r>
            <a:endParaRPr lang="en-GB" dirty="0">
              <a:solidFill>
                <a:srgbClr val="FFFF00"/>
              </a:solidFill>
            </a:endParaRPr>
          </a:p>
          <a:p>
            <a:pPr algn="ctr"/>
            <a:endParaRPr lang="en-GB" b="1" u="sng" dirty="0">
              <a:solidFill>
                <a:srgbClr val="FFFF00"/>
              </a:solidFill>
            </a:endParaRPr>
          </a:p>
          <a:p>
            <a:pPr algn="ctr"/>
            <a:endParaRPr lang="en-GB" dirty="0"/>
          </a:p>
          <a:p>
            <a:pPr algn="ctr"/>
            <a:r>
              <a:rPr lang="en-GB" b="1" u="sng" dirty="0">
                <a:solidFill>
                  <a:srgbClr val="FFFF00"/>
                </a:solidFill>
              </a:rPr>
              <a:t>The Resource Investigator                                                    The Co-ordinator           </a:t>
            </a:r>
          </a:p>
          <a:p>
            <a:pPr algn="ctr"/>
            <a:endParaRPr lang="en-GB" b="1" u="sng" dirty="0">
              <a:solidFill>
                <a:srgbClr val="FFFF00"/>
              </a:solidFill>
            </a:endParaRPr>
          </a:p>
          <a:p>
            <a:pPr algn="ctr"/>
            <a:endParaRPr lang="en-GB" b="1" u="sng" dirty="0">
              <a:solidFill>
                <a:srgbClr val="FFFF00"/>
              </a:solidFill>
            </a:endParaRPr>
          </a:p>
          <a:p>
            <a:pPr algn="ctr"/>
            <a:r>
              <a:rPr lang="en-GB" b="1" u="sng" dirty="0">
                <a:solidFill>
                  <a:srgbClr val="FFFF00"/>
                </a:solidFill>
              </a:rPr>
              <a:t>The Plant                                                                                 The Team Worker</a:t>
            </a:r>
            <a:endParaRPr lang="en-GB" dirty="0">
              <a:solidFill>
                <a:srgbClr val="FFFF00"/>
              </a:solidFill>
            </a:endParaRPr>
          </a:p>
          <a:p>
            <a:pPr algn="ctr"/>
            <a:endParaRPr lang="en-GB" b="1" u="sng" dirty="0">
              <a:solidFill>
                <a:srgbClr val="FFFF00"/>
              </a:solidFill>
            </a:endParaRPr>
          </a:p>
          <a:p>
            <a:pPr algn="ctr"/>
            <a:endParaRPr lang="en-GB" b="1" u="sng" dirty="0">
              <a:solidFill>
                <a:srgbClr val="FFFF00"/>
              </a:solidFill>
            </a:endParaRPr>
          </a:p>
          <a:p>
            <a:pPr algn="ctr"/>
            <a:r>
              <a:rPr lang="en-GB" b="1" u="sng" dirty="0">
                <a:solidFill>
                  <a:srgbClr val="FFFF00"/>
                </a:solidFill>
              </a:rPr>
              <a:t>The Monitor </a:t>
            </a:r>
            <a:r>
              <a:rPr lang="en-GB" b="1" u="sng" dirty="0" err="1">
                <a:solidFill>
                  <a:srgbClr val="FFFF00"/>
                </a:solidFill>
              </a:rPr>
              <a:t>Evaluato</a:t>
            </a:r>
            <a:r>
              <a:rPr lang="en-GB" b="1" u="sng" dirty="0">
                <a:solidFill>
                  <a:srgbClr val="FFFF00"/>
                </a:solidFill>
              </a:rPr>
              <a:t>                                                                      The Shaper</a:t>
            </a:r>
            <a:endParaRPr lang="en-GB" dirty="0">
              <a:solidFill>
                <a:srgbClr val="FFFF00"/>
              </a:solidFill>
            </a:endParaRPr>
          </a:p>
          <a:p>
            <a:pPr algn="ctr"/>
            <a:endParaRPr lang="en-GB" b="1" u="sng" dirty="0">
              <a:solidFill>
                <a:srgbClr val="FFFF00"/>
              </a:solidFill>
            </a:endParaRPr>
          </a:p>
          <a:p>
            <a:pPr algn="ctr"/>
            <a:endParaRPr lang="en-GB" b="1" u="sng" dirty="0">
              <a:solidFill>
                <a:srgbClr val="FFFF00"/>
              </a:solidFill>
            </a:endParaRPr>
          </a:p>
          <a:p>
            <a:pPr algn="ctr"/>
            <a:r>
              <a:rPr lang="en-GB" b="1" u="sng" dirty="0">
                <a:solidFill>
                  <a:srgbClr val="FFFF00"/>
                </a:solidFill>
              </a:rPr>
              <a:t>The Specialist</a:t>
            </a:r>
            <a:endParaRPr lang="en-GB" dirty="0">
              <a:solidFill>
                <a:srgbClr val="FFFF00"/>
              </a:solidFill>
            </a:endParaRPr>
          </a:p>
          <a:p>
            <a:pPr algn="ctr"/>
            <a:endParaRPr lang="en-GB" b="1" u="sng" dirty="0">
              <a:solidFill>
                <a:srgbClr val="FFFF00"/>
              </a:solidFill>
            </a:endParaRPr>
          </a:p>
          <a:p>
            <a:pPr algn="ctr"/>
            <a:endParaRPr lang="en-GB" dirty="0">
              <a:solidFill>
                <a:srgbClr val="FFFF00"/>
              </a:solidFill>
            </a:endParaRPr>
          </a:p>
          <a:p>
            <a:pPr algn="ctr"/>
            <a:endParaRPr lang="en-GB" b="1" u="sng" dirty="0">
              <a:solidFill>
                <a:srgbClr val="FFFF00"/>
              </a:solidFill>
            </a:endParaRPr>
          </a:p>
          <a:p>
            <a:pPr algn="ctr"/>
            <a:endParaRPr lang="en-GB" dirty="0">
              <a:solidFill>
                <a:srgbClr val="FFFF00"/>
              </a:solidFill>
            </a:endParaRPr>
          </a:p>
          <a:p>
            <a:pPr algn="ctr"/>
            <a:endParaRPr lang="en-GB" b="1" u="sng" dirty="0">
              <a:solidFill>
                <a:srgbClr val="FFFF00"/>
              </a:solidFill>
            </a:endParaRPr>
          </a:p>
          <a:p>
            <a:pPr algn="ctr"/>
            <a:endParaRPr lang="en-GB" dirty="0">
              <a:solidFill>
                <a:srgbClr val="FFFF00"/>
              </a:solidFill>
            </a:endParaRPr>
          </a:p>
          <a:p>
            <a:pPr algn="ctr"/>
            <a:endParaRPr lang="en-GB" b="1" u="sng" dirty="0">
              <a:solidFill>
                <a:srgbClr val="FFFF00"/>
              </a:solidFill>
            </a:endParaRPr>
          </a:p>
          <a:p>
            <a:pPr algn="ctr"/>
            <a:endParaRPr lang="en-GB" dirty="0">
              <a:solidFill>
                <a:srgbClr val="FFFF00"/>
              </a:solidFill>
            </a:endParaRPr>
          </a:p>
          <a:p>
            <a:pPr algn="ctr"/>
            <a:endParaRPr lang="en-GB" dirty="0"/>
          </a:p>
        </p:txBody>
      </p:sp>
    </p:spTree>
    <p:extLst>
      <p:ext uri="{BB962C8B-B14F-4D97-AF65-F5344CB8AC3E}">
        <p14:creationId xmlns:p14="http://schemas.microsoft.com/office/powerpoint/2010/main" val="22994617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B9CC2-11A8-45B3-81C0-86FBC7B9E6A9}"/>
              </a:ext>
            </a:extLst>
          </p:cNvPr>
          <p:cNvSpPr>
            <a:spLocks noGrp="1"/>
          </p:cNvSpPr>
          <p:nvPr>
            <p:ph type="title"/>
          </p:nvPr>
        </p:nvSpPr>
        <p:spPr>
          <a:xfrm>
            <a:off x="837315" y="18255"/>
            <a:ext cx="10515600" cy="1325563"/>
          </a:xfrm>
        </p:spPr>
        <p:txBody>
          <a:bodyPr/>
          <a:lstStyle/>
          <a:p>
            <a:pPr algn="ctr"/>
            <a:r>
              <a:rPr lang="en-GB" dirty="0" err="1">
                <a:solidFill>
                  <a:srgbClr val="FFFF00"/>
                </a:solidFill>
                <a:latin typeface="Times New Roman" panose="02020603050405020304" pitchFamily="18" charset="0"/>
                <a:cs typeface="Times New Roman" panose="02020603050405020304" pitchFamily="18" charset="0"/>
              </a:rPr>
              <a:t>Mcdonald’s</a:t>
            </a:r>
            <a:r>
              <a:rPr lang="en-GB" dirty="0">
                <a:solidFill>
                  <a:srgbClr val="FFFF00"/>
                </a:solidFill>
                <a:latin typeface="Times New Roman" panose="02020603050405020304" pitchFamily="18" charset="0"/>
                <a:cs typeface="Times New Roman" panose="02020603050405020304" pitchFamily="18" charset="0"/>
              </a:rPr>
              <a:t> Groups</a:t>
            </a:r>
          </a:p>
        </p:txBody>
      </p:sp>
      <p:pic>
        <p:nvPicPr>
          <p:cNvPr id="4" name="Picture 3" descr="A picture containing doll, toy, clipart, indoor&#10;&#10;Description automatically generated">
            <a:extLst>
              <a:ext uri="{FF2B5EF4-FFF2-40B4-BE49-F238E27FC236}">
                <a16:creationId xmlns:a16="http://schemas.microsoft.com/office/drawing/2014/main" id="{A497F6B1-5F01-431D-AA10-56C0DEE6EF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0" y="-13344"/>
            <a:ext cx="12193769" cy="6871344"/>
          </a:xfrm>
          <a:prstGeom prst="rect">
            <a:avLst/>
          </a:prstGeom>
        </p:spPr>
      </p:pic>
      <p:sp>
        <p:nvSpPr>
          <p:cNvPr id="5" name="Content Placeholder 4">
            <a:extLst>
              <a:ext uri="{FF2B5EF4-FFF2-40B4-BE49-F238E27FC236}">
                <a16:creationId xmlns:a16="http://schemas.microsoft.com/office/drawing/2014/main" id="{8529B8AD-565A-4006-AAFF-F10A14B45BCD}"/>
              </a:ext>
            </a:extLst>
          </p:cNvPr>
          <p:cNvSpPr>
            <a:spLocks noGrp="1"/>
          </p:cNvSpPr>
          <p:nvPr>
            <p:ph idx="1"/>
          </p:nvPr>
        </p:nvSpPr>
        <p:spPr>
          <a:xfrm>
            <a:off x="837314" y="970290"/>
            <a:ext cx="10515600" cy="6261239"/>
          </a:xfrm>
        </p:spPr>
        <p:txBody>
          <a:bodyPr>
            <a:normAutofit/>
          </a:bodyPr>
          <a:lstStyle/>
          <a:p>
            <a:pPr marL="0" indent="0" algn="ctr">
              <a:buNone/>
            </a:pPr>
            <a:r>
              <a:rPr lang="en-GB" sz="5400" dirty="0">
                <a:solidFill>
                  <a:srgbClr val="FFFF00"/>
                </a:solidFill>
                <a:latin typeface="Times New Roman" panose="02020603050405020304" pitchFamily="18" charset="0"/>
                <a:cs typeface="Times New Roman" panose="02020603050405020304" pitchFamily="18" charset="0"/>
              </a:rPr>
              <a:t>Forming - Storming – Normin</a:t>
            </a:r>
            <a:r>
              <a:rPr lang="en-GB" sz="5400" dirty="0">
                <a:solidFill>
                  <a:srgbClr val="FF0000"/>
                </a:solidFill>
                <a:latin typeface="Times New Roman" panose="02020603050405020304" pitchFamily="18" charset="0"/>
                <a:cs typeface="Times New Roman" panose="02020603050405020304" pitchFamily="18" charset="0"/>
              </a:rPr>
              <a:t>g</a:t>
            </a:r>
            <a:r>
              <a:rPr lang="en-GB" sz="5400" dirty="0">
                <a:solidFill>
                  <a:srgbClr val="FFFF00"/>
                </a:solidFill>
                <a:latin typeface="Times New Roman" panose="02020603050405020304" pitchFamily="18" charset="0"/>
                <a:cs typeface="Times New Roman" panose="02020603050405020304" pitchFamily="18" charset="0"/>
              </a:rPr>
              <a:t> – Performing Tuckman’s Theory</a:t>
            </a:r>
          </a:p>
          <a:p>
            <a:pPr marL="0" indent="0" algn="ctr">
              <a:buNone/>
            </a:pPr>
            <a:endParaRPr lang="en-GB" sz="5400" dirty="0">
              <a:solidFill>
                <a:srgbClr val="FFFF00"/>
              </a:solidFill>
              <a:latin typeface="Times New Roman" panose="02020603050405020304" pitchFamily="18" charset="0"/>
              <a:cs typeface="Times New Roman" panose="02020603050405020304" pitchFamily="18" charset="0"/>
            </a:endParaRPr>
          </a:p>
          <a:p>
            <a:pPr marL="0" indent="0" algn="ctr">
              <a:buNone/>
            </a:pPr>
            <a:endParaRPr lang="en-GB" sz="5400" dirty="0">
              <a:solidFill>
                <a:srgbClr val="FFFF00"/>
              </a:solidFill>
              <a:latin typeface="Times New Roman" panose="02020603050405020304" pitchFamily="18" charset="0"/>
              <a:cs typeface="Times New Roman" panose="02020603050405020304" pitchFamily="18" charset="0"/>
            </a:endParaRPr>
          </a:p>
          <a:p>
            <a:pPr marL="0" indent="0" algn="ctr">
              <a:buNone/>
            </a:pPr>
            <a:endParaRPr lang="en-GB" sz="5400" dirty="0">
              <a:solidFill>
                <a:srgbClr val="FFFF00"/>
              </a:solidFill>
              <a:latin typeface="Times New Roman" panose="02020603050405020304" pitchFamily="18" charset="0"/>
              <a:cs typeface="Times New Roman" panose="02020603050405020304" pitchFamily="18" charset="0"/>
            </a:endParaRPr>
          </a:p>
          <a:p>
            <a:pPr marL="0" indent="0" algn="ctr">
              <a:buNone/>
            </a:pPr>
            <a:r>
              <a:rPr lang="en-GB" sz="5400" dirty="0">
                <a:solidFill>
                  <a:srgbClr val="FFFF00"/>
                </a:solidFill>
                <a:latin typeface="Times New Roman" panose="02020603050405020304" pitchFamily="18" charset="0"/>
                <a:cs typeface="Times New Roman" panose="02020603050405020304" pitchFamily="18" charset="0"/>
              </a:rPr>
              <a:t>Fail to Form you won’t Perform!</a:t>
            </a:r>
          </a:p>
        </p:txBody>
      </p:sp>
      <p:pic>
        <p:nvPicPr>
          <p:cNvPr id="7" name="Picture 6" descr="A screenshot of a cell phone&#10;&#10;Description automatically generated">
            <a:extLst>
              <a:ext uri="{FF2B5EF4-FFF2-40B4-BE49-F238E27FC236}">
                <a16:creationId xmlns:a16="http://schemas.microsoft.com/office/drawing/2014/main" id="{B1D883DC-5774-474A-9C66-0D197D3069DD}"/>
              </a:ext>
            </a:extLst>
          </p:cNvPr>
          <p:cNvPicPr>
            <a:picLocks noChangeAspect="1"/>
          </p:cNvPicPr>
          <p:nvPr/>
        </p:nvPicPr>
        <p:blipFill>
          <a:blip r:embed="rId4">
            <a:alphaModFix amt="91000"/>
            <a:extLst>
              <a:ext uri="{28A0092B-C50C-407E-A947-70E740481C1C}">
                <a14:useLocalDpi xmlns:a14="http://schemas.microsoft.com/office/drawing/2010/main" val="0"/>
              </a:ext>
            </a:extLst>
          </a:blip>
          <a:stretch>
            <a:fillRect/>
          </a:stretch>
        </p:blipFill>
        <p:spPr>
          <a:xfrm>
            <a:off x="3629843" y="2591808"/>
            <a:ext cx="4930541" cy="2662492"/>
          </a:xfrm>
          <a:prstGeom prst="rect">
            <a:avLst/>
          </a:prstGeom>
          <a:solidFill>
            <a:srgbClr val="FF0000"/>
          </a:solidFill>
          <a:effectLst>
            <a:glow rad="1905000">
              <a:srgbClr val="FFFF00">
                <a:alpha val="66000"/>
              </a:srgbClr>
            </a:glow>
            <a:reflection endPos="21000" dist="50800" dir="5400000" sy="-100000" algn="bl" rotWithShape="0"/>
          </a:effectLst>
        </p:spPr>
      </p:pic>
    </p:spTree>
    <p:extLst>
      <p:ext uri="{BB962C8B-B14F-4D97-AF65-F5344CB8AC3E}">
        <p14:creationId xmlns:p14="http://schemas.microsoft.com/office/powerpoint/2010/main" val="37620942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0000">
            <a:alpha val="8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30C2-3076-4A60-83F5-1429C9C36C99}"/>
              </a:ext>
            </a:extLst>
          </p:cNvPr>
          <p:cNvSpPr>
            <a:spLocks noGrp="1"/>
          </p:cNvSpPr>
          <p:nvPr>
            <p:ph type="title"/>
          </p:nvPr>
        </p:nvSpPr>
        <p:spPr/>
        <p:txBody>
          <a:bodyPr/>
          <a:lstStyle/>
          <a:p>
            <a:pPr algn="ctr"/>
            <a:r>
              <a:rPr lang="en-GB" dirty="0">
                <a:solidFill>
                  <a:srgbClr val="FFFF00"/>
                </a:solidFill>
                <a:latin typeface="Times New Roman" panose="02020603050405020304" pitchFamily="18" charset="0"/>
                <a:cs typeface="Times New Roman" panose="02020603050405020304" pitchFamily="18" charset="0"/>
              </a:rPr>
              <a:t>CONCLUSION</a:t>
            </a:r>
          </a:p>
        </p:txBody>
      </p:sp>
      <p:pic>
        <p:nvPicPr>
          <p:cNvPr id="6" name="Picture 5" descr="A picture containing table, indoor, plate, sitting&#10;&#10;Description automatically generated">
            <a:extLst>
              <a:ext uri="{FF2B5EF4-FFF2-40B4-BE49-F238E27FC236}">
                <a16:creationId xmlns:a16="http://schemas.microsoft.com/office/drawing/2014/main" id="{6AB9937F-E9E6-4D96-AA76-9189E5C058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5001" y="1730375"/>
            <a:ext cx="4762500" cy="4762500"/>
          </a:xfrm>
          <a:prstGeom prst="rect">
            <a:avLst/>
          </a:prstGeom>
        </p:spPr>
      </p:pic>
      <p:pic>
        <p:nvPicPr>
          <p:cNvPr id="4" name="Picture 3" descr="A person wearing a suit and tie smiling at the camera&#10;&#10;Description automatically generated">
            <a:extLst>
              <a:ext uri="{FF2B5EF4-FFF2-40B4-BE49-F238E27FC236}">
                <a16:creationId xmlns:a16="http://schemas.microsoft.com/office/drawing/2014/main" id="{3CD488BA-ABD6-41B9-AB4C-80BD87A914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7391" y="1690688"/>
            <a:ext cx="2286000" cy="2286000"/>
          </a:xfrm>
          <a:prstGeom prst="rect">
            <a:avLst/>
          </a:prstGeom>
        </p:spPr>
      </p:pic>
      <p:pic>
        <p:nvPicPr>
          <p:cNvPr id="7" name="Picture 6" descr="A person smiling for the camera&#10;&#10;Description automatically generated">
            <a:extLst>
              <a:ext uri="{FF2B5EF4-FFF2-40B4-BE49-F238E27FC236}">
                <a16:creationId xmlns:a16="http://schemas.microsoft.com/office/drawing/2014/main" id="{190B7666-C701-481A-B59A-8E16729C4B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02567" y="1690688"/>
            <a:ext cx="2286000" cy="2286000"/>
          </a:xfrm>
          <a:prstGeom prst="rect">
            <a:avLst/>
          </a:prstGeom>
        </p:spPr>
      </p:pic>
      <p:sp>
        <p:nvSpPr>
          <p:cNvPr id="8" name="Rectangle 7">
            <a:extLst>
              <a:ext uri="{FF2B5EF4-FFF2-40B4-BE49-F238E27FC236}">
                <a16:creationId xmlns:a16="http://schemas.microsoft.com/office/drawing/2014/main" id="{B78AEE81-9FFA-401A-B9A6-9C9738801728}"/>
              </a:ext>
            </a:extLst>
          </p:cNvPr>
          <p:cNvSpPr/>
          <p:nvPr/>
        </p:nvSpPr>
        <p:spPr>
          <a:xfrm>
            <a:off x="1071806" y="4154311"/>
            <a:ext cx="2139631" cy="1309511"/>
          </a:xfrm>
          <a:prstGeom prst="rect">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latin typeface="Times New Roman" panose="02020603050405020304" pitchFamily="18" charset="0"/>
                <a:cs typeface="Times New Roman" panose="02020603050405020304" pitchFamily="18" charset="0"/>
              </a:rPr>
              <a:t>Steve Easterbrook, President and CEO, McDonald’s</a:t>
            </a:r>
          </a:p>
        </p:txBody>
      </p:sp>
      <p:sp>
        <p:nvSpPr>
          <p:cNvPr id="9" name="Rectangle 8">
            <a:extLst>
              <a:ext uri="{FF2B5EF4-FFF2-40B4-BE49-F238E27FC236}">
                <a16:creationId xmlns:a16="http://schemas.microsoft.com/office/drawing/2014/main" id="{D68E35E9-BAF6-4166-94E4-5BBE62222630}"/>
              </a:ext>
            </a:extLst>
          </p:cNvPr>
          <p:cNvSpPr/>
          <p:nvPr/>
        </p:nvSpPr>
        <p:spPr>
          <a:xfrm>
            <a:off x="8970939" y="4154311"/>
            <a:ext cx="2149255" cy="1636889"/>
          </a:xfrm>
          <a:prstGeom prst="rect">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rPr>
              <a:t>Francesca </a:t>
            </a:r>
            <a:r>
              <a:rPr lang="en-GB" dirty="0" err="1">
                <a:solidFill>
                  <a:srgbClr val="FF0000"/>
                </a:solidFill>
              </a:rPr>
              <a:t>DeBiase</a:t>
            </a:r>
            <a:r>
              <a:rPr lang="en-GB" dirty="0">
                <a:solidFill>
                  <a:srgbClr val="FF0000"/>
                </a:solidFill>
              </a:rPr>
              <a:t>, Executive Vice President and Chief Supply Chain and Sustainability Officer, McDonald’s</a:t>
            </a:r>
          </a:p>
        </p:txBody>
      </p:sp>
      <p:sp>
        <p:nvSpPr>
          <p:cNvPr id="10" name="Rectangle 9">
            <a:extLst>
              <a:ext uri="{FF2B5EF4-FFF2-40B4-BE49-F238E27FC236}">
                <a16:creationId xmlns:a16="http://schemas.microsoft.com/office/drawing/2014/main" id="{8A621757-1B37-4585-B56B-E20F688DEE9E}"/>
              </a:ext>
            </a:extLst>
          </p:cNvPr>
          <p:cNvSpPr/>
          <p:nvPr/>
        </p:nvSpPr>
        <p:spPr>
          <a:xfrm>
            <a:off x="3939822" y="2009422"/>
            <a:ext cx="4301067" cy="3217334"/>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sz="5400" dirty="0">
                <a:solidFill>
                  <a:srgbClr val="FFFF00"/>
                </a:solidFill>
              </a:rPr>
              <a:t>The Future</a:t>
            </a:r>
          </a:p>
          <a:p>
            <a:pPr algn="ctr"/>
            <a:r>
              <a:rPr lang="en-GB" sz="5400" dirty="0">
                <a:solidFill>
                  <a:srgbClr val="FFFF00"/>
                </a:solidFill>
              </a:rPr>
              <a:t>5 Year Plan</a:t>
            </a:r>
          </a:p>
        </p:txBody>
      </p:sp>
    </p:spTree>
    <p:extLst>
      <p:ext uri="{BB962C8B-B14F-4D97-AF65-F5344CB8AC3E}">
        <p14:creationId xmlns:p14="http://schemas.microsoft.com/office/powerpoint/2010/main" val="17767656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00">
            <a:alpha val="88000"/>
          </a:srgbClr>
        </a:solidFill>
        <a:effectLst/>
      </p:bgPr>
    </p:bg>
    <p:spTree>
      <p:nvGrpSpPr>
        <p:cNvPr id="1" name=""/>
        <p:cNvGrpSpPr/>
        <p:nvPr/>
      </p:nvGrpSpPr>
      <p:grpSpPr>
        <a:xfrm>
          <a:off x="0" y="0"/>
          <a:ext cx="0" cy="0"/>
          <a:chOff x="0" y="0"/>
          <a:chExt cx="0" cy="0"/>
        </a:xfrm>
      </p:grpSpPr>
      <p:pic>
        <p:nvPicPr>
          <p:cNvPr id="6" name="Picture 5" descr="A picture containing water, sitting&#10;&#10;Description automatically generated">
            <a:extLst>
              <a:ext uri="{FF2B5EF4-FFF2-40B4-BE49-F238E27FC236}">
                <a16:creationId xmlns:a16="http://schemas.microsoft.com/office/drawing/2014/main" id="{DD939757-2615-43EE-B878-90BBCE3AC5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022" y="-930"/>
            <a:ext cx="10650512" cy="6858930"/>
          </a:xfrm>
          <a:prstGeom prst="rect">
            <a:avLst/>
          </a:prstGeom>
          <a:solidFill>
            <a:srgbClr val="FF0000"/>
          </a:solidFill>
        </p:spPr>
      </p:pic>
      <p:sp>
        <p:nvSpPr>
          <p:cNvPr id="2" name="Title 1">
            <a:extLst>
              <a:ext uri="{FF2B5EF4-FFF2-40B4-BE49-F238E27FC236}">
                <a16:creationId xmlns:a16="http://schemas.microsoft.com/office/drawing/2014/main" id="{571964EB-9464-4BA2-8E12-1E0D177D98DA}"/>
              </a:ext>
            </a:extLst>
          </p:cNvPr>
          <p:cNvSpPr>
            <a:spLocks noGrp="1"/>
          </p:cNvSpPr>
          <p:nvPr>
            <p:ph type="title"/>
          </p:nvPr>
        </p:nvSpPr>
        <p:spPr/>
        <p:txBody>
          <a:bodyPr/>
          <a:lstStyle/>
          <a:p>
            <a:pPr algn="ctr"/>
            <a:r>
              <a:rPr lang="en-GB" dirty="0">
                <a:solidFill>
                  <a:srgbClr val="FFFF00"/>
                </a:solidFill>
              </a:rPr>
              <a:t>Bibliography</a:t>
            </a:r>
            <a:r>
              <a:rPr lang="en-GB" dirty="0"/>
              <a:t> </a:t>
            </a:r>
          </a:p>
        </p:txBody>
      </p:sp>
      <p:sp>
        <p:nvSpPr>
          <p:cNvPr id="4" name="Rectangle 1">
            <a:extLst>
              <a:ext uri="{FF2B5EF4-FFF2-40B4-BE49-F238E27FC236}">
                <a16:creationId xmlns:a16="http://schemas.microsoft.com/office/drawing/2014/main" id="{5AA282F9-0FA7-4BE3-8285-E9A8276D0304}"/>
              </a:ext>
            </a:extLst>
          </p:cNvPr>
          <p:cNvSpPr>
            <a:spLocks noGrp="1" noChangeArrowheads="1"/>
          </p:cNvSpPr>
          <p:nvPr>
            <p:ph idx="1"/>
          </p:nvPr>
        </p:nvSpPr>
        <p:spPr bwMode="auto">
          <a:xfrm>
            <a:off x="770020" y="1690688"/>
            <a:ext cx="10650513" cy="3893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FFFF00"/>
                </a:solidFill>
                <a:effectLst/>
                <a:latin typeface="Calibri Light" panose="020F0302020204030204" pitchFamily="34" charset="0"/>
                <a:ea typeface="Times New Roman" panose="02020603050405020304" pitchFamily="18" charset="0"/>
                <a:cs typeface="Times New Roman" panose="02020603050405020304" pitchFamily="18" charset="0"/>
              </a:rPr>
              <a:t>Bibliography</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Company, T. T.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Forming - Storming - Norming - Performing</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The Team Building Company: https://www.teambuilding.co.uk/theory/Forming-Storming-Norming-Performing.html</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Dictionary, B.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corporate social responsibility</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Business Dictionary: http://www.businessdictionary.com/definition/corporate-social-responsibility.html</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Greenspan, R. (2018, September 5).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 PESTEL/PESTLE Analysis &amp; Recommendations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Panmore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Institute: http://panmore.com/mcdonalds-pestel-pestle-analysis-recommendations</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Leadership, M. (2013, September 5).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 Leadership</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kingoffastfood</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https://kingoffastfood.wordpress.com/</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C.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Corporate </a:t>
            </a:r>
            <a:r>
              <a:rPr kumimoji="0" lang="en-US" altLang="en-US" sz="1100" b="0" i="1"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Scale for Good: https://corporate.mcdonalds.com/corpmcd/scale-for-good/using-our-scale-for-good.html</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merriam-webster</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scientific management</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merriam-webster</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https://www.merriam-webster.com/dictionary/scientific%20management</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Miller-Keane.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Maslow's hierarchy of needs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medical-dictionary: https://medical-dictionary.thefreedictionary.com/Maslows+hierarchy+of+needs</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Peterson, H. (2015, May 4). </a:t>
            </a:r>
            <a:r>
              <a:rPr kumimoji="0" lang="en-US" altLang="en-US" sz="1100" b="0" i="1"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businessinsider</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McDonald's CEO reveals his massive plan to save the business: https://www.businessinsider.com/mcdonalds-ceo-reveals-turnaround-plan-2015-5?r=UK&amp;IR=T</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Reference.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Reference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What Is Classical Management?: https://www.reference.com/business-finance/classical-management-3d017105425c0bd9</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Rouse, M. (2018, October).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IT systems management</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searchitoperations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https://searchitoperations.techtarget.com/definition/systems-management</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slideshare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(2014, March 4).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Strategic Goals and Direction of McDonald</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slideshare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https://www.slideshare.net/akinyemioj/strategic-goals-and-direction-of-mcdonald</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Study. (2018).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Contingency Approach of Management: Definition &amp; Example</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Study.com: https://study.com/academy/lesson/contingency-approach-of-management-definition-example-quiz.html</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System, M. C. (2013, September 5).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 Control System</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kingoffastfood</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https://kingoffastfood.wordpress.com/</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ukessays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(2016, December 5). </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SWOT and PESTLE Analysis On </a:t>
            </a:r>
            <a:r>
              <a:rPr kumimoji="0" lang="en-US" altLang="en-US" sz="1100" b="0" i="1"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Mcdonalds</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1"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Organisation</a:t>
            </a:r>
            <a:r>
              <a:rPr kumimoji="0" lang="en-US" altLang="en-US" sz="1100" b="0" i="1"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Marketing Essay</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100" b="0" i="0" u="none" strike="noStrike" cap="none" normalizeH="0" baseline="0" dirty="0" err="1">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ukessays</a:t>
            </a:r>
            <a:r>
              <a:rPr kumimoji="0" lang="en-US" altLang="en-US" sz="1100" b="0" i="0" u="none" strike="noStrike" cap="none" normalizeH="0" baseline="0" dirty="0">
                <a:ln>
                  <a:noFill/>
                </a:ln>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 https://www.ukessays.com/essays/marketing/swot-and-pestle-analysis-on-mcdonalds-organisation-marketing-essay.php</a:t>
            </a:r>
            <a:endParaRPr kumimoji="0" lang="en-GB" altLang="en-US" sz="800" b="0" i="0" u="none" strike="noStrike" cap="none" normalizeH="0" baseline="0" dirty="0">
              <a:ln>
                <a:noFill/>
              </a:ln>
              <a:solidFill>
                <a:srgbClr val="FFFF00"/>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rgbClr val="FFFF00"/>
              </a:solidFill>
              <a:effectLst/>
              <a:latin typeface="Arial" panose="020B0604020202020204" pitchFamily="34" charset="0"/>
            </a:endParaRPr>
          </a:p>
        </p:txBody>
      </p:sp>
    </p:spTree>
    <p:extLst>
      <p:ext uri="{BB962C8B-B14F-4D97-AF65-F5344CB8AC3E}">
        <p14:creationId xmlns:p14="http://schemas.microsoft.com/office/powerpoint/2010/main" val="35702004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767</TotalTime>
  <Words>3851</Words>
  <Application>Microsoft Office PowerPoint</Application>
  <PresentationFormat>Widescreen</PresentationFormat>
  <Paragraphs>341</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Alexander Apps 1806320  Business Portfolio  Contemporary Approaches to Management BMSP4002 Davina Evans </vt:lpstr>
      <vt:lpstr>Contemporary Approaches to Management: </vt:lpstr>
      <vt:lpstr>Mcdonald's</vt:lpstr>
      <vt:lpstr> A PESTEL ANALYSIS OF Mc DONALD’S Part 1</vt:lpstr>
      <vt:lpstr>PowerPoint Presentation</vt:lpstr>
      <vt:lpstr>PowerPoint Presentation</vt:lpstr>
      <vt:lpstr>PowerPoint Presentation</vt:lpstr>
      <vt:lpstr>GOALS</vt:lpstr>
      <vt:lpstr>GOALS</vt:lpstr>
      <vt:lpstr>OBJECTIVES</vt:lpstr>
      <vt:lpstr>OBJECTIVES</vt:lpstr>
      <vt:lpstr>Corporate Social Responsibility </vt:lpstr>
      <vt:lpstr>A Responsible Mcdonald’s</vt:lpstr>
      <vt:lpstr>Management Options</vt:lpstr>
      <vt:lpstr>Bureaucratic Management and use of Maslow’s Hierarchy of Needs Theory </vt:lpstr>
      <vt:lpstr>Mcdonald’s Teams Using Belbin’s Approach. Who are our workers?</vt:lpstr>
      <vt:lpstr>Mcdonald’s Groups</vt:lpstr>
      <vt:lpstr>CONCLUSION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Apps (1806320)</dc:creator>
  <cp:lastModifiedBy>Alexander Apps (1806320)</cp:lastModifiedBy>
  <cp:revision>94</cp:revision>
  <dcterms:created xsi:type="dcterms:W3CDTF">2018-12-07T20:52:42Z</dcterms:created>
  <dcterms:modified xsi:type="dcterms:W3CDTF">2018-12-21T21:18:42Z</dcterms:modified>
</cp:coreProperties>
</file>