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64" r:id="rId3"/>
    <p:sldId id="277" r:id="rId4"/>
    <p:sldId id="257" r:id="rId5"/>
    <p:sldId id="266" r:id="rId6"/>
    <p:sldId id="260" r:id="rId7"/>
    <p:sldId id="265" r:id="rId8"/>
    <p:sldId id="268" r:id="rId9"/>
    <p:sldId id="272" r:id="rId10"/>
    <p:sldId id="276" r:id="rId11"/>
    <p:sldId id="271" r:id="rId12"/>
    <p:sldId id="275" r:id="rId13"/>
    <p:sldId id="274" r:id="rId14"/>
    <p:sldId id="283" r:id="rId15"/>
    <p:sldId id="284" r:id="rId16"/>
    <p:sldId id="285" r:id="rId17"/>
    <p:sldId id="286" r:id="rId18"/>
    <p:sldId id="278" r:id="rId19"/>
    <p:sldId id="279" r:id="rId20"/>
    <p:sldId id="290" r:id="rId21"/>
    <p:sldId id="288" r:id="rId22"/>
    <p:sldId id="289" r:id="rId23"/>
    <p:sldId id="281" r:id="rId24"/>
    <p:sldId id="291" r:id="rId25"/>
    <p:sldId id="267" r:id="rId26"/>
    <p:sldId id="282" r:id="rId27"/>
    <p:sldId id="287" r:id="rId28"/>
    <p:sldId id="292"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2EAB16-2893-7EF6-B108-54939550401B}" v="64" dt="2021-01-12T18:25:59.049"/>
    <p1510:client id="{04559589-4523-8641-F20E-DD2B8C55C6FF}" v="6" dt="2021-01-14T14:00:30.182"/>
    <p1510:client id="{1810820D-668E-C105-7F62-6A4479A7926E}" v="140" dt="2021-01-11T15:07:28.898"/>
    <p1510:client id="{18830671-D476-4D5E-892A-1B350D309CE0}" v="42" dt="2021-01-11T11:35:37.768"/>
    <p1510:client id="{1A72E5BE-11CE-BA2F-875E-3AC1793AE4D4}" v="859" dt="2021-01-13T20:58:44.892"/>
    <p1510:client id="{2844CE50-7FE3-D7B4-685A-0FC456C87624}" v="18" dt="2021-01-11T11:36:03.248"/>
    <p1510:client id="{2D11DEE7-2E60-1CAF-C8DF-B2A3BCAF1DCD}" v="882" dt="2021-01-14T14:07:59.216"/>
    <p1510:client id="{4248D76C-702C-794D-B9B5-E70E1FEECCC0}" v="1" dt="2021-01-14T14:21:45.837"/>
    <p1510:client id="{46A1D1C1-CA37-FB52-DB49-5A581B82FE44}" v="644" dt="2021-01-12T20:27:40.005"/>
    <p1510:client id="{48DB2F44-09EA-EDB9-9091-17E3C26D53C6}" v="893" dt="2021-01-12T22:43:42.837"/>
    <p1510:client id="{49ADDA13-DB54-B5EA-8D3F-DF802FFCD33A}" v="1245" dt="2021-01-12T22:02:16.177"/>
    <p1510:client id="{4FBFEC8E-9877-4D22-9F08-E883FAE7C4BC}" v="4" dt="2021-01-13T14:39:16.978"/>
    <p1510:client id="{553C95EB-9F18-9812-464D-92A74B0C29F5}" v="2" dt="2021-01-13T15:32:29.792"/>
    <p1510:client id="{61C1AF8B-98EE-4851-8BA7-BA4D4733F76D}" v="6" dt="2021-01-13T13:13:18.831"/>
    <p1510:client id="{68547144-40B8-6A60-0451-B9DE9DB433C7}" v="1387" dt="2021-01-14T13:13:04.873"/>
    <p1510:client id="{7215685F-A982-631E-4214-9294A855B3FC}" v="2" dt="2021-01-14T13:11:28.269"/>
    <p1510:client id="{72543C07-7284-39BC-F6D4-8229A2B3DA91}" v="242" dt="2021-01-11T16:31:52.368"/>
    <p1510:client id="{772E52C1-AEE5-4017-72CA-32D91E6F0C20}" v="2" dt="2021-01-14T13:09:06.767"/>
    <p1510:client id="{7BCA6F2F-6198-D714-D25E-EAAB9DFDFFF9}" v="3077" dt="2021-01-13T15:40:18.343"/>
    <p1510:client id="{84111217-02B3-3D2F-2924-D7ADD107BB7C}" v="1499" dt="2021-01-11T13:16:03.240"/>
    <p1510:client id="{87F0B41B-7F91-4CAA-23CB-7A087C3211B0}" v="1299" dt="2021-01-12T14:45:43.835"/>
    <p1510:client id="{8E63288B-57DA-E760-AE43-E13DB41D999A}" v="22" dt="2021-01-13T21:02:36.884"/>
    <p1510:client id="{8EA025BB-85C6-CB8B-818C-DFE1C3600450}" v="94" dt="2021-01-12T17:53:43.515"/>
    <p1510:client id="{9034E7AB-2C32-FDFE-6768-1FAB644BFAA3}" v="21" dt="2021-01-14T11:25:29.404"/>
    <p1510:client id="{987FC227-0874-3730-2BBD-34265E206FBB}" v="2" dt="2021-01-11T16:36:37.525"/>
    <p1510:client id="{B6EE6604-A25F-44D3-911C-6CEEFE292C19}" v="7" dt="2021-01-10T12:26:10.797"/>
    <p1510:client id="{CA735301-3B0B-0CE8-9F5B-676498F44B50}" v="11" dt="2021-01-11T22:47:48.927"/>
    <p1510:client id="{DEA558CD-0B61-4EBA-4E99-E8765C91BFEB}" v="659" dt="2021-01-14T13:30:09.458"/>
    <p1510:client id="{E2B3067E-8F2C-9C47-3C07-5A13D102FA93}" v="26" dt="2021-01-11T13:26:26.5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openxmlformats.org/officeDocument/2006/relationships/slide" Target="slides/slide2.xml" Id="rId3" /><Relationship Type="http://schemas.openxmlformats.org/officeDocument/2006/relationships/slide" Target="slides/slide20.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tableStyles" Target="tableStyles.xml" Id="rId33"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slide" Target="slides/slide28.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openxmlformats.org/officeDocument/2006/relationships/theme" Target="theme/theme1.xml" Id="rId32"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slide" Target="slides/slide27.xml" Id="rId28"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viewProps" Target="viewProps.xml" Id="rId31"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slide" Target="slides/slide26.xml" Id="rId27" /><Relationship Type="http://schemas.openxmlformats.org/officeDocument/2006/relationships/presProps" Target="presProps.xml" Id="rId30" /><Relationship Type="http://schemas.microsoft.com/office/2015/10/relationships/revisionInfo" Target="revisionInfo.xml" Id="rId35" /><Relationship Type="http://schemas.openxmlformats.org/officeDocument/2006/relationships/slide" Target="slides/slide7.xml" Id="rId8" /></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5E76861-CAF9-42A3-8BBE-A8D6DA7683B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5F915865-5CA0-4C2A-978C-8CBA9E31045C}">
      <dgm:prSet/>
      <dgm:spPr/>
      <dgm:t>
        <a:bodyPr/>
        <a:lstStyle/>
        <a:p>
          <a:r>
            <a:rPr lang="en-GB"/>
            <a:t>It is believed that thoughts are what influence our behaviour. </a:t>
          </a:r>
          <a:endParaRPr lang="en-US"/>
        </a:p>
      </dgm:t>
    </dgm:pt>
    <dgm:pt modelId="{B461A570-6BDC-4BBE-BFE7-BF02DDADF7BA}" type="parTrans" cxnId="{8A5F1E12-68A6-4DBC-8DD8-3BCAC573586F}">
      <dgm:prSet/>
      <dgm:spPr/>
      <dgm:t>
        <a:bodyPr/>
        <a:lstStyle/>
        <a:p>
          <a:endParaRPr lang="en-US"/>
        </a:p>
      </dgm:t>
    </dgm:pt>
    <dgm:pt modelId="{350B6D1C-A885-440B-A13B-A43ED67F3EDA}" type="sibTrans" cxnId="{8A5F1E12-68A6-4DBC-8DD8-3BCAC573586F}">
      <dgm:prSet/>
      <dgm:spPr/>
      <dgm:t>
        <a:bodyPr/>
        <a:lstStyle/>
        <a:p>
          <a:endParaRPr lang="en-US"/>
        </a:p>
      </dgm:t>
    </dgm:pt>
    <dgm:pt modelId="{36C0206B-00CE-4523-A398-46E96D11D4CF}">
      <dgm:prSet/>
      <dgm:spPr/>
      <dgm:t>
        <a:bodyPr/>
        <a:lstStyle/>
        <a:p>
          <a:r>
            <a:rPr lang="en-GB" b="0" i="0"/>
            <a:t>Cognitive psychologists try to build up cognitive models of the information processing that goes on inside people’s minds, including perception, attention, language, memory, thinking, and consciousness.</a:t>
          </a:r>
          <a:endParaRPr lang="en-US"/>
        </a:p>
      </dgm:t>
    </dgm:pt>
    <dgm:pt modelId="{13374341-EE6D-4B8F-B3A8-9951800D74DD}" type="parTrans" cxnId="{78B7075A-375C-4053-BB3D-D52351FD5555}">
      <dgm:prSet/>
      <dgm:spPr/>
      <dgm:t>
        <a:bodyPr/>
        <a:lstStyle/>
        <a:p>
          <a:endParaRPr lang="en-US"/>
        </a:p>
      </dgm:t>
    </dgm:pt>
    <dgm:pt modelId="{3FEE98A5-BCE7-4813-B7C1-D75399C13989}" type="sibTrans" cxnId="{78B7075A-375C-4053-BB3D-D52351FD5555}">
      <dgm:prSet/>
      <dgm:spPr/>
      <dgm:t>
        <a:bodyPr/>
        <a:lstStyle/>
        <a:p>
          <a:endParaRPr lang="en-US"/>
        </a:p>
      </dgm:t>
    </dgm:pt>
    <dgm:pt modelId="{0E5427B8-C73A-4030-BDF9-C848B9A264FF}" type="pres">
      <dgm:prSet presAssocID="{B5E76861-CAF9-42A3-8BBE-A8D6DA7683BB}" presName="hierChild1" presStyleCnt="0">
        <dgm:presLayoutVars>
          <dgm:chPref val="1"/>
          <dgm:dir/>
          <dgm:animOne val="branch"/>
          <dgm:animLvl val="lvl"/>
          <dgm:resizeHandles/>
        </dgm:presLayoutVars>
      </dgm:prSet>
      <dgm:spPr/>
    </dgm:pt>
    <dgm:pt modelId="{D995FA1B-2A70-46ED-98EC-9021BDC93793}" type="pres">
      <dgm:prSet presAssocID="{5F915865-5CA0-4C2A-978C-8CBA9E31045C}" presName="hierRoot1" presStyleCnt="0"/>
      <dgm:spPr/>
    </dgm:pt>
    <dgm:pt modelId="{64E27969-E11E-4A34-8E5E-C88C3CDFD779}" type="pres">
      <dgm:prSet presAssocID="{5F915865-5CA0-4C2A-978C-8CBA9E31045C}" presName="composite" presStyleCnt="0"/>
      <dgm:spPr/>
    </dgm:pt>
    <dgm:pt modelId="{958B366D-1ECB-4499-B195-93DA3E6127C3}" type="pres">
      <dgm:prSet presAssocID="{5F915865-5CA0-4C2A-978C-8CBA9E31045C}" presName="background" presStyleLbl="node0" presStyleIdx="0" presStyleCnt="2"/>
      <dgm:spPr/>
    </dgm:pt>
    <dgm:pt modelId="{8DB72132-9BDA-433C-BCD4-3E40E60E9BAE}" type="pres">
      <dgm:prSet presAssocID="{5F915865-5CA0-4C2A-978C-8CBA9E31045C}" presName="text" presStyleLbl="fgAcc0" presStyleIdx="0" presStyleCnt="2">
        <dgm:presLayoutVars>
          <dgm:chPref val="3"/>
        </dgm:presLayoutVars>
      </dgm:prSet>
      <dgm:spPr/>
    </dgm:pt>
    <dgm:pt modelId="{15D6A528-5F0B-478D-9175-E59190DD05E6}" type="pres">
      <dgm:prSet presAssocID="{5F915865-5CA0-4C2A-978C-8CBA9E31045C}" presName="hierChild2" presStyleCnt="0"/>
      <dgm:spPr/>
    </dgm:pt>
    <dgm:pt modelId="{DD3C2614-429E-4306-B26A-FD8938914759}" type="pres">
      <dgm:prSet presAssocID="{36C0206B-00CE-4523-A398-46E96D11D4CF}" presName="hierRoot1" presStyleCnt="0"/>
      <dgm:spPr/>
    </dgm:pt>
    <dgm:pt modelId="{A0D9F68A-6B44-42A3-8BFD-FBF9F84D0B12}" type="pres">
      <dgm:prSet presAssocID="{36C0206B-00CE-4523-A398-46E96D11D4CF}" presName="composite" presStyleCnt="0"/>
      <dgm:spPr/>
    </dgm:pt>
    <dgm:pt modelId="{02F5D4D1-B490-4C23-9CC5-28E95784D6AC}" type="pres">
      <dgm:prSet presAssocID="{36C0206B-00CE-4523-A398-46E96D11D4CF}" presName="background" presStyleLbl="node0" presStyleIdx="1" presStyleCnt="2"/>
      <dgm:spPr/>
    </dgm:pt>
    <dgm:pt modelId="{B2F892E1-32CB-4959-ABB4-B47C5634D7B0}" type="pres">
      <dgm:prSet presAssocID="{36C0206B-00CE-4523-A398-46E96D11D4CF}" presName="text" presStyleLbl="fgAcc0" presStyleIdx="1" presStyleCnt="2">
        <dgm:presLayoutVars>
          <dgm:chPref val="3"/>
        </dgm:presLayoutVars>
      </dgm:prSet>
      <dgm:spPr/>
    </dgm:pt>
    <dgm:pt modelId="{86B48E0E-89A9-4D18-AAEE-60D50B8B2A81}" type="pres">
      <dgm:prSet presAssocID="{36C0206B-00CE-4523-A398-46E96D11D4CF}" presName="hierChild2" presStyleCnt="0"/>
      <dgm:spPr/>
    </dgm:pt>
  </dgm:ptLst>
  <dgm:cxnLst>
    <dgm:cxn modelId="{8A5F1E12-68A6-4DBC-8DD8-3BCAC573586F}" srcId="{B5E76861-CAF9-42A3-8BBE-A8D6DA7683BB}" destId="{5F915865-5CA0-4C2A-978C-8CBA9E31045C}" srcOrd="0" destOrd="0" parTransId="{B461A570-6BDC-4BBE-BFE7-BF02DDADF7BA}" sibTransId="{350B6D1C-A885-440B-A13B-A43ED67F3EDA}"/>
    <dgm:cxn modelId="{D17F861B-D353-4065-840D-6929B6FFF107}" type="presOf" srcId="{B5E76861-CAF9-42A3-8BBE-A8D6DA7683BB}" destId="{0E5427B8-C73A-4030-BDF9-C848B9A264FF}" srcOrd="0" destOrd="0" presId="urn:microsoft.com/office/officeart/2005/8/layout/hierarchy1"/>
    <dgm:cxn modelId="{B53D1B22-AE94-47C2-8BDA-5E7D5522E62C}" type="presOf" srcId="{5F915865-5CA0-4C2A-978C-8CBA9E31045C}" destId="{8DB72132-9BDA-433C-BCD4-3E40E60E9BAE}" srcOrd="0" destOrd="0" presId="urn:microsoft.com/office/officeart/2005/8/layout/hierarchy1"/>
    <dgm:cxn modelId="{78B7075A-375C-4053-BB3D-D52351FD5555}" srcId="{B5E76861-CAF9-42A3-8BBE-A8D6DA7683BB}" destId="{36C0206B-00CE-4523-A398-46E96D11D4CF}" srcOrd="1" destOrd="0" parTransId="{13374341-EE6D-4B8F-B3A8-9951800D74DD}" sibTransId="{3FEE98A5-BCE7-4813-B7C1-D75399C13989}"/>
    <dgm:cxn modelId="{A2BB01A9-4CDD-4E5C-A177-8E76D12F578E}" type="presOf" srcId="{36C0206B-00CE-4523-A398-46E96D11D4CF}" destId="{B2F892E1-32CB-4959-ABB4-B47C5634D7B0}" srcOrd="0" destOrd="0" presId="urn:microsoft.com/office/officeart/2005/8/layout/hierarchy1"/>
    <dgm:cxn modelId="{71372C68-4425-458F-A696-0A7116377317}" type="presParOf" srcId="{0E5427B8-C73A-4030-BDF9-C848B9A264FF}" destId="{D995FA1B-2A70-46ED-98EC-9021BDC93793}" srcOrd="0" destOrd="0" presId="urn:microsoft.com/office/officeart/2005/8/layout/hierarchy1"/>
    <dgm:cxn modelId="{4BAA5CC3-9098-475A-AE5E-9758DC654E03}" type="presParOf" srcId="{D995FA1B-2A70-46ED-98EC-9021BDC93793}" destId="{64E27969-E11E-4A34-8E5E-C88C3CDFD779}" srcOrd="0" destOrd="0" presId="urn:microsoft.com/office/officeart/2005/8/layout/hierarchy1"/>
    <dgm:cxn modelId="{083EB64F-84A6-4ADF-8862-16C9E349AB92}" type="presParOf" srcId="{64E27969-E11E-4A34-8E5E-C88C3CDFD779}" destId="{958B366D-1ECB-4499-B195-93DA3E6127C3}" srcOrd="0" destOrd="0" presId="urn:microsoft.com/office/officeart/2005/8/layout/hierarchy1"/>
    <dgm:cxn modelId="{7CFA8836-1A56-4FB2-879F-A9C5FEEF1B88}" type="presParOf" srcId="{64E27969-E11E-4A34-8E5E-C88C3CDFD779}" destId="{8DB72132-9BDA-433C-BCD4-3E40E60E9BAE}" srcOrd="1" destOrd="0" presId="urn:microsoft.com/office/officeart/2005/8/layout/hierarchy1"/>
    <dgm:cxn modelId="{D3391140-D802-47F8-AEBB-6689467B23A4}" type="presParOf" srcId="{D995FA1B-2A70-46ED-98EC-9021BDC93793}" destId="{15D6A528-5F0B-478D-9175-E59190DD05E6}" srcOrd="1" destOrd="0" presId="urn:microsoft.com/office/officeart/2005/8/layout/hierarchy1"/>
    <dgm:cxn modelId="{E8BA2227-C1F0-4BD4-9674-36077F3EAA58}" type="presParOf" srcId="{0E5427B8-C73A-4030-BDF9-C848B9A264FF}" destId="{DD3C2614-429E-4306-B26A-FD8938914759}" srcOrd="1" destOrd="0" presId="urn:microsoft.com/office/officeart/2005/8/layout/hierarchy1"/>
    <dgm:cxn modelId="{2875B6E4-6F7D-4253-9C01-03D85FB97F80}" type="presParOf" srcId="{DD3C2614-429E-4306-B26A-FD8938914759}" destId="{A0D9F68A-6B44-42A3-8BFD-FBF9F84D0B12}" srcOrd="0" destOrd="0" presId="urn:microsoft.com/office/officeart/2005/8/layout/hierarchy1"/>
    <dgm:cxn modelId="{522F30F3-7FCE-4018-B4BF-1A21C888BD04}" type="presParOf" srcId="{A0D9F68A-6B44-42A3-8BFD-FBF9F84D0B12}" destId="{02F5D4D1-B490-4C23-9CC5-28E95784D6AC}" srcOrd="0" destOrd="0" presId="urn:microsoft.com/office/officeart/2005/8/layout/hierarchy1"/>
    <dgm:cxn modelId="{221EFF70-DCDC-4C89-8BFE-906B6E75BBE1}" type="presParOf" srcId="{A0D9F68A-6B44-42A3-8BFD-FBF9F84D0B12}" destId="{B2F892E1-32CB-4959-ABB4-B47C5634D7B0}" srcOrd="1" destOrd="0" presId="urn:microsoft.com/office/officeart/2005/8/layout/hierarchy1"/>
    <dgm:cxn modelId="{CEEE24B4-C50B-4AA5-AEEC-58411DD1311B}" type="presParOf" srcId="{DD3C2614-429E-4306-B26A-FD8938914759}" destId="{86B48E0E-89A9-4D18-AAEE-60D50B8B2A8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719A00-05A0-4940-971D-A7C3CC4A8B8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54104A7-0F70-4D75-A49B-30473BFE5A07}">
      <dgm:prSet custT="1"/>
      <dgm:spPr/>
      <dgm:t>
        <a:bodyPr/>
        <a:lstStyle/>
        <a:p>
          <a:pPr rtl="0"/>
          <a:r>
            <a:rPr lang="en-GB" sz="2400" b="1">
              <a:latin typeface="Modern Love"/>
            </a:rPr>
            <a:t>Determinism</a:t>
          </a:r>
          <a:r>
            <a:rPr lang="en-GB" sz="2400" b="1"/>
            <a:t>: If</a:t>
          </a:r>
          <a:r>
            <a:rPr lang="en-GB" sz="2400" b="1">
              <a:latin typeface="Modern Love"/>
            </a:rPr>
            <a:t> </a:t>
          </a:r>
          <a:r>
            <a:rPr lang="en-GB" sz="2400" b="1"/>
            <a:t> a person is learning behaviour from genes or learning from their parents, then the behaviour is to be expected from the individual.</a:t>
          </a:r>
          <a:r>
            <a:rPr lang="en-GB" sz="2400" b="1">
              <a:latin typeface="Modern Love"/>
            </a:rPr>
            <a:t> </a:t>
          </a:r>
          <a:endParaRPr lang="en-US" sz="2400"/>
        </a:p>
      </dgm:t>
    </dgm:pt>
    <dgm:pt modelId="{2E931728-31B2-495E-8675-836BEB191CFE}" type="parTrans" cxnId="{32951AEC-7ADE-4F83-8E94-5AA831501B04}">
      <dgm:prSet/>
      <dgm:spPr/>
      <dgm:t>
        <a:bodyPr/>
        <a:lstStyle/>
        <a:p>
          <a:endParaRPr lang="en-US"/>
        </a:p>
      </dgm:t>
    </dgm:pt>
    <dgm:pt modelId="{9E34D31C-4EE0-4295-B037-924ABDF75B98}" type="sibTrans" cxnId="{32951AEC-7ADE-4F83-8E94-5AA831501B04}">
      <dgm:prSet/>
      <dgm:spPr/>
      <dgm:t>
        <a:bodyPr/>
        <a:lstStyle/>
        <a:p>
          <a:endParaRPr lang="en-US"/>
        </a:p>
      </dgm:t>
    </dgm:pt>
    <dgm:pt modelId="{D5D9B209-CF91-4C71-8AE8-B237764A24BC}">
      <dgm:prSet/>
      <dgm:spPr/>
      <dgm:t>
        <a:bodyPr/>
        <a:lstStyle/>
        <a:p>
          <a:pPr rtl="0"/>
          <a:r>
            <a:rPr lang="en-GB" b="1"/>
            <a:t>Free Will: People are aware of what is going on around them and choose the way they behave. An individual can control their behaviour and make their own decisions. These could be decisions on what you want to ne when your older or where you want to go on a holiday. An individual has a choice.</a:t>
          </a:r>
          <a:r>
            <a:rPr lang="en-GB" b="1">
              <a:latin typeface="Modern Love"/>
            </a:rPr>
            <a:t> </a:t>
          </a:r>
          <a:endParaRPr lang="en-US"/>
        </a:p>
      </dgm:t>
    </dgm:pt>
    <dgm:pt modelId="{02C91266-2151-467C-958C-35A52789B965}" type="parTrans" cxnId="{47EE79AA-94AF-4B28-A22D-40607140C350}">
      <dgm:prSet/>
      <dgm:spPr/>
      <dgm:t>
        <a:bodyPr/>
        <a:lstStyle/>
        <a:p>
          <a:endParaRPr lang="en-US"/>
        </a:p>
      </dgm:t>
    </dgm:pt>
    <dgm:pt modelId="{BFFF7EA3-0463-41D1-B6B4-E28C28B5E5AE}" type="sibTrans" cxnId="{47EE79AA-94AF-4B28-A22D-40607140C350}">
      <dgm:prSet/>
      <dgm:spPr/>
      <dgm:t>
        <a:bodyPr/>
        <a:lstStyle/>
        <a:p>
          <a:endParaRPr lang="en-US"/>
        </a:p>
      </dgm:t>
    </dgm:pt>
    <dgm:pt modelId="{491FFE4B-921E-4414-A704-E88B6D13E3F0}">
      <dgm:prSet custT="1"/>
      <dgm:spPr/>
      <dgm:t>
        <a:bodyPr/>
        <a:lstStyle/>
        <a:p>
          <a:pPr rtl="0"/>
          <a:r>
            <a:rPr lang="en-GB" sz="2800" b="1"/>
            <a:t>Sometimes, </a:t>
          </a:r>
          <a:r>
            <a:rPr lang="en-GB" sz="2800" b="1">
              <a:latin typeface="Modern Love"/>
            </a:rPr>
            <a:t>people's</a:t>
          </a:r>
          <a:r>
            <a:rPr lang="en-GB" sz="2800" b="1"/>
            <a:t> choices can cause consequences and those individuals will then be punished for their wrong actions</a:t>
          </a:r>
          <a:r>
            <a:rPr lang="en-GB" sz="2000" b="1"/>
            <a:t>.</a:t>
          </a:r>
          <a:r>
            <a:rPr lang="en-GB" sz="2000" b="1">
              <a:latin typeface="Modern Love"/>
            </a:rPr>
            <a:t> </a:t>
          </a:r>
          <a:endParaRPr lang="en-US" sz="2000"/>
        </a:p>
      </dgm:t>
    </dgm:pt>
    <dgm:pt modelId="{5364A2C0-FA89-47C6-8DBA-44090BDA0E1A}" type="parTrans" cxnId="{020D1136-9309-4FD4-BD57-DAB5BD604F7F}">
      <dgm:prSet/>
      <dgm:spPr/>
      <dgm:t>
        <a:bodyPr/>
        <a:lstStyle/>
        <a:p>
          <a:endParaRPr lang="en-US"/>
        </a:p>
      </dgm:t>
    </dgm:pt>
    <dgm:pt modelId="{383B6BCA-4B7D-460D-9DDC-2C6C68EF1419}" type="sibTrans" cxnId="{020D1136-9309-4FD4-BD57-DAB5BD604F7F}">
      <dgm:prSet/>
      <dgm:spPr/>
      <dgm:t>
        <a:bodyPr/>
        <a:lstStyle/>
        <a:p>
          <a:endParaRPr lang="en-US"/>
        </a:p>
      </dgm:t>
    </dgm:pt>
    <dgm:pt modelId="{EBC46B49-202A-4ECF-A1DB-B26118B51071}" type="pres">
      <dgm:prSet presAssocID="{81719A00-05A0-4940-971D-A7C3CC4A8B8F}" presName="root" presStyleCnt="0">
        <dgm:presLayoutVars>
          <dgm:dir/>
          <dgm:resizeHandles val="exact"/>
        </dgm:presLayoutVars>
      </dgm:prSet>
      <dgm:spPr/>
    </dgm:pt>
    <dgm:pt modelId="{90404FB4-54D6-4E03-B194-E22336742540}" type="pres">
      <dgm:prSet presAssocID="{754104A7-0F70-4D75-A49B-30473BFE5A07}" presName="compNode" presStyleCnt="0"/>
      <dgm:spPr/>
    </dgm:pt>
    <dgm:pt modelId="{65A6FB6B-E0A2-4931-BF29-8A06AF417575}" type="pres">
      <dgm:prSet presAssocID="{754104A7-0F70-4D75-A49B-30473BFE5A07}" presName="bgRect" presStyleLbl="bgShp" presStyleIdx="0" presStyleCnt="3"/>
      <dgm:spPr/>
    </dgm:pt>
    <dgm:pt modelId="{9155D800-A796-4A83-83B8-8A7D8F3EB973}" type="pres">
      <dgm:prSet presAssocID="{754104A7-0F70-4D75-A49B-30473BFE5A0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NA"/>
        </a:ext>
      </dgm:extLst>
    </dgm:pt>
    <dgm:pt modelId="{01E0150C-58D3-4261-BA38-AAC50FCEEFD9}" type="pres">
      <dgm:prSet presAssocID="{754104A7-0F70-4D75-A49B-30473BFE5A07}" presName="spaceRect" presStyleCnt="0"/>
      <dgm:spPr/>
    </dgm:pt>
    <dgm:pt modelId="{ACB675C3-F2E8-4AD5-8A76-84391175B1D5}" type="pres">
      <dgm:prSet presAssocID="{754104A7-0F70-4D75-A49B-30473BFE5A07}" presName="parTx" presStyleLbl="revTx" presStyleIdx="0" presStyleCnt="3">
        <dgm:presLayoutVars>
          <dgm:chMax val="0"/>
          <dgm:chPref val="0"/>
        </dgm:presLayoutVars>
      </dgm:prSet>
      <dgm:spPr/>
    </dgm:pt>
    <dgm:pt modelId="{DC09E3C2-8EBC-40CC-8BB2-7B0C2F84E9A5}" type="pres">
      <dgm:prSet presAssocID="{9E34D31C-4EE0-4295-B037-924ABDF75B98}" presName="sibTrans" presStyleCnt="0"/>
      <dgm:spPr/>
    </dgm:pt>
    <dgm:pt modelId="{4930043E-1603-4BE6-8864-944AC1324F67}" type="pres">
      <dgm:prSet presAssocID="{D5D9B209-CF91-4C71-8AE8-B237764A24BC}" presName="compNode" presStyleCnt="0"/>
      <dgm:spPr/>
    </dgm:pt>
    <dgm:pt modelId="{6E619FB8-D881-4E58-883B-D1E486BF5C3F}" type="pres">
      <dgm:prSet presAssocID="{D5D9B209-CF91-4C71-8AE8-B237764A24BC}" presName="bgRect" presStyleLbl="bgShp" presStyleIdx="1" presStyleCnt="3"/>
      <dgm:spPr/>
    </dgm:pt>
    <dgm:pt modelId="{17594373-EBAC-47EE-9D2E-D26D1AA76E05}" type="pres">
      <dgm:prSet presAssocID="{D5D9B209-CF91-4C71-8AE8-B237764A24B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ngue Face with Solid Fill"/>
        </a:ext>
      </dgm:extLst>
    </dgm:pt>
    <dgm:pt modelId="{4634F3D3-F8E7-445C-B13A-1B37D3B06D98}" type="pres">
      <dgm:prSet presAssocID="{D5D9B209-CF91-4C71-8AE8-B237764A24BC}" presName="spaceRect" presStyleCnt="0"/>
      <dgm:spPr/>
    </dgm:pt>
    <dgm:pt modelId="{5F2265FC-42C7-484C-994D-E220F1EC5D21}" type="pres">
      <dgm:prSet presAssocID="{D5D9B209-CF91-4C71-8AE8-B237764A24BC}" presName="parTx" presStyleLbl="revTx" presStyleIdx="1" presStyleCnt="3">
        <dgm:presLayoutVars>
          <dgm:chMax val="0"/>
          <dgm:chPref val="0"/>
        </dgm:presLayoutVars>
      </dgm:prSet>
      <dgm:spPr/>
    </dgm:pt>
    <dgm:pt modelId="{C145D9BD-D1BE-4159-B08D-14DBFF524807}" type="pres">
      <dgm:prSet presAssocID="{BFFF7EA3-0463-41D1-B6B4-E28C28B5E5AE}" presName="sibTrans" presStyleCnt="0"/>
      <dgm:spPr/>
    </dgm:pt>
    <dgm:pt modelId="{0C44F0B4-F745-4060-BE0A-C3AB46475692}" type="pres">
      <dgm:prSet presAssocID="{491FFE4B-921E-4414-A704-E88B6D13E3F0}" presName="compNode" presStyleCnt="0"/>
      <dgm:spPr/>
    </dgm:pt>
    <dgm:pt modelId="{C8ED1588-F685-4F98-9BA8-DAF23C4AB12A}" type="pres">
      <dgm:prSet presAssocID="{491FFE4B-921E-4414-A704-E88B6D13E3F0}" presName="bgRect" presStyleLbl="bgShp" presStyleIdx="2" presStyleCnt="3" custLinFactNeighborX="123" custLinFactNeighborY="3015"/>
      <dgm:spPr/>
    </dgm:pt>
    <dgm:pt modelId="{DED7241D-659A-49A1-A440-E056D2179B67}" type="pres">
      <dgm:prSet presAssocID="{491FFE4B-921E-4414-A704-E88B6D13E3F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F8DE8F89-FCE9-4A58-A751-EF1F48AFDC92}" type="pres">
      <dgm:prSet presAssocID="{491FFE4B-921E-4414-A704-E88B6D13E3F0}" presName="spaceRect" presStyleCnt="0"/>
      <dgm:spPr/>
    </dgm:pt>
    <dgm:pt modelId="{0F9F131C-C29D-4CE5-9ABB-13771DCC3FA0}" type="pres">
      <dgm:prSet presAssocID="{491FFE4B-921E-4414-A704-E88B6D13E3F0}" presName="parTx" presStyleLbl="revTx" presStyleIdx="2" presStyleCnt="3">
        <dgm:presLayoutVars>
          <dgm:chMax val="0"/>
          <dgm:chPref val="0"/>
        </dgm:presLayoutVars>
      </dgm:prSet>
      <dgm:spPr/>
    </dgm:pt>
  </dgm:ptLst>
  <dgm:cxnLst>
    <dgm:cxn modelId="{27B54214-62E4-491C-8915-AA50AA783749}" type="presOf" srcId="{81719A00-05A0-4940-971D-A7C3CC4A8B8F}" destId="{EBC46B49-202A-4ECF-A1DB-B26118B51071}" srcOrd="0" destOrd="0" presId="urn:microsoft.com/office/officeart/2018/2/layout/IconVerticalSolidList"/>
    <dgm:cxn modelId="{3259FA18-6599-4C14-87BB-CDE75B3AC020}" type="presOf" srcId="{D5D9B209-CF91-4C71-8AE8-B237764A24BC}" destId="{5F2265FC-42C7-484C-994D-E220F1EC5D21}" srcOrd="0" destOrd="0" presId="urn:microsoft.com/office/officeart/2018/2/layout/IconVerticalSolidList"/>
    <dgm:cxn modelId="{020D1136-9309-4FD4-BD57-DAB5BD604F7F}" srcId="{81719A00-05A0-4940-971D-A7C3CC4A8B8F}" destId="{491FFE4B-921E-4414-A704-E88B6D13E3F0}" srcOrd="2" destOrd="0" parTransId="{5364A2C0-FA89-47C6-8DBA-44090BDA0E1A}" sibTransId="{383B6BCA-4B7D-460D-9DDC-2C6C68EF1419}"/>
    <dgm:cxn modelId="{836D3E4E-E997-40A3-8415-3ED160D41938}" type="presOf" srcId="{491FFE4B-921E-4414-A704-E88B6D13E3F0}" destId="{0F9F131C-C29D-4CE5-9ABB-13771DCC3FA0}" srcOrd="0" destOrd="0" presId="urn:microsoft.com/office/officeart/2018/2/layout/IconVerticalSolidList"/>
    <dgm:cxn modelId="{47EE79AA-94AF-4B28-A22D-40607140C350}" srcId="{81719A00-05A0-4940-971D-A7C3CC4A8B8F}" destId="{D5D9B209-CF91-4C71-8AE8-B237764A24BC}" srcOrd="1" destOrd="0" parTransId="{02C91266-2151-467C-958C-35A52789B965}" sibTransId="{BFFF7EA3-0463-41D1-B6B4-E28C28B5E5AE}"/>
    <dgm:cxn modelId="{32951AEC-7ADE-4F83-8E94-5AA831501B04}" srcId="{81719A00-05A0-4940-971D-A7C3CC4A8B8F}" destId="{754104A7-0F70-4D75-A49B-30473BFE5A07}" srcOrd="0" destOrd="0" parTransId="{2E931728-31B2-495E-8675-836BEB191CFE}" sibTransId="{9E34D31C-4EE0-4295-B037-924ABDF75B98}"/>
    <dgm:cxn modelId="{85CA22FB-6FC3-432A-9C45-9F22068CE022}" type="presOf" srcId="{754104A7-0F70-4D75-A49B-30473BFE5A07}" destId="{ACB675C3-F2E8-4AD5-8A76-84391175B1D5}" srcOrd="0" destOrd="0" presId="urn:microsoft.com/office/officeart/2018/2/layout/IconVerticalSolidList"/>
    <dgm:cxn modelId="{165C82EE-1F78-46F6-978F-19B0A3EF4513}" type="presParOf" srcId="{EBC46B49-202A-4ECF-A1DB-B26118B51071}" destId="{90404FB4-54D6-4E03-B194-E22336742540}" srcOrd="0" destOrd="0" presId="urn:microsoft.com/office/officeart/2018/2/layout/IconVerticalSolidList"/>
    <dgm:cxn modelId="{0713A538-7999-4AFC-BDBB-660609DAE462}" type="presParOf" srcId="{90404FB4-54D6-4E03-B194-E22336742540}" destId="{65A6FB6B-E0A2-4931-BF29-8A06AF417575}" srcOrd="0" destOrd="0" presId="urn:microsoft.com/office/officeart/2018/2/layout/IconVerticalSolidList"/>
    <dgm:cxn modelId="{F451339A-4E2B-4B4D-BA68-18C54D0C1339}" type="presParOf" srcId="{90404FB4-54D6-4E03-B194-E22336742540}" destId="{9155D800-A796-4A83-83B8-8A7D8F3EB973}" srcOrd="1" destOrd="0" presId="urn:microsoft.com/office/officeart/2018/2/layout/IconVerticalSolidList"/>
    <dgm:cxn modelId="{94B43B3B-EEC6-4F3A-9941-A8B2DCFED047}" type="presParOf" srcId="{90404FB4-54D6-4E03-B194-E22336742540}" destId="{01E0150C-58D3-4261-BA38-AAC50FCEEFD9}" srcOrd="2" destOrd="0" presId="urn:microsoft.com/office/officeart/2018/2/layout/IconVerticalSolidList"/>
    <dgm:cxn modelId="{4E6D086A-DB8E-42FC-A991-F85D6AE884F8}" type="presParOf" srcId="{90404FB4-54D6-4E03-B194-E22336742540}" destId="{ACB675C3-F2E8-4AD5-8A76-84391175B1D5}" srcOrd="3" destOrd="0" presId="urn:microsoft.com/office/officeart/2018/2/layout/IconVerticalSolidList"/>
    <dgm:cxn modelId="{4F2A7346-A9B7-4D8D-8BB2-F23095720D20}" type="presParOf" srcId="{EBC46B49-202A-4ECF-A1DB-B26118B51071}" destId="{DC09E3C2-8EBC-40CC-8BB2-7B0C2F84E9A5}" srcOrd="1" destOrd="0" presId="urn:microsoft.com/office/officeart/2018/2/layout/IconVerticalSolidList"/>
    <dgm:cxn modelId="{93B5F8D1-E444-4476-BF12-DD787F881016}" type="presParOf" srcId="{EBC46B49-202A-4ECF-A1DB-B26118B51071}" destId="{4930043E-1603-4BE6-8864-944AC1324F67}" srcOrd="2" destOrd="0" presId="urn:microsoft.com/office/officeart/2018/2/layout/IconVerticalSolidList"/>
    <dgm:cxn modelId="{70B35932-2D3C-497E-8AED-2732B2BA693E}" type="presParOf" srcId="{4930043E-1603-4BE6-8864-944AC1324F67}" destId="{6E619FB8-D881-4E58-883B-D1E486BF5C3F}" srcOrd="0" destOrd="0" presId="urn:microsoft.com/office/officeart/2018/2/layout/IconVerticalSolidList"/>
    <dgm:cxn modelId="{91CBF82E-B848-4D0D-A24E-9A0ABDD2295A}" type="presParOf" srcId="{4930043E-1603-4BE6-8864-944AC1324F67}" destId="{17594373-EBAC-47EE-9D2E-D26D1AA76E05}" srcOrd="1" destOrd="0" presId="urn:microsoft.com/office/officeart/2018/2/layout/IconVerticalSolidList"/>
    <dgm:cxn modelId="{DB8699B8-6ECD-448E-9B11-7A5AF4A7415A}" type="presParOf" srcId="{4930043E-1603-4BE6-8864-944AC1324F67}" destId="{4634F3D3-F8E7-445C-B13A-1B37D3B06D98}" srcOrd="2" destOrd="0" presId="urn:microsoft.com/office/officeart/2018/2/layout/IconVerticalSolidList"/>
    <dgm:cxn modelId="{528D521F-E9C6-45D3-B1B5-5D09CA2155B5}" type="presParOf" srcId="{4930043E-1603-4BE6-8864-944AC1324F67}" destId="{5F2265FC-42C7-484C-994D-E220F1EC5D21}" srcOrd="3" destOrd="0" presId="urn:microsoft.com/office/officeart/2018/2/layout/IconVerticalSolidList"/>
    <dgm:cxn modelId="{338EFE78-970C-4539-8541-43409E2E1723}" type="presParOf" srcId="{EBC46B49-202A-4ECF-A1DB-B26118B51071}" destId="{C145D9BD-D1BE-4159-B08D-14DBFF524807}" srcOrd="3" destOrd="0" presId="urn:microsoft.com/office/officeart/2018/2/layout/IconVerticalSolidList"/>
    <dgm:cxn modelId="{B771D70E-4379-4377-B654-D3901672FC22}" type="presParOf" srcId="{EBC46B49-202A-4ECF-A1DB-B26118B51071}" destId="{0C44F0B4-F745-4060-BE0A-C3AB46475692}" srcOrd="4" destOrd="0" presId="urn:microsoft.com/office/officeart/2018/2/layout/IconVerticalSolidList"/>
    <dgm:cxn modelId="{A69B27BC-5EF9-474B-BD63-31EDE67FFC45}" type="presParOf" srcId="{0C44F0B4-F745-4060-BE0A-C3AB46475692}" destId="{C8ED1588-F685-4F98-9BA8-DAF23C4AB12A}" srcOrd="0" destOrd="0" presId="urn:microsoft.com/office/officeart/2018/2/layout/IconVerticalSolidList"/>
    <dgm:cxn modelId="{28CB7BC5-F174-403A-A49D-C72D588039F8}" type="presParOf" srcId="{0C44F0B4-F745-4060-BE0A-C3AB46475692}" destId="{DED7241D-659A-49A1-A440-E056D2179B67}" srcOrd="1" destOrd="0" presId="urn:microsoft.com/office/officeart/2018/2/layout/IconVerticalSolidList"/>
    <dgm:cxn modelId="{EF972E3B-6BF8-4DA4-B40F-21507648FE7C}" type="presParOf" srcId="{0C44F0B4-F745-4060-BE0A-C3AB46475692}" destId="{F8DE8F89-FCE9-4A58-A751-EF1F48AFDC92}" srcOrd="2" destOrd="0" presId="urn:microsoft.com/office/officeart/2018/2/layout/IconVerticalSolidList"/>
    <dgm:cxn modelId="{1A466DA5-7496-4787-99CB-CE0E1668CC2D}" type="presParOf" srcId="{0C44F0B4-F745-4060-BE0A-C3AB46475692}" destId="{0F9F131C-C29D-4CE5-9ABB-13771DCC3FA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8B366D-1ECB-4499-B195-93DA3E6127C3}">
      <dsp:nvSpPr>
        <dsp:cNvPr id="0" name=""/>
        <dsp:cNvSpPr/>
      </dsp:nvSpPr>
      <dsp:spPr>
        <a:xfrm>
          <a:off x="1332" y="7648"/>
          <a:ext cx="4677087" cy="2969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B72132-9BDA-433C-BCD4-3E40E60E9BAE}">
      <dsp:nvSpPr>
        <dsp:cNvPr id="0" name=""/>
        <dsp:cNvSpPr/>
      </dsp:nvSpPr>
      <dsp:spPr>
        <a:xfrm>
          <a:off x="521008" y="501341"/>
          <a:ext cx="4677087" cy="2969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It is believed that thoughts are what influence our behaviour. </a:t>
          </a:r>
          <a:endParaRPr lang="en-US" sz="3100" kern="1200"/>
        </a:p>
      </dsp:txBody>
      <dsp:txXfrm>
        <a:off x="607995" y="588328"/>
        <a:ext cx="4503113" cy="2795976"/>
      </dsp:txXfrm>
    </dsp:sp>
    <dsp:sp modelId="{02F5D4D1-B490-4C23-9CC5-28E95784D6AC}">
      <dsp:nvSpPr>
        <dsp:cNvPr id="0" name=""/>
        <dsp:cNvSpPr/>
      </dsp:nvSpPr>
      <dsp:spPr>
        <a:xfrm>
          <a:off x="5717772" y="7648"/>
          <a:ext cx="4677087" cy="2969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F892E1-32CB-4959-ABB4-B47C5634D7B0}">
      <dsp:nvSpPr>
        <dsp:cNvPr id="0" name=""/>
        <dsp:cNvSpPr/>
      </dsp:nvSpPr>
      <dsp:spPr>
        <a:xfrm>
          <a:off x="6237449" y="501341"/>
          <a:ext cx="4677087" cy="2969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0" i="0" kern="1200"/>
            <a:t>Cognitive psychologists try to build up cognitive models of the information processing that goes on inside people’s minds, including perception, attention, language, memory, thinking, and consciousness.</a:t>
          </a:r>
          <a:endParaRPr lang="en-US" sz="3100" kern="1200"/>
        </a:p>
      </dsp:txBody>
      <dsp:txXfrm>
        <a:off x="6324436" y="588328"/>
        <a:ext cx="4503113" cy="27959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A6FB6B-E0A2-4931-BF29-8A06AF417575}">
      <dsp:nvSpPr>
        <dsp:cNvPr id="0" name=""/>
        <dsp:cNvSpPr/>
      </dsp:nvSpPr>
      <dsp:spPr>
        <a:xfrm>
          <a:off x="0" y="5023"/>
          <a:ext cx="6900512" cy="158419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55D800-A796-4A83-83B8-8A7D8F3EB973}">
      <dsp:nvSpPr>
        <dsp:cNvPr id="0" name=""/>
        <dsp:cNvSpPr/>
      </dsp:nvSpPr>
      <dsp:spPr>
        <a:xfrm>
          <a:off x="479220" y="361468"/>
          <a:ext cx="872161" cy="8713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B675C3-F2E8-4AD5-8A76-84391175B1D5}">
      <dsp:nvSpPr>
        <dsp:cNvPr id="0" name=""/>
        <dsp:cNvSpPr/>
      </dsp:nvSpPr>
      <dsp:spPr>
        <a:xfrm>
          <a:off x="1830602" y="5023"/>
          <a:ext cx="4998187" cy="1585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825" tIns="167825" rIns="167825" bIns="167825" numCol="1" spcCol="1270" anchor="ctr" anchorCtr="0">
          <a:noAutofit/>
        </a:bodyPr>
        <a:lstStyle/>
        <a:p>
          <a:pPr marL="0" lvl="0" indent="0" algn="l" defTabSz="1066800" rtl="0">
            <a:lnSpc>
              <a:spcPct val="90000"/>
            </a:lnSpc>
            <a:spcBef>
              <a:spcPct val="0"/>
            </a:spcBef>
            <a:spcAft>
              <a:spcPct val="35000"/>
            </a:spcAft>
            <a:buNone/>
          </a:pPr>
          <a:r>
            <a:rPr lang="en-GB" sz="2400" b="1" kern="1200">
              <a:latin typeface="Modern Love"/>
            </a:rPr>
            <a:t>Determinism</a:t>
          </a:r>
          <a:r>
            <a:rPr lang="en-GB" sz="2400" b="1" kern="1200"/>
            <a:t>: If</a:t>
          </a:r>
          <a:r>
            <a:rPr lang="en-GB" sz="2400" b="1" kern="1200">
              <a:latin typeface="Modern Love"/>
            </a:rPr>
            <a:t> </a:t>
          </a:r>
          <a:r>
            <a:rPr lang="en-GB" sz="2400" b="1" kern="1200"/>
            <a:t> a person is learning behaviour from genes or learning from their parents, then the behaviour is to be expected from the individual.</a:t>
          </a:r>
          <a:r>
            <a:rPr lang="en-GB" sz="2400" b="1" kern="1200">
              <a:latin typeface="Modern Love"/>
            </a:rPr>
            <a:t> </a:t>
          </a:r>
          <a:endParaRPr lang="en-US" sz="2400" kern="1200"/>
        </a:p>
      </dsp:txBody>
      <dsp:txXfrm>
        <a:off x="1830602" y="5023"/>
        <a:ext cx="4998187" cy="1585748"/>
      </dsp:txXfrm>
    </dsp:sp>
    <dsp:sp modelId="{6E619FB8-D881-4E58-883B-D1E486BF5C3F}">
      <dsp:nvSpPr>
        <dsp:cNvPr id="0" name=""/>
        <dsp:cNvSpPr/>
      </dsp:nvSpPr>
      <dsp:spPr>
        <a:xfrm>
          <a:off x="0" y="1975196"/>
          <a:ext cx="6900512" cy="158419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594373-EBAC-47EE-9D2E-D26D1AA76E05}">
      <dsp:nvSpPr>
        <dsp:cNvPr id="0" name=""/>
        <dsp:cNvSpPr/>
      </dsp:nvSpPr>
      <dsp:spPr>
        <a:xfrm>
          <a:off x="479220" y="2331641"/>
          <a:ext cx="872161" cy="8713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2265FC-42C7-484C-994D-E220F1EC5D21}">
      <dsp:nvSpPr>
        <dsp:cNvPr id="0" name=""/>
        <dsp:cNvSpPr/>
      </dsp:nvSpPr>
      <dsp:spPr>
        <a:xfrm>
          <a:off x="1830602" y="1975196"/>
          <a:ext cx="4998187" cy="1585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825" tIns="167825" rIns="167825" bIns="167825" numCol="1" spcCol="1270" anchor="ctr" anchorCtr="0">
          <a:noAutofit/>
        </a:bodyPr>
        <a:lstStyle/>
        <a:p>
          <a:pPr marL="0" lvl="0" indent="0" algn="l" defTabSz="889000" rtl="0">
            <a:lnSpc>
              <a:spcPct val="90000"/>
            </a:lnSpc>
            <a:spcBef>
              <a:spcPct val="0"/>
            </a:spcBef>
            <a:spcAft>
              <a:spcPct val="35000"/>
            </a:spcAft>
            <a:buNone/>
          </a:pPr>
          <a:r>
            <a:rPr lang="en-GB" sz="2000" b="1" kern="1200"/>
            <a:t>Free Will: People are aware of what is going on around them and choose the way they behave. An individual can control their behaviour and make their own decisions. These could be decisions on what you want to ne when your older or where you want to go on a holiday. An individual has a choice.</a:t>
          </a:r>
          <a:r>
            <a:rPr lang="en-GB" sz="2000" b="1" kern="1200">
              <a:latin typeface="Modern Love"/>
            </a:rPr>
            <a:t> </a:t>
          </a:r>
          <a:endParaRPr lang="en-US" sz="2000" kern="1200"/>
        </a:p>
      </dsp:txBody>
      <dsp:txXfrm>
        <a:off x="1830602" y="1975196"/>
        <a:ext cx="4998187" cy="1585748"/>
      </dsp:txXfrm>
    </dsp:sp>
    <dsp:sp modelId="{C8ED1588-F685-4F98-9BA8-DAF23C4AB12A}">
      <dsp:nvSpPr>
        <dsp:cNvPr id="0" name=""/>
        <dsp:cNvSpPr/>
      </dsp:nvSpPr>
      <dsp:spPr>
        <a:xfrm>
          <a:off x="0" y="3951941"/>
          <a:ext cx="6900512" cy="158419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D7241D-659A-49A1-A440-E056D2179B67}">
      <dsp:nvSpPr>
        <dsp:cNvPr id="0" name=""/>
        <dsp:cNvSpPr/>
      </dsp:nvSpPr>
      <dsp:spPr>
        <a:xfrm>
          <a:off x="479688" y="4301813"/>
          <a:ext cx="872161" cy="8713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9F131C-C29D-4CE5-9ABB-13771DCC3FA0}">
      <dsp:nvSpPr>
        <dsp:cNvPr id="0" name=""/>
        <dsp:cNvSpPr/>
      </dsp:nvSpPr>
      <dsp:spPr>
        <a:xfrm>
          <a:off x="1831539" y="3945368"/>
          <a:ext cx="4998187" cy="1585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825" tIns="167825" rIns="167825" bIns="167825" numCol="1" spcCol="1270" anchor="ctr" anchorCtr="0">
          <a:noAutofit/>
        </a:bodyPr>
        <a:lstStyle/>
        <a:p>
          <a:pPr marL="0" lvl="0" indent="0" algn="l" defTabSz="1244600" rtl="0">
            <a:lnSpc>
              <a:spcPct val="90000"/>
            </a:lnSpc>
            <a:spcBef>
              <a:spcPct val="0"/>
            </a:spcBef>
            <a:spcAft>
              <a:spcPct val="35000"/>
            </a:spcAft>
            <a:buNone/>
          </a:pPr>
          <a:r>
            <a:rPr lang="en-GB" sz="2800" b="1" kern="1200"/>
            <a:t>Sometimes, </a:t>
          </a:r>
          <a:r>
            <a:rPr lang="en-GB" sz="2800" b="1" kern="1200">
              <a:latin typeface="Modern Love"/>
            </a:rPr>
            <a:t>people's</a:t>
          </a:r>
          <a:r>
            <a:rPr lang="en-GB" sz="2800" b="1" kern="1200"/>
            <a:t> choices can cause consequences and those individuals will then be punished for their wrong actions</a:t>
          </a:r>
          <a:r>
            <a:rPr lang="en-GB" sz="2000" b="1" kern="1200"/>
            <a:t>.</a:t>
          </a:r>
          <a:r>
            <a:rPr lang="en-GB" sz="2000" b="1" kern="1200">
              <a:latin typeface="Modern Love"/>
            </a:rPr>
            <a:t> </a:t>
          </a:r>
          <a:endParaRPr lang="en-US" sz="2000" kern="1200"/>
        </a:p>
      </dsp:txBody>
      <dsp:txXfrm>
        <a:off x="1831539" y="3945368"/>
        <a:ext cx="4998187" cy="158574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12T21:51:39.544"/>
    </inkml:context>
    <inkml:brush xml:id="br0">
      <inkml:brushProperty name="width" value="0.1" units="cm"/>
      <inkml:brushProperty name="height" value="0.1" units="cm"/>
      <inkml:brushProperty name="color" value="#FFFFFF"/>
    </inkml:brush>
  </inkml:definitions>
  <inkml:trace contextRef="#ctx0" brushRef="#br0">1 0 128,'0'6'0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01942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436694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561093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128547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92575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897744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856866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38347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06812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02398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1/14/2021</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112917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1/14/2021</a:t>
            </a:fld>
            <a:endParaRPr lang="en-US"/>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2361867575"/>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hyperlink" Target="http://www.open.edu/openlearn/whats-on/radio/thinking-allowed-free-will-explored" TargetMode="External"/><Relationship Id="rId7" Type="http://schemas.openxmlformats.org/officeDocument/2006/relationships/hyperlink" Target="https://brewminate.com/is-free-will-an-illusion/" TargetMode="External"/><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hyperlink" Target="https://www.desdeelexilio.com/2008/09/17/genetica-de-la-conducta-entrevista-a-robert-plomin/" TargetMode="External"/><Relationship Id="rId4" Type="http://schemas.openxmlformats.org/officeDocument/2006/relationships/image" Target="../media/image4.jpeg"/><Relationship Id="rId9" Type="http://schemas.openxmlformats.org/officeDocument/2006/relationships/hyperlink" Target="https://courses.lumenlearning.com/boundless-psychology/chapter/approaches-to-psychotherapy/"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hyperlink" Target="http://keenawareness.blogspot.com/2013/01/the-genetic-argument-understanding-that.html" TargetMode="External"/><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www.improvecommunication.net/2011/03/from-sibling-conflict-to-sibling.html" TargetMode="External"/><Relationship Id="rId2" Type="http://schemas.openxmlformats.org/officeDocument/2006/relationships/image" Target="../media/image15.jpeg"/><Relationship Id="rId1" Type="http://schemas.openxmlformats.org/officeDocument/2006/relationships/slideLayout" Target="../slideLayouts/slideLayout7.xml"/><Relationship Id="rId6" Type="http://schemas.openxmlformats.org/officeDocument/2006/relationships/hyperlink" Target="http://wondergressive.com/gene-potentially-responsible-for-human-language-identified/" TargetMode="External"/><Relationship Id="rId5" Type="http://schemas.openxmlformats.org/officeDocument/2006/relationships/image" Target="../media/image16.jpeg"/><Relationship Id="rId4" Type="http://schemas.openxmlformats.org/officeDocument/2006/relationships/hyperlink" Target="https://creativecommons.org/licenses/by-nd/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en.wikipedia.org/wiki/Neurotransmitter" TargetMode="External"/><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theconversation.com/explainer-what-is-cognitive-behaviour-therapy-37351" TargetMode="External"/><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customXml" Target="../ink/ink1.xml"/><Relationship Id="rId1" Type="http://schemas.openxmlformats.org/officeDocument/2006/relationships/slideLayout" Target="../slideLayouts/slideLayout4.xml"/><Relationship Id="rId6" Type="http://schemas.openxmlformats.org/officeDocument/2006/relationships/hyperlink" Target="https://creativecommons.org/licenses/by-nc-sa/3.0/" TargetMode="External"/><Relationship Id="rId5" Type="http://schemas.openxmlformats.org/officeDocument/2006/relationships/hyperlink" Target="https://www.flickr.com/photos/worldworldworld/17157751820" TargetMode="External"/><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psycholotron.org.uk/newResources/approaches/" TargetMode="External"/><Relationship Id="rId2" Type="http://schemas.openxmlformats.org/officeDocument/2006/relationships/hyperlink" Target="https://www.psychologistworld.com/issues/free-will-vs-determination-psychology-reductionism" TargetMode="External"/><Relationship Id="rId1" Type="http://schemas.openxmlformats.org/officeDocument/2006/relationships/slideLayout" Target="../slideLayouts/slideLayout2.xml"/><Relationship Id="rId4" Type="http://schemas.openxmlformats.org/officeDocument/2006/relationships/hyperlink" Target="https://www.neweurope.eu/article/determinism-or-free-will-cognitive-behavioural-perspective/"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simplypsychology.org/psyche.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5">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13058A2-E9F7-48DB-B95C-8E792350F872}"/>
              </a:ext>
            </a:extLst>
          </p:cNvPr>
          <p:cNvPicPr>
            <a:picLocks noChangeAspect="1"/>
          </p:cNvPicPr>
          <p:nvPr/>
        </p:nvPicPr>
        <p:blipFill rotWithShape="1">
          <a:blip r:embed="rId2">
            <a:alphaModFix/>
          </a:blip>
          <a:srcRect t="15898" r="-1" b="9083"/>
          <a:stretch/>
        </p:blipFill>
        <p:spPr>
          <a:xfrm>
            <a:off x="6163" y="-983697"/>
            <a:ext cx="12188930" cy="6857990"/>
          </a:xfrm>
          <a:prstGeom prst="rect">
            <a:avLst/>
          </a:prstGeom>
        </p:spPr>
      </p:pic>
      <p:sp>
        <p:nvSpPr>
          <p:cNvPr id="22" name="Rectangle 17">
            <a:extLst>
              <a:ext uri="{FF2B5EF4-FFF2-40B4-BE49-F238E27FC236}">
                <a16:creationId xmlns:a16="http://schemas.microsoft.com/office/drawing/2014/main" id="{8F51725E-A483-43B2-A6F2-C44F502FE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37549"/>
            <a:ext cx="12191999" cy="5058137"/>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03D130-B0B4-45C9-9828-C9B4BED3CB54}"/>
              </a:ext>
            </a:extLst>
          </p:cNvPr>
          <p:cNvSpPr>
            <a:spLocks noGrp="1"/>
          </p:cNvSpPr>
          <p:nvPr>
            <p:ph type="ctrTitle"/>
          </p:nvPr>
        </p:nvSpPr>
        <p:spPr>
          <a:xfrm>
            <a:off x="1524000" y="1122363"/>
            <a:ext cx="9144000" cy="3063240"/>
          </a:xfrm>
        </p:spPr>
        <p:txBody>
          <a:bodyPr>
            <a:normAutofit/>
          </a:bodyPr>
          <a:lstStyle/>
          <a:p>
            <a:pPr algn="ctr">
              <a:lnSpc>
                <a:spcPct val="90000"/>
              </a:lnSpc>
            </a:pPr>
            <a:r>
              <a:rPr lang="en-GB" sz="10000">
                <a:solidFill>
                  <a:schemeClr val="bg1"/>
                </a:solidFill>
                <a:latin typeface="Microsoft JhengHei UI"/>
                <a:ea typeface="Microsoft JhengHei UI"/>
              </a:rPr>
              <a:t>Free Will and Determinism</a:t>
            </a:r>
          </a:p>
        </p:txBody>
      </p:sp>
      <p:sp>
        <p:nvSpPr>
          <p:cNvPr id="20"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2212DC8D-8E2E-469C-A958-99337D11E37E}"/>
              </a:ext>
            </a:extLst>
          </p:cNvPr>
          <p:cNvSpPr/>
          <p:nvPr/>
        </p:nvSpPr>
        <p:spPr>
          <a:xfrm>
            <a:off x="-1591277" y="6472811"/>
            <a:ext cx="466725" cy="3851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6A510AA7-8A66-47AE-ADB1-D7235BC6FC8E}"/>
              </a:ext>
            </a:extLst>
          </p:cNvPr>
          <p:cNvSpPr/>
          <p:nvPr/>
        </p:nvSpPr>
        <p:spPr>
          <a:xfrm>
            <a:off x="171450" y="109855"/>
            <a:ext cx="2714625" cy="4295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sz="2400"/>
              <a:t>Trish Giles </a:t>
            </a:r>
          </a:p>
        </p:txBody>
      </p:sp>
    </p:spTree>
    <p:extLst>
      <p:ext uri="{BB962C8B-B14F-4D97-AF65-F5344CB8AC3E}">
        <p14:creationId xmlns:p14="http://schemas.microsoft.com/office/powerpoint/2010/main" val="4057361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789AF2-9A10-4FD6-B79F-481127A617C2}"/>
              </a:ext>
            </a:extLst>
          </p:cNvPr>
          <p:cNvSpPr>
            <a:spLocks noGrp="1"/>
          </p:cNvSpPr>
          <p:nvPr>
            <p:ph type="title"/>
          </p:nvPr>
        </p:nvSpPr>
        <p:spPr>
          <a:xfrm>
            <a:off x="640080" y="325369"/>
            <a:ext cx="4368602" cy="1956841"/>
          </a:xfrm>
        </p:spPr>
        <p:txBody>
          <a:bodyPr anchor="b">
            <a:normAutofit/>
          </a:bodyPr>
          <a:lstStyle/>
          <a:p>
            <a:pPr>
              <a:lnSpc>
                <a:spcPct val="90000"/>
              </a:lnSpc>
            </a:pPr>
            <a:r>
              <a:rPr lang="en-GB" sz="4100"/>
              <a:t>Determinism and free will </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C34D8C"/>
          </a:solidFill>
          <a:ln w="38100" cap="rnd">
            <a:solidFill>
              <a:srgbClr val="C34D8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63E72A-6115-4761-B68E-F685547D3ABD}"/>
              </a:ext>
            </a:extLst>
          </p:cNvPr>
          <p:cNvSpPr>
            <a:spLocks noGrp="1"/>
          </p:cNvSpPr>
          <p:nvPr>
            <p:ph idx="1"/>
          </p:nvPr>
        </p:nvSpPr>
        <p:spPr>
          <a:xfrm>
            <a:off x="640080" y="2872899"/>
            <a:ext cx="4243589" cy="3320668"/>
          </a:xfrm>
        </p:spPr>
        <p:txBody>
          <a:bodyPr vert="horz" lIns="91440" tIns="45720" rIns="91440" bIns="45720" rtlCol="0" anchor="t">
            <a:normAutofit/>
          </a:bodyPr>
          <a:lstStyle/>
          <a:p>
            <a:pPr>
              <a:lnSpc>
                <a:spcPct val="100000"/>
              </a:lnSpc>
            </a:pPr>
            <a:r>
              <a:rPr lang="en-GB" sz="2400" b="1"/>
              <a:t>Determination and Free Will is one of the most classic disputations in psychology. </a:t>
            </a:r>
          </a:p>
          <a:p>
            <a:pPr>
              <a:lnSpc>
                <a:spcPct val="100000"/>
              </a:lnSpc>
            </a:pPr>
            <a:r>
              <a:rPr lang="en-GB" sz="2400" b="1"/>
              <a:t>Determinists believe that choice is an illusion, and we are predetermined to do the things the way we do. </a:t>
            </a:r>
          </a:p>
          <a:p>
            <a:pPr>
              <a:lnSpc>
                <a:spcPct val="100000"/>
              </a:lnSpc>
            </a:pPr>
            <a:r>
              <a:rPr lang="en-GB" sz="2400" b="1"/>
              <a:t>We have our own minds, and we are all comfortable with what we know and with the things in the world around us. </a:t>
            </a:r>
          </a:p>
        </p:txBody>
      </p:sp>
      <p:pic>
        <p:nvPicPr>
          <p:cNvPr id="5" name="Picture 4">
            <a:extLst>
              <a:ext uri="{FF2B5EF4-FFF2-40B4-BE49-F238E27FC236}">
                <a16:creationId xmlns:a16="http://schemas.microsoft.com/office/drawing/2014/main" id="{C19538D8-D4CC-4F5E-8B6C-C2FF29CC1470}"/>
              </a:ext>
            </a:extLst>
          </p:cNvPr>
          <p:cNvPicPr>
            <a:picLocks noChangeAspect="1"/>
          </p:cNvPicPr>
          <p:nvPr/>
        </p:nvPicPr>
        <p:blipFill rotWithShape="1">
          <a:blip r:embed="rId2"/>
          <a:srcRect l="16803" r="797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Rectangle 3">
            <a:extLst>
              <a:ext uri="{FF2B5EF4-FFF2-40B4-BE49-F238E27FC236}">
                <a16:creationId xmlns:a16="http://schemas.microsoft.com/office/drawing/2014/main" id="{C60F3663-DA58-417E-8AC6-2EA4C04C3FDE}"/>
              </a:ext>
            </a:extLst>
          </p:cNvPr>
          <p:cNvSpPr/>
          <p:nvPr/>
        </p:nvSpPr>
        <p:spPr>
          <a:xfrm>
            <a:off x="221381" y="125128"/>
            <a:ext cx="2675823" cy="3561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t>Trish Giles </a:t>
            </a:r>
          </a:p>
        </p:txBody>
      </p:sp>
    </p:spTree>
    <p:extLst>
      <p:ext uri="{BB962C8B-B14F-4D97-AF65-F5344CB8AC3E}">
        <p14:creationId xmlns:p14="http://schemas.microsoft.com/office/powerpoint/2010/main" val="1514051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35492ADA-564A-42DC-81B4-416E2A1BCEE8}"/>
              </a:ext>
            </a:extLst>
          </p:cNvPr>
          <p:cNvSpPr/>
          <p:nvPr/>
        </p:nvSpPr>
        <p:spPr>
          <a:xfrm>
            <a:off x="46008" y="110707"/>
            <a:ext cx="12005093" cy="6642338"/>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FC71F77C-C92C-4DB8-A5D9-5CEAB39BA449}"/>
              </a:ext>
            </a:extLst>
          </p:cNvPr>
          <p:cNvSpPr/>
          <p:nvPr/>
        </p:nvSpPr>
        <p:spPr>
          <a:xfrm>
            <a:off x="174507" y="1360637"/>
            <a:ext cx="3781244" cy="2659811"/>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u="sng">
                <a:solidFill>
                  <a:schemeClr val="tx1">
                    <a:lumMod val="75000"/>
                    <a:lumOff val="25000"/>
                  </a:schemeClr>
                </a:solidFill>
                <a:latin typeface="Modern Love"/>
              </a:rPr>
              <a:t>Biological Approach </a:t>
            </a:r>
            <a:endParaRPr lang="en-US" sz="2000" u="sng">
              <a:solidFill>
                <a:schemeClr val="tx1">
                  <a:lumMod val="75000"/>
                  <a:lumOff val="25000"/>
                </a:schemeClr>
              </a:solidFill>
            </a:endParaRPr>
          </a:p>
          <a:p>
            <a:pPr algn="ctr"/>
            <a:r>
              <a:rPr lang="en-GB" sz="2400" b="1">
                <a:solidFill>
                  <a:schemeClr val="tx1">
                    <a:lumMod val="75000"/>
                    <a:lumOff val="25000"/>
                  </a:schemeClr>
                </a:solidFill>
                <a:ea typeface="+mn-lt"/>
                <a:cs typeface="+mn-lt"/>
              </a:rPr>
              <a:t>What internal forces outside humans control influence their behaviour ?</a:t>
            </a:r>
            <a:endParaRPr lang="en-GB">
              <a:solidFill>
                <a:schemeClr val="tx1">
                  <a:lumMod val="75000"/>
                  <a:lumOff val="25000"/>
                </a:schemeClr>
              </a:solidFill>
              <a:latin typeface="Modern Love"/>
            </a:endParaRPr>
          </a:p>
        </p:txBody>
      </p:sp>
      <p:sp>
        <p:nvSpPr>
          <p:cNvPr id="4" name="Oval 3">
            <a:extLst>
              <a:ext uri="{FF2B5EF4-FFF2-40B4-BE49-F238E27FC236}">
                <a16:creationId xmlns:a16="http://schemas.microsoft.com/office/drawing/2014/main" id="{498F3748-86FE-4CA3-9F52-9BB3FD19B99D}"/>
              </a:ext>
            </a:extLst>
          </p:cNvPr>
          <p:cNvSpPr/>
          <p:nvPr/>
        </p:nvSpPr>
        <p:spPr>
          <a:xfrm>
            <a:off x="8182695" y="1317507"/>
            <a:ext cx="3680601" cy="2616676"/>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u="sng">
                <a:solidFill>
                  <a:schemeClr val="tx1">
                    <a:lumMod val="75000"/>
                    <a:lumOff val="25000"/>
                  </a:schemeClr>
                </a:solidFill>
                <a:latin typeface="Modern Love"/>
                <a:ea typeface="+mn-lt"/>
                <a:cs typeface="+mn-lt"/>
              </a:rPr>
              <a:t>Cognitive </a:t>
            </a:r>
          </a:p>
          <a:p>
            <a:pPr algn="ctr"/>
            <a:r>
              <a:rPr lang="en-GB" sz="2400" b="1" u="sng">
                <a:solidFill>
                  <a:schemeClr val="tx1">
                    <a:lumMod val="75000"/>
                    <a:lumOff val="25000"/>
                  </a:schemeClr>
                </a:solidFill>
                <a:latin typeface="Modern Love"/>
              </a:rPr>
              <a:t>Approach</a:t>
            </a:r>
            <a:r>
              <a:rPr lang="en-GB" sz="2800" b="1" u="sng">
                <a:solidFill>
                  <a:schemeClr val="tx1">
                    <a:lumMod val="75000"/>
                    <a:lumOff val="25000"/>
                  </a:schemeClr>
                </a:solidFill>
                <a:latin typeface="Modern Love"/>
              </a:rPr>
              <a:t> </a:t>
            </a:r>
          </a:p>
          <a:p>
            <a:pPr algn="ctr"/>
            <a:endParaRPr lang="en-GB" sz="2800" b="1" u="sng">
              <a:solidFill>
                <a:schemeClr val="tx1">
                  <a:lumMod val="75000"/>
                  <a:lumOff val="25000"/>
                </a:schemeClr>
              </a:solidFill>
              <a:latin typeface="Modern Love"/>
              <a:ea typeface="+mn-lt"/>
              <a:cs typeface="+mn-lt"/>
            </a:endParaRPr>
          </a:p>
          <a:p>
            <a:pPr algn="ctr"/>
            <a:r>
              <a:rPr lang="en-GB" sz="2400" b="1">
                <a:solidFill>
                  <a:schemeClr val="tx1"/>
                </a:solidFill>
                <a:ea typeface="+mn-lt"/>
                <a:cs typeface="+mn-lt"/>
              </a:rPr>
              <a:t>What processes are involved in human behaviour?</a:t>
            </a:r>
            <a:endParaRPr lang="en-GB" b="1">
              <a:solidFill>
                <a:schemeClr val="tx1"/>
              </a:solidFill>
            </a:endParaRPr>
          </a:p>
        </p:txBody>
      </p:sp>
      <p:sp>
        <p:nvSpPr>
          <p:cNvPr id="5" name="Oval 4">
            <a:extLst>
              <a:ext uri="{FF2B5EF4-FFF2-40B4-BE49-F238E27FC236}">
                <a16:creationId xmlns:a16="http://schemas.microsoft.com/office/drawing/2014/main" id="{2B274040-B5B7-4046-919C-F11ED0105941}"/>
              </a:ext>
            </a:extLst>
          </p:cNvPr>
          <p:cNvSpPr/>
          <p:nvPr/>
        </p:nvSpPr>
        <p:spPr>
          <a:xfrm>
            <a:off x="4185790" y="4077959"/>
            <a:ext cx="3838752" cy="2631056"/>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u="sng">
                <a:solidFill>
                  <a:schemeClr val="tx1">
                    <a:lumMod val="75000"/>
                    <a:lumOff val="25000"/>
                  </a:schemeClr>
                </a:solidFill>
                <a:latin typeface="Modern Love"/>
                <a:ea typeface="+mn-lt"/>
                <a:cs typeface="+mn-lt"/>
              </a:rPr>
              <a:t>H</a:t>
            </a:r>
            <a:r>
              <a:rPr lang="en-GB" sz="2000" b="1" u="sng">
                <a:solidFill>
                  <a:schemeClr val="tx1">
                    <a:lumMod val="75000"/>
                    <a:lumOff val="25000"/>
                  </a:schemeClr>
                </a:solidFill>
                <a:latin typeface="Modern Love"/>
                <a:ea typeface="+mn-lt"/>
                <a:cs typeface="+mn-lt"/>
              </a:rPr>
              <a:t>umanistic </a:t>
            </a:r>
            <a:r>
              <a:rPr lang="en-GB" sz="2400" b="1" u="sng">
                <a:solidFill>
                  <a:schemeClr val="tx1">
                    <a:lumMod val="75000"/>
                    <a:lumOff val="25000"/>
                  </a:schemeClr>
                </a:solidFill>
                <a:latin typeface="Modern Love"/>
                <a:ea typeface="+mn-lt"/>
                <a:cs typeface="+mn-lt"/>
              </a:rPr>
              <a:t>Approach </a:t>
            </a:r>
          </a:p>
          <a:p>
            <a:pPr algn="ctr"/>
            <a:r>
              <a:rPr lang="en-GB" sz="2400" b="1">
                <a:solidFill>
                  <a:schemeClr val="tx1"/>
                </a:solidFill>
                <a:ea typeface="+mn-lt"/>
                <a:cs typeface="+mn-lt"/>
              </a:rPr>
              <a:t>How individuals play an active role in their behaviour ?</a:t>
            </a:r>
            <a:endParaRPr lang="en-GB" sz="2400" b="1">
              <a:solidFill>
                <a:schemeClr val="tx1"/>
              </a:solidFill>
            </a:endParaRPr>
          </a:p>
          <a:p>
            <a:pPr algn="ctr"/>
            <a:r>
              <a:rPr lang="en-GB" sz="2000" b="1">
                <a:solidFill>
                  <a:schemeClr val="tx1"/>
                </a:solidFill>
                <a:ea typeface="+mn-lt"/>
                <a:cs typeface="+mn-lt"/>
              </a:rPr>
              <a:t>  </a:t>
            </a:r>
            <a:endParaRPr lang="en-GB" sz="2000" b="1">
              <a:solidFill>
                <a:schemeClr val="tx1"/>
              </a:solidFill>
            </a:endParaRPr>
          </a:p>
        </p:txBody>
      </p:sp>
      <p:pic>
        <p:nvPicPr>
          <p:cNvPr id="9" name="Picture 9" descr="A close up of a street sign on a pole&#10;&#10;Description automatically generated">
            <a:extLst>
              <a:ext uri="{FF2B5EF4-FFF2-40B4-BE49-F238E27FC236}">
                <a16:creationId xmlns:a16="http://schemas.microsoft.com/office/drawing/2014/main" id="{612D9ED6-9668-4863-B2CE-EA7901F4DA6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467153" y="5013646"/>
            <a:ext cx="2038710" cy="1503346"/>
          </a:xfrm>
          <a:prstGeom prst="ellipse">
            <a:avLst/>
          </a:prstGeom>
          <a:ln>
            <a:noFill/>
          </a:ln>
          <a:effectLst>
            <a:softEdge rad="112500"/>
          </a:effectLst>
        </p:spPr>
      </p:pic>
      <p:sp>
        <p:nvSpPr>
          <p:cNvPr id="10" name="TextBox 9">
            <a:extLst>
              <a:ext uri="{FF2B5EF4-FFF2-40B4-BE49-F238E27FC236}">
                <a16:creationId xmlns:a16="http://schemas.microsoft.com/office/drawing/2014/main" id="{B71D7BBE-2D77-4245-8D59-F5AB1EE4693D}"/>
              </a:ext>
            </a:extLst>
          </p:cNvPr>
          <p:cNvSpPr txBox="1"/>
          <p:nvPr/>
        </p:nvSpPr>
        <p:spPr>
          <a:xfrm flipH="1" flipV="1">
            <a:off x="7467600" y="4678452"/>
            <a:ext cx="1613139" cy="1738461"/>
          </a:xfrm>
          <a:prstGeom prst="rect">
            <a:avLst/>
          </a:prstGeom>
        </p:spPr>
        <p:txBody>
          <a:bodyPr lIns="91440" tIns="45720" rIns="91440" bIns="45720" anchor="t">
            <a:normAutofit/>
          </a:bodyPr>
          <a:lstStyle/>
          <a:p>
            <a:r>
              <a:rPr lang="en-US">
                <a:hlinkClick r:id="rId3"/>
              </a:rPr>
              <a:t>Th</a:t>
            </a:r>
            <a:endParaRPr lang="en-US"/>
          </a:p>
        </p:txBody>
      </p:sp>
      <p:pic>
        <p:nvPicPr>
          <p:cNvPr id="17" name="Picture 17" descr="A picture containing photo, sitting, person, holding&#10;&#10;Description automatically generated">
            <a:extLst>
              <a:ext uri="{FF2B5EF4-FFF2-40B4-BE49-F238E27FC236}">
                <a16:creationId xmlns:a16="http://schemas.microsoft.com/office/drawing/2014/main" id="{321C77BB-F0FD-477B-A44F-D31CCB5BCA5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24288" y="117702"/>
            <a:ext cx="1736786" cy="1763046"/>
          </a:xfrm>
          <a:prstGeom prst="ellipse">
            <a:avLst/>
          </a:prstGeom>
          <a:ln>
            <a:noFill/>
          </a:ln>
          <a:effectLst>
            <a:softEdge rad="112500"/>
          </a:effectLst>
        </p:spPr>
        <p:style>
          <a:lnRef idx="0">
            <a:schemeClr val="accent2"/>
          </a:lnRef>
          <a:fillRef idx="3">
            <a:schemeClr val="accent2"/>
          </a:fillRef>
          <a:effectRef idx="3">
            <a:schemeClr val="accent2"/>
          </a:effectRef>
          <a:fontRef idx="minor">
            <a:schemeClr val="lt1"/>
          </a:fontRef>
        </p:style>
      </p:pic>
      <p:pic>
        <p:nvPicPr>
          <p:cNvPr id="20" name="Picture 20" descr="A person with a sunset in the background&#10;&#10;Description automatically generated">
            <a:extLst>
              <a:ext uri="{FF2B5EF4-FFF2-40B4-BE49-F238E27FC236}">
                <a16:creationId xmlns:a16="http://schemas.microsoft.com/office/drawing/2014/main" id="{76BFD5EB-F113-4290-9699-4006DC215C50}"/>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957758" y="308870"/>
            <a:ext cx="2024332" cy="1567617"/>
          </a:xfrm>
          <a:prstGeom prst="ellipse">
            <a:avLst/>
          </a:prstGeom>
          <a:ln>
            <a:noFill/>
          </a:ln>
          <a:effectLst>
            <a:softEdge rad="112500"/>
          </a:effectLst>
        </p:spPr>
      </p:pic>
      <p:sp>
        <p:nvSpPr>
          <p:cNvPr id="24" name="Rectangle: Rounded Corners 23">
            <a:extLst>
              <a:ext uri="{FF2B5EF4-FFF2-40B4-BE49-F238E27FC236}">
                <a16:creationId xmlns:a16="http://schemas.microsoft.com/office/drawing/2014/main" id="{1BDE7F57-407E-4D75-A580-059F13C51F95}"/>
              </a:ext>
            </a:extLst>
          </p:cNvPr>
          <p:cNvSpPr/>
          <p:nvPr/>
        </p:nvSpPr>
        <p:spPr>
          <a:xfrm>
            <a:off x="60385" y="6551760"/>
            <a:ext cx="1250829" cy="301925"/>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Magda</a:t>
            </a:r>
          </a:p>
        </p:txBody>
      </p:sp>
      <p:sp>
        <p:nvSpPr>
          <p:cNvPr id="11" name="Oval 10">
            <a:extLst>
              <a:ext uri="{FF2B5EF4-FFF2-40B4-BE49-F238E27FC236}">
                <a16:creationId xmlns:a16="http://schemas.microsoft.com/office/drawing/2014/main" id="{7902BC5C-0D88-49EF-A6D8-7E4CF7B3FFE3}"/>
              </a:ext>
            </a:extLst>
          </p:cNvPr>
          <p:cNvSpPr/>
          <p:nvPr/>
        </p:nvSpPr>
        <p:spPr>
          <a:xfrm>
            <a:off x="4185790" y="1403770"/>
            <a:ext cx="3838752" cy="255916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2800" b="1" u="sng">
              <a:solidFill>
                <a:schemeClr val="tx1">
                  <a:lumMod val="75000"/>
                  <a:lumOff val="25000"/>
                </a:schemeClr>
              </a:solidFill>
              <a:latin typeface="Modern Love"/>
            </a:endParaRPr>
          </a:p>
          <a:p>
            <a:pPr algn="ctr"/>
            <a:r>
              <a:rPr lang="en-GB" sz="2000">
                <a:ea typeface="+mn-lt"/>
                <a:cs typeface="+mn-lt"/>
              </a:rPr>
              <a:t>How personality is shaped by past </a:t>
            </a:r>
            <a:r>
              <a:rPr lang="en-GB" sz="2400" b="1">
                <a:solidFill>
                  <a:schemeClr val="tx1"/>
                </a:solidFill>
                <a:ea typeface="+mn-lt"/>
                <a:cs typeface="+mn-lt"/>
              </a:rPr>
              <a:t>How  personality is shaped by past experiences? </a:t>
            </a:r>
            <a:endParaRPr lang="en-GB" sz="2400" b="1">
              <a:solidFill>
                <a:schemeClr val="tx1"/>
              </a:solidFill>
            </a:endParaRPr>
          </a:p>
        </p:txBody>
      </p:sp>
      <p:sp>
        <p:nvSpPr>
          <p:cNvPr id="6" name="TextBox 5">
            <a:extLst>
              <a:ext uri="{FF2B5EF4-FFF2-40B4-BE49-F238E27FC236}">
                <a16:creationId xmlns:a16="http://schemas.microsoft.com/office/drawing/2014/main" id="{EF672D4F-7C5B-499D-AE46-523546610D37}"/>
              </a:ext>
            </a:extLst>
          </p:cNvPr>
          <p:cNvSpPr txBox="1"/>
          <p:nvPr/>
        </p:nvSpPr>
        <p:spPr>
          <a:xfrm>
            <a:off x="4882552" y="986287"/>
            <a:ext cx="310263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b="1" u="sng">
              <a:latin typeface="Modern Love"/>
            </a:endParaRPr>
          </a:p>
          <a:p>
            <a:endParaRPr lang="en-GB" sz="2400" b="1" u="sng">
              <a:latin typeface="Modern Love"/>
            </a:endParaRPr>
          </a:p>
          <a:p>
            <a:r>
              <a:rPr lang="en-GB" sz="2400" b="1" u="sng">
                <a:latin typeface="Modern Love"/>
              </a:rPr>
              <a:t>Psychodynamic</a:t>
            </a:r>
            <a:r>
              <a:rPr lang="en-GB" b="1" u="sng">
                <a:latin typeface="Modern Love"/>
              </a:rPr>
              <a:t> approach </a:t>
            </a:r>
          </a:p>
        </p:txBody>
      </p:sp>
      <p:sp>
        <p:nvSpPr>
          <p:cNvPr id="7" name="TextBox 6">
            <a:extLst>
              <a:ext uri="{FF2B5EF4-FFF2-40B4-BE49-F238E27FC236}">
                <a16:creationId xmlns:a16="http://schemas.microsoft.com/office/drawing/2014/main" id="{688944F8-7FB5-49F0-95AB-83D1B928BF6D}"/>
              </a:ext>
            </a:extLst>
          </p:cNvPr>
          <p:cNvSpPr txBox="1"/>
          <p:nvPr/>
        </p:nvSpPr>
        <p:spPr>
          <a:xfrm>
            <a:off x="4737879" y="453426"/>
            <a:ext cx="27432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Modern Love"/>
              </a:rPr>
              <a:t> Determinism vs Free Will</a:t>
            </a:r>
          </a:p>
        </p:txBody>
      </p:sp>
      <p:pic>
        <p:nvPicPr>
          <p:cNvPr id="13" name="Picture 13" descr="Two people sitting on a sofa&#10;&#10;Description automatically generated">
            <a:extLst>
              <a:ext uri="{FF2B5EF4-FFF2-40B4-BE49-F238E27FC236}">
                <a16:creationId xmlns:a16="http://schemas.microsoft.com/office/drawing/2014/main" id="{5DB924DD-39BB-419E-A62C-0B37F0F62CF9}"/>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6535947" y="3043950"/>
            <a:ext cx="2182483" cy="1517723"/>
          </a:xfrm>
          <a:prstGeom prst="ellipse">
            <a:avLst/>
          </a:prstGeom>
          <a:ln>
            <a:noFill/>
          </a:ln>
          <a:effectLst>
            <a:softEdge rad="112500"/>
          </a:effectLst>
        </p:spPr>
        <p:style>
          <a:lnRef idx="3">
            <a:schemeClr val="lt1"/>
          </a:lnRef>
          <a:fillRef idx="1">
            <a:schemeClr val="accent3"/>
          </a:fillRef>
          <a:effectRef idx="1">
            <a:schemeClr val="accent3"/>
          </a:effectRef>
          <a:fontRef idx="minor">
            <a:schemeClr val="lt1"/>
          </a:fontRef>
        </p:style>
      </p:pic>
    </p:spTree>
    <p:extLst>
      <p:ext uri="{BB962C8B-B14F-4D97-AF65-F5344CB8AC3E}">
        <p14:creationId xmlns:p14="http://schemas.microsoft.com/office/powerpoint/2010/main" val="3362224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4B1731-777C-49A4-B93B-F874F3833F65}"/>
              </a:ext>
            </a:extLst>
          </p:cNvPr>
          <p:cNvSpPr>
            <a:spLocks noGrp="1"/>
          </p:cNvSpPr>
          <p:nvPr>
            <p:ph type="title"/>
          </p:nvPr>
        </p:nvSpPr>
        <p:spPr>
          <a:xfrm>
            <a:off x="635000" y="634029"/>
            <a:ext cx="10921640" cy="1314698"/>
          </a:xfrm>
        </p:spPr>
        <p:txBody>
          <a:bodyPr anchor="ctr">
            <a:normAutofit/>
          </a:bodyPr>
          <a:lstStyle/>
          <a:p>
            <a:pPr algn="ctr"/>
            <a:r>
              <a:rPr lang="en-GB" sz="7200"/>
              <a:t>Cognitive Approach </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C34D8C"/>
          </a:solidFill>
          <a:ln w="34925">
            <a:solidFill>
              <a:srgbClr val="C34D8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5D5D94A-DF53-4451-9EE2-41EF07475B3D}"/>
              </a:ext>
            </a:extLst>
          </p:cNvPr>
          <p:cNvGraphicFramePr>
            <a:graphicFrameLocks noGrp="1"/>
          </p:cNvGraphicFramePr>
          <p:nvPr>
            <p:ph idx="1"/>
            <p:extLst>
              <p:ext uri="{D42A27DB-BD31-4B8C-83A1-F6EECF244321}">
                <p14:modId xmlns:p14="http://schemas.microsoft.com/office/powerpoint/2010/main" val="3363314785"/>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a:extLst>
              <a:ext uri="{FF2B5EF4-FFF2-40B4-BE49-F238E27FC236}">
                <a16:creationId xmlns:a16="http://schemas.microsoft.com/office/drawing/2014/main" id="{850FA468-9D6D-4FD9-9734-E5B20C335781}"/>
              </a:ext>
            </a:extLst>
          </p:cNvPr>
          <p:cNvSpPr/>
          <p:nvPr/>
        </p:nvSpPr>
        <p:spPr>
          <a:xfrm>
            <a:off x="9372600" y="6467475"/>
            <a:ext cx="2676525" cy="3250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Trish Giles </a:t>
            </a:r>
          </a:p>
        </p:txBody>
      </p:sp>
    </p:spTree>
    <p:extLst>
      <p:ext uri="{BB962C8B-B14F-4D97-AF65-F5344CB8AC3E}">
        <p14:creationId xmlns:p14="http://schemas.microsoft.com/office/powerpoint/2010/main" val="1887506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3F8690AC-6946-4248-8EE3-FE019F04C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8E4A40-498C-4492-BE25-E204A72F757E}"/>
              </a:ext>
            </a:extLst>
          </p:cNvPr>
          <p:cNvSpPr>
            <a:spLocks noGrp="1"/>
          </p:cNvSpPr>
          <p:nvPr>
            <p:ph type="title"/>
          </p:nvPr>
        </p:nvSpPr>
        <p:spPr>
          <a:xfrm>
            <a:off x="841248" y="804543"/>
            <a:ext cx="4059647" cy="5146675"/>
          </a:xfrm>
        </p:spPr>
        <p:txBody>
          <a:bodyPr>
            <a:normAutofit/>
          </a:bodyPr>
          <a:lstStyle/>
          <a:p>
            <a:r>
              <a:rPr lang="en-GB" sz="5100">
                <a:solidFill>
                  <a:srgbClr val="C34D8C"/>
                </a:solidFill>
              </a:rPr>
              <a:t>Psychologists Studies </a:t>
            </a:r>
          </a:p>
        </p:txBody>
      </p:sp>
      <p:sp>
        <p:nvSpPr>
          <p:cNvPr id="22" name="sketchy content container">
            <a:extLst>
              <a:ext uri="{FF2B5EF4-FFF2-40B4-BE49-F238E27FC236}">
                <a16:creationId xmlns:a16="http://schemas.microsoft.com/office/drawing/2014/main" id="{54012837-9F12-440F-990A-71AA288BB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4340" y="493776"/>
            <a:ext cx="6101694" cy="5722227"/>
          </a:xfrm>
          <a:custGeom>
            <a:avLst/>
            <a:gdLst>
              <a:gd name="connsiteX0" fmla="*/ 0 w 6101694"/>
              <a:gd name="connsiteY0" fmla="*/ 0 h 5722227"/>
              <a:gd name="connsiteX1" fmla="*/ 800000 w 6101694"/>
              <a:gd name="connsiteY1" fmla="*/ 0 h 5722227"/>
              <a:gd name="connsiteX2" fmla="*/ 1355932 w 6101694"/>
              <a:gd name="connsiteY2" fmla="*/ 0 h 5722227"/>
              <a:gd name="connsiteX3" fmla="*/ 2033898 w 6101694"/>
              <a:gd name="connsiteY3" fmla="*/ 0 h 5722227"/>
              <a:gd name="connsiteX4" fmla="*/ 2772881 w 6101694"/>
              <a:gd name="connsiteY4" fmla="*/ 0 h 5722227"/>
              <a:gd name="connsiteX5" fmla="*/ 3267796 w 6101694"/>
              <a:gd name="connsiteY5" fmla="*/ 0 h 5722227"/>
              <a:gd name="connsiteX6" fmla="*/ 3762711 w 6101694"/>
              <a:gd name="connsiteY6" fmla="*/ 0 h 5722227"/>
              <a:gd name="connsiteX7" fmla="*/ 4562711 w 6101694"/>
              <a:gd name="connsiteY7" fmla="*/ 0 h 5722227"/>
              <a:gd name="connsiteX8" fmla="*/ 5240677 w 6101694"/>
              <a:gd name="connsiteY8" fmla="*/ 0 h 5722227"/>
              <a:gd name="connsiteX9" fmla="*/ 6101694 w 6101694"/>
              <a:gd name="connsiteY9" fmla="*/ 0 h 5722227"/>
              <a:gd name="connsiteX10" fmla="*/ 6101694 w 6101694"/>
              <a:gd name="connsiteY10" fmla="*/ 635803 h 5722227"/>
              <a:gd name="connsiteX11" fmla="*/ 6101694 w 6101694"/>
              <a:gd name="connsiteY11" fmla="*/ 1328828 h 5722227"/>
              <a:gd name="connsiteX12" fmla="*/ 6101694 w 6101694"/>
              <a:gd name="connsiteY12" fmla="*/ 1850187 h 5722227"/>
              <a:gd name="connsiteX13" fmla="*/ 6101694 w 6101694"/>
              <a:gd name="connsiteY13" fmla="*/ 2485990 h 5722227"/>
              <a:gd name="connsiteX14" fmla="*/ 6101694 w 6101694"/>
              <a:gd name="connsiteY14" fmla="*/ 2950126 h 5722227"/>
              <a:gd name="connsiteX15" fmla="*/ 6101694 w 6101694"/>
              <a:gd name="connsiteY15" fmla="*/ 3700373 h 5722227"/>
              <a:gd name="connsiteX16" fmla="*/ 6101694 w 6101694"/>
              <a:gd name="connsiteY16" fmla="*/ 4336176 h 5722227"/>
              <a:gd name="connsiteX17" fmla="*/ 6101694 w 6101694"/>
              <a:gd name="connsiteY17" fmla="*/ 5086424 h 5722227"/>
              <a:gd name="connsiteX18" fmla="*/ 6101694 w 6101694"/>
              <a:gd name="connsiteY18" fmla="*/ 5722227 h 5722227"/>
              <a:gd name="connsiteX19" fmla="*/ 5545762 w 6101694"/>
              <a:gd name="connsiteY19" fmla="*/ 5722227 h 5722227"/>
              <a:gd name="connsiteX20" fmla="*/ 4745762 w 6101694"/>
              <a:gd name="connsiteY20" fmla="*/ 5722227 h 5722227"/>
              <a:gd name="connsiteX21" fmla="*/ 4067796 w 6101694"/>
              <a:gd name="connsiteY21" fmla="*/ 5722227 h 5722227"/>
              <a:gd name="connsiteX22" fmla="*/ 3572881 w 6101694"/>
              <a:gd name="connsiteY22" fmla="*/ 5722227 h 5722227"/>
              <a:gd name="connsiteX23" fmla="*/ 2894915 w 6101694"/>
              <a:gd name="connsiteY23" fmla="*/ 5722227 h 5722227"/>
              <a:gd name="connsiteX24" fmla="*/ 2277966 w 6101694"/>
              <a:gd name="connsiteY24" fmla="*/ 5722227 h 5722227"/>
              <a:gd name="connsiteX25" fmla="*/ 1661017 w 6101694"/>
              <a:gd name="connsiteY25" fmla="*/ 5722227 h 5722227"/>
              <a:gd name="connsiteX26" fmla="*/ 1044068 w 6101694"/>
              <a:gd name="connsiteY26" fmla="*/ 5722227 h 5722227"/>
              <a:gd name="connsiteX27" fmla="*/ 0 w 6101694"/>
              <a:gd name="connsiteY27" fmla="*/ 5722227 h 5722227"/>
              <a:gd name="connsiteX28" fmla="*/ 0 w 6101694"/>
              <a:gd name="connsiteY28" fmla="*/ 5029202 h 5722227"/>
              <a:gd name="connsiteX29" fmla="*/ 0 w 6101694"/>
              <a:gd name="connsiteY29" fmla="*/ 4450621 h 5722227"/>
              <a:gd name="connsiteX30" fmla="*/ 0 w 6101694"/>
              <a:gd name="connsiteY30" fmla="*/ 3986485 h 5722227"/>
              <a:gd name="connsiteX31" fmla="*/ 0 w 6101694"/>
              <a:gd name="connsiteY31" fmla="*/ 3407904 h 5722227"/>
              <a:gd name="connsiteX32" fmla="*/ 0 w 6101694"/>
              <a:gd name="connsiteY32" fmla="*/ 2714879 h 5722227"/>
              <a:gd name="connsiteX33" fmla="*/ 0 w 6101694"/>
              <a:gd name="connsiteY33" fmla="*/ 1964631 h 5722227"/>
              <a:gd name="connsiteX34" fmla="*/ 0 w 6101694"/>
              <a:gd name="connsiteY34" fmla="*/ 1500495 h 5722227"/>
              <a:gd name="connsiteX35" fmla="*/ 0 w 6101694"/>
              <a:gd name="connsiteY35" fmla="*/ 1036359 h 5722227"/>
              <a:gd name="connsiteX36" fmla="*/ 0 w 6101694"/>
              <a:gd name="connsiteY36" fmla="*/ 0 h 572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101694" h="5722227" fill="none" extrusionOk="0">
                <a:moveTo>
                  <a:pt x="0" y="0"/>
                </a:moveTo>
                <a:cubicBezTo>
                  <a:pt x="264111" y="-34544"/>
                  <a:pt x="599981" y="-21810"/>
                  <a:pt x="800000" y="0"/>
                </a:cubicBezTo>
                <a:cubicBezTo>
                  <a:pt x="1000019" y="21810"/>
                  <a:pt x="1172170" y="-17208"/>
                  <a:pt x="1355932" y="0"/>
                </a:cubicBezTo>
                <a:cubicBezTo>
                  <a:pt x="1539694" y="17208"/>
                  <a:pt x="1711827" y="4491"/>
                  <a:pt x="2033898" y="0"/>
                </a:cubicBezTo>
                <a:cubicBezTo>
                  <a:pt x="2355969" y="-4491"/>
                  <a:pt x="2445821" y="-13174"/>
                  <a:pt x="2772881" y="0"/>
                </a:cubicBezTo>
                <a:cubicBezTo>
                  <a:pt x="3099941" y="13174"/>
                  <a:pt x="3023884" y="12786"/>
                  <a:pt x="3267796" y="0"/>
                </a:cubicBezTo>
                <a:cubicBezTo>
                  <a:pt x="3511709" y="-12786"/>
                  <a:pt x="3662887" y="-22845"/>
                  <a:pt x="3762711" y="0"/>
                </a:cubicBezTo>
                <a:cubicBezTo>
                  <a:pt x="3862535" y="22845"/>
                  <a:pt x="4224831" y="13579"/>
                  <a:pt x="4562711" y="0"/>
                </a:cubicBezTo>
                <a:cubicBezTo>
                  <a:pt x="4900591" y="-13579"/>
                  <a:pt x="4973014" y="1525"/>
                  <a:pt x="5240677" y="0"/>
                </a:cubicBezTo>
                <a:cubicBezTo>
                  <a:pt x="5508340" y="-1525"/>
                  <a:pt x="5866423" y="39443"/>
                  <a:pt x="6101694" y="0"/>
                </a:cubicBezTo>
                <a:cubicBezTo>
                  <a:pt x="6116066" y="203473"/>
                  <a:pt x="6082666" y="354587"/>
                  <a:pt x="6101694" y="635803"/>
                </a:cubicBezTo>
                <a:cubicBezTo>
                  <a:pt x="6120722" y="917019"/>
                  <a:pt x="6128465" y="1080490"/>
                  <a:pt x="6101694" y="1328828"/>
                </a:cubicBezTo>
                <a:cubicBezTo>
                  <a:pt x="6074923" y="1577167"/>
                  <a:pt x="6096140" y="1683839"/>
                  <a:pt x="6101694" y="1850187"/>
                </a:cubicBezTo>
                <a:cubicBezTo>
                  <a:pt x="6107248" y="2016535"/>
                  <a:pt x="6116565" y="2293482"/>
                  <a:pt x="6101694" y="2485990"/>
                </a:cubicBezTo>
                <a:cubicBezTo>
                  <a:pt x="6086823" y="2678498"/>
                  <a:pt x="6119719" y="2760200"/>
                  <a:pt x="6101694" y="2950126"/>
                </a:cubicBezTo>
                <a:cubicBezTo>
                  <a:pt x="6083669" y="3140052"/>
                  <a:pt x="6086742" y="3337929"/>
                  <a:pt x="6101694" y="3700373"/>
                </a:cubicBezTo>
                <a:cubicBezTo>
                  <a:pt x="6116646" y="4062817"/>
                  <a:pt x="6100526" y="4074588"/>
                  <a:pt x="6101694" y="4336176"/>
                </a:cubicBezTo>
                <a:cubicBezTo>
                  <a:pt x="6102862" y="4597764"/>
                  <a:pt x="6089487" y="4910678"/>
                  <a:pt x="6101694" y="5086424"/>
                </a:cubicBezTo>
                <a:cubicBezTo>
                  <a:pt x="6113901" y="5262170"/>
                  <a:pt x="6085924" y="5572099"/>
                  <a:pt x="6101694" y="5722227"/>
                </a:cubicBezTo>
                <a:cubicBezTo>
                  <a:pt x="5919744" y="5716778"/>
                  <a:pt x="5790906" y="5742305"/>
                  <a:pt x="5545762" y="5722227"/>
                </a:cubicBezTo>
                <a:cubicBezTo>
                  <a:pt x="5300618" y="5702149"/>
                  <a:pt x="5040097" y="5710674"/>
                  <a:pt x="4745762" y="5722227"/>
                </a:cubicBezTo>
                <a:cubicBezTo>
                  <a:pt x="4451427" y="5733780"/>
                  <a:pt x="4304452" y="5701165"/>
                  <a:pt x="4067796" y="5722227"/>
                </a:cubicBezTo>
                <a:cubicBezTo>
                  <a:pt x="3831140" y="5743289"/>
                  <a:pt x="3687500" y="5717858"/>
                  <a:pt x="3572881" y="5722227"/>
                </a:cubicBezTo>
                <a:cubicBezTo>
                  <a:pt x="3458263" y="5726596"/>
                  <a:pt x="3233099" y="5703665"/>
                  <a:pt x="2894915" y="5722227"/>
                </a:cubicBezTo>
                <a:cubicBezTo>
                  <a:pt x="2556731" y="5740789"/>
                  <a:pt x="2513553" y="5741605"/>
                  <a:pt x="2277966" y="5722227"/>
                </a:cubicBezTo>
                <a:cubicBezTo>
                  <a:pt x="2042379" y="5702849"/>
                  <a:pt x="1946932" y="5707233"/>
                  <a:pt x="1661017" y="5722227"/>
                </a:cubicBezTo>
                <a:cubicBezTo>
                  <a:pt x="1375102" y="5737221"/>
                  <a:pt x="1212345" y="5721134"/>
                  <a:pt x="1044068" y="5722227"/>
                </a:cubicBezTo>
                <a:cubicBezTo>
                  <a:pt x="875791" y="5723320"/>
                  <a:pt x="298249" y="5685035"/>
                  <a:pt x="0" y="5722227"/>
                </a:cubicBezTo>
                <a:cubicBezTo>
                  <a:pt x="-7210" y="5391018"/>
                  <a:pt x="-25179" y="5360677"/>
                  <a:pt x="0" y="5029202"/>
                </a:cubicBezTo>
                <a:cubicBezTo>
                  <a:pt x="25179" y="4697727"/>
                  <a:pt x="-20542" y="4653879"/>
                  <a:pt x="0" y="4450621"/>
                </a:cubicBezTo>
                <a:cubicBezTo>
                  <a:pt x="20542" y="4247363"/>
                  <a:pt x="-2859" y="4184961"/>
                  <a:pt x="0" y="3986485"/>
                </a:cubicBezTo>
                <a:cubicBezTo>
                  <a:pt x="2859" y="3788009"/>
                  <a:pt x="-1796" y="3641618"/>
                  <a:pt x="0" y="3407904"/>
                </a:cubicBezTo>
                <a:cubicBezTo>
                  <a:pt x="1796" y="3174190"/>
                  <a:pt x="24860" y="2909434"/>
                  <a:pt x="0" y="2714879"/>
                </a:cubicBezTo>
                <a:cubicBezTo>
                  <a:pt x="-24860" y="2520324"/>
                  <a:pt x="16000" y="2130810"/>
                  <a:pt x="0" y="1964631"/>
                </a:cubicBezTo>
                <a:cubicBezTo>
                  <a:pt x="-16000" y="1798452"/>
                  <a:pt x="7625" y="1600521"/>
                  <a:pt x="0" y="1500495"/>
                </a:cubicBezTo>
                <a:cubicBezTo>
                  <a:pt x="-7625" y="1400469"/>
                  <a:pt x="11054" y="1189580"/>
                  <a:pt x="0" y="1036359"/>
                </a:cubicBezTo>
                <a:cubicBezTo>
                  <a:pt x="-11054" y="883138"/>
                  <a:pt x="-253" y="300104"/>
                  <a:pt x="0" y="0"/>
                </a:cubicBezTo>
                <a:close/>
              </a:path>
              <a:path w="6101694" h="5722227" stroke="0" extrusionOk="0">
                <a:moveTo>
                  <a:pt x="0" y="0"/>
                </a:moveTo>
                <a:cubicBezTo>
                  <a:pt x="209331" y="11587"/>
                  <a:pt x="450211" y="18912"/>
                  <a:pt x="616949" y="0"/>
                </a:cubicBezTo>
                <a:cubicBezTo>
                  <a:pt x="783687" y="-18912"/>
                  <a:pt x="893121" y="-1594"/>
                  <a:pt x="1111864" y="0"/>
                </a:cubicBezTo>
                <a:cubicBezTo>
                  <a:pt x="1330608" y="1594"/>
                  <a:pt x="1740887" y="-39579"/>
                  <a:pt x="1911864" y="0"/>
                </a:cubicBezTo>
                <a:cubicBezTo>
                  <a:pt x="2082841" y="39579"/>
                  <a:pt x="2378650" y="-14252"/>
                  <a:pt x="2528813" y="0"/>
                </a:cubicBezTo>
                <a:cubicBezTo>
                  <a:pt x="2678976" y="14252"/>
                  <a:pt x="2911915" y="20021"/>
                  <a:pt x="3145762" y="0"/>
                </a:cubicBezTo>
                <a:cubicBezTo>
                  <a:pt x="3379609" y="-20021"/>
                  <a:pt x="3572055" y="-4809"/>
                  <a:pt x="3945762" y="0"/>
                </a:cubicBezTo>
                <a:cubicBezTo>
                  <a:pt x="4319469" y="4809"/>
                  <a:pt x="4380532" y="22923"/>
                  <a:pt x="4501694" y="0"/>
                </a:cubicBezTo>
                <a:cubicBezTo>
                  <a:pt x="4622856" y="-22923"/>
                  <a:pt x="5105454" y="38231"/>
                  <a:pt x="5301694" y="0"/>
                </a:cubicBezTo>
                <a:cubicBezTo>
                  <a:pt x="5497934" y="-38231"/>
                  <a:pt x="5801758" y="-1787"/>
                  <a:pt x="6101694" y="0"/>
                </a:cubicBezTo>
                <a:cubicBezTo>
                  <a:pt x="6080386" y="256153"/>
                  <a:pt x="6091900" y="335049"/>
                  <a:pt x="6101694" y="635803"/>
                </a:cubicBezTo>
                <a:cubicBezTo>
                  <a:pt x="6111488" y="936557"/>
                  <a:pt x="6102274" y="1092448"/>
                  <a:pt x="6101694" y="1271606"/>
                </a:cubicBezTo>
                <a:cubicBezTo>
                  <a:pt x="6101114" y="1450764"/>
                  <a:pt x="6089931" y="1797531"/>
                  <a:pt x="6101694" y="1964631"/>
                </a:cubicBezTo>
                <a:cubicBezTo>
                  <a:pt x="6113457" y="2131731"/>
                  <a:pt x="6092457" y="2235822"/>
                  <a:pt x="6101694" y="2428767"/>
                </a:cubicBezTo>
                <a:cubicBezTo>
                  <a:pt x="6110931" y="2621712"/>
                  <a:pt x="6093019" y="2925917"/>
                  <a:pt x="6101694" y="3064570"/>
                </a:cubicBezTo>
                <a:cubicBezTo>
                  <a:pt x="6110369" y="3203223"/>
                  <a:pt x="6128845" y="3501958"/>
                  <a:pt x="6101694" y="3700373"/>
                </a:cubicBezTo>
                <a:cubicBezTo>
                  <a:pt x="6074543" y="3898788"/>
                  <a:pt x="6073804" y="4046823"/>
                  <a:pt x="6101694" y="4336176"/>
                </a:cubicBezTo>
                <a:cubicBezTo>
                  <a:pt x="6129584" y="4625529"/>
                  <a:pt x="6130911" y="4774033"/>
                  <a:pt x="6101694" y="5029202"/>
                </a:cubicBezTo>
                <a:cubicBezTo>
                  <a:pt x="6072477" y="5284371"/>
                  <a:pt x="6105424" y="5383875"/>
                  <a:pt x="6101694" y="5722227"/>
                </a:cubicBezTo>
                <a:cubicBezTo>
                  <a:pt x="5868939" y="5758327"/>
                  <a:pt x="5599911" y="5706985"/>
                  <a:pt x="5362711" y="5722227"/>
                </a:cubicBezTo>
                <a:cubicBezTo>
                  <a:pt x="5125511" y="5737469"/>
                  <a:pt x="4979264" y="5718034"/>
                  <a:pt x="4806779" y="5722227"/>
                </a:cubicBezTo>
                <a:cubicBezTo>
                  <a:pt x="4634294" y="5726420"/>
                  <a:pt x="4390013" y="5742179"/>
                  <a:pt x="4006779" y="5722227"/>
                </a:cubicBezTo>
                <a:cubicBezTo>
                  <a:pt x="3623545" y="5702275"/>
                  <a:pt x="3615470" y="5754067"/>
                  <a:pt x="3328813" y="5722227"/>
                </a:cubicBezTo>
                <a:cubicBezTo>
                  <a:pt x="3042156" y="5690387"/>
                  <a:pt x="2924084" y="5695553"/>
                  <a:pt x="2772881" y="5722227"/>
                </a:cubicBezTo>
                <a:cubicBezTo>
                  <a:pt x="2621678" y="5748901"/>
                  <a:pt x="2380031" y="5698146"/>
                  <a:pt x="2094915" y="5722227"/>
                </a:cubicBezTo>
                <a:cubicBezTo>
                  <a:pt x="1809799" y="5746308"/>
                  <a:pt x="1743826" y="5719353"/>
                  <a:pt x="1600000" y="5722227"/>
                </a:cubicBezTo>
                <a:cubicBezTo>
                  <a:pt x="1456174" y="5725101"/>
                  <a:pt x="1293395" y="5743243"/>
                  <a:pt x="1105085" y="5722227"/>
                </a:cubicBezTo>
                <a:cubicBezTo>
                  <a:pt x="916775" y="5701211"/>
                  <a:pt x="536449" y="5753320"/>
                  <a:pt x="0" y="5722227"/>
                </a:cubicBezTo>
                <a:cubicBezTo>
                  <a:pt x="-8445" y="5596771"/>
                  <a:pt x="-11215" y="5344833"/>
                  <a:pt x="0" y="5200869"/>
                </a:cubicBezTo>
                <a:cubicBezTo>
                  <a:pt x="11215" y="5056905"/>
                  <a:pt x="20310" y="4693766"/>
                  <a:pt x="0" y="4450621"/>
                </a:cubicBezTo>
                <a:cubicBezTo>
                  <a:pt x="-20310" y="4207476"/>
                  <a:pt x="817" y="4075053"/>
                  <a:pt x="0" y="3872040"/>
                </a:cubicBezTo>
                <a:cubicBezTo>
                  <a:pt x="-817" y="3669027"/>
                  <a:pt x="-21729" y="3595882"/>
                  <a:pt x="0" y="3407904"/>
                </a:cubicBezTo>
                <a:cubicBezTo>
                  <a:pt x="21729" y="3219926"/>
                  <a:pt x="-30605" y="3052469"/>
                  <a:pt x="0" y="2714879"/>
                </a:cubicBezTo>
                <a:cubicBezTo>
                  <a:pt x="30605" y="2377289"/>
                  <a:pt x="-16081" y="2430808"/>
                  <a:pt x="0" y="2193520"/>
                </a:cubicBezTo>
                <a:cubicBezTo>
                  <a:pt x="16081" y="1956232"/>
                  <a:pt x="18120" y="1817979"/>
                  <a:pt x="0" y="1500495"/>
                </a:cubicBezTo>
                <a:cubicBezTo>
                  <a:pt x="-18120" y="1183011"/>
                  <a:pt x="23969" y="972269"/>
                  <a:pt x="0" y="750248"/>
                </a:cubicBezTo>
                <a:cubicBezTo>
                  <a:pt x="-23969" y="528227"/>
                  <a:pt x="-3769" y="358360"/>
                  <a:pt x="0" y="0"/>
                </a:cubicBezTo>
                <a:close/>
              </a:path>
            </a:pathLst>
          </a:custGeom>
          <a:solidFill>
            <a:srgbClr val="C34D8C"/>
          </a:solidFill>
          <a:ln w="25400">
            <a:solidFill>
              <a:srgbClr val="C34D8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ntent Placeholder 2">
            <a:extLst>
              <a:ext uri="{FF2B5EF4-FFF2-40B4-BE49-F238E27FC236}">
                <a16:creationId xmlns:a16="http://schemas.microsoft.com/office/drawing/2014/main" id="{E6E9689A-BCD0-412E-BDEC-1602E9E889FD}"/>
              </a:ext>
            </a:extLst>
          </p:cNvPr>
          <p:cNvSpPr>
            <a:spLocks noGrp="1"/>
          </p:cNvSpPr>
          <p:nvPr>
            <p:ph idx="1"/>
          </p:nvPr>
        </p:nvSpPr>
        <p:spPr>
          <a:xfrm>
            <a:off x="5806440" y="804544"/>
            <a:ext cx="5544312" cy="5146675"/>
          </a:xfrm>
        </p:spPr>
        <p:txBody>
          <a:bodyPr anchor="ctr">
            <a:normAutofit/>
          </a:bodyPr>
          <a:lstStyle/>
          <a:p>
            <a:r>
              <a:rPr lang="en-GB">
                <a:solidFill>
                  <a:schemeClr val="bg1"/>
                </a:solidFill>
              </a:rPr>
              <a:t>Psychologists take a look into a person's </a:t>
            </a:r>
            <a:r>
              <a:rPr lang="en-GB" b="1">
                <a:solidFill>
                  <a:schemeClr val="bg1"/>
                </a:solidFill>
              </a:rPr>
              <a:t>perception</a:t>
            </a:r>
            <a:r>
              <a:rPr lang="en-GB">
                <a:solidFill>
                  <a:schemeClr val="bg1"/>
                </a:solidFill>
              </a:rPr>
              <a:t> and how they perceive others and objects around them. </a:t>
            </a:r>
          </a:p>
          <a:p>
            <a:r>
              <a:rPr lang="en-GB">
                <a:solidFill>
                  <a:schemeClr val="bg1"/>
                </a:solidFill>
              </a:rPr>
              <a:t>Psychologists also study a person's </a:t>
            </a:r>
            <a:r>
              <a:rPr lang="en-GB" b="1">
                <a:solidFill>
                  <a:schemeClr val="bg1"/>
                </a:solidFill>
              </a:rPr>
              <a:t>attention</a:t>
            </a:r>
            <a:r>
              <a:rPr lang="en-GB">
                <a:solidFill>
                  <a:schemeClr val="bg1"/>
                </a:solidFill>
              </a:rPr>
              <a:t>. They look at how a person processes the information from the environment around them. </a:t>
            </a:r>
          </a:p>
          <a:p>
            <a:r>
              <a:rPr lang="en-GB">
                <a:solidFill>
                  <a:schemeClr val="bg1"/>
                </a:solidFill>
              </a:rPr>
              <a:t>Psychologists study </a:t>
            </a:r>
            <a:r>
              <a:rPr lang="en-GB" b="1">
                <a:solidFill>
                  <a:schemeClr val="bg1"/>
                </a:solidFill>
              </a:rPr>
              <a:t>memory</a:t>
            </a:r>
            <a:r>
              <a:rPr lang="en-GB">
                <a:solidFill>
                  <a:schemeClr val="bg1"/>
                </a:solidFill>
              </a:rPr>
              <a:t>. An individual takes in the information from an event and stores these images or even sounds in their Memory. These are important to everyone and helps people grow and move forward with their lives. </a:t>
            </a:r>
          </a:p>
        </p:txBody>
      </p:sp>
      <p:sp>
        <p:nvSpPr>
          <p:cNvPr id="4" name="Rectangle 3">
            <a:extLst>
              <a:ext uri="{FF2B5EF4-FFF2-40B4-BE49-F238E27FC236}">
                <a16:creationId xmlns:a16="http://schemas.microsoft.com/office/drawing/2014/main" id="{7AAFC174-E7C0-4FFB-BEDF-8B50EC1671E6}"/>
              </a:ext>
            </a:extLst>
          </p:cNvPr>
          <p:cNvSpPr/>
          <p:nvPr/>
        </p:nvSpPr>
        <p:spPr>
          <a:xfrm>
            <a:off x="9009246" y="6400800"/>
            <a:ext cx="2685449"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a:t>Trish Giles  </a:t>
            </a:r>
          </a:p>
        </p:txBody>
      </p:sp>
    </p:spTree>
    <p:extLst>
      <p:ext uri="{BB962C8B-B14F-4D97-AF65-F5344CB8AC3E}">
        <p14:creationId xmlns:p14="http://schemas.microsoft.com/office/powerpoint/2010/main" val="3563437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713C46-63A8-416B-BF26-C9D0F2163240}"/>
              </a:ext>
            </a:extLst>
          </p:cNvPr>
          <p:cNvSpPr>
            <a:spLocks noGrp="1"/>
          </p:cNvSpPr>
          <p:nvPr>
            <p:ph type="title"/>
          </p:nvPr>
        </p:nvSpPr>
        <p:spPr>
          <a:xfrm>
            <a:off x="5297762" y="329184"/>
            <a:ext cx="6251110" cy="1783080"/>
          </a:xfrm>
        </p:spPr>
        <p:txBody>
          <a:bodyPr anchor="b">
            <a:normAutofit/>
          </a:bodyPr>
          <a:lstStyle/>
          <a:p>
            <a:pPr>
              <a:lnSpc>
                <a:spcPct val="90000"/>
              </a:lnSpc>
            </a:pPr>
            <a:r>
              <a:rPr lang="en-GB" sz="5600"/>
              <a:t>Our minds are like computers </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34D8C"/>
          </a:solidFill>
          <a:ln w="38100" cap="rnd">
            <a:solidFill>
              <a:srgbClr val="C34D8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2">
            <a:extLst>
              <a:ext uri="{FF2B5EF4-FFF2-40B4-BE49-F238E27FC236}">
                <a16:creationId xmlns:a16="http://schemas.microsoft.com/office/drawing/2014/main" id="{434D0009-07F1-43D3-9DCB-6A3510E63BC1}"/>
              </a:ext>
            </a:extLst>
          </p:cNvPr>
          <p:cNvSpPr>
            <a:spLocks noGrp="1"/>
          </p:cNvSpPr>
          <p:nvPr>
            <p:ph idx="1"/>
          </p:nvPr>
        </p:nvSpPr>
        <p:spPr>
          <a:xfrm>
            <a:off x="5297762" y="2706624"/>
            <a:ext cx="6251110" cy="3483864"/>
          </a:xfrm>
        </p:spPr>
        <p:txBody>
          <a:bodyPr vert="horz" lIns="91440" tIns="45720" rIns="91440" bIns="45720" rtlCol="0" anchor="t">
            <a:normAutofit/>
          </a:bodyPr>
          <a:lstStyle/>
          <a:p>
            <a:pPr>
              <a:lnSpc>
                <a:spcPct val="100000"/>
              </a:lnSpc>
            </a:pPr>
            <a:r>
              <a:rPr lang="en-GB" b="1" i="0">
                <a:effectLst/>
              </a:rPr>
              <a:t>Some Psychologists believe that people can choose their own actions. Other will argu</a:t>
            </a:r>
            <a:r>
              <a:rPr lang="en-GB" b="1"/>
              <a:t>e that we can no more decide on our own behaviour that a computer can. </a:t>
            </a:r>
          </a:p>
          <a:p>
            <a:pPr>
              <a:lnSpc>
                <a:spcPct val="100000"/>
              </a:lnSpc>
            </a:pPr>
            <a:r>
              <a:rPr lang="en-GB" b="1" i="0">
                <a:effectLst/>
              </a:rPr>
              <a:t>A </a:t>
            </a:r>
            <a:r>
              <a:rPr lang="en-GB" b="1"/>
              <a:t>person's </a:t>
            </a:r>
            <a:r>
              <a:rPr lang="en-GB" b="1" i="0">
                <a:effectLst/>
              </a:rPr>
              <a:t>behaviour is decided on what information they have </a:t>
            </a:r>
            <a:r>
              <a:rPr lang="en-GB" b="1"/>
              <a:t>taken </a:t>
            </a:r>
            <a:r>
              <a:rPr lang="en-GB" b="1" i="0">
                <a:effectLst/>
              </a:rPr>
              <a:t>in from the environment, the way they process information from people around them and if peop</a:t>
            </a:r>
            <a:r>
              <a:rPr lang="en-GB" b="1"/>
              <a:t>le inherit behaviours from their parents. </a:t>
            </a:r>
            <a:endParaRPr lang="en-GB" b="1" i="0">
              <a:effectLst/>
            </a:endParaRPr>
          </a:p>
        </p:txBody>
      </p:sp>
      <p:pic>
        <p:nvPicPr>
          <p:cNvPr id="5" name="Picture 4">
            <a:extLst>
              <a:ext uri="{FF2B5EF4-FFF2-40B4-BE49-F238E27FC236}">
                <a16:creationId xmlns:a16="http://schemas.microsoft.com/office/drawing/2014/main" id="{B3BF661B-AB0C-4B98-9493-59A8CE39AA8C}"/>
              </a:ext>
            </a:extLst>
          </p:cNvPr>
          <p:cNvPicPr>
            <a:picLocks noChangeAspect="1"/>
          </p:cNvPicPr>
          <p:nvPr/>
        </p:nvPicPr>
        <p:blipFill rotWithShape="1">
          <a:blip r:embed="rId2"/>
          <a:srcRect l="33850" r="2795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Rectangle 2">
            <a:extLst>
              <a:ext uri="{FF2B5EF4-FFF2-40B4-BE49-F238E27FC236}">
                <a16:creationId xmlns:a16="http://schemas.microsoft.com/office/drawing/2014/main" id="{960322CE-7A5B-4FAE-B03A-C33F959E59E0}"/>
              </a:ext>
            </a:extLst>
          </p:cNvPr>
          <p:cNvSpPr/>
          <p:nvPr/>
        </p:nvSpPr>
        <p:spPr>
          <a:xfrm>
            <a:off x="10029825" y="6334125"/>
            <a:ext cx="1866900" cy="3238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t>Trish Giles</a:t>
            </a:r>
          </a:p>
        </p:txBody>
      </p:sp>
    </p:spTree>
    <p:extLst>
      <p:ext uri="{BB962C8B-B14F-4D97-AF65-F5344CB8AC3E}">
        <p14:creationId xmlns:p14="http://schemas.microsoft.com/office/powerpoint/2010/main" val="3048647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A047E9-9E77-4F4F-9EBC-6BDB9A70E3AF}"/>
              </a:ext>
            </a:extLst>
          </p:cNvPr>
          <p:cNvSpPr>
            <a:spLocks noGrp="1"/>
          </p:cNvSpPr>
          <p:nvPr>
            <p:ph type="title"/>
          </p:nvPr>
        </p:nvSpPr>
        <p:spPr>
          <a:xfrm>
            <a:off x="635000" y="640823"/>
            <a:ext cx="3418659" cy="5583148"/>
          </a:xfrm>
        </p:spPr>
        <p:txBody>
          <a:bodyPr anchor="ctr">
            <a:normAutofit/>
          </a:bodyPr>
          <a:lstStyle/>
          <a:p>
            <a:r>
              <a:rPr lang="en-GB"/>
              <a:t>Our Behaviours</a:t>
            </a:r>
            <a:r>
              <a:rPr lang="en-GB" sz="5100"/>
              <a:t> </a:t>
            </a:r>
          </a:p>
        </p:txBody>
      </p:sp>
      <p:sp>
        <p:nvSpPr>
          <p:cNvPr id="18"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onnsiteX0" fmla="*/ 0 w 18288"/>
              <a:gd name="connsiteY0" fmla="*/ 0 h 3749040"/>
              <a:gd name="connsiteX1" fmla="*/ 18288 w 18288"/>
              <a:gd name="connsiteY1" fmla="*/ 0 h 3749040"/>
              <a:gd name="connsiteX2" fmla="*/ 18288 w 18288"/>
              <a:gd name="connsiteY2" fmla="*/ 662330 h 3749040"/>
              <a:gd name="connsiteX3" fmla="*/ 18288 w 18288"/>
              <a:gd name="connsiteY3" fmla="*/ 1174699 h 3749040"/>
              <a:gd name="connsiteX4" fmla="*/ 18288 w 18288"/>
              <a:gd name="connsiteY4" fmla="*/ 1724558 h 3749040"/>
              <a:gd name="connsiteX5" fmla="*/ 18288 w 18288"/>
              <a:gd name="connsiteY5" fmla="*/ 2424379 h 3749040"/>
              <a:gd name="connsiteX6" fmla="*/ 18288 w 18288"/>
              <a:gd name="connsiteY6" fmla="*/ 3049219 h 3749040"/>
              <a:gd name="connsiteX7" fmla="*/ 18288 w 18288"/>
              <a:gd name="connsiteY7" fmla="*/ 3749040 h 3749040"/>
              <a:gd name="connsiteX8" fmla="*/ 0 w 18288"/>
              <a:gd name="connsiteY8" fmla="*/ 3749040 h 3749040"/>
              <a:gd name="connsiteX9" fmla="*/ 0 w 18288"/>
              <a:gd name="connsiteY9" fmla="*/ 3236671 h 3749040"/>
              <a:gd name="connsiteX10" fmla="*/ 0 w 18288"/>
              <a:gd name="connsiteY10" fmla="*/ 2536850 h 3749040"/>
              <a:gd name="connsiteX11" fmla="*/ 0 w 18288"/>
              <a:gd name="connsiteY11" fmla="*/ 1874520 h 3749040"/>
              <a:gd name="connsiteX12" fmla="*/ 0 w 18288"/>
              <a:gd name="connsiteY12" fmla="*/ 1362151 h 3749040"/>
              <a:gd name="connsiteX13" fmla="*/ 0 w 18288"/>
              <a:gd name="connsiteY13" fmla="*/ 774802 h 3749040"/>
              <a:gd name="connsiteX14" fmla="*/ 0 w 18288"/>
              <a:gd name="connsiteY14" fmla="*/ 0 h 374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rgbClr val="C34D8C"/>
          </a:solidFill>
          <a:ln w="34925">
            <a:solidFill>
              <a:srgbClr val="C34D8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6635C42B-58BA-4C65-B1DC-E2C5C7189324}"/>
              </a:ext>
            </a:extLst>
          </p:cNvPr>
          <p:cNvGraphicFramePr>
            <a:graphicFrameLocks noGrp="1"/>
          </p:cNvGraphicFramePr>
          <p:nvPr>
            <p:ph idx="1"/>
            <p:extLst>
              <p:ext uri="{D42A27DB-BD31-4B8C-83A1-F6EECF244321}">
                <p14:modId xmlns:p14="http://schemas.microsoft.com/office/powerpoint/2010/main" val="112301092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9443D482-C557-4D06-82F4-6FBBE9C72093}"/>
              </a:ext>
            </a:extLst>
          </p:cNvPr>
          <p:cNvSpPr/>
          <p:nvPr/>
        </p:nvSpPr>
        <p:spPr>
          <a:xfrm>
            <a:off x="9837019" y="6420051"/>
            <a:ext cx="2194560" cy="3977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a:t>Trish Giles</a:t>
            </a:r>
          </a:p>
        </p:txBody>
      </p:sp>
    </p:spTree>
    <p:extLst>
      <p:ext uri="{BB962C8B-B14F-4D97-AF65-F5344CB8AC3E}">
        <p14:creationId xmlns:p14="http://schemas.microsoft.com/office/powerpoint/2010/main" val="726339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7B1442A6-6DD2-42F5-BD1F-A1DF09F0839E}"/>
              </a:ext>
            </a:extLst>
          </p:cNvPr>
          <p:cNvSpPr/>
          <p:nvPr/>
        </p:nvSpPr>
        <p:spPr>
          <a:xfrm>
            <a:off x="117895" y="-4313"/>
            <a:ext cx="11818186" cy="165339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6378BEA-B07D-4048-B283-B5BA3E9E560A}"/>
              </a:ext>
            </a:extLst>
          </p:cNvPr>
          <p:cNvSpPr>
            <a:spLocks noGrp="1"/>
          </p:cNvSpPr>
          <p:nvPr>
            <p:ph type="title"/>
          </p:nvPr>
        </p:nvSpPr>
        <p:spPr>
          <a:xfrm>
            <a:off x="162464" y="149465"/>
            <a:ext cx="11608280" cy="1325563"/>
          </a:xfrm>
          <a:solidFill>
            <a:schemeClr val="accent1"/>
          </a:solidFill>
        </p:spPr>
        <p:txBody>
          <a:bodyPr>
            <a:normAutofit/>
          </a:bodyPr>
          <a:lstStyle/>
          <a:p>
            <a:pPr algn="ctr"/>
            <a:r>
              <a:rPr lang="en-GB" sz="6000" u="sng">
                <a:solidFill>
                  <a:schemeClr val="bg1"/>
                </a:solidFill>
              </a:rPr>
              <a:t>Biological Determinism</a:t>
            </a:r>
            <a:r>
              <a:rPr lang="en-GB" sz="6000"/>
              <a:t> </a:t>
            </a:r>
          </a:p>
        </p:txBody>
      </p:sp>
      <p:sp>
        <p:nvSpPr>
          <p:cNvPr id="3" name="Content Placeholder 2">
            <a:extLst>
              <a:ext uri="{FF2B5EF4-FFF2-40B4-BE49-F238E27FC236}">
                <a16:creationId xmlns:a16="http://schemas.microsoft.com/office/drawing/2014/main" id="{3C48E4A7-B8C9-4B8F-954D-B384A233775D}"/>
              </a:ext>
            </a:extLst>
          </p:cNvPr>
          <p:cNvSpPr>
            <a:spLocks noGrp="1"/>
          </p:cNvSpPr>
          <p:nvPr>
            <p:ph idx="1"/>
          </p:nvPr>
        </p:nvSpPr>
        <p:spPr>
          <a:xfrm>
            <a:off x="406880" y="2130667"/>
            <a:ext cx="11176957" cy="1850942"/>
          </a:xfrm>
        </p:spPr>
        <p:txBody>
          <a:bodyPr vert="horz" lIns="91440" tIns="45720" rIns="91440" bIns="45720" rtlCol="0" anchor="t">
            <a:normAutofit/>
          </a:bodyPr>
          <a:lstStyle/>
          <a:p>
            <a:pPr marL="0" indent="0">
              <a:buNone/>
            </a:pPr>
            <a:r>
              <a:rPr lang="en-GB" sz="4000" b="1">
                <a:solidFill>
                  <a:schemeClr val="accent1">
                    <a:lumMod val="75000"/>
                  </a:schemeClr>
                </a:solidFill>
                <a:latin typeface="Britannic Bold"/>
                <a:ea typeface="+mn-lt"/>
                <a:cs typeface="+mn-lt"/>
              </a:rPr>
              <a:t>Biological determinism</a:t>
            </a:r>
            <a:r>
              <a:rPr lang="en-GB" sz="4000" b="1">
                <a:ea typeface="+mn-lt"/>
                <a:cs typeface="+mn-lt"/>
              </a:rPr>
              <a:t> </a:t>
            </a:r>
            <a:r>
              <a:rPr lang="en-GB" sz="3200" b="1">
                <a:ea typeface="+mn-lt"/>
                <a:cs typeface="+mn-lt"/>
              </a:rPr>
              <a:t>refers to an idea that all individual behaviour is innate and determinates by </a:t>
            </a:r>
            <a:r>
              <a:rPr lang="en-GB" sz="3200" b="1">
                <a:solidFill>
                  <a:schemeClr val="accent2"/>
                </a:solidFill>
                <a:ea typeface="+mn-lt"/>
                <a:cs typeface="+mn-lt"/>
              </a:rPr>
              <a:t>genes</a:t>
            </a:r>
            <a:r>
              <a:rPr lang="en-GB" sz="3200" b="1">
                <a:ea typeface="+mn-lt"/>
                <a:cs typeface="+mn-lt"/>
              </a:rPr>
              <a:t> and other human biological internal factors, for example, the </a:t>
            </a:r>
            <a:r>
              <a:rPr lang="en-GB" sz="3200" b="1">
                <a:solidFill>
                  <a:schemeClr val="accent2"/>
                </a:solidFill>
                <a:ea typeface="+mn-lt"/>
                <a:cs typeface="+mn-lt"/>
              </a:rPr>
              <a:t>brain nervous system</a:t>
            </a:r>
            <a:r>
              <a:rPr lang="en-GB" sz="3200" b="1">
                <a:ea typeface="+mn-lt"/>
                <a:cs typeface="+mn-lt"/>
              </a:rPr>
              <a:t> and </a:t>
            </a:r>
            <a:r>
              <a:rPr lang="en-GB" sz="3200" b="1">
                <a:solidFill>
                  <a:schemeClr val="accent2"/>
                </a:solidFill>
                <a:ea typeface="+mn-lt"/>
                <a:cs typeface="+mn-lt"/>
              </a:rPr>
              <a:t>hormones.</a:t>
            </a:r>
            <a:endParaRPr lang="en-US" sz="3200" b="1">
              <a:solidFill>
                <a:schemeClr val="accent2"/>
              </a:solidFill>
            </a:endParaRPr>
          </a:p>
        </p:txBody>
      </p:sp>
      <p:pic>
        <p:nvPicPr>
          <p:cNvPr id="6" name="Picture 6" descr="A close up of a blue wall&#10;&#10;Description automatically generated">
            <a:extLst>
              <a:ext uri="{FF2B5EF4-FFF2-40B4-BE49-F238E27FC236}">
                <a16:creationId xmlns:a16="http://schemas.microsoft.com/office/drawing/2014/main" id="{26B4F9B7-AAE8-4C12-9A6A-A688155852E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92076" y="4229788"/>
            <a:ext cx="4295953" cy="2382616"/>
          </a:xfrm>
          <a:prstGeom prst="rect">
            <a:avLst/>
          </a:prstGeom>
        </p:spPr>
      </p:pic>
      <p:sp>
        <p:nvSpPr>
          <p:cNvPr id="7" name="TextBox 6">
            <a:extLst>
              <a:ext uri="{FF2B5EF4-FFF2-40B4-BE49-F238E27FC236}">
                <a16:creationId xmlns:a16="http://schemas.microsoft.com/office/drawing/2014/main" id="{56E5FC0A-B558-4718-ACDE-F0B2134B2250}"/>
              </a:ext>
            </a:extLst>
          </p:cNvPr>
          <p:cNvSpPr txBox="1"/>
          <p:nvPr/>
        </p:nvSpPr>
        <p:spPr>
          <a:xfrm>
            <a:off x="7916174" y="6511566"/>
            <a:ext cx="3763992" cy="475650"/>
          </a:xfrm>
          <a:prstGeom prst="rect">
            <a:avLst/>
          </a:prstGeom>
        </p:spPr>
        <p:txBody>
          <a:bodyPr lIns="91440" tIns="45720" rIns="91440" bIns="45720" anchor="t">
            <a:normAutofit/>
          </a:bodyPr>
          <a:lstStyle/>
          <a:p>
            <a:r>
              <a:rPr lang="en-US" b="1">
                <a:hlinkClick r:id="rId3"/>
              </a:rPr>
              <a:t>This Photo</a:t>
            </a:r>
            <a:r>
              <a:rPr lang="en-US" b="1"/>
              <a:t> by Unknown author is licensed under </a:t>
            </a:r>
            <a:r>
              <a:rPr lang="en-US" b="1">
                <a:hlinkClick r:id="rId4"/>
              </a:rPr>
              <a:t>CC BY-NC-ND</a:t>
            </a:r>
            <a:r>
              <a:rPr lang="en-US" b="1"/>
              <a:t>.</a:t>
            </a:r>
          </a:p>
        </p:txBody>
      </p:sp>
      <p:sp>
        <p:nvSpPr>
          <p:cNvPr id="10" name="TextBox 9">
            <a:extLst>
              <a:ext uri="{FF2B5EF4-FFF2-40B4-BE49-F238E27FC236}">
                <a16:creationId xmlns:a16="http://schemas.microsoft.com/office/drawing/2014/main" id="{2B805C1B-800A-4544-B141-DBB069D924D2}"/>
              </a:ext>
            </a:extLst>
          </p:cNvPr>
          <p:cNvSpPr txBox="1"/>
          <p:nvPr/>
        </p:nvSpPr>
        <p:spPr>
          <a:xfrm>
            <a:off x="308754" y="4406302"/>
            <a:ext cx="6783237"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The</a:t>
            </a:r>
            <a:r>
              <a:rPr lang="en-GB" sz="3200" b="1">
                <a:ea typeface="+mn-lt"/>
                <a:cs typeface="+mn-lt"/>
              </a:rPr>
              <a:t> approach is based on an assumption of </a:t>
            </a:r>
            <a:r>
              <a:rPr lang="en-GB" sz="3200" b="1">
                <a:solidFill>
                  <a:schemeClr val="accent1">
                    <a:lumMod val="75000"/>
                  </a:schemeClr>
                </a:solidFill>
                <a:ea typeface="+mn-lt"/>
                <a:cs typeface="+mn-lt"/>
              </a:rPr>
              <a:t>materialism</a:t>
            </a:r>
            <a:r>
              <a:rPr lang="en-GB" sz="3200" b="1">
                <a:ea typeface="+mn-lt"/>
                <a:cs typeface="+mn-lt"/>
              </a:rPr>
              <a:t> which argue that all behaviours have a physiological basis. </a:t>
            </a:r>
            <a:r>
              <a:rPr lang="en-GB" sz="3200" b="1">
                <a:solidFill>
                  <a:schemeClr val="accent1">
                    <a:lumMod val="75000"/>
                  </a:schemeClr>
                </a:solidFill>
                <a:ea typeface="+mn-lt"/>
                <a:cs typeface="+mn-lt"/>
              </a:rPr>
              <a:t>Consciousness</a:t>
            </a:r>
            <a:r>
              <a:rPr lang="en-GB" sz="3200" b="1">
                <a:ea typeface="+mn-lt"/>
                <a:cs typeface="+mn-lt"/>
              </a:rPr>
              <a:t> itself is interpreted as a level of arousal in the nervous system (Glassman &amp;Hadad,2009)</a:t>
            </a:r>
            <a:endParaRPr lang="en-GB" sz="3200" b="1"/>
          </a:p>
        </p:txBody>
      </p:sp>
      <p:sp>
        <p:nvSpPr>
          <p:cNvPr id="11" name="Rectangle: Rounded Corners 10">
            <a:extLst>
              <a:ext uri="{FF2B5EF4-FFF2-40B4-BE49-F238E27FC236}">
                <a16:creationId xmlns:a16="http://schemas.microsoft.com/office/drawing/2014/main" id="{0E6EAF64-4E59-4E4E-AB2D-F8D01C902E49}"/>
              </a:ext>
            </a:extLst>
          </p:cNvPr>
          <p:cNvSpPr/>
          <p:nvPr/>
        </p:nvSpPr>
        <p:spPr>
          <a:xfrm>
            <a:off x="60385" y="6609270"/>
            <a:ext cx="1250829" cy="287547"/>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Magda</a:t>
            </a:r>
          </a:p>
        </p:txBody>
      </p:sp>
    </p:spTree>
    <p:extLst>
      <p:ext uri="{BB962C8B-B14F-4D97-AF65-F5344CB8AC3E}">
        <p14:creationId xmlns:p14="http://schemas.microsoft.com/office/powerpoint/2010/main" val="18214046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8" name="Rectangle 12">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4">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rgbClr val="C34D8C"/>
          </a:solidFill>
          <a:ln w="12700" cap="flat">
            <a:noFill/>
            <a:prstDash val="solid"/>
            <a:miter/>
          </a:ln>
        </p:spPr>
        <p:txBody>
          <a:bodyPr wrap="square" rtlCol="0" anchor="ctr">
            <a:noAutofit/>
          </a:bodyPr>
          <a:lstStyle/>
          <a:p>
            <a:endParaRPr lang="en-US"/>
          </a:p>
        </p:txBody>
      </p:sp>
      <p:sp>
        <p:nvSpPr>
          <p:cNvPr id="4" name="TextBox 3">
            <a:extLst>
              <a:ext uri="{FF2B5EF4-FFF2-40B4-BE49-F238E27FC236}">
                <a16:creationId xmlns:a16="http://schemas.microsoft.com/office/drawing/2014/main" id="{7E2D3562-BED0-4727-B870-7334E3CCA7E2}"/>
              </a:ext>
            </a:extLst>
          </p:cNvPr>
          <p:cNvSpPr txBox="1"/>
          <p:nvPr/>
        </p:nvSpPr>
        <p:spPr>
          <a:xfrm>
            <a:off x="237397" y="357469"/>
            <a:ext cx="4248338" cy="273078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gn="ctr">
              <a:lnSpc>
                <a:spcPct val="90000"/>
              </a:lnSpc>
              <a:spcBef>
                <a:spcPct val="0"/>
              </a:spcBef>
              <a:spcAft>
                <a:spcPts val="600"/>
              </a:spcAft>
            </a:pPr>
            <a:r>
              <a:rPr lang="en-US" sz="2600" b="1">
                <a:solidFill>
                  <a:schemeClr val="bg1"/>
                </a:solidFill>
                <a:latin typeface="Britannic Bold"/>
                <a:ea typeface="+mj-ea"/>
                <a:cs typeface="+mj-cs"/>
              </a:rPr>
              <a:t>Strong evidence for </a:t>
            </a:r>
            <a:r>
              <a:rPr lang="en-US" sz="2800" b="1">
                <a:solidFill>
                  <a:schemeClr val="bg1"/>
                </a:solidFill>
                <a:latin typeface="Britannic Bold"/>
                <a:ea typeface="+mj-ea"/>
                <a:cs typeface="+mj-cs"/>
              </a:rPr>
              <a:t>biological determinism</a:t>
            </a:r>
            <a:r>
              <a:rPr lang="en-US" sz="2600" b="1">
                <a:solidFill>
                  <a:schemeClr val="bg1"/>
                </a:solidFill>
                <a:latin typeface="Britannic Bold"/>
                <a:ea typeface="+mj-ea"/>
                <a:cs typeface="+mj-cs"/>
              </a:rPr>
              <a:t> comes from twin studies. They provided evidence that twins could exhibit uncanny similarities as direct consequences of </a:t>
            </a:r>
            <a:r>
              <a:rPr lang="en-US" sz="4000" b="1">
                <a:solidFill>
                  <a:schemeClr val="bg1"/>
                </a:solidFill>
                <a:latin typeface="Britannic Bold"/>
                <a:ea typeface="+mj-ea"/>
                <a:cs typeface="+mj-cs"/>
              </a:rPr>
              <a:t>genetic factor</a:t>
            </a:r>
            <a:endParaRPr lang="en-US" sz="4000">
              <a:solidFill>
                <a:schemeClr val="bg1"/>
              </a:solidFill>
              <a:ea typeface="+mj-ea"/>
              <a:cs typeface="+mj-cs"/>
            </a:endParaRPr>
          </a:p>
        </p:txBody>
      </p:sp>
      <p:sp>
        <p:nvSpPr>
          <p:cNvPr id="6" name="TextBox 5">
            <a:extLst>
              <a:ext uri="{FF2B5EF4-FFF2-40B4-BE49-F238E27FC236}">
                <a16:creationId xmlns:a16="http://schemas.microsoft.com/office/drawing/2014/main" id="{7C8C964F-C2BD-4173-A267-D5B03AB02E04}"/>
              </a:ext>
            </a:extLst>
          </p:cNvPr>
          <p:cNvSpPr txBox="1"/>
          <p:nvPr/>
        </p:nvSpPr>
        <p:spPr>
          <a:xfrm>
            <a:off x="5765320" y="206580"/>
            <a:ext cx="5599810" cy="597038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10000"/>
              </a:lnSpc>
              <a:spcAft>
                <a:spcPts val="600"/>
              </a:spcAft>
            </a:pPr>
            <a:r>
              <a:rPr lang="en-US" sz="2800" b="1"/>
              <a:t>         </a:t>
            </a:r>
            <a:r>
              <a:rPr lang="en-US" sz="2800" b="1">
                <a:latin typeface="Modern Love"/>
              </a:rPr>
              <a:t> Concordance rate in</a:t>
            </a:r>
            <a:endParaRPr lang="en-US">
              <a:latin typeface="Modern Love"/>
            </a:endParaRPr>
          </a:p>
          <a:p>
            <a:pPr>
              <a:lnSpc>
                <a:spcPct val="110000"/>
              </a:lnSpc>
              <a:spcAft>
                <a:spcPts val="600"/>
              </a:spcAft>
            </a:pPr>
            <a:r>
              <a:rPr lang="en-US" sz="2800" b="1">
                <a:latin typeface="Modern Love"/>
              </a:rPr>
              <a:t> Twin Studies: </a:t>
            </a:r>
            <a:endParaRPr lang="en-US">
              <a:latin typeface="Modern Love"/>
            </a:endParaRPr>
          </a:p>
          <a:p>
            <a:pPr indent="-228600">
              <a:lnSpc>
                <a:spcPct val="110000"/>
              </a:lnSpc>
              <a:spcAft>
                <a:spcPts val="600"/>
              </a:spcAft>
              <a:buFont typeface="Arial" panose="020B0604020202020204" pitchFamily="34" charset="0"/>
              <a:buChar char="•"/>
            </a:pPr>
            <a:endParaRPr lang="en-US" sz="2800" b="1">
              <a:latin typeface="Modern Love"/>
            </a:endParaRPr>
          </a:p>
          <a:p>
            <a:pPr marL="285750" indent="-228600">
              <a:lnSpc>
                <a:spcPct val="110000"/>
              </a:lnSpc>
              <a:spcAft>
                <a:spcPts val="600"/>
              </a:spcAft>
              <a:buFont typeface="Arial" panose="020B0604020202020204" pitchFamily="34" charset="0"/>
              <a:buChar char="•"/>
            </a:pPr>
            <a:r>
              <a:rPr lang="en-US" sz="2800" b="1">
                <a:solidFill>
                  <a:schemeClr val="accent2"/>
                </a:solidFill>
              </a:rPr>
              <a:t>Bipolar disorder</a:t>
            </a:r>
            <a:r>
              <a:rPr lang="en-US" sz="2800" b="1"/>
              <a:t> – 69% </a:t>
            </a:r>
            <a:r>
              <a:rPr lang="en-US" sz="2400"/>
              <a:t>(Atkinson et al.,1996)</a:t>
            </a:r>
          </a:p>
          <a:p>
            <a:pPr marL="285750" indent="-228600">
              <a:lnSpc>
                <a:spcPct val="110000"/>
              </a:lnSpc>
              <a:spcAft>
                <a:spcPts val="600"/>
              </a:spcAft>
              <a:buFont typeface="Arial" panose="020B0604020202020204" pitchFamily="34" charset="0"/>
              <a:buChar char="•"/>
            </a:pPr>
            <a:r>
              <a:rPr lang="en-US" sz="2800" b="1"/>
              <a:t>Personality-50%</a:t>
            </a:r>
            <a:r>
              <a:rPr lang="en-US" sz="2400"/>
              <a:t> (</a:t>
            </a:r>
            <a:r>
              <a:rPr lang="en-US" sz="2400">
                <a:ea typeface="+mn-lt"/>
                <a:cs typeface="+mn-lt"/>
              </a:rPr>
              <a:t>Segal, 1990).</a:t>
            </a:r>
          </a:p>
          <a:p>
            <a:pPr marL="285750" indent="-228600">
              <a:lnSpc>
                <a:spcPct val="110000"/>
              </a:lnSpc>
              <a:spcAft>
                <a:spcPts val="600"/>
              </a:spcAft>
              <a:buFont typeface="Arial" panose="020B0604020202020204" pitchFamily="34" charset="0"/>
              <a:buChar char="•"/>
            </a:pPr>
            <a:r>
              <a:rPr lang="en-US" sz="2800" b="1">
                <a:solidFill>
                  <a:schemeClr val="accent1">
                    <a:lumMod val="75000"/>
                  </a:schemeClr>
                </a:solidFill>
              </a:rPr>
              <a:t>Aggressive behavior</a:t>
            </a:r>
            <a:r>
              <a:rPr lang="en-US" sz="2800" b="1"/>
              <a:t> -41% </a:t>
            </a:r>
            <a:r>
              <a:rPr lang="en-US" sz="2800">
                <a:ea typeface="+mn-lt"/>
                <a:cs typeface="+mn-lt"/>
              </a:rPr>
              <a:t>(</a:t>
            </a:r>
            <a:r>
              <a:rPr lang="en-US" sz="2400">
                <a:ea typeface="+mn-lt"/>
                <a:cs typeface="+mn-lt"/>
              </a:rPr>
              <a:t>Viding, 2004).</a:t>
            </a:r>
            <a:endParaRPr lang="en-US" sz="2400"/>
          </a:p>
          <a:p>
            <a:pPr marL="285750" indent="-228600">
              <a:lnSpc>
                <a:spcPct val="110000"/>
              </a:lnSpc>
              <a:spcAft>
                <a:spcPts val="600"/>
              </a:spcAft>
              <a:buFont typeface="Arial" panose="020B0604020202020204" pitchFamily="34" charset="0"/>
              <a:buChar char="•"/>
            </a:pPr>
            <a:r>
              <a:rPr lang="en-US" sz="2800" b="1"/>
              <a:t>Obsessive Compulsive Disorder(OCD) -77% </a:t>
            </a:r>
            <a:r>
              <a:rPr lang="en-US" sz="2800">
                <a:ea typeface="+mn-lt"/>
                <a:cs typeface="+mn-lt"/>
              </a:rPr>
              <a:t>(Segal, 1990).</a:t>
            </a:r>
            <a:endParaRPr lang="en-US" sz="2800">
              <a:solidFill>
                <a:srgbClr val="000000"/>
              </a:solidFill>
            </a:endParaRPr>
          </a:p>
          <a:p>
            <a:pPr marL="285750" indent="-228600">
              <a:lnSpc>
                <a:spcPct val="110000"/>
              </a:lnSpc>
              <a:spcAft>
                <a:spcPts val="600"/>
              </a:spcAft>
              <a:buFont typeface="Arial" panose="020B0604020202020204" pitchFamily="34" charset="0"/>
              <a:buChar char="•"/>
            </a:pPr>
            <a:r>
              <a:rPr lang="en-US" sz="2800" b="1">
                <a:solidFill>
                  <a:schemeClr val="accent2"/>
                </a:solidFill>
              </a:rPr>
              <a:t>Depression </a:t>
            </a:r>
            <a:r>
              <a:rPr lang="en-US" sz="2800" b="1"/>
              <a:t>_40% </a:t>
            </a:r>
            <a:r>
              <a:rPr lang="en-US" sz="2800">
                <a:ea typeface="+mn-lt"/>
                <a:cs typeface="+mn-lt"/>
              </a:rPr>
              <a:t>(Atkinson et al.,1996)</a:t>
            </a:r>
            <a:endParaRPr lang="en-US"/>
          </a:p>
          <a:p>
            <a:pPr marL="285750" indent="-228600">
              <a:lnSpc>
                <a:spcPct val="110000"/>
              </a:lnSpc>
              <a:spcAft>
                <a:spcPts val="600"/>
              </a:spcAft>
              <a:buFont typeface="Arial" panose="020B0604020202020204" pitchFamily="34" charset="0"/>
              <a:buChar char="•"/>
            </a:pPr>
            <a:r>
              <a:rPr lang="en-US" sz="2800" b="1"/>
              <a:t>Intelligence-80%</a:t>
            </a:r>
            <a:r>
              <a:rPr lang="en-US" sz="2400"/>
              <a:t>(</a:t>
            </a:r>
            <a:r>
              <a:rPr lang="en-US" sz="2400">
                <a:ea typeface="+mn-lt"/>
                <a:cs typeface="+mn-lt"/>
              </a:rPr>
              <a:t>Plomin&amp;Deary,2015)</a:t>
            </a:r>
          </a:p>
          <a:p>
            <a:pPr marL="285750" indent="-228600">
              <a:lnSpc>
                <a:spcPct val="110000"/>
              </a:lnSpc>
              <a:spcAft>
                <a:spcPts val="600"/>
              </a:spcAft>
              <a:buFont typeface="Arial" panose="020B0604020202020204" pitchFamily="34" charset="0"/>
              <a:buChar char="•"/>
            </a:pPr>
            <a:r>
              <a:rPr lang="en-US" sz="2800" b="1">
                <a:solidFill>
                  <a:schemeClr val="accent2"/>
                </a:solidFill>
              </a:rPr>
              <a:t>Schizophrenia </a:t>
            </a:r>
            <a:r>
              <a:rPr lang="en-US" sz="2400" b="1"/>
              <a:t>–81%</a:t>
            </a:r>
            <a:r>
              <a:rPr lang="en-US" sz="2400"/>
              <a:t>(</a:t>
            </a:r>
            <a:r>
              <a:rPr lang="en-GB" sz="2400">
                <a:ea typeface="+mn-lt"/>
                <a:cs typeface="+mn-lt"/>
              </a:rPr>
              <a:t>Higgs et at., 2020)</a:t>
            </a:r>
            <a:endParaRPr lang="en-US" sz="2400">
              <a:ea typeface="+mn-lt"/>
              <a:cs typeface="+mn-lt"/>
            </a:endParaRPr>
          </a:p>
          <a:p>
            <a:pPr marL="285750" indent="-228600">
              <a:lnSpc>
                <a:spcPct val="110000"/>
              </a:lnSpc>
              <a:spcAft>
                <a:spcPts val="600"/>
              </a:spcAft>
              <a:buFont typeface="Arial" panose="020B0604020202020204" pitchFamily="34" charset="0"/>
              <a:buChar char="•"/>
            </a:pPr>
            <a:endParaRPr lang="en-US" sz="2400"/>
          </a:p>
        </p:txBody>
      </p:sp>
      <p:sp>
        <p:nvSpPr>
          <p:cNvPr id="2" name="TextBox 1">
            <a:extLst>
              <a:ext uri="{FF2B5EF4-FFF2-40B4-BE49-F238E27FC236}">
                <a16:creationId xmlns:a16="http://schemas.microsoft.com/office/drawing/2014/main" id="{497CE8C9-6ED4-4BE8-AC98-ECFF4B7999F9}"/>
              </a:ext>
            </a:extLst>
          </p:cNvPr>
          <p:cNvSpPr txBox="1"/>
          <p:nvPr/>
        </p:nvSpPr>
        <p:spPr>
          <a:xfrm>
            <a:off x="575957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3" name="TextBox 2">
            <a:extLst>
              <a:ext uri="{FF2B5EF4-FFF2-40B4-BE49-F238E27FC236}">
                <a16:creationId xmlns:a16="http://schemas.microsoft.com/office/drawing/2014/main" id="{6AB53A92-CDC3-43D6-A049-FDBEE03B8D4A}"/>
              </a:ext>
            </a:extLst>
          </p:cNvPr>
          <p:cNvSpPr txBox="1"/>
          <p:nvPr/>
        </p:nvSpPr>
        <p:spPr>
          <a:xfrm flipV="1">
            <a:off x="1173193" y="6459580"/>
            <a:ext cx="40802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t>Click to add text</a:t>
            </a:r>
          </a:p>
        </p:txBody>
      </p:sp>
      <p:sp>
        <p:nvSpPr>
          <p:cNvPr id="5" name="Rectangle: Rounded Corners 4">
            <a:extLst>
              <a:ext uri="{FF2B5EF4-FFF2-40B4-BE49-F238E27FC236}">
                <a16:creationId xmlns:a16="http://schemas.microsoft.com/office/drawing/2014/main" id="{4C08E0EE-DDF1-49C9-A35C-352664E17270}"/>
              </a:ext>
            </a:extLst>
          </p:cNvPr>
          <p:cNvSpPr/>
          <p:nvPr/>
        </p:nvSpPr>
        <p:spPr>
          <a:xfrm>
            <a:off x="1079" y="6276795"/>
            <a:ext cx="1293963" cy="388189"/>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Magdal</a:t>
            </a:r>
          </a:p>
        </p:txBody>
      </p:sp>
      <p:pic>
        <p:nvPicPr>
          <p:cNvPr id="7" name="Picture 19" descr="A young child standing next to a child&#10;&#10;Description automatically generated">
            <a:extLst>
              <a:ext uri="{FF2B5EF4-FFF2-40B4-BE49-F238E27FC236}">
                <a16:creationId xmlns:a16="http://schemas.microsoft.com/office/drawing/2014/main" id="{7C9859BD-662E-4A16-9F8C-B9651371B22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080739" y="4429664"/>
            <a:ext cx="2527540" cy="2096219"/>
          </a:xfrm>
          <a:prstGeom prst="rect">
            <a:avLst/>
          </a:prstGeom>
        </p:spPr>
      </p:pic>
      <p:sp>
        <p:nvSpPr>
          <p:cNvPr id="20" name="TextBox 19">
            <a:extLst>
              <a:ext uri="{FF2B5EF4-FFF2-40B4-BE49-F238E27FC236}">
                <a16:creationId xmlns:a16="http://schemas.microsoft.com/office/drawing/2014/main" id="{83C060D8-776C-43CC-8894-5044B3A33457}"/>
              </a:ext>
            </a:extLst>
          </p:cNvPr>
          <p:cNvSpPr txBox="1"/>
          <p:nvPr/>
        </p:nvSpPr>
        <p:spPr>
          <a:xfrm>
            <a:off x="8103079" y="6482752"/>
            <a:ext cx="3505200" cy="360631"/>
          </a:xfrm>
          <a:prstGeom prst="rect">
            <a:avLst/>
          </a:prstGeom>
        </p:spPr>
        <p:txBody>
          <a:bodyPr>
            <a:normAutofit lnSpcReduction="10000"/>
          </a:bodyPr>
          <a:lstStyle/>
          <a:p>
            <a:r>
              <a:rPr lang="en-US">
                <a:hlinkClick r:id="rId3"/>
              </a:rPr>
              <a:t>This Photo</a:t>
            </a:r>
            <a:r>
              <a:rPr lang="en-US"/>
              <a:t> by Unknown author is licensed under </a:t>
            </a:r>
            <a:r>
              <a:rPr lang="en-US">
                <a:hlinkClick r:id="rId4"/>
              </a:rPr>
              <a:t>CC BY-ND</a:t>
            </a:r>
            <a:r>
              <a:rPr lang="en-US"/>
              <a:t>.</a:t>
            </a:r>
          </a:p>
        </p:txBody>
      </p:sp>
      <p:pic>
        <p:nvPicPr>
          <p:cNvPr id="22" name="Picture 22" descr="A close up of a basketball hoop&#10;&#10;Description automatically generated">
            <a:extLst>
              <a:ext uri="{FF2B5EF4-FFF2-40B4-BE49-F238E27FC236}">
                <a16:creationId xmlns:a16="http://schemas.microsoft.com/office/drawing/2014/main" id="{35D6EAFA-F1EF-422F-A1D2-6D8C7B71A547}"/>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748287" y="4671924"/>
            <a:ext cx="2944485" cy="1697965"/>
          </a:xfrm>
          <a:prstGeom prst="rect">
            <a:avLst/>
          </a:prstGeom>
        </p:spPr>
      </p:pic>
      <p:sp>
        <p:nvSpPr>
          <p:cNvPr id="8" name="TextBox 7">
            <a:extLst>
              <a:ext uri="{FF2B5EF4-FFF2-40B4-BE49-F238E27FC236}">
                <a16:creationId xmlns:a16="http://schemas.microsoft.com/office/drawing/2014/main" id="{6B6EAA67-12DC-4529-893C-39EEBA31E564}"/>
              </a:ext>
            </a:extLst>
          </p:cNvPr>
          <p:cNvSpPr txBox="1"/>
          <p:nvPr/>
        </p:nvSpPr>
        <p:spPr>
          <a:xfrm>
            <a:off x="1647646" y="4436853"/>
            <a:ext cx="3879011"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3200" b="1">
              <a:solidFill>
                <a:schemeClr val="bg1"/>
              </a:solidFill>
            </a:endParaRPr>
          </a:p>
          <a:p>
            <a:r>
              <a:rPr lang="en-GB" sz="3200" b="1">
                <a:solidFill>
                  <a:schemeClr val="bg1"/>
                </a:solidFill>
              </a:rPr>
              <a:t>Deoxyribonucleic acid (DNA)</a:t>
            </a:r>
            <a:endParaRPr lang="en-GB">
              <a:solidFill>
                <a:schemeClr val="bg1"/>
              </a:solidFill>
            </a:endParaRPr>
          </a:p>
        </p:txBody>
      </p:sp>
    </p:spTree>
    <p:extLst>
      <p:ext uri="{BB962C8B-B14F-4D97-AF65-F5344CB8AC3E}">
        <p14:creationId xmlns:p14="http://schemas.microsoft.com/office/powerpoint/2010/main" val="6282674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0C32CE4-7C1A-4949-9E1E-1CDC5E8CB408}"/>
              </a:ext>
            </a:extLst>
          </p:cNvPr>
          <p:cNvSpPr txBox="1"/>
          <p:nvPr/>
        </p:nvSpPr>
        <p:spPr>
          <a:xfrm>
            <a:off x="4593209" y="740075"/>
            <a:ext cx="7070783" cy="64017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r>
              <a:rPr lang="en-GB" sz="2000" b="1">
                <a:solidFill>
                  <a:schemeClr val="accent1">
                    <a:lumMod val="75000"/>
                  </a:schemeClr>
                </a:solidFill>
                <a:latin typeface="Britannic Bold"/>
              </a:rPr>
              <a:t>Acetylcholine</a:t>
            </a:r>
            <a:r>
              <a:rPr lang="en-GB" sz="2000" b="1"/>
              <a:t> realised by motor neurons to activate muscle fibres. In CNS it has been implicated in learning and memory,</a:t>
            </a:r>
            <a:endParaRPr lang="en-GB" sz="2000"/>
          </a:p>
          <a:p>
            <a:endParaRPr lang="en-GB" sz="2000" b="1">
              <a:solidFill>
                <a:srgbClr val="000000"/>
              </a:solidFill>
              <a:latin typeface="The Hand"/>
            </a:endParaRPr>
          </a:p>
          <a:p>
            <a:r>
              <a:rPr lang="en-GB" sz="2000" b="1">
                <a:solidFill>
                  <a:schemeClr val="accent1">
                    <a:lumMod val="75000"/>
                  </a:schemeClr>
                </a:solidFill>
                <a:latin typeface="Britannic Bold"/>
              </a:rPr>
              <a:t>Dopamine</a:t>
            </a:r>
            <a:r>
              <a:rPr lang="en-GB" sz="2400" b="1">
                <a:solidFill>
                  <a:schemeClr val="accent1">
                    <a:lumMod val="75000"/>
                  </a:schemeClr>
                </a:solidFill>
              </a:rPr>
              <a:t> </a:t>
            </a:r>
            <a:r>
              <a:rPr lang="en-GB" sz="2000" b="1"/>
              <a:t>plays a significant role in motor control and sensory processing (mood disorder and depression).</a:t>
            </a:r>
          </a:p>
          <a:p>
            <a:r>
              <a:rPr lang="en-GB" sz="2000" b="1"/>
              <a:t> Also:</a:t>
            </a:r>
            <a:endParaRPr lang="en-GB"/>
          </a:p>
          <a:p>
            <a:r>
              <a:rPr lang="en-GB" sz="2000" b="1"/>
              <a:t>-Low level of dopamine in motor pathways results in Parkinson's disease </a:t>
            </a:r>
          </a:p>
          <a:p>
            <a:r>
              <a:rPr lang="en-GB" sz="2000" b="1"/>
              <a:t>-High level of dopamine  is linked in Schizophrenia </a:t>
            </a:r>
          </a:p>
          <a:p>
            <a:endParaRPr lang="en-GB" sz="2000" b="1">
              <a:solidFill>
                <a:srgbClr val="000000"/>
              </a:solidFill>
              <a:latin typeface="The Hand"/>
            </a:endParaRPr>
          </a:p>
          <a:p>
            <a:r>
              <a:rPr lang="en-GB" sz="2000" b="1">
                <a:solidFill>
                  <a:schemeClr val="accent1">
                    <a:lumMod val="75000"/>
                  </a:schemeClr>
                </a:solidFill>
                <a:latin typeface="Britannic Bold"/>
              </a:rPr>
              <a:t>Epinephrine</a:t>
            </a:r>
            <a:r>
              <a:rPr lang="en-GB" sz="2000" b="1"/>
              <a:t> –emotions and stress</a:t>
            </a:r>
          </a:p>
          <a:p>
            <a:endParaRPr lang="en-GB" sz="2000" b="1">
              <a:solidFill>
                <a:srgbClr val="000000"/>
              </a:solidFill>
              <a:latin typeface="The Hand"/>
            </a:endParaRPr>
          </a:p>
          <a:p>
            <a:r>
              <a:rPr lang="en-GB" sz="2000" b="1">
                <a:solidFill>
                  <a:schemeClr val="accent1">
                    <a:lumMod val="75000"/>
                  </a:schemeClr>
                </a:solidFill>
                <a:latin typeface="Britannic Bold"/>
              </a:rPr>
              <a:t>Gamma-aminobutyric acid (GABA</a:t>
            </a:r>
            <a:r>
              <a:rPr lang="en-GB" b="1">
                <a:latin typeface="Britannic Bold"/>
              </a:rPr>
              <a:t>)</a:t>
            </a:r>
            <a:r>
              <a:rPr lang="en-GB" sz="2000" b="1"/>
              <a:t>-the major inhibitory neurotransmitter  play a role in anxiety, arousal and learning</a:t>
            </a:r>
          </a:p>
          <a:p>
            <a:endParaRPr lang="en-GB" sz="2000" b="1">
              <a:solidFill>
                <a:srgbClr val="000000"/>
              </a:solidFill>
              <a:latin typeface="The Hand"/>
            </a:endParaRPr>
          </a:p>
          <a:p>
            <a:r>
              <a:rPr lang="en-GB" sz="2000" b="1">
                <a:solidFill>
                  <a:schemeClr val="accent1">
                    <a:lumMod val="75000"/>
                  </a:schemeClr>
                </a:solidFill>
                <a:latin typeface="Britannic Bold"/>
              </a:rPr>
              <a:t>Glutamate</a:t>
            </a:r>
            <a:r>
              <a:rPr lang="en-GB" sz="2400" b="1">
                <a:solidFill>
                  <a:schemeClr val="accent1">
                    <a:lumMod val="75000"/>
                  </a:schemeClr>
                </a:solidFill>
              </a:rPr>
              <a:t> </a:t>
            </a:r>
            <a:r>
              <a:rPr lang="en-GB" sz="2000" b="1"/>
              <a:t>– a major excitatory neurotransmitter is linked to anxiety and mood </a:t>
            </a:r>
          </a:p>
          <a:p>
            <a:endParaRPr lang="en-GB" sz="2000" b="1"/>
          </a:p>
          <a:p>
            <a:r>
              <a:rPr lang="en-GB" sz="2000" b="1">
                <a:solidFill>
                  <a:schemeClr val="accent1">
                    <a:lumMod val="75000"/>
                  </a:schemeClr>
                </a:solidFill>
                <a:latin typeface="Britannic Bold"/>
              </a:rPr>
              <a:t>Serotonin</a:t>
            </a:r>
            <a:r>
              <a:rPr lang="en-GB" sz="2400" b="1">
                <a:solidFill>
                  <a:schemeClr val="accent1">
                    <a:lumMod val="75000"/>
                  </a:schemeClr>
                </a:solidFill>
              </a:rPr>
              <a:t> </a:t>
            </a:r>
            <a:r>
              <a:rPr lang="en-GB" sz="2000" b="1"/>
              <a:t>–  responsible for sensory processing, sleep ,arousal and mood disorder associated with aggression. </a:t>
            </a:r>
          </a:p>
          <a:p>
            <a:r>
              <a:rPr lang="en-GB" sz="2000">
                <a:ea typeface="+mn-lt"/>
                <a:cs typeface="+mn-lt"/>
              </a:rPr>
              <a:t>(Glassman&amp;Hadad,2009</a:t>
            </a:r>
          </a:p>
          <a:p>
            <a:endParaRPr lang="en-GB" sz="2000" b="1"/>
          </a:p>
        </p:txBody>
      </p:sp>
      <p:sp>
        <p:nvSpPr>
          <p:cNvPr id="5" name="Rectangle: Rounded Corners 4">
            <a:extLst>
              <a:ext uri="{FF2B5EF4-FFF2-40B4-BE49-F238E27FC236}">
                <a16:creationId xmlns:a16="http://schemas.microsoft.com/office/drawing/2014/main" id="{A025E7DA-90EF-4884-855A-A662823957A0}"/>
              </a:ext>
            </a:extLst>
          </p:cNvPr>
          <p:cNvSpPr/>
          <p:nvPr/>
        </p:nvSpPr>
        <p:spPr>
          <a:xfrm>
            <a:off x="172709" y="7369"/>
            <a:ext cx="2516037" cy="171090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6" descr="Graphical user interface&#10;&#10;Description automatically generated">
            <a:extLst>
              <a:ext uri="{FF2B5EF4-FFF2-40B4-BE49-F238E27FC236}">
                <a16:creationId xmlns:a16="http://schemas.microsoft.com/office/drawing/2014/main" id="{6FFC39B2-CCBF-4DBF-87B9-AE70AA657DC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46854" y="135506"/>
            <a:ext cx="2167385" cy="1497401"/>
          </a:xfrm>
          <a:prstGeom prst="rect">
            <a:avLst/>
          </a:prstGeom>
        </p:spPr>
      </p:pic>
      <p:sp>
        <p:nvSpPr>
          <p:cNvPr id="10" name="Rectangle: Rounded Corners 9">
            <a:extLst>
              <a:ext uri="{FF2B5EF4-FFF2-40B4-BE49-F238E27FC236}">
                <a16:creationId xmlns:a16="http://schemas.microsoft.com/office/drawing/2014/main" id="{5DCFD8D8-0B66-4C37-854B-A58D1C9BB648}"/>
              </a:ext>
            </a:extLst>
          </p:cNvPr>
          <p:cNvSpPr/>
          <p:nvPr/>
        </p:nvSpPr>
        <p:spPr>
          <a:xfrm>
            <a:off x="56792" y="1976168"/>
            <a:ext cx="4543243" cy="448573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2000" b="1">
                <a:latin typeface="Britannic Bold"/>
              </a:rPr>
              <a:t>The</a:t>
            </a:r>
            <a:r>
              <a:rPr lang="en-GB" sz="2400" b="1">
                <a:latin typeface="Britannic Bold"/>
              </a:rPr>
              <a:t> C</a:t>
            </a:r>
            <a:r>
              <a:rPr lang="en-GB" sz="2000" b="1">
                <a:latin typeface="Britannic Bold"/>
              </a:rPr>
              <a:t>entral </a:t>
            </a:r>
            <a:r>
              <a:rPr lang="en-GB" sz="2400" b="1">
                <a:latin typeface="Britannic Bold"/>
              </a:rPr>
              <a:t>N</a:t>
            </a:r>
            <a:r>
              <a:rPr lang="en-GB" sz="2000" b="1">
                <a:latin typeface="Britannic Bold"/>
              </a:rPr>
              <a:t>ervous</a:t>
            </a:r>
            <a:r>
              <a:rPr lang="en-GB" sz="2800" b="1">
                <a:latin typeface="Britannic Bold"/>
              </a:rPr>
              <a:t> S</a:t>
            </a:r>
            <a:r>
              <a:rPr lang="en-GB" sz="2000" b="1">
                <a:latin typeface="Britannic Bold"/>
              </a:rPr>
              <a:t>ystem</a:t>
            </a:r>
            <a:r>
              <a:rPr lang="en-GB" sz="2800" b="1"/>
              <a:t> (CNS) </a:t>
            </a:r>
            <a:r>
              <a:rPr lang="en-GB" sz="2400" b="1"/>
              <a:t>plays an essential role in coordination of  behaviour </a:t>
            </a:r>
          </a:p>
          <a:p>
            <a:endParaRPr lang="en-GB" sz="2400" b="1">
              <a:latin typeface="The Hand"/>
            </a:endParaRPr>
          </a:p>
          <a:p>
            <a:r>
              <a:rPr lang="en-GB" sz="2800" b="1">
                <a:latin typeface="Britannic Bold"/>
              </a:rPr>
              <a:t>Neurotransmitters</a:t>
            </a:r>
            <a:r>
              <a:rPr lang="en-GB" sz="3200" b="1"/>
              <a:t> </a:t>
            </a:r>
            <a:r>
              <a:rPr lang="en-GB" sz="2400" b="1"/>
              <a:t>are chemicals released by the neuron's terminals which flow across the synaptic gap to the next neuron's receptor.</a:t>
            </a:r>
          </a:p>
          <a:p>
            <a:r>
              <a:rPr lang="en-GB" sz="2400" b="1"/>
              <a:t> </a:t>
            </a:r>
            <a:r>
              <a:rPr lang="en-GB" sz="2000" b="1">
                <a:latin typeface="Britannic Bold"/>
              </a:rPr>
              <a:t>Imbalanced neurochemicals in the brain are associated with abnormal behaviour </a:t>
            </a:r>
            <a:r>
              <a:rPr lang="en-GB" sz="1600">
                <a:ea typeface="+mn-lt"/>
                <a:cs typeface="+mn-lt"/>
              </a:rPr>
              <a:t>(Glassman&amp;Hadad,2009</a:t>
            </a:r>
            <a:endParaRPr lang="en-GB"/>
          </a:p>
          <a:p>
            <a:endParaRPr lang="en-GB" sz="2400" b="1">
              <a:latin typeface="Britannic Bold"/>
            </a:endParaRPr>
          </a:p>
        </p:txBody>
      </p:sp>
      <p:sp>
        <p:nvSpPr>
          <p:cNvPr id="12" name="Rectangle: Rounded Corners 11">
            <a:extLst>
              <a:ext uri="{FF2B5EF4-FFF2-40B4-BE49-F238E27FC236}">
                <a16:creationId xmlns:a16="http://schemas.microsoft.com/office/drawing/2014/main" id="{D2A8AF60-CFD8-4D3B-94D9-CC5E0E16BBB4}"/>
              </a:ext>
            </a:extLst>
          </p:cNvPr>
          <p:cNvSpPr/>
          <p:nvPr/>
        </p:nvSpPr>
        <p:spPr>
          <a:xfrm>
            <a:off x="60385" y="6551760"/>
            <a:ext cx="1250829" cy="301925"/>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Magda</a:t>
            </a:r>
          </a:p>
        </p:txBody>
      </p:sp>
      <p:sp>
        <p:nvSpPr>
          <p:cNvPr id="3" name="TextBox 2">
            <a:extLst>
              <a:ext uri="{FF2B5EF4-FFF2-40B4-BE49-F238E27FC236}">
                <a16:creationId xmlns:a16="http://schemas.microsoft.com/office/drawing/2014/main" id="{DE23F3B1-C10D-4FE8-A42E-5DF74569E82C}"/>
              </a:ext>
            </a:extLst>
          </p:cNvPr>
          <p:cNvSpPr txBox="1"/>
          <p:nvPr/>
        </p:nvSpPr>
        <p:spPr>
          <a:xfrm>
            <a:off x="3041351" y="-5708"/>
            <a:ext cx="8853576"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Britannic Bold"/>
              </a:rPr>
              <a:t>Understanding the interaction between the brain and behaviour is crucial to understand neural and chemical processes.</a:t>
            </a:r>
          </a:p>
          <a:p>
            <a:endParaRPr lang="en-US" b="1">
              <a:latin typeface="Britannic Bold"/>
            </a:endParaRPr>
          </a:p>
        </p:txBody>
      </p:sp>
    </p:spTree>
    <p:extLst>
      <p:ext uri="{BB962C8B-B14F-4D97-AF65-F5344CB8AC3E}">
        <p14:creationId xmlns:p14="http://schemas.microsoft.com/office/powerpoint/2010/main" val="4143703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6" name="Rectangle 19">
            <a:extLst>
              <a:ext uri="{FF2B5EF4-FFF2-40B4-BE49-F238E27FC236}">
                <a16:creationId xmlns:a16="http://schemas.microsoft.com/office/drawing/2014/main" id="{3F8EE4DF-7D55-4C30-AF69-A177EA1A37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21">
            <a:extLst>
              <a:ext uri="{FF2B5EF4-FFF2-40B4-BE49-F238E27FC236}">
                <a16:creationId xmlns:a16="http://schemas.microsoft.com/office/drawing/2014/main" id="{6C37A1CD-D381-4AD7-BDE8-22220E4C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342702"/>
          </a:xfrm>
          <a:custGeom>
            <a:avLst/>
            <a:gdLst>
              <a:gd name="connsiteX0" fmla="*/ 6788003 w 12188952"/>
              <a:gd name="connsiteY0" fmla="*/ 6274493 h 6342702"/>
              <a:gd name="connsiteX1" fmla="*/ 6787005 w 12188952"/>
              <a:gd name="connsiteY1" fmla="*/ 6274571 h 6342702"/>
              <a:gd name="connsiteX2" fmla="*/ 6786779 w 12188952"/>
              <a:gd name="connsiteY2" fmla="*/ 6275105 h 6342702"/>
              <a:gd name="connsiteX3" fmla="*/ 0 w 12188952"/>
              <a:gd name="connsiteY3" fmla="*/ 0 h 6342702"/>
              <a:gd name="connsiteX4" fmla="*/ 12188952 w 12188952"/>
              <a:gd name="connsiteY4" fmla="*/ 0 h 6342702"/>
              <a:gd name="connsiteX5" fmla="*/ 12188952 w 12188952"/>
              <a:gd name="connsiteY5" fmla="*/ 5380258 h 6342702"/>
              <a:gd name="connsiteX6" fmla="*/ 12058081 w 12188952"/>
              <a:gd name="connsiteY6" fmla="*/ 5419298 h 6342702"/>
              <a:gd name="connsiteX7" fmla="*/ 11673881 w 12188952"/>
              <a:gd name="connsiteY7" fmla="*/ 5522873 h 6342702"/>
              <a:gd name="connsiteX8" fmla="*/ 10422749 w 12188952"/>
              <a:gd name="connsiteY8" fmla="*/ 5806412 h 6342702"/>
              <a:gd name="connsiteX9" fmla="*/ 9421666 w 12188952"/>
              <a:gd name="connsiteY9" fmla="*/ 5981574 h 6342702"/>
              <a:gd name="connsiteX10" fmla="*/ 8456304 w 12188952"/>
              <a:gd name="connsiteY10" fmla="*/ 6115275 h 6342702"/>
              <a:gd name="connsiteX11" fmla="*/ 7714041 w 12188952"/>
              <a:gd name="connsiteY11" fmla="*/ 6195222 h 6342702"/>
              <a:gd name="connsiteX12" fmla="*/ 6949978 w 12188952"/>
              <a:gd name="connsiteY12" fmla="*/ 6261002 h 6342702"/>
              <a:gd name="connsiteX13" fmla="*/ 6934569 w 12188952"/>
              <a:gd name="connsiteY13" fmla="*/ 6263073 h 6342702"/>
              <a:gd name="connsiteX14" fmla="*/ 6788750 w 12188952"/>
              <a:gd name="connsiteY14" fmla="*/ 6274434 h 6342702"/>
              <a:gd name="connsiteX15" fmla="*/ 6798241 w 12188952"/>
              <a:gd name="connsiteY15" fmla="*/ 6276254 h 6342702"/>
              <a:gd name="connsiteX16" fmla="*/ 6833723 w 12188952"/>
              <a:gd name="connsiteY16" fmla="*/ 6274547 h 6342702"/>
              <a:gd name="connsiteX17" fmla="*/ 6882282 w 12188952"/>
              <a:gd name="connsiteY17" fmla="*/ 6271569 h 6342702"/>
              <a:gd name="connsiteX18" fmla="*/ 7576876 w 12188952"/>
              <a:gd name="connsiteY18" fmla="*/ 6239042 h 6342702"/>
              <a:gd name="connsiteX19" fmla="*/ 8621689 w 12188952"/>
              <a:gd name="connsiteY19" fmla="*/ 6152145 h 6342702"/>
              <a:gd name="connsiteX20" fmla="*/ 9477600 w 12188952"/>
              <a:gd name="connsiteY20" fmla="*/ 6048239 h 6342702"/>
              <a:gd name="connsiteX21" fmla="*/ 10626651 w 12188952"/>
              <a:gd name="connsiteY21" fmla="*/ 5854082 h 6342702"/>
              <a:gd name="connsiteX22" fmla="*/ 11995498 w 12188952"/>
              <a:gd name="connsiteY22" fmla="*/ 5528088 h 6342702"/>
              <a:gd name="connsiteX23" fmla="*/ 12188952 w 12188952"/>
              <a:gd name="connsiteY23" fmla="*/ 5471089 h 6342702"/>
              <a:gd name="connsiteX24" fmla="*/ 12188952 w 12188952"/>
              <a:gd name="connsiteY24" fmla="*/ 5525826 h 6342702"/>
              <a:gd name="connsiteX25" fmla="*/ 11826300 w 12188952"/>
              <a:gd name="connsiteY25" fmla="*/ 5631125 h 6342702"/>
              <a:gd name="connsiteX26" fmla="*/ 10936448 w 12188952"/>
              <a:gd name="connsiteY26" fmla="*/ 5845640 h 6342702"/>
              <a:gd name="connsiteX27" fmla="*/ 9983034 w 12188952"/>
              <a:gd name="connsiteY27" fmla="*/ 6025645 h 6342702"/>
              <a:gd name="connsiteX28" fmla="*/ 9184585 w 12188952"/>
              <a:gd name="connsiteY28" fmla="*/ 6141592 h 6342702"/>
              <a:gd name="connsiteX29" fmla="*/ 8576053 w 12188952"/>
              <a:gd name="connsiteY29" fmla="*/ 6211111 h 6342702"/>
              <a:gd name="connsiteX30" fmla="*/ 7862392 w 12188952"/>
              <a:gd name="connsiteY30" fmla="*/ 6272562 h 6342702"/>
              <a:gd name="connsiteX31" fmla="*/ 6933768 w 12188952"/>
              <a:gd name="connsiteY31" fmla="*/ 6323956 h 6342702"/>
              <a:gd name="connsiteX32" fmla="*/ 6476130 w 12188952"/>
              <a:gd name="connsiteY32" fmla="*/ 6337859 h 6342702"/>
              <a:gd name="connsiteX33" fmla="*/ 6360703 w 12188952"/>
              <a:gd name="connsiteY33" fmla="*/ 6342702 h 6342702"/>
              <a:gd name="connsiteX34" fmla="*/ 6055614 w 12188952"/>
              <a:gd name="connsiteY34" fmla="*/ 6342702 h 6342702"/>
              <a:gd name="connsiteX35" fmla="*/ 5976289 w 12188952"/>
              <a:gd name="connsiteY35" fmla="*/ 6338108 h 6342702"/>
              <a:gd name="connsiteX36" fmla="*/ 5263770 w 12188952"/>
              <a:gd name="connsiteY36" fmla="*/ 6301859 h 6342702"/>
              <a:gd name="connsiteX37" fmla="*/ 4345190 w 12188952"/>
              <a:gd name="connsiteY37" fmla="*/ 6239789 h 6342702"/>
              <a:gd name="connsiteX38" fmla="*/ 3372201 w 12188952"/>
              <a:gd name="connsiteY38" fmla="*/ 6141220 h 6342702"/>
              <a:gd name="connsiteX39" fmla="*/ 2361582 w 12188952"/>
              <a:gd name="connsiteY39" fmla="*/ 6022293 h 6342702"/>
              <a:gd name="connsiteX40" fmla="*/ 1232869 w 12188952"/>
              <a:gd name="connsiteY40" fmla="*/ 5849117 h 6342702"/>
              <a:gd name="connsiteX41" fmla="*/ 68483 w 12188952"/>
              <a:gd name="connsiteY41" fmla="*/ 5609410 h 6342702"/>
              <a:gd name="connsiteX42" fmla="*/ 0 w 12188952"/>
              <a:gd name="connsiteY42" fmla="*/ 5592055 h 6342702"/>
              <a:gd name="connsiteX43" fmla="*/ 0 w 12188952"/>
              <a:gd name="connsiteY43" fmla="*/ 5535566 h 6342702"/>
              <a:gd name="connsiteX44" fmla="*/ 72423 w 12188952"/>
              <a:gd name="connsiteY44" fmla="*/ 5554343 h 6342702"/>
              <a:gd name="connsiteX45" fmla="*/ 600566 w 12188952"/>
              <a:gd name="connsiteY45" fmla="*/ 5672713 h 6342702"/>
              <a:gd name="connsiteX46" fmla="*/ 1769069 w 12188952"/>
              <a:gd name="connsiteY46" fmla="*/ 5882881 h 6342702"/>
              <a:gd name="connsiteX47" fmla="*/ 2612900 w 12188952"/>
              <a:gd name="connsiteY47" fmla="*/ 5999823 h 6342702"/>
              <a:gd name="connsiteX48" fmla="*/ 2580488 w 12188952"/>
              <a:gd name="connsiteY48" fmla="*/ 5989892 h 6342702"/>
              <a:gd name="connsiteX49" fmla="*/ 1112357 w 12188952"/>
              <a:gd name="connsiteY49" fmla="*/ 5657195 h 6342702"/>
              <a:gd name="connsiteX50" fmla="*/ 420307 w 12188952"/>
              <a:gd name="connsiteY50" fmla="*/ 5457762 h 6342702"/>
              <a:gd name="connsiteX51" fmla="*/ 0 w 12188952"/>
              <a:gd name="connsiteY51" fmla="*/ 5318845 h 634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88952" h="6342702">
                <a:moveTo>
                  <a:pt x="6788003" y="6274493"/>
                </a:moveTo>
                <a:lnTo>
                  <a:pt x="6787005" y="6274571"/>
                </a:lnTo>
                <a:lnTo>
                  <a:pt x="6786779" y="6275105"/>
                </a:lnTo>
                <a:close/>
                <a:moveTo>
                  <a:pt x="0" y="0"/>
                </a:moveTo>
                <a:lnTo>
                  <a:pt x="12188952" y="0"/>
                </a:lnTo>
                <a:lnTo>
                  <a:pt x="12188952" y="5380258"/>
                </a:lnTo>
                <a:lnTo>
                  <a:pt x="12058081" y="5419298"/>
                </a:lnTo>
                <a:cubicBezTo>
                  <a:pt x="11930517" y="5455512"/>
                  <a:pt x="11802439" y="5490041"/>
                  <a:pt x="11673881" y="5522873"/>
                </a:cubicBezTo>
                <a:cubicBezTo>
                  <a:pt x="11259973" y="5630380"/>
                  <a:pt x="10842632" y="5723982"/>
                  <a:pt x="10422749" y="5806412"/>
                </a:cubicBezTo>
                <a:cubicBezTo>
                  <a:pt x="10090287" y="5871623"/>
                  <a:pt x="9756593" y="5930020"/>
                  <a:pt x="9421666" y="5981574"/>
                </a:cubicBezTo>
                <a:cubicBezTo>
                  <a:pt x="9100721" y="6031231"/>
                  <a:pt x="8778938" y="6075798"/>
                  <a:pt x="8456304" y="6115275"/>
                </a:cubicBezTo>
                <a:cubicBezTo>
                  <a:pt x="8209307" y="6145441"/>
                  <a:pt x="7961801" y="6171014"/>
                  <a:pt x="7714041" y="6195222"/>
                </a:cubicBezTo>
                <a:lnTo>
                  <a:pt x="6949978" y="6261002"/>
                </a:lnTo>
                <a:lnTo>
                  <a:pt x="6934569" y="6263073"/>
                </a:lnTo>
                <a:lnTo>
                  <a:pt x="6788750" y="6274434"/>
                </a:lnTo>
                <a:lnTo>
                  <a:pt x="6798241" y="6276254"/>
                </a:lnTo>
                <a:cubicBezTo>
                  <a:pt x="6809920" y="6276720"/>
                  <a:pt x="6822028" y="6274547"/>
                  <a:pt x="6833723" y="6274547"/>
                </a:cubicBezTo>
                <a:cubicBezTo>
                  <a:pt x="6849867" y="6274547"/>
                  <a:pt x="6866012" y="6271940"/>
                  <a:pt x="6882282" y="6271569"/>
                </a:cubicBezTo>
                <a:cubicBezTo>
                  <a:pt x="7114026" y="6266107"/>
                  <a:pt x="7345514" y="6253940"/>
                  <a:pt x="7576876" y="6239042"/>
                </a:cubicBezTo>
                <a:cubicBezTo>
                  <a:pt x="7925570" y="6216574"/>
                  <a:pt x="8274011" y="6188395"/>
                  <a:pt x="8621689" y="6152145"/>
                </a:cubicBezTo>
                <a:cubicBezTo>
                  <a:pt x="8907712" y="6122847"/>
                  <a:pt x="9193011" y="6088212"/>
                  <a:pt x="9477600" y="6048239"/>
                </a:cubicBezTo>
                <a:cubicBezTo>
                  <a:pt x="9862435" y="5993865"/>
                  <a:pt x="10245452" y="5929151"/>
                  <a:pt x="10626651" y="5854082"/>
                </a:cubicBezTo>
                <a:cubicBezTo>
                  <a:pt x="11087341" y="5762962"/>
                  <a:pt x="11544088" y="5655456"/>
                  <a:pt x="11995498" y="5528088"/>
                </a:cubicBezTo>
                <a:lnTo>
                  <a:pt x="12188952" y="5471089"/>
                </a:lnTo>
                <a:lnTo>
                  <a:pt x="12188952" y="5525826"/>
                </a:lnTo>
                <a:lnTo>
                  <a:pt x="11826300" y="5631125"/>
                </a:lnTo>
                <a:cubicBezTo>
                  <a:pt x="11531885" y="5710822"/>
                  <a:pt x="11235310" y="5781708"/>
                  <a:pt x="10936448" y="5845640"/>
                </a:cubicBezTo>
                <a:cubicBezTo>
                  <a:pt x="10620168" y="5913422"/>
                  <a:pt x="10302365" y="5973419"/>
                  <a:pt x="9983034" y="6025645"/>
                </a:cubicBezTo>
                <a:cubicBezTo>
                  <a:pt x="9717606" y="6069094"/>
                  <a:pt x="9451451" y="6107739"/>
                  <a:pt x="9184585" y="6141592"/>
                </a:cubicBezTo>
                <a:cubicBezTo>
                  <a:pt x="8981951" y="6167166"/>
                  <a:pt x="8779319" y="6191249"/>
                  <a:pt x="8576053" y="6211111"/>
                </a:cubicBezTo>
                <a:cubicBezTo>
                  <a:pt x="8338462" y="6233831"/>
                  <a:pt x="8100618" y="6255306"/>
                  <a:pt x="7862392" y="6272562"/>
                </a:cubicBezTo>
                <a:cubicBezTo>
                  <a:pt x="7553105" y="6294906"/>
                  <a:pt x="7243690" y="6312784"/>
                  <a:pt x="6933768" y="6323956"/>
                </a:cubicBezTo>
                <a:cubicBezTo>
                  <a:pt x="6781221" y="6329419"/>
                  <a:pt x="6628676" y="6333267"/>
                  <a:pt x="6476130" y="6337859"/>
                </a:cubicBezTo>
                <a:cubicBezTo>
                  <a:pt x="6437585" y="6335775"/>
                  <a:pt x="6398929" y="6337400"/>
                  <a:pt x="6360703" y="6342702"/>
                </a:cubicBezTo>
                <a:lnTo>
                  <a:pt x="6055614" y="6342702"/>
                </a:lnTo>
                <a:lnTo>
                  <a:pt x="5976289" y="6338108"/>
                </a:lnTo>
                <a:cubicBezTo>
                  <a:pt x="5738826" y="6325695"/>
                  <a:pt x="5501363" y="6311916"/>
                  <a:pt x="5263770" y="6301859"/>
                </a:cubicBezTo>
                <a:cubicBezTo>
                  <a:pt x="4957027" y="6289443"/>
                  <a:pt x="4650663" y="6268963"/>
                  <a:pt x="4345190" y="6239789"/>
                </a:cubicBezTo>
                <a:cubicBezTo>
                  <a:pt x="4020648" y="6208877"/>
                  <a:pt x="3696870" y="6174242"/>
                  <a:pt x="3372201" y="6141220"/>
                </a:cubicBezTo>
                <a:cubicBezTo>
                  <a:pt x="3034653" y="6106958"/>
                  <a:pt x="2697781" y="6067319"/>
                  <a:pt x="2361582" y="6022293"/>
                </a:cubicBezTo>
                <a:cubicBezTo>
                  <a:pt x="1984196" y="5972140"/>
                  <a:pt x="1607962" y="5914414"/>
                  <a:pt x="1232869" y="5849117"/>
                </a:cubicBezTo>
                <a:cubicBezTo>
                  <a:pt x="841970" y="5780404"/>
                  <a:pt x="453644" y="5701916"/>
                  <a:pt x="68483" y="5609410"/>
                </a:cubicBezTo>
                <a:lnTo>
                  <a:pt x="0" y="5592055"/>
                </a:lnTo>
                <a:lnTo>
                  <a:pt x="0" y="5535566"/>
                </a:lnTo>
                <a:lnTo>
                  <a:pt x="72423" y="5554343"/>
                </a:lnTo>
                <a:cubicBezTo>
                  <a:pt x="247899" y="5596521"/>
                  <a:pt x="424058" y="5635781"/>
                  <a:pt x="600566" y="5672713"/>
                </a:cubicBezTo>
                <a:cubicBezTo>
                  <a:pt x="988032" y="5753527"/>
                  <a:pt x="1377788" y="5822425"/>
                  <a:pt x="1769069" y="5882881"/>
                </a:cubicBezTo>
                <a:cubicBezTo>
                  <a:pt x="2051913" y="5926457"/>
                  <a:pt x="2335141" y="5966554"/>
                  <a:pt x="2612900" y="5999823"/>
                </a:cubicBezTo>
                <a:cubicBezTo>
                  <a:pt x="2604892" y="6002430"/>
                  <a:pt x="2593962" y="5992374"/>
                  <a:pt x="2580488" y="5989892"/>
                </a:cubicBezTo>
                <a:cubicBezTo>
                  <a:pt x="2086656" y="5897940"/>
                  <a:pt x="1597284" y="5787047"/>
                  <a:pt x="1112357" y="5657195"/>
                </a:cubicBezTo>
                <a:cubicBezTo>
                  <a:pt x="880233" y="5595124"/>
                  <a:pt x="649550" y="5528646"/>
                  <a:pt x="420307" y="5457762"/>
                </a:cubicBezTo>
                <a:lnTo>
                  <a:pt x="0" y="5318845"/>
                </a:lnTo>
                <a:close/>
              </a:path>
            </a:pathLst>
          </a:custGeom>
          <a:solidFill>
            <a:srgbClr val="C34D8C"/>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99DB59B-B8BA-463D-8084-18F86340BD97}"/>
              </a:ext>
            </a:extLst>
          </p:cNvPr>
          <p:cNvSpPr>
            <a:spLocks noGrp="1"/>
          </p:cNvSpPr>
          <p:nvPr>
            <p:ph type="title"/>
          </p:nvPr>
        </p:nvSpPr>
        <p:spPr>
          <a:xfrm>
            <a:off x="838200" y="1073888"/>
            <a:ext cx="3508744" cy="3359889"/>
          </a:xfrm>
        </p:spPr>
        <p:txBody>
          <a:bodyPr vert="horz" lIns="91440" tIns="45720" rIns="91440" bIns="45720" rtlCol="0" anchor="t">
            <a:normAutofit/>
          </a:bodyPr>
          <a:lstStyle/>
          <a:p>
            <a:r>
              <a:rPr lang="en-US" sz="5300">
                <a:solidFill>
                  <a:srgbClr val="FFFFFF"/>
                </a:solidFill>
              </a:rPr>
              <a:t>Hormones</a:t>
            </a:r>
          </a:p>
        </p:txBody>
      </p:sp>
      <p:sp>
        <p:nvSpPr>
          <p:cNvPr id="4" name="Text Placeholder 3">
            <a:extLst>
              <a:ext uri="{FF2B5EF4-FFF2-40B4-BE49-F238E27FC236}">
                <a16:creationId xmlns:a16="http://schemas.microsoft.com/office/drawing/2014/main" id="{1C62C79E-67DD-4108-8C72-0C6A58CC7DC1}"/>
              </a:ext>
            </a:extLst>
          </p:cNvPr>
          <p:cNvSpPr>
            <a:spLocks noGrp="1"/>
          </p:cNvSpPr>
          <p:nvPr>
            <p:ph type="body" sz="half" idx="2"/>
          </p:nvPr>
        </p:nvSpPr>
        <p:spPr>
          <a:xfrm>
            <a:off x="4784651" y="470038"/>
            <a:ext cx="6569149" cy="6079684"/>
          </a:xfrm>
        </p:spPr>
        <p:txBody>
          <a:bodyPr vert="horz" lIns="91440" tIns="45720" rIns="91440" bIns="45720" rtlCol="0" anchor="t">
            <a:normAutofit/>
          </a:bodyPr>
          <a:lstStyle/>
          <a:p>
            <a:pPr>
              <a:lnSpc>
                <a:spcPct val="100000"/>
              </a:lnSpc>
            </a:pPr>
            <a:r>
              <a:rPr lang="en-US" sz="3900" b="1">
                <a:solidFill>
                  <a:srgbClr val="FFFFFF"/>
                </a:solidFill>
                <a:latin typeface="Modern Love"/>
              </a:rPr>
              <a:t>Sex hormones and </a:t>
            </a:r>
            <a:r>
              <a:rPr lang="en-US" sz="4000" b="1">
                <a:solidFill>
                  <a:srgbClr val="FFFFFF"/>
                </a:solidFill>
                <a:latin typeface="Modern Love"/>
              </a:rPr>
              <a:t>behaviour </a:t>
            </a:r>
            <a:endParaRPr lang="en-US" sz="4000"/>
          </a:p>
          <a:p>
            <a:pPr indent="-228600">
              <a:lnSpc>
                <a:spcPct val="100000"/>
              </a:lnSpc>
              <a:buFont typeface="Arial" panose="020B0604020202020204" pitchFamily="34" charset="0"/>
              <a:buChar char="•"/>
            </a:pPr>
            <a:r>
              <a:rPr lang="en-US" b="1">
                <a:solidFill>
                  <a:srgbClr val="FFFFFF"/>
                </a:solidFill>
                <a:latin typeface="Britannic Bold"/>
              </a:rPr>
              <a:t>Testosterone</a:t>
            </a:r>
            <a:r>
              <a:rPr lang="en-US" b="1">
                <a:solidFill>
                  <a:srgbClr val="FFFFFF"/>
                </a:solidFill>
              </a:rPr>
              <a:t> </a:t>
            </a:r>
            <a:r>
              <a:rPr lang="en-US">
                <a:solidFill>
                  <a:srgbClr val="FFFFFF"/>
                </a:solidFill>
              </a:rPr>
              <a:t>– </a:t>
            </a:r>
            <a:r>
              <a:rPr lang="en-US" sz="2800">
                <a:solidFill>
                  <a:srgbClr val="FFFFFF"/>
                </a:solidFill>
              </a:rPr>
              <a:t> The higher level of male sex hormones testosterone is associated with a higher level of aggression. </a:t>
            </a:r>
          </a:p>
          <a:p>
            <a:pPr indent="-228600">
              <a:lnSpc>
                <a:spcPct val="100000"/>
              </a:lnSpc>
              <a:buChar char="•"/>
            </a:pPr>
            <a:endParaRPr lang="en-US" b="1">
              <a:solidFill>
                <a:srgbClr val="FFFFFF"/>
              </a:solidFill>
              <a:latin typeface="Britannic Bold"/>
            </a:endParaRPr>
          </a:p>
          <a:p>
            <a:pPr indent="-228600">
              <a:lnSpc>
                <a:spcPct val="100000"/>
              </a:lnSpc>
              <a:buChar char="•"/>
            </a:pPr>
            <a:r>
              <a:rPr lang="en-US" b="1">
                <a:solidFill>
                  <a:srgbClr val="FFFFFF"/>
                </a:solidFill>
                <a:latin typeface="Britannic Bold"/>
              </a:rPr>
              <a:t>Androgens</a:t>
            </a:r>
            <a:r>
              <a:rPr lang="en-US">
                <a:solidFill>
                  <a:srgbClr val="FFFFFF"/>
                </a:solidFill>
                <a:latin typeface="Britannic Bold"/>
              </a:rPr>
              <a:t> </a:t>
            </a:r>
            <a:r>
              <a:rPr lang="en-US">
                <a:solidFill>
                  <a:srgbClr val="FFFFFF"/>
                </a:solidFill>
              </a:rPr>
              <a:t>– </a:t>
            </a:r>
            <a:r>
              <a:rPr lang="en-US" sz="2800">
                <a:solidFill>
                  <a:srgbClr val="FFFFFF"/>
                </a:solidFill>
              </a:rPr>
              <a:t>sex hormone involved in </a:t>
            </a:r>
            <a:r>
              <a:rPr lang="en-US" sz="2800" b="1">
                <a:solidFill>
                  <a:srgbClr val="FFFFFF"/>
                </a:solidFill>
              </a:rPr>
              <a:t>sexual</a:t>
            </a:r>
            <a:r>
              <a:rPr lang="en-US" sz="2800">
                <a:solidFill>
                  <a:srgbClr val="FFFFFF"/>
                </a:solidFill>
              </a:rPr>
              <a:t> </a:t>
            </a:r>
            <a:r>
              <a:rPr lang="en-US" sz="2800" b="1">
                <a:solidFill>
                  <a:srgbClr val="FFFFFF"/>
                </a:solidFill>
              </a:rPr>
              <a:t>motivations-</a:t>
            </a:r>
            <a:r>
              <a:rPr lang="en-US" sz="2800">
                <a:solidFill>
                  <a:srgbClr val="FFFFFF"/>
                </a:solidFill>
              </a:rPr>
              <a:t> a gay man might have a lower androgen or testosterone. </a:t>
            </a:r>
            <a:endParaRPr lang="en-US"/>
          </a:p>
          <a:p>
            <a:pPr indent="-228600">
              <a:lnSpc>
                <a:spcPct val="100000"/>
              </a:lnSpc>
              <a:buChar char="•"/>
            </a:pPr>
            <a:endParaRPr lang="en-US" sz="2800">
              <a:solidFill>
                <a:srgbClr val="FFFFFF"/>
              </a:solidFill>
              <a:latin typeface="The Hand"/>
            </a:endParaRPr>
          </a:p>
          <a:p>
            <a:pPr indent="-228600">
              <a:lnSpc>
                <a:spcPct val="100000"/>
              </a:lnSpc>
              <a:buChar char="•"/>
            </a:pPr>
            <a:r>
              <a:rPr lang="en-US" sz="2800" b="1">
                <a:solidFill>
                  <a:srgbClr val="FFFFFF"/>
                </a:solidFill>
                <a:latin typeface="Britannic Bold"/>
              </a:rPr>
              <a:t>Estrogen and progesterone</a:t>
            </a:r>
            <a:r>
              <a:rPr lang="en-US" sz="2800">
                <a:solidFill>
                  <a:srgbClr val="FFFFFF"/>
                </a:solidFill>
              </a:rPr>
              <a:t> hormones are often involved in mediating </a:t>
            </a:r>
            <a:r>
              <a:rPr lang="en-US" sz="2800" b="1">
                <a:solidFill>
                  <a:srgbClr val="FFFFFF"/>
                </a:solidFill>
              </a:rPr>
              <a:t>maternal behavior </a:t>
            </a:r>
            <a:r>
              <a:rPr lang="en-US" sz="2800">
                <a:solidFill>
                  <a:srgbClr val="FFFFFF"/>
                </a:solidFill>
              </a:rPr>
              <a:t> in mothers.</a:t>
            </a:r>
          </a:p>
        </p:txBody>
      </p:sp>
      <p:pic>
        <p:nvPicPr>
          <p:cNvPr id="8" name="Picture 9" descr="Hormones - Net Health Book">
            <a:extLst>
              <a:ext uri="{FF2B5EF4-FFF2-40B4-BE49-F238E27FC236}">
                <a16:creationId xmlns:a16="http://schemas.microsoft.com/office/drawing/2014/main" id="{26F2E47B-8923-4286-88C0-A30A6789F321}"/>
              </a:ext>
            </a:extLst>
          </p:cNvPr>
          <p:cNvPicPr>
            <a:picLocks noChangeAspect="1"/>
          </p:cNvPicPr>
          <p:nvPr/>
        </p:nvPicPr>
        <p:blipFill>
          <a:blip r:embed="rId2"/>
          <a:stretch>
            <a:fillRect/>
          </a:stretch>
        </p:blipFill>
        <p:spPr>
          <a:xfrm>
            <a:off x="466258" y="524774"/>
            <a:ext cx="3869522" cy="4399471"/>
          </a:xfrm>
          <a:prstGeom prst="rect">
            <a:avLst/>
          </a:prstGeom>
        </p:spPr>
      </p:pic>
      <p:sp>
        <p:nvSpPr>
          <p:cNvPr id="10" name="Rectangle: Rounded Corners 9">
            <a:extLst>
              <a:ext uri="{FF2B5EF4-FFF2-40B4-BE49-F238E27FC236}">
                <a16:creationId xmlns:a16="http://schemas.microsoft.com/office/drawing/2014/main" id="{8B294035-0B5B-490D-B01A-3DFBFEB1F095}"/>
              </a:ext>
            </a:extLst>
          </p:cNvPr>
          <p:cNvSpPr/>
          <p:nvPr/>
        </p:nvSpPr>
        <p:spPr>
          <a:xfrm>
            <a:off x="103517" y="6407987"/>
            <a:ext cx="1308339" cy="373811"/>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sz="2800"/>
              <a:t>Magda</a:t>
            </a:r>
          </a:p>
        </p:txBody>
      </p:sp>
    </p:spTree>
    <p:extLst>
      <p:ext uri="{BB962C8B-B14F-4D97-AF65-F5344CB8AC3E}">
        <p14:creationId xmlns:p14="http://schemas.microsoft.com/office/powerpoint/2010/main" val="34451057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69A5C2F4-FD1E-4530-8C2B-5B331158350A}"/>
              </a:ext>
            </a:extLst>
          </p:cNvPr>
          <p:cNvSpPr/>
          <p:nvPr/>
        </p:nvSpPr>
        <p:spPr>
          <a:xfrm>
            <a:off x="132273" y="1073988"/>
            <a:ext cx="3680602" cy="1552754"/>
          </a:xfrm>
          <a:prstGeom prst="round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2800" b="1">
              <a:cs typeface="Calibri"/>
            </a:endParaRPr>
          </a:p>
          <a:p>
            <a:pPr algn="ctr"/>
            <a:r>
              <a:rPr lang="en-GB" sz="2800" b="1">
                <a:cs typeface="Calibri"/>
              </a:rPr>
              <a:t>Melatonin</a:t>
            </a:r>
            <a:r>
              <a:rPr lang="en-GB" sz="2800">
                <a:cs typeface="Calibri"/>
              </a:rPr>
              <a:t> -</a:t>
            </a:r>
            <a:r>
              <a:rPr lang="en-GB" sz="2400">
                <a:cs typeface="Calibri"/>
              </a:rPr>
              <a:t> regulate the sleep-wake cycle. Melatonin has a hypnotic effect through thermoregulatory mechanisms</a:t>
            </a:r>
            <a:r>
              <a:rPr lang="en-GB" sz="2400">
                <a:ea typeface="+mn-lt"/>
                <a:cs typeface="+mn-lt"/>
              </a:rPr>
              <a:t>(Dawson &amp;Encel,1993)</a:t>
            </a:r>
            <a:endParaRPr lang="en-GB"/>
          </a:p>
          <a:p>
            <a:pPr algn="ctr"/>
            <a:endParaRPr lang="en-GB" sz="2400">
              <a:cs typeface="Calibri"/>
            </a:endParaRPr>
          </a:p>
        </p:txBody>
      </p:sp>
      <p:sp>
        <p:nvSpPr>
          <p:cNvPr id="3" name="Rectangle: Rounded Corners 2">
            <a:extLst>
              <a:ext uri="{FF2B5EF4-FFF2-40B4-BE49-F238E27FC236}">
                <a16:creationId xmlns:a16="http://schemas.microsoft.com/office/drawing/2014/main" id="{9FFB4C7A-3C99-472A-A9C0-9288526901FB}"/>
              </a:ext>
            </a:extLst>
          </p:cNvPr>
          <p:cNvSpPr/>
          <p:nvPr/>
        </p:nvSpPr>
        <p:spPr>
          <a:xfrm>
            <a:off x="131374" y="2783997"/>
            <a:ext cx="3680603" cy="161026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t>YXX pattern</a:t>
            </a:r>
            <a:r>
              <a:rPr lang="en-GB" sz="2400"/>
              <a:t>-  is associated with </a:t>
            </a:r>
            <a:r>
              <a:rPr lang="en-GB" sz="2400" b="1"/>
              <a:t>criminal behaviour</a:t>
            </a:r>
            <a:r>
              <a:rPr lang="en-GB" sz="2400"/>
              <a:t> -Certain men were born with </a:t>
            </a:r>
            <a:r>
              <a:rPr lang="en-GB" sz="2400" b="1"/>
              <a:t>extra Y Chromosome </a:t>
            </a:r>
            <a:r>
              <a:rPr lang="en-GB" sz="2400"/>
              <a:t> (Glassman&amp;Hadad,2009)</a:t>
            </a:r>
          </a:p>
        </p:txBody>
      </p:sp>
      <p:sp>
        <p:nvSpPr>
          <p:cNvPr id="4" name="Rectangle: Rounded Corners 3">
            <a:extLst>
              <a:ext uri="{FF2B5EF4-FFF2-40B4-BE49-F238E27FC236}">
                <a16:creationId xmlns:a16="http://schemas.microsoft.com/office/drawing/2014/main" id="{C45E8323-2023-4D57-8B2D-B4253A8555C2}"/>
              </a:ext>
            </a:extLst>
          </p:cNvPr>
          <p:cNvSpPr/>
          <p:nvPr/>
        </p:nvSpPr>
        <p:spPr>
          <a:xfrm>
            <a:off x="7779228" y="1072192"/>
            <a:ext cx="4284453" cy="1667773"/>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ea typeface="+mn-lt"/>
                <a:cs typeface="+mn-lt"/>
              </a:rPr>
              <a:t>Down's syndrome-</a:t>
            </a:r>
            <a:r>
              <a:rPr lang="en-GB" sz="2400">
                <a:ea typeface="+mn-lt"/>
                <a:cs typeface="+mn-lt"/>
              </a:rPr>
              <a:t>errors in chromosome number. The</a:t>
            </a:r>
            <a:endParaRPr lang="en-US" sz="2400">
              <a:ea typeface="+mn-lt"/>
              <a:cs typeface="+mn-lt"/>
            </a:endParaRPr>
          </a:p>
          <a:p>
            <a:pPr algn="ctr"/>
            <a:r>
              <a:rPr lang="en-GB" sz="2400">
                <a:ea typeface="+mn-lt"/>
                <a:cs typeface="+mn-lt"/>
              </a:rPr>
              <a:t>individual has three copies of  </a:t>
            </a:r>
            <a:r>
              <a:rPr lang="en-GB" sz="2400" b="1">
                <a:ea typeface="+mn-lt"/>
                <a:cs typeface="+mn-lt"/>
              </a:rPr>
              <a:t>chromosome21 </a:t>
            </a:r>
            <a:r>
              <a:rPr lang="en-GB" sz="2400">
                <a:ea typeface="+mn-lt"/>
                <a:cs typeface="+mn-lt"/>
              </a:rPr>
              <a:t>instead of the usual two in each its cells</a:t>
            </a:r>
            <a:endParaRPr lang="en-US" sz="2400">
              <a:ea typeface="+mn-lt"/>
              <a:cs typeface="+mn-lt"/>
            </a:endParaRPr>
          </a:p>
          <a:p>
            <a:pPr algn="ctr"/>
            <a:r>
              <a:rPr lang="en-GB" sz="2400">
                <a:ea typeface="+mn-lt"/>
                <a:cs typeface="+mn-lt"/>
              </a:rPr>
              <a:t>(Higgs et at., 2020)</a:t>
            </a:r>
            <a:endParaRPr lang="en-US" sz="2400"/>
          </a:p>
        </p:txBody>
      </p:sp>
      <p:sp>
        <p:nvSpPr>
          <p:cNvPr id="5" name="Rectangle: Rounded Corners 4">
            <a:extLst>
              <a:ext uri="{FF2B5EF4-FFF2-40B4-BE49-F238E27FC236}">
                <a16:creationId xmlns:a16="http://schemas.microsoft.com/office/drawing/2014/main" id="{58EFAADC-009B-4658-8A79-3EF4B1DC5A27}"/>
              </a:ext>
            </a:extLst>
          </p:cNvPr>
          <p:cNvSpPr/>
          <p:nvPr/>
        </p:nvSpPr>
        <p:spPr>
          <a:xfrm>
            <a:off x="3925198" y="1718274"/>
            <a:ext cx="3680604" cy="2918604"/>
          </a:xfrm>
          <a:prstGeom prst="roundRect">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t>Huntington's disease</a:t>
            </a:r>
            <a:r>
              <a:rPr lang="en-GB" sz="2400" b="1"/>
              <a:t> –</a:t>
            </a:r>
            <a:r>
              <a:rPr lang="en-GB" sz="2400"/>
              <a:t>mutation in the HTT gene producing the Huntingtin protein, results in a diverse array of severe neurological and psychiatric disturbances related to neurodegeneration. In early-stage affecting motor activity, cognitive ability and behaviour </a:t>
            </a:r>
            <a:r>
              <a:rPr lang="en-GB" sz="2000">
                <a:ea typeface="+mn-lt"/>
                <a:cs typeface="+mn-lt"/>
              </a:rPr>
              <a:t>(Higgs et al., 2020)</a:t>
            </a:r>
            <a:endParaRPr lang="en-GB" sz="2000"/>
          </a:p>
        </p:txBody>
      </p:sp>
      <p:sp>
        <p:nvSpPr>
          <p:cNvPr id="6" name="Rectangle: Rounded Corners 5">
            <a:extLst>
              <a:ext uri="{FF2B5EF4-FFF2-40B4-BE49-F238E27FC236}">
                <a16:creationId xmlns:a16="http://schemas.microsoft.com/office/drawing/2014/main" id="{BCCE0410-FED2-4B33-96C7-F01B65FF9E54}"/>
              </a:ext>
            </a:extLst>
          </p:cNvPr>
          <p:cNvSpPr/>
          <p:nvPr/>
        </p:nvSpPr>
        <p:spPr>
          <a:xfrm>
            <a:off x="128679" y="4535337"/>
            <a:ext cx="3795621" cy="1782792"/>
          </a:xfrm>
          <a:prstGeom prst="round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t>Schizophrenia</a:t>
            </a:r>
            <a:r>
              <a:rPr lang="en-GB" sz="2400"/>
              <a:t> - Research founded evidence of defective gene, located on </a:t>
            </a:r>
            <a:r>
              <a:rPr lang="en-GB" sz="2400" b="1"/>
              <a:t>chromosome 5</a:t>
            </a:r>
            <a:r>
              <a:rPr lang="en-GB" sz="2400"/>
              <a:t>  </a:t>
            </a:r>
            <a:r>
              <a:rPr lang="en-GB" sz="2400">
                <a:ea typeface="+mn-lt"/>
                <a:cs typeface="+mn-lt"/>
              </a:rPr>
              <a:t>(Bassett et al., 1988)</a:t>
            </a:r>
          </a:p>
          <a:p>
            <a:pPr algn="ctr"/>
            <a:r>
              <a:rPr lang="en-GB" sz="2400">
                <a:ea typeface="+mn-lt"/>
                <a:cs typeface="+mn-lt"/>
              </a:rPr>
              <a:t>Future research also linked </a:t>
            </a:r>
            <a:r>
              <a:rPr lang="en-GB" sz="2400" b="1">
                <a:ea typeface="+mn-lt"/>
                <a:cs typeface="+mn-lt"/>
              </a:rPr>
              <a:t>chromosome 1,11 and</a:t>
            </a:r>
            <a:r>
              <a:rPr lang="en-GB" sz="2400">
                <a:ea typeface="+mn-lt"/>
                <a:cs typeface="+mn-lt"/>
              </a:rPr>
              <a:t> </a:t>
            </a:r>
            <a:r>
              <a:rPr lang="en-GB" sz="2400" b="1">
                <a:ea typeface="+mn-lt"/>
                <a:cs typeface="+mn-lt"/>
              </a:rPr>
              <a:t>22</a:t>
            </a:r>
            <a:r>
              <a:rPr lang="en-GB" sz="2400">
                <a:ea typeface="+mn-lt"/>
                <a:cs typeface="+mn-lt"/>
              </a:rPr>
              <a:t> (Higgs et al., 2020)</a:t>
            </a:r>
            <a:endParaRPr lang="en-GB" sz="2400"/>
          </a:p>
        </p:txBody>
      </p:sp>
      <p:sp>
        <p:nvSpPr>
          <p:cNvPr id="7" name="Rectangle: Rounded Corners 6">
            <a:extLst>
              <a:ext uri="{FF2B5EF4-FFF2-40B4-BE49-F238E27FC236}">
                <a16:creationId xmlns:a16="http://schemas.microsoft.com/office/drawing/2014/main" id="{F99AEDAA-6AB4-44DD-ACF2-B533B0EE0878}"/>
              </a:ext>
            </a:extLst>
          </p:cNvPr>
          <p:cNvSpPr/>
          <p:nvPr/>
        </p:nvSpPr>
        <p:spPr>
          <a:xfrm>
            <a:off x="7776533" y="2881043"/>
            <a:ext cx="4284452" cy="15096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t>Intelligence </a:t>
            </a:r>
            <a:r>
              <a:rPr lang="en-GB" sz="2800"/>
              <a:t>– research found that particular </a:t>
            </a:r>
            <a:r>
              <a:rPr lang="en-GB" sz="2800" b="1"/>
              <a:t>gene IGF2r </a:t>
            </a:r>
            <a:r>
              <a:rPr lang="en-GB" sz="2800"/>
              <a:t>is implicated with intelligence </a:t>
            </a:r>
            <a:r>
              <a:rPr lang="en-GB"/>
              <a:t>(Plomin&amp;Deary,2015)</a:t>
            </a:r>
          </a:p>
        </p:txBody>
      </p:sp>
      <p:sp>
        <p:nvSpPr>
          <p:cNvPr id="8" name="TextBox 7">
            <a:extLst>
              <a:ext uri="{FF2B5EF4-FFF2-40B4-BE49-F238E27FC236}">
                <a16:creationId xmlns:a16="http://schemas.microsoft.com/office/drawing/2014/main" id="{2AFB5C73-A147-4620-8B41-1FA315ABB3F5}"/>
              </a:ext>
            </a:extLst>
          </p:cNvPr>
          <p:cNvSpPr txBox="1"/>
          <p:nvPr/>
        </p:nvSpPr>
        <p:spPr>
          <a:xfrm flipH="1" flipV="1">
            <a:off x="8324850" y="4527623"/>
            <a:ext cx="8913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9" name="Rectangle: Rounded Corners 8">
            <a:extLst>
              <a:ext uri="{FF2B5EF4-FFF2-40B4-BE49-F238E27FC236}">
                <a16:creationId xmlns:a16="http://schemas.microsoft.com/office/drawing/2014/main" id="{F2082A01-3029-4813-AD55-805D868C0103}"/>
              </a:ext>
            </a:extLst>
          </p:cNvPr>
          <p:cNvSpPr/>
          <p:nvPr/>
        </p:nvSpPr>
        <p:spPr>
          <a:xfrm>
            <a:off x="4266661" y="4863320"/>
            <a:ext cx="7619998" cy="1897811"/>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ea typeface="+mn-lt"/>
                <a:cs typeface="+mn-lt"/>
              </a:rPr>
              <a:t>Gene with two structural alleles -</a:t>
            </a:r>
            <a:r>
              <a:rPr lang="en-GB" sz="2800">
                <a:ea typeface="+mn-lt"/>
                <a:cs typeface="+mn-lt"/>
              </a:rPr>
              <a:t>essential in the amygdala, part of the brain responsible for </a:t>
            </a:r>
            <a:r>
              <a:rPr lang="en-GB" sz="2800" b="1">
                <a:ea typeface="+mn-lt"/>
                <a:cs typeface="+mn-lt"/>
              </a:rPr>
              <a:t>fear emotion. </a:t>
            </a:r>
            <a:r>
              <a:rPr lang="en-GB" sz="2800">
                <a:ea typeface="+mn-lt"/>
                <a:cs typeface="+mn-lt"/>
              </a:rPr>
              <a:t>Short allele produces less of the transporter protein and this small variation affects how an individual is responding to the environment </a:t>
            </a:r>
            <a:r>
              <a:rPr lang="en-GB" sz="2400">
                <a:ea typeface="+mn-lt"/>
                <a:cs typeface="+mn-lt"/>
              </a:rPr>
              <a:t>(Tancredi.,2007)</a:t>
            </a:r>
            <a:endParaRPr lang="en-US" sz="2400"/>
          </a:p>
        </p:txBody>
      </p:sp>
      <p:sp>
        <p:nvSpPr>
          <p:cNvPr id="11" name="Rectangle: Rounded Corners 10">
            <a:extLst>
              <a:ext uri="{FF2B5EF4-FFF2-40B4-BE49-F238E27FC236}">
                <a16:creationId xmlns:a16="http://schemas.microsoft.com/office/drawing/2014/main" id="{DA4627A8-B9A9-4C2D-BF7E-02CE67D173CF}"/>
              </a:ext>
            </a:extLst>
          </p:cNvPr>
          <p:cNvSpPr/>
          <p:nvPr/>
        </p:nvSpPr>
        <p:spPr>
          <a:xfrm>
            <a:off x="132271" y="6479874"/>
            <a:ext cx="1308339" cy="373811"/>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sz="2800"/>
              <a:t>Magda</a:t>
            </a:r>
          </a:p>
        </p:txBody>
      </p:sp>
      <p:sp>
        <p:nvSpPr>
          <p:cNvPr id="10" name="TextBox 9">
            <a:extLst>
              <a:ext uri="{FF2B5EF4-FFF2-40B4-BE49-F238E27FC236}">
                <a16:creationId xmlns:a16="http://schemas.microsoft.com/office/drawing/2014/main" id="{6102C580-A4BB-41D8-B6D1-8EE88CEBE53A}"/>
              </a:ext>
            </a:extLst>
          </p:cNvPr>
          <p:cNvSpPr txBox="1"/>
          <p:nvPr/>
        </p:nvSpPr>
        <p:spPr>
          <a:xfrm>
            <a:off x="66137" y="368061"/>
            <a:ext cx="1208848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Techniques used to study brain are case studies ,Electrical recording(EEG),Electronical stimulation(ESB) and computer imaging techniques (CAT,PET and MRI)</a:t>
            </a:r>
          </a:p>
        </p:txBody>
      </p:sp>
    </p:spTree>
    <p:extLst>
      <p:ext uri="{BB962C8B-B14F-4D97-AF65-F5344CB8AC3E}">
        <p14:creationId xmlns:p14="http://schemas.microsoft.com/office/powerpoint/2010/main" val="19946768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3" name="Rectangle 22">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C34D8C"/>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8E118F3E-7B1D-43D0-A9A8-E1E2747E9B56}"/>
              </a:ext>
            </a:extLst>
          </p:cNvPr>
          <p:cNvSpPr>
            <a:spLocks noGrp="1"/>
          </p:cNvSpPr>
          <p:nvPr>
            <p:ph type="title"/>
          </p:nvPr>
        </p:nvSpPr>
        <p:spPr>
          <a:xfrm>
            <a:off x="5622061" y="762538"/>
            <a:ext cx="5649349" cy="3199862"/>
          </a:xfrm>
        </p:spPr>
        <p:txBody>
          <a:bodyPr vert="horz" lIns="91440" tIns="45720" rIns="91440" bIns="45720" rtlCol="0" anchor="b">
            <a:normAutofit/>
          </a:bodyPr>
          <a:lstStyle/>
          <a:p>
            <a:r>
              <a:rPr lang="en-US" sz="7400">
                <a:solidFill>
                  <a:srgbClr val="FBF9F6"/>
                </a:solidFill>
              </a:rPr>
              <a:t>Humanistic Approach</a:t>
            </a:r>
          </a:p>
        </p:txBody>
      </p:sp>
      <p:pic>
        <p:nvPicPr>
          <p:cNvPr id="7" name="Graphic 6" descr="Brain in head">
            <a:extLst>
              <a:ext uri="{FF2B5EF4-FFF2-40B4-BE49-F238E27FC236}">
                <a16:creationId xmlns:a16="http://schemas.microsoft.com/office/drawing/2014/main" id="{1ABD9BDA-1E93-4C37-97D3-A37395513E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27" name="Rectangle 6">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7682" y="4043302"/>
            <a:ext cx="5303520" cy="27432"/>
          </a:xfrm>
          <a:custGeom>
            <a:avLst/>
            <a:gdLst>
              <a:gd name="connsiteX0" fmla="*/ 0 w 5303520"/>
              <a:gd name="connsiteY0" fmla="*/ 0 h 27432"/>
              <a:gd name="connsiteX1" fmla="*/ 556870 w 5303520"/>
              <a:gd name="connsiteY1" fmla="*/ 0 h 27432"/>
              <a:gd name="connsiteX2" fmla="*/ 1272845 w 5303520"/>
              <a:gd name="connsiteY2" fmla="*/ 0 h 27432"/>
              <a:gd name="connsiteX3" fmla="*/ 1882750 w 5303520"/>
              <a:gd name="connsiteY3" fmla="*/ 0 h 27432"/>
              <a:gd name="connsiteX4" fmla="*/ 2439619 w 5303520"/>
              <a:gd name="connsiteY4" fmla="*/ 0 h 27432"/>
              <a:gd name="connsiteX5" fmla="*/ 3155594 w 5303520"/>
              <a:gd name="connsiteY5" fmla="*/ 0 h 27432"/>
              <a:gd name="connsiteX6" fmla="*/ 3818534 w 5303520"/>
              <a:gd name="connsiteY6" fmla="*/ 0 h 27432"/>
              <a:gd name="connsiteX7" fmla="*/ 4481474 w 5303520"/>
              <a:gd name="connsiteY7" fmla="*/ 0 h 27432"/>
              <a:gd name="connsiteX8" fmla="*/ 5303520 w 5303520"/>
              <a:gd name="connsiteY8" fmla="*/ 0 h 27432"/>
              <a:gd name="connsiteX9" fmla="*/ 5303520 w 5303520"/>
              <a:gd name="connsiteY9" fmla="*/ 27432 h 27432"/>
              <a:gd name="connsiteX10" fmla="*/ 4746650 w 5303520"/>
              <a:gd name="connsiteY10" fmla="*/ 27432 h 27432"/>
              <a:gd name="connsiteX11" fmla="*/ 4242816 w 5303520"/>
              <a:gd name="connsiteY11" fmla="*/ 27432 h 27432"/>
              <a:gd name="connsiteX12" fmla="*/ 3526841 w 5303520"/>
              <a:gd name="connsiteY12" fmla="*/ 27432 h 27432"/>
              <a:gd name="connsiteX13" fmla="*/ 2969971 w 5303520"/>
              <a:gd name="connsiteY13" fmla="*/ 27432 h 27432"/>
              <a:gd name="connsiteX14" fmla="*/ 2253996 w 5303520"/>
              <a:gd name="connsiteY14" fmla="*/ 27432 h 27432"/>
              <a:gd name="connsiteX15" fmla="*/ 1484986 w 5303520"/>
              <a:gd name="connsiteY15" fmla="*/ 27432 h 27432"/>
              <a:gd name="connsiteX16" fmla="*/ 875081 w 5303520"/>
              <a:gd name="connsiteY16" fmla="*/ 27432 h 27432"/>
              <a:gd name="connsiteX17" fmla="*/ 0 w 5303520"/>
              <a:gd name="connsiteY17" fmla="*/ 27432 h 27432"/>
              <a:gd name="connsiteX18" fmla="*/ 0 w 5303520"/>
              <a:gd name="connsiteY18"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303520" h="27432" fill="none" extrusionOk="0">
                <a:moveTo>
                  <a:pt x="0" y="0"/>
                </a:moveTo>
                <a:cubicBezTo>
                  <a:pt x="191807" y="-19560"/>
                  <a:pt x="373092" y="14032"/>
                  <a:pt x="556870" y="0"/>
                </a:cubicBezTo>
                <a:cubicBezTo>
                  <a:pt x="740648" y="-14032"/>
                  <a:pt x="1109645" y="5886"/>
                  <a:pt x="1272845" y="0"/>
                </a:cubicBezTo>
                <a:cubicBezTo>
                  <a:pt x="1436045" y="-5886"/>
                  <a:pt x="1723352" y="-21940"/>
                  <a:pt x="1882750" y="0"/>
                </a:cubicBezTo>
                <a:cubicBezTo>
                  <a:pt x="2042148" y="21940"/>
                  <a:pt x="2308812" y="-23394"/>
                  <a:pt x="2439619" y="0"/>
                </a:cubicBezTo>
                <a:cubicBezTo>
                  <a:pt x="2570426" y="23394"/>
                  <a:pt x="2936980" y="-3315"/>
                  <a:pt x="3155594" y="0"/>
                </a:cubicBezTo>
                <a:cubicBezTo>
                  <a:pt x="3374208" y="3315"/>
                  <a:pt x="3528026" y="24519"/>
                  <a:pt x="3818534" y="0"/>
                </a:cubicBezTo>
                <a:cubicBezTo>
                  <a:pt x="4109042" y="-24519"/>
                  <a:pt x="4161759" y="-18720"/>
                  <a:pt x="4481474" y="0"/>
                </a:cubicBezTo>
                <a:cubicBezTo>
                  <a:pt x="4801189" y="18720"/>
                  <a:pt x="5011126" y="27308"/>
                  <a:pt x="5303520" y="0"/>
                </a:cubicBezTo>
                <a:cubicBezTo>
                  <a:pt x="5303593" y="13343"/>
                  <a:pt x="5303797" y="14402"/>
                  <a:pt x="5303520" y="27432"/>
                </a:cubicBezTo>
                <a:cubicBezTo>
                  <a:pt x="5132450" y="9645"/>
                  <a:pt x="4953391" y="27858"/>
                  <a:pt x="4746650" y="27432"/>
                </a:cubicBezTo>
                <a:cubicBezTo>
                  <a:pt x="4539909" y="27007"/>
                  <a:pt x="4361261" y="16312"/>
                  <a:pt x="4242816" y="27432"/>
                </a:cubicBezTo>
                <a:cubicBezTo>
                  <a:pt x="4124371" y="38552"/>
                  <a:pt x="3754907" y="30170"/>
                  <a:pt x="3526841" y="27432"/>
                </a:cubicBezTo>
                <a:cubicBezTo>
                  <a:pt x="3298775" y="24694"/>
                  <a:pt x="3164473" y="13057"/>
                  <a:pt x="2969971" y="27432"/>
                </a:cubicBezTo>
                <a:cubicBezTo>
                  <a:pt x="2775469" y="41808"/>
                  <a:pt x="2608536" y="11194"/>
                  <a:pt x="2253996" y="27432"/>
                </a:cubicBezTo>
                <a:cubicBezTo>
                  <a:pt x="1899456" y="43670"/>
                  <a:pt x="1752044" y="37933"/>
                  <a:pt x="1484986" y="27432"/>
                </a:cubicBezTo>
                <a:cubicBezTo>
                  <a:pt x="1217928" y="16932"/>
                  <a:pt x="1060609" y="4360"/>
                  <a:pt x="875081" y="27432"/>
                </a:cubicBezTo>
                <a:cubicBezTo>
                  <a:pt x="689553" y="50504"/>
                  <a:pt x="188846" y="34372"/>
                  <a:pt x="0" y="27432"/>
                </a:cubicBezTo>
                <a:cubicBezTo>
                  <a:pt x="-1027" y="16774"/>
                  <a:pt x="589" y="8401"/>
                  <a:pt x="0" y="0"/>
                </a:cubicBezTo>
                <a:close/>
              </a:path>
              <a:path w="5303520" h="27432" stroke="0" extrusionOk="0">
                <a:moveTo>
                  <a:pt x="0" y="0"/>
                </a:moveTo>
                <a:cubicBezTo>
                  <a:pt x="181149" y="2038"/>
                  <a:pt x="442175" y="-27591"/>
                  <a:pt x="609905" y="0"/>
                </a:cubicBezTo>
                <a:cubicBezTo>
                  <a:pt x="777636" y="27591"/>
                  <a:pt x="947554" y="-24271"/>
                  <a:pt x="1113739" y="0"/>
                </a:cubicBezTo>
                <a:cubicBezTo>
                  <a:pt x="1279924" y="24271"/>
                  <a:pt x="1721318" y="-30891"/>
                  <a:pt x="1882750" y="0"/>
                </a:cubicBezTo>
                <a:cubicBezTo>
                  <a:pt x="2044182" y="30891"/>
                  <a:pt x="2270822" y="-14002"/>
                  <a:pt x="2492654" y="0"/>
                </a:cubicBezTo>
                <a:cubicBezTo>
                  <a:pt x="2714486" y="14002"/>
                  <a:pt x="2822632" y="27292"/>
                  <a:pt x="3102559" y="0"/>
                </a:cubicBezTo>
                <a:cubicBezTo>
                  <a:pt x="3382487" y="-27292"/>
                  <a:pt x="3489743" y="-31235"/>
                  <a:pt x="3871570" y="0"/>
                </a:cubicBezTo>
                <a:cubicBezTo>
                  <a:pt x="4253397" y="31235"/>
                  <a:pt x="4301475" y="22800"/>
                  <a:pt x="4428439" y="0"/>
                </a:cubicBezTo>
                <a:cubicBezTo>
                  <a:pt x="4555403" y="-22800"/>
                  <a:pt x="5018410" y="43534"/>
                  <a:pt x="5303520" y="0"/>
                </a:cubicBezTo>
                <a:cubicBezTo>
                  <a:pt x="5303295" y="13080"/>
                  <a:pt x="5304172" y="14823"/>
                  <a:pt x="5303520" y="27432"/>
                </a:cubicBezTo>
                <a:cubicBezTo>
                  <a:pt x="5082751" y="27600"/>
                  <a:pt x="4993374" y="33244"/>
                  <a:pt x="4746650" y="27432"/>
                </a:cubicBezTo>
                <a:cubicBezTo>
                  <a:pt x="4499926" y="21621"/>
                  <a:pt x="4368648" y="1957"/>
                  <a:pt x="4083710" y="27432"/>
                </a:cubicBezTo>
                <a:cubicBezTo>
                  <a:pt x="3798772" y="52907"/>
                  <a:pt x="3729434" y="14645"/>
                  <a:pt x="3473806" y="27432"/>
                </a:cubicBezTo>
                <a:cubicBezTo>
                  <a:pt x="3218178" y="40219"/>
                  <a:pt x="3056855" y="39147"/>
                  <a:pt x="2704795" y="27432"/>
                </a:cubicBezTo>
                <a:cubicBezTo>
                  <a:pt x="2352735" y="15717"/>
                  <a:pt x="2319447" y="38401"/>
                  <a:pt x="1935785" y="27432"/>
                </a:cubicBezTo>
                <a:cubicBezTo>
                  <a:pt x="1552123" y="16464"/>
                  <a:pt x="1532619" y="8678"/>
                  <a:pt x="1378915" y="27432"/>
                </a:cubicBezTo>
                <a:cubicBezTo>
                  <a:pt x="1225211" y="46187"/>
                  <a:pt x="1038692" y="43452"/>
                  <a:pt x="715975" y="27432"/>
                </a:cubicBezTo>
                <a:cubicBezTo>
                  <a:pt x="393258" y="11412"/>
                  <a:pt x="303768" y="36088"/>
                  <a:pt x="0" y="27432"/>
                </a:cubicBezTo>
                <a:cubicBezTo>
                  <a:pt x="151" y="17585"/>
                  <a:pt x="-198" y="13251"/>
                  <a:pt x="0" y="0"/>
                </a:cubicBezTo>
                <a:close/>
              </a:path>
            </a:pathLst>
          </a:custGeom>
          <a:solidFill>
            <a:srgbClr val="FBF9F6"/>
          </a:solidFill>
          <a:ln w="41275" cap="rnd">
            <a:solidFill>
              <a:srgbClr val="FBF9F6"/>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B66F3411-C822-4A03-8D75-299458E18CF2}"/>
              </a:ext>
            </a:extLst>
          </p:cNvPr>
          <p:cNvSpPr>
            <a:spLocks noGrp="1"/>
          </p:cNvSpPr>
          <p:nvPr>
            <p:ph type="ftr" sz="quarter" idx="11"/>
          </p:nvPr>
        </p:nvSpPr>
        <p:spPr/>
        <p:txBody>
          <a:bodyPr/>
          <a:lstStyle/>
          <a:p>
            <a:r>
              <a:rPr lang="en-GB"/>
              <a:t>Katie</a:t>
            </a:r>
          </a:p>
        </p:txBody>
      </p:sp>
      <p:sp>
        <p:nvSpPr>
          <p:cNvPr id="6" name="TextBox 5">
            <a:extLst>
              <a:ext uri="{FF2B5EF4-FFF2-40B4-BE49-F238E27FC236}">
                <a16:creationId xmlns:a16="http://schemas.microsoft.com/office/drawing/2014/main" id="{A8229B86-0E7D-40B9-82E1-73FE0E37D112}"/>
              </a:ext>
            </a:extLst>
          </p:cNvPr>
          <p:cNvSpPr txBox="1"/>
          <p:nvPr/>
        </p:nvSpPr>
        <p:spPr>
          <a:xfrm>
            <a:off x="497681" y="6034088"/>
            <a:ext cx="1314451" cy="523220"/>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Katie Waters</a:t>
            </a:r>
          </a:p>
        </p:txBody>
      </p:sp>
    </p:spTree>
    <p:extLst>
      <p:ext uri="{BB962C8B-B14F-4D97-AF65-F5344CB8AC3E}">
        <p14:creationId xmlns:p14="http://schemas.microsoft.com/office/powerpoint/2010/main" val="14598781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97ED8-AFA7-4139-97FA-7427A277C4D5}"/>
              </a:ext>
            </a:extLst>
          </p:cNvPr>
          <p:cNvSpPr>
            <a:spLocks noGrp="1"/>
          </p:cNvSpPr>
          <p:nvPr>
            <p:ph type="title"/>
          </p:nvPr>
        </p:nvSpPr>
        <p:spPr/>
        <p:txBody>
          <a:bodyPr/>
          <a:lstStyle/>
          <a:p>
            <a:r>
              <a:rPr lang="en-GB"/>
              <a:t>Humanistic Approach</a:t>
            </a:r>
          </a:p>
        </p:txBody>
      </p:sp>
      <p:sp>
        <p:nvSpPr>
          <p:cNvPr id="3" name="Content Placeholder 2">
            <a:extLst>
              <a:ext uri="{FF2B5EF4-FFF2-40B4-BE49-F238E27FC236}">
                <a16:creationId xmlns:a16="http://schemas.microsoft.com/office/drawing/2014/main" id="{2D4053A7-5E30-41F5-828D-DB6C0A1946A2}"/>
              </a:ext>
            </a:extLst>
          </p:cNvPr>
          <p:cNvSpPr>
            <a:spLocks noGrp="1"/>
          </p:cNvSpPr>
          <p:nvPr>
            <p:ph idx="1"/>
          </p:nvPr>
        </p:nvSpPr>
        <p:spPr/>
        <p:txBody>
          <a:bodyPr vert="horz" lIns="91440" tIns="45720" rIns="91440" bIns="45720" rtlCol="0" anchor="t">
            <a:normAutofit/>
          </a:bodyPr>
          <a:lstStyle/>
          <a:p>
            <a:r>
              <a:rPr lang="en-GB" sz="3000" b="1"/>
              <a:t>The term Humanistic approach was coined by Cohen (1958) </a:t>
            </a:r>
          </a:p>
          <a:p>
            <a:r>
              <a:rPr lang="en-GB" sz="3000" b="1"/>
              <a:t>The two main founders of the approach were Carl Rogers and Abraham Maslow</a:t>
            </a:r>
          </a:p>
          <a:p>
            <a:r>
              <a:rPr lang="en-GB" sz="3000" b="1"/>
              <a:t>The approach evolved from the Psychodynamic approach however was in response to the deterministic views of the theory, as the Humanists believe in the notion of Free Will, that people have the ability to choose what they do</a:t>
            </a:r>
          </a:p>
          <a:p>
            <a:r>
              <a:rPr lang="en-GB" sz="3000" b="1"/>
              <a:t>Modern day counselling as we know it today is influenced by the Humanistic approach as it looks at people, and as individuals in their own right</a:t>
            </a:r>
          </a:p>
        </p:txBody>
      </p:sp>
      <p:sp>
        <p:nvSpPr>
          <p:cNvPr id="4" name="TextBox 3">
            <a:extLst>
              <a:ext uri="{FF2B5EF4-FFF2-40B4-BE49-F238E27FC236}">
                <a16:creationId xmlns:a16="http://schemas.microsoft.com/office/drawing/2014/main" id="{8321EDCB-FE3A-4A42-AF14-5AD2213E5309}"/>
              </a:ext>
            </a:extLst>
          </p:cNvPr>
          <p:cNvSpPr txBox="1"/>
          <p:nvPr/>
        </p:nvSpPr>
        <p:spPr>
          <a:xfrm>
            <a:off x="604837" y="6272212"/>
            <a:ext cx="635794" cy="461665"/>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Katie</a:t>
            </a:r>
          </a:p>
        </p:txBody>
      </p:sp>
    </p:spTree>
    <p:extLst>
      <p:ext uri="{BB962C8B-B14F-4D97-AF65-F5344CB8AC3E}">
        <p14:creationId xmlns:p14="http://schemas.microsoft.com/office/powerpoint/2010/main" val="11250095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8B3FAE-33CF-45E6-BF6A-A304324778E7}"/>
              </a:ext>
            </a:extLst>
          </p:cNvPr>
          <p:cNvSpPr>
            <a:spLocks noGrp="1"/>
          </p:cNvSpPr>
          <p:nvPr>
            <p:ph type="title"/>
          </p:nvPr>
        </p:nvSpPr>
        <p:spPr>
          <a:xfrm>
            <a:off x="576072" y="238539"/>
            <a:ext cx="11018520" cy="1434415"/>
          </a:xfrm>
        </p:spPr>
        <p:txBody>
          <a:bodyPr vert="horz" lIns="91440" tIns="45720" rIns="91440" bIns="45720" rtlCol="0" anchor="b">
            <a:normAutofit/>
          </a:bodyPr>
          <a:lstStyle/>
          <a:p>
            <a:r>
              <a:rPr lang="en-US" sz="7200"/>
              <a:t>Carl Rogers</a:t>
            </a:r>
          </a:p>
        </p:txBody>
      </p:sp>
      <p:sp>
        <p:nvSpPr>
          <p:cNvPr id="15"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C34D8C"/>
          </a:solidFill>
          <a:ln w="38100" cap="rnd">
            <a:solidFill>
              <a:srgbClr val="C34D8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532186-6BDD-4503-9DE0-8CEE1A631E6D}"/>
              </a:ext>
            </a:extLst>
          </p:cNvPr>
          <p:cNvSpPr>
            <a:spLocks noGrp="1"/>
          </p:cNvSpPr>
          <p:nvPr>
            <p:ph sz="half" idx="1"/>
          </p:nvPr>
        </p:nvSpPr>
        <p:spPr>
          <a:xfrm>
            <a:off x="572493" y="1977371"/>
            <a:ext cx="5534018" cy="4202679"/>
          </a:xfrm>
        </p:spPr>
        <p:txBody>
          <a:bodyPr vert="horz" lIns="91440" tIns="45720" rIns="91440" bIns="45720" rtlCol="0" anchor="t">
            <a:normAutofit/>
          </a:bodyPr>
          <a:lstStyle/>
          <a:p>
            <a:r>
              <a:rPr lang="en-US" sz="2800" b="1"/>
              <a:t>Rogers created a form of psychotherapy known as Person Centered Therapy which focused on the individual </a:t>
            </a:r>
          </a:p>
          <a:p>
            <a:r>
              <a:rPr lang="en-US" sz="2800" b="1"/>
              <a:t>Rogers' time spent as a therapist convinced him that people </a:t>
            </a:r>
            <a:r>
              <a:rPr lang="en-US" sz="2800" b="1" u="sng"/>
              <a:t>choose</a:t>
            </a:r>
            <a:r>
              <a:rPr lang="en-US" sz="2800" b="1"/>
              <a:t> to see themselves and their life situations differently</a:t>
            </a:r>
          </a:p>
          <a:p>
            <a:r>
              <a:rPr lang="en-US" sz="2800" b="1"/>
              <a:t>Developed the Q-Sort method- a form of measuring a person's self and ideal self, Who they are, and who they would like to become</a:t>
            </a:r>
          </a:p>
        </p:txBody>
      </p:sp>
      <p:pic>
        <p:nvPicPr>
          <p:cNvPr id="8" name="Picture 8" descr="A person sitting in a chair talking on a cell phone&#10;&#10;Description automatically generated">
            <a:extLst>
              <a:ext uri="{FF2B5EF4-FFF2-40B4-BE49-F238E27FC236}">
                <a16:creationId xmlns:a16="http://schemas.microsoft.com/office/drawing/2014/main" id="{A0C67BCD-4945-420B-9234-95428E7268ED}"/>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875812" y="2554034"/>
            <a:ext cx="4143469" cy="2752438"/>
          </a:xfrm>
        </p:spPr>
      </p:pic>
      <p:sp>
        <p:nvSpPr>
          <p:cNvPr id="4" name="TextBox 3">
            <a:extLst>
              <a:ext uri="{FF2B5EF4-FFF2-40B4-BE49-F238E27FC236}">
                <a16:creationId xmlns:a16="http://schemas.microsoft.com/office/drawing/2014/main" id="{979E4613-A56C-4702-AE69-C350B69373C2}"/>
              </a:ext>
            </a:extLst>
          </p:cNvPr>
          <p:cNvSpPr txBox="1"/>
          <p:nvPr/>
        </p:nvSpPr>
        <p:spPr>
          <a:xfrm>
            <a:off x="390525" y="6248399"/>
            <a:ext cx="635794" cy="461665"/>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Katie</a:t>
            </a:r>
          </a:p>
        </p:txBody>
      </p:sp>
    </p:spTree>
    <p:extLst>
      <p:ext uri="{BB962C8B-B14F-4D97-AF65-F5344CB8AC3E}">
        <p14:creationId xmlns:p14="http://schemas.microsoft.com/office/powerpoint/2010/main" val="24753859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2" name="Rectangle 2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1B2390-015B-4464-96FB-79A322A0586E}"/>
              </a:ext>
            </a:extLst>
          </p:cNvPr>
          <p:cNvSpPr>
            <a:spLocks noGrp="1"/>
          </p:cNvSpPr>
          <p:nvPr>
            <p:ph type="title"/>
          </p:nvPr>
        </p:nvSpPr>
        <p:spPr>
          <a:xfrm>
            <a:off x="630936" y="640080"/>
            <a:ext cx="4818888" cy="1481328"/>
          </a:xfrm>
        </p:spPr>
        <p:txBody>
          <a:bodyPr vert="horz" lIns="91440" tIns="45720" rIns="91440" bIns="45720" rtlCol="0" anchor="b">
            <a:normAutofit/>
          </a:bodyPr>
          <a:lstStyle/>
          <a:p>
            <a:pPr>
              <a:lnSpc>
                <a:spcPct val="90000"/>
              </a:lnSpc>
            </a:pPr>
            <a:r>
              <a:rPr lang="en-US"/>
              <a:t>Abraham Maslow</a:t>
            </a:r>
          </a:p>
        </p:txBody>
      </p:sp>
      <p:sp>
        <p:nvSpPr>
          <p:cNvPr id="24"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C34D8C"/>
          </a:solidFill>
          <a:ln w="38100" cap="rnd">
            <a:solidFill>
              <a:srgbClr val="C34D8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088A48C9-4969-4755-833E-57D0FCB3DDC6}"/>
              </a:ext>
            </a:extLst>
          </p:cNvPr>
          <p:cNvSpPr>
            <a:spLocks noGrp="1"/>
          </p:cNvSpPr>
          <p:nvPr>
            <p:ph sz="half" idx="2"/>
          </p:nvPr>
        </p:nvSpPr>
        <p:spPr>
          <a:xfrm>
            <a:off x="630936" y="2660904"/>
            <a:ext cx="4818888" cy="3547872"/>
          </a:xfrm>
        </p:spPr>
        <p:txBody>
          <a:bodyPr vert="horz" lIns="91440" tIns="45720" rIns="91440" bIns="45720" rtlCol="0" anchor="t">
            <a:normAutofit/>
          </a:bodyPr>
          <a:lstStyle/>
          <a:p>
            <a:pPr>
              <a:lnSpc>
                <a:spcPct val="100000"/>
              </a:lnSpc>
            </a:pPr>
            <a:r>
              <a:rPr lang="en-US" sz="2000" b="1"/>
              <a:t>Self-actualization theory-to look at the individual's perspective in order to understand that person and to understand their capabilities</a:t>
            </a:r>
            <a:endParaRPr lang="en-US" sz="2000"/>
          </a:p>
          <a:p>
            <a:pPr>
              <a:lnSpc>
                <a:spcPct val="100000"/>
              </a:lnSpc>
            </a:pPr>
            <a:r>
              <a:rPr lang="en-US" sz="2000" b="1"/>
              <a:t>Self-Actualization to Maslow was the peak of human need, using a person's desire to achieve capabilities to the fullest-However Self-Actualization is seldom seen/experienced</a:t>
            </a:r>
          </a:p>
          <a:p>
            <a:pPr>
              <a:lnSpc>
                <a:spcPct val="100000"/>
              </a:lnSpc>
            </a:pPr>
            <a:r>
              <a:rPr lang="en-US" sz="2000" b="1"/>
              <a:t>Maslow did not totally reject the ideas of Behaviorism as he wanted to gain a better understanding of human nature, however he thought scientists should be more open-minded and empathetic (Compton, 2018)- He saw his work as an attempt to rehumanize science (Maslow, 1969)</a:t>
            </a:r>
            <a:endParaRPr lang="en-US" sz="2000"/>
          </a:p>
        </p:txBody>
      </p:sp>
      <mc:AlternateContent xmlns:mc="http://schemas.openxmlformats.org/markup-compatibility/2006">
        <mc:Choice xmlns:p14="http://schemas.microsoft.com/office/powerpoint/2010/main" Requires="p14">
          <p:contentPart p14:bwMode="auto" r:id="rId2">
            <p14:nvContentPartPr>
              <p14:cNvPr id="26" name="Ink 25">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p:pic>
            <p:nvPicPr>
              <p:cNvPr id="26" name="Ink 25">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5" name="Picture 5" descr="Diagram&#10;&#10;Description automatically generated">
            <a:extLst>
              <a:ext uri="{FF2B5EF4-FFF2-40B4-BE49-F238E27FC236}">
                <a16:creationId xmlns:a16="http://schemas.microsoft.com/office/drawing/2014/main" id="{D22384EC-37D5-478D-B46A-5515620C35FB}"/>
              </a:ext>
            </a:extLst>
          </p:cNvPr>
          <p:cNvPicPr>
            <a:picLocks noGrp="1" noChangeAspect="1"/>
          </p:cNvPicPr>
          <p:nvPr>
            <p:ph sz="half" idx="1"/>
          </p:nvPr>
        </p:nvPicPr>
        <p:blipFill rotWithShape="1">
          <a:blip r:embed="rId4">
            <a:extLst>
              <a:ext uri="{837473B0-CC2E-450A-ABE3-18F120FF3D39}">
                <a1611:picAttrSrcUrl xmlns:a1611="http://schemas.microsoft.com/office/drawing/2016/11/main" r:id="rId5"/>
              </a:ext>
            </a:extLst>
          </a:blip>
          <a:srcRect l="6487" r="19192" b="-2"/>
          <a:stretch/>
        </p:blipFill>
        <p:spPr>
          <a:xfrm>
            <a:off x="6145410" y="640080"/>
            <a:ext cx="5666869" cy="5576927"/>
          </a:xfrm>
          <a:prstGeom prst="rect">
            <a:avLst/>
          </a:prstGeom>
        </p:spPr>
      </p:pic>
      <p:sp>
        <p:nvSpPr>
          <p:cNvPr id="6" name="TextBox 5">
            <a:extLst>
              <a:ext uri="{FF2B5EF4-FFF2-40B4-BE49-F238E27FC236}">
                <a16:creationId xmlns:a16="http://schemas.microsoft.com/office/drawing/2014/main" id="{9A8C1F3F-6313-4DE9-A89F-0DD93D449ADB}"/>
              </a:ext>
            </a:extLst>
          </p:cNvPr>
          <p:cNvSpPr txBox="1"/>
          <p:nvPr/>
        </p:nvSpPr>
        <p:spPr>
          <a:xfrm>
            <a:off x="10012526" y="6017865"/>
            <a:ext cx="149912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3" name="TextBox 2">
            <a:extLst>
              <a:ext uri="{FF2B5EF4-FFF2-40B4-BE49-F238E27FC236}">
                <a16:creationId xmlns:a16="http://schemas.microsoft.com/office/drawing/2014/main" id="{FE2640F0-F6AD-46D1-A700-3252F18E19E3}"/>
              </a:ext>
            </a:extLst>
          </p:cNvPr>
          <p:cNvSpPr txBox="1"/>
          <p:nvPr/>
        </p:nvSpPr>
        <p:spPr>
          <a:xfrm>
            <a:off x="778701" y="6237960"/>
            <a:ext cx="676405" cy="461665"/>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Katie</a:t>
            </a:r>
            <a:endParaRPr lang="en-US" sz="2400"/>
          </a:p>
        </p:txBody>
      </p:sp>
    </p:spTree>
    <p:extLst>
      <p:ext uri="{BB962C8B-B14F-4D97-AF65-F5344CB8AC3E}">
        <p14:creationId xmlns:p14="http://schemas.microsoft.com/office/powerpoint/2010/main" val="29154298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rgbClr val="C34D8C"/>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A243FDE-980C-476B-9DCB-23EB650C2E48}"/>
              </a:ext>
            </a:extLst>
          </p:cNvPr>
          <p:cNvSpPr>
            <a:spLocks noGrp="1"/>
          </p:cNvSpPr>
          <p:nvPr>
            <p:ph type="title"/>
          </p:nvPr>
        </p:nvSpPr>
        <p:spPr>
          <a:xfrm>
            <a:off x="838200" y="401221"/>
            <a:ext cx="10515600" cy="1348065"/>
          </a:xfrm>
        </p:spPr>
        <p:txBody>
          <a:bodyPr>
            <a:normAutofit/>
          </a:bodyPr>
          <a:lstStyle/>
          <a:p>
            <a:r>
              <a:rPr lang="en-GB" sz="4400">
                <a:solidFill>
                  <a:schemeClr val="bg1"/>
                </a:solidFill>
              </a:rPr>
              <a:t>Free Will Vs Determinism</a:t>
            </a:r>
          </a:p>
        </p:txBody>
      </p:sp>
      <p:sp>
        <p:nvSpPr>
          <p:cNvPr id="3" name="Content Placeholder 2">
            <a:extLst>
              <a:ext uri="{FF2B5EF4-FFF2-40B4-BE49-F238E27FC236}">
                <a16:creationId xmlns:a16="http://schemas.microsoft.com/office/drawing/2014/main" id="{3A23CCC0-3F13-49A8-8339-BEB177BA0010}"/>
              </a:ext>
            </a:extLst>
          </p:cNvPr>
          <p:cNvSpPr>
            <a:spLocks noGrp="1"/>
          </p:cNvSpPr>
          <p:nvPr>
            <p:ph idx="1"/>
          </p:nvPr>
        </p:nvSpPr>
        <p:spPr>
          <a:xfrm>
            <a:off x="838200" y="2586789"/>
            <a:ext cx="10515600" cy="3590174"/>
          </a:xfrm>
        </p:spPr>
        <p:txBody>
          <a:bodyPr vert="horz" lIns="91440" tIns="45720" rIns="91440" bIns="45720" rtlCol="0" anchor="t">
            <a:normAutofit/>
          </a:bodyPr>
          <a:lstStyle/>
          <a:p>
            <a:r>
              <a:rPr lang="en-GB" b="1"/>
              <a:t>How we react to</a:t>
            </a:r>
            <a:r>
              <a:rPr lang="en-GB"/>
              <a:t> </a:t>
            </a:r>
            <a:r>
              <a:rPr lang="en-GB" b="1"/>
              <a:t>experience is something we ourselves choose and decide (Morea, 1990)</a:t>
            </a:r>
          </a:p>
          <a:p>
            <a:r>
              <a:rPr lang="en-GB" b="1"/>
              <a:t>Humanists argue that individuals make choices which cannot be predicted as they base these decisions on their subjective assessment of a situation I.e., Free Will (Glassman and Hadad, 2009)</a:t>
            </a:r>
          </a:p>
          <a:p>
            <a:r>
              <a:rPr lang="en-GB" b="1"/>
              <a:t>Many of the founders of the Humanistic approach came to recognize the importance of meaning in behaviour because of personal experience, people place value in their experiences. Victor Frankl's best-known book was </a:t>
            </a:r>
            <a:r>
              <a:rPr lang="en-GB" b="1" i="1"/>
              <a:t>Man's Search for Meaning </a:t>
            </a:r>
            <a:r>
              <a:rPr lang="en-GB" b="1"/>
              <a:t>(1992)</a:t>
            </a:r>
          </a:p>
        </p:txBody>
      </p:sp>
      <p:sp>
        <p:nvSpPr>
          <p:cNvPr id="4" name="TextBox 3">
            <a:extLst>
              <a:ext uri="{FF2B5EF4-FFF2-40B4-BE49-F238E27FC236}">
                <a16:creationId xmlns:a16="http://schemas.microsoft.com/office/drawing/2014/main" id="{9525CB63-79DF-45A0-B045-ED3679F7BF4F}"/>
              </a:ext>
            </a:extLst>
          </p:cNvPr>
          <p:cNvSpPr txBox="1"/>
          <p:nvPr/>
        </p:nvSpPr>
        <p:spPr>
          <a:xfrm>
            <a:off x="590811" y="6175332"/>
            <a:ext cx="739035" cy="461665"/>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Katie</a:t>
            </a:r>
          </a:p>
        </p:txBody>
      </p:sp>
    </p:spTree>
    <p:extLst>
      <p:ext uri="{BB962C8B-B14F-4D97-AF65-F5344CB8AC3E}">
        <p14:creationId xmlns:p14="http://schemas.microsoft.com/office/powerpoint/2010/main" val="34663271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51">
            <a:extLst>
              <a:ext uri="{FF2B5EF4-FFF2-40B4-BE49-F238E27FC236}">
                <a16:creationId xmlns:a16="http://schemas.microsoft.com/office/drawing/2014/main" id="{5E0D0E5A-6E97-46A9-AF74-EAEA1E044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19417" y="6756322"/>
            <a:ext cx="5657849" cy="101678"/>
          </a:xfrm>
          <a:custGeom>
            <a:avLst/>
            <a:gdLst>
              <a:gd name="connsiteX0" fmla="*/ 0 w 2374107"/>
              <a:gd name="connsiteY0" fmla="*/ 0 h 45719"/>
              <a:gd name="connsiteX1" fmla="*/ 2374107 w 2374107"/>
              <a:gd name="connsiteY1" fmla="*/ 0 h 45719"/>
              <a:gd name="connsiteX2" fmla="*/ 2374107 w 2374107"/>
              <a:gd name="connsiteY2" fmla="*/ 45719 h 45719"/>
              <a:gd name="connsiteX3" fmla="*/ 0 w 2374107"/>
              <a:gd name="connsiteY3" fmla="*/ 45719 h 45719"/>
              <a:gd name="connsiteX4" fmla="*/ 0 w 2374107"/>
              <a:gd name="connsiteY4" fmla="*/ 0 h 45719"/>
              <a:gd name="connsiteX0" fmla="*/ 0 w 2430067"/>
              <a:gd name="connsiteY0" fmla="*/ 0 h 64769"/>
              <a:gd name="connsiteX1" fmla="*/ 2430067 w 2430067"/>
              <a:gd name="connsiteY1" fmla="*/ 19050 h 64769"/>
              <a:gd name="connsiteX2" fmla="*/ 2430067 w 2430067"/>
              <a:gd name="connsiteY2" fmla="*/ 64769 h 64769"/>
              <a:gd name="connsiteX3" fmla="*/ 55960 w 2430067"/>
              <a:gd name="connsiteY3" fmla="*/ 64769 h 64769"/>
              <a:gd name="connsiteX4" fmla="*/ 0 w 2430067"/>
              <a:gd name="connsiteY4" fmla="*/ 0 h 64769"/>
              <a:gd name="connsiteX0" fmla="*/ 0 w 2431088"/>
              <a:gd name="connsiteY0" fmla="*/ 0 h 94534"/>
              <a:gd name="connsiteX1" fmla="*/ 2431088 w 2431088"/>
              <a:gd name="connsiteY1" fmla="*/ 48815 h 94534"/>
              <a:gd name="connsiteX2" fmla="*/ 2431088 w 2431088"/>
              <a:gd name="connsiteY2" fmla="*/ 94534 h 94534"/>
              <a:gd name="connsiteX3" fmla="*/ 56981 w 2431088"/>
              <a:gd name="connsiteY3" fmla="*/ 94534 h 94534"/>
              <a:gd name="connsiteX4" fmla="*/ 0 w 2431088"/>
              <a:gd name="connsiteY4" fmla="*/ 0 h 94534"/>
              <a:gd name="connsiteX0" fmla="*/ 0 w 2425473"/>
              <a:gd name="connsiteY0" fmla="*/ 0 h 101678"/>
              <a:gd name="connsiteX1" fmla="*/ 2425473 w 2425473"/>
              <a:gd name="connsiteY1" fmla="*/ 55959 h 101678"/>
              <a:gd name="connsiteX2" fmla="*/ 2425473 w 2425473"/>
              <a:gd name="connsiteY2" fmla="*/ 101678 h 101678"/>
              <a:gd name="connsiteX3" fmla="*/ 51366 w 2425473"/>
              <a:gd name="connsiteY3" fmla="*/ 101678 h 101678"/>
              <a:gd name="connsiteX4" fmla="*/ 0 w 2425473"/>
              <a:gd name="connsiteY4" fmla="*/ 0 h 1016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473" h="101678">
                <a:moveTo>
                  <a:pt x="0" y="0"/>
                </a:moveTo>
                <a:lnTo>
                  <a:pt x="2425473" y="55959"/>
                </a:lnTo>
                <a:lnTo>
                  <a:pt x="2425473" y="101678"/>
                </a:lnTo>
                <a:lnTo>
                  <a:pt x="51366" y="101678"/>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2">
            <a:extLst>
              <a:ext uri="{FF2B5EF4-FFF2-40B4-BE49-F238E27FC236}">
                <a16:creationId xmlns:a16="http://schemas.microsoft.com/office/drawing/2014/main" id="{E197A7FD-CD8D-4609-AE35-64C89063E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8697" y="6809135"/>
            <a:ext cx="160496" cy="48864"/>
          </a:xfrm>
          <a:custGeom>
            <a:avLst/>
            <a:gdLst>
              <a:gd name="connsiteX0" fmla="*/ 0 w 91440"/>
              <a:gd name="connsiteY0" fmla="*/ 0 h 27432"/>
              <a:gd name="connsiteX1" fmla="*/ 91440 w 91440"/>
              <a:gd name="connsiteY1" fmla="*/ 0 h 27432"/>
              <a:gd name="connsiteX2" fmla="*/ 91440 w 91440"/>
              <a:gd name="connsiteY2" fmla="*/ 27432 h 27432"/>
              <a:gd name="connsiteX3" fmla="*/ 0 w 91440"/>
              <a:gd name="connsiteY3" fmla="*/ 27432 h 27432"/>
              <a:gd name="connsiteX4" fmla="*/ 0 w 91440"/>
              <a:gd name="connsiteY4" fmla="*/ 0 h 27432"/>
              <a:gd name="connsiteX0" fmla="*/ 0 w 128350"/>
              <a:gd name="connsiteY0" fmla="*/ 0 h 36957"/>
              <a:gd name="connsiteX1" fmla="*/ 128350 w 128350"/>
              <a:gd name="connsiteY1" fmla="*/ 9525 h 36957"/>
              <a:gd name="connsiteX2" fmla="*/ 128350 w 128350"/>
              <a:gd name="connsiteY2" fmla="*/ 36957 h 36957"/>
              <a:gd name="connsiteX3" fmla="*/ 36910 w 128350"/>
              <a:gd name="connsiteY3" fmla="*/ 36957 h 36957"/>
              <a:gd name="connsiteX4" fmla="*/ 0 w 128350"/>
              <a:gd name="connsiteY4" fmla="*/ 0 h 36957"/>
              <a:gd name="connsiteX0" fmla="*/ 0 w 128350"/>
              <a:gd name="connsiteY0" fmla="*/ 0 h 36957"/>
              <a:gd name="connsiteX1" fmla="*/ 83106 w 128350"/>
              <a:gd name="connsiteY1" fmla="*/ 11906 h 36957"/>
              <a:gd name="connsiteX2" fmla="*/ 128350 w 128350"/>
              <a:gd name="connsiteY2" fmla="*/ 36957 h 36957"/>
              <a:gd name="connsiteX3" fmla="*/ 36910 w 128350"/>
              <a:gd name="connsiteY3" fmla="*/ 36957 h 36957"/>
              <a:gd name="connsiteX4" fmla="*/ 0 w 128350"/>
              <a:gd name="connsiteY4" fmla="*/ 0 h 36957"/>
              <a:gd name="connsiteX0" fmla="*/ 0 w 162878"/>
              <a:gd name="connsiteY0" fmla="*/ 0 h 44101"/>
              <a:gd name="connsiteX1" fmla="*/ 117634 w 162878"/>
              <a:gd name="connsiteY1" fmla="*/ 19050 h 44101"/>
              <a:gd name="connsiteX2" fmla="*/ 162878 w 162878"/>
              <a:gd name="connsiteY2" fmla="*/ 44101 h 44101"/>
              <a:gd name="connsiteX3" fmla="*/ 71438 w 162878"/>
              <a:gd name="connsiteY3" fmla="*/ 44101 h 44101"/>
              <a:gd name="connsiteX4" fmla="*/ 0 w 162878"/>
              <a:gd name="connsiteY4" fmla="*/ 0 h 44101"/>
              <a:gd name="connsiteX0" fmla="*/ 0 w 160496"/>
              <a:gd name="connsiteY0" fmla="*/ 0 h 48864"/>
              <a:gd name="connsiteX1" fmla="*/ 115252 w 160496"/>
              <a:gd name="connsiteY1" fmla="*/ 23813 h 48864"/>
              <a:gd name="connsiteX2" fmla="*/ 160496 w 160496"/>
              <a:gd name="connsiteY2" fmla="*/ 48864 h 48864"/>
              <a:gd name="connsiteX3" fmla="*/ 69056 w 160496"/>
              <a:gd name="connsiteY3" fmla="*/ 48864 h 48864"/>
              <a:gd name="connsiteX4" fmla="*/ 0 w 160496"/>
              <a:gd name="connsiteY4" fmla="*/ 0 h 48864"/>
              <a:gd name="connsiteX0" fmla="*/ 0 w 160496"/>
              <a:gd name="connsiteY0" fmla="*/ 0 h 48864"/>
              <a:gd name="connsiteX1" fmla="*/ 115252 w 160496"/>
              <a:gd name="connsiteY1" fmla="*/ 23813 h 48864"/>
              <a:gd name="connsiteX2" fmla="*/ 160496 w 160496"/>
              <a:gd name="connsiteY2" fmla="*/ 48864 h 48864"/>
              <a:gd name="connsiteX3" fmla="*/ 61912 w 160496"/>
              <a:gd name="connsiteY3" fmla="*/ 48864 h 48864"/>
              <a:gd name="connsiteX4" fmla="*/ 0 w 160496"/>
              <a:gd name="connsiteY4" fmla="*/ 0 h 488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496" h="48864">
                <a:moveTo>
                  <a:pt x="0" y="0"/>
                </a:moveTo>
                <a:lnTo>
                  <a:pt x="115252" y="23813"/>
                </a:lnTo>
                <a:lnTo>
                  <a:pt x="160496" y="48864"/>
                </a:lnTo>
                <a:lnTo>
                  <a:pt x="61912" y="48864"/>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8417"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rgbClr val="C34D8C"/>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8A6B51E-2AF0-42DF-B79A-E89B4DA1E291}"/>
              </a:ext>
            </a:extLst>
          </p:cNvPr>
          <p:cNvSpPr>
            <a:spLocks noGrp="1"/>
          </p:cNvSpPr>
          <p:nvPr>
            <p:ph type="ctrTitle"/>
          </p:nvPr>
        </p:nvSpPr>
        <p:spPr>
          <a:xfrm>
            <a:off x="2558716" y="955309"/>
            <a:ext cx="7074568" cy="2898975"/>
          </a:xfrm>
        </p:spPr>
        <p:txBody>
          <a:bodyPr>
            <a:normAutofit/>
          </a:bodyPr>
          <a:lstStyle/>
          <a:p>
            <a:pPr algn="ctr">
              <a:lnSpc>
                <a:spcPct val="90000"/>
              </a:lnSpc>
            </a:pPr>
            <a:r>
              <a:rPr lang="en-GB" sz="6200">
                <a:solidFill>
                  <a:srgbClr val="FFFFFF"/>
                </a:solidFill>
              </a:rPr>
              <a:t>The Psychodynamic Approach</a:t>
            </a:r>
          </a:p>
        </p:txBody>
      </p:sp>
      <p:sp>
        <p:nvSpPr>
          <p:cNvPr id="3" name="Subtitle 2">
            <a:extLst>
              <a:ext uri="{FF2B5EF4-FFF2-40B4-BE49-F238E27FC236}">
                <a16:creationId xmlns:a16="http://schemas.microsoft.com/office/drawing/2014/main" id="{99D5A733-92CF-4FB8-B72A-69C8CB649EBA}"/>
              </a:ext>
            </a:extLst>
          </p:cNvPr>
          <p:cNvSpPr>
            <a:spLocks noGrp="1"/>
          </p:cNvSpPr>
          <p:nvPr>
            <p:ph type="subTitle" idx="1"/>
          </p:nvPr>
        </p:nvSpPr>
        <p:spPr>
          <a:xfrm>
            <a:off x="2634916" y="4533813"/>
            <a:ext cx="6930189" cy="938463"/>
          </a:xfrm>
        </p:spPr>
        <p:txBody>
          <a:bodyPr vert="horz" lIns="91440" tIns="45720" rIns="91440" bIns="45720" rtlCol="0" anchor="t">
            <a:normAutofit/>
          </a:bodyPr>
          <a:lstStyle/>
          <a:p>
            <a:pPr algn="ctr"/>
            <a:r>
              <a:rPr lang="en-GB" sz="3200">
                <a:solidFill>
                  <a:srgbClr val="FFFFFF"/>
                </a:solidFill>
              </a:rPr>
              <a:t>Caroline Smith</a:t>
            </a:r>
          </a:p>
        </p:txBody>
      </p:sp>
      <p:sp>
        <p:nvSpPr>
          <p:cNvPr id="16" name="Rectangle 6">
            <a:extLst>
              <a:ext uri="{FF2B5EF4-FFF2-40B4-BE49-F238E27FC236}">
                <a16:creationId xmlns:a16="http://schemas.microsoft.com/office/drawing/2014/main" id="{C0B64B74-19BE-47D9-8BB8-7081BF0E0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1333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169626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rgbClr val="C34D8C"/>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935FBC95-E4FB-4D9F-AAD3-0D633955A285}"/>
              </a:ext>
            </a:extLst>
          </p:cNvPr>
          <p:cNvSpPr>
            <a:spLocks noGrp="1"/>
          </p:cNvSpPr>
          <p:nvPr>
            <p:ph type="title"/>
          </p:nvPr>
        </p:nvSpPr>
        <p:spPr>
          <a:xfrm>
            <a:off x="838200" y="401221"/>
            <a:ext cx="10515600" cy="1348065"/>
          </a:xfrm>
        </p:spPr>
        <p:txBody>
          <a:bodyPr>
            <a:normAutofit/>
          </a:bodyPr>
          <a:lstStyle/>
          <a:p>
            <a:pPr>
              <a:lnSpc>
                <a:spcPct val="90000"/>
              </a:lnSpc>
            </a:pPr>
            <a:r>
              <a:rPr lang="en-GB" sz="3700">
                <a:solidFill>
                  <a:schemeClr val="bg1"/>
                </a:solidFill>
              </a:rPr>
              <a:t>The Psychodynamic approach works on the basis that everything we do is pre-determined</a:t>
            </a:r>
          </a:p>
        </p:txBody>
      </p:sp>
      <p:sp>
        <p:nvSpPr>
          <p:cNvPr id="3" name="Content Placeholder 2">
            <a:extLst>
              <a:ext uri="{FF2B5EF4-FFF2-40B4-BE49-F238E27FC236}">
                <a16:creationId xmlns:a16="http://schemas.microsoft.com/office/drawing/2014/main" id="{DFB2F068-F424-4462-83CF-809A44C10635}"/>
              </a:ext>
            </a:extLst>
          </p:cNvPr>
          <p:cNvSpPr>
            <a:spLocks noGrp="1"/>
          </p:cNvSpPr>
          <p:nvPr>
            <p:ph idx="1"/>
          </p:nvPr>
        </p:nvSpPr>
        <p:spPr>
          <a:xfrm>
            <a:off x="2117" y="2089373"/>
            <a:ext cx="12134849" cy="4563840"/>
          </a:xfrm>
        </p:spPr>
        <p:txBody>
          <a:bodyPr vert="horz" lIns="91440" tIns="45720" rIns="91440" bIns="45720" rtlCol="0" anchor="t">
            <a:normAutofit fontScale="92500" lnSpcReduction="10000"/>
          </a:bodyPr>
          <a:lstStyle/>
          <a:p>
            <a:pPr marL="0" indent="0">
              <a:buNone/>
            </a:pPr>
            <a:endParaRPr lang="en-GB" sz="3200" b="1"/>
          </a:p>
          <a:p>
            <a:r>
              <a:rPr lang="en-GB" sz="3200" b="1"/>
              <a:t>The psychodynamic approach generally rejects the idea of free will in favour of determinism</a:t>
            </a:r>
          </a:p>
          <a:p>
            <a:r>
              <a:rPr lang="en-GB" sz="3200" b="1"/>
              <a:t>Sigmund Freud was a determinist and although he believed that acts are caused, they could also be free will because they are not forced</a:t>
            </a:r>
          </a:p>
          <a:p>
            <a:r>
              <a:rPr lang="en-GB" sz="3200" b="1"/>
              <a:t>Freud believed that our behaviour is pre-determined by internal or external forces over which we have no control</a:t>
            </a:r>
          </a:p>
          <a:p>
            <a:r>
              <a:rPr lang="en-GB" sz="3200" b="1"/>
              <a:t>He emphasised the importance of the unconscious mind</a:t>
            </a:r>
          </a:p>
          <a:p>
            <a:r>
              <a:rPr lang="en-GB" sz="3200" b="1"/>
              <a:t>He believed that our behaviours are determined by traumas and relationships early on in life.</a:t>
            </a:r>
          </a:p>
          <a:p>
            <a:pPr marL="0" indent="0">
              <a:buNone/>
            </a:pPr>
            <a:r>
              <a:rPr lang="en-GB" sz="1800" b="1"/>
              <a:t>Caroline Smith</a:t>
            </a:r>
          </a:p>
          <a:p>
            <a:endParaRPr lang="en-GB" sz="3200" b="1"/>
          </a:p>
        </p:txBody>
      </p:sp>
      <p:sp>
        <p:nvSpPr>
          <p:cNvPr id="4" name="TextBox 3">
            <a:extLst>
              <a:ext uri="{FF2B5EF4-FFF2-40B4-BE49-F238E27FC236}">
                <a16:creationId xmlns:a16="http://schemas.microsoft.com/office/drawing/2014/main" id="{C9576315-CB69-481F-91AC-635D77108612}"/>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5" name="TextBox 4">
            <a:extLst>
              <a:ext uri="{FF2B5EF4-FFF2-40B4-BE49-F238E27FC236}">
                <a16:creationId xmlns:a16="http://schemas.microsoft.com/office/drawing/2014/main" id="{F2110D2D-9C93-4D3A-BCD2-131D03FE295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Tree>
    <p:extLst>
      <p:ext uri="{BB962C8B-B14F-4D97-AF65-F5344CB8AC3E}">
        <p14:creationId xmlns:p14="http://schemas.microsoft.com/office/powerpoint/2010/main" val="19187269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3" name="Rectangle 22">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rgbClr val="C34D8C"/>
          </a:solidFill>
          <a:ln w="12700" cap="flat">
            <a:noFill/>
            <a:prstDash val="solid"/>
            <a:miter/>
          </a:ln>
        </p:spPr>
        <p:txBody>
          <a:bodyPr wrap="square" rtlCol="0" anchor="ctr">
            <a:noAutofit/>
          </a:bodyPr>
          <a:lstStyle/>
          <a:p>
            <a:endParaRPr lang="en-US"/>
          </a:p>
        </p:txBody>
      </p:sp>
      <p:sp>
        <p:nvSpPr>
          <p:cNvPr id="3" name="TextBox 2">
            <a:extLst>
              <a:ext uri="{FF2B5EF4-FFF2-40B4-BE49-F238E27FC236}">
                <a16:creationId xmlns:a16="http://schemas.microsoft.com/office/drawing/2014/main" id="{FF82AF4E-93AE-41C4-AF15-3CC6AD52E21C}"/>
              </a:ext>
            </a:extLst>
          </p:cNvPr>
          <p:cNvSpPr txBox="1"/>
          <p:nvPr/>
        </p:nvSpPr>
        <p:spPr>
          <a:xfrm>
            <a:off x="4327769" y="882315"/>
            <a:ext cx="7833830" cy="529464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endParaRPr lang="en-US" sz="3200" b="1"/>
          </a:p>
          <a:p>
            <a:pPr indent="-228600">
              <a:lnSpc>
                <a:spcPct val="110000"/>
              </a:lnSpc>
              <a:spcAft>
                <a:spcPts val="600"/>
              </a:spcAft>
              <a:buFont typeface="Arial" panose="020B0604020202020204" pitchFamily="34" charset="0"/>
              <a:buChar char="•"/>
            </a:pPr>
            <a:r>
              <a:rPr lang="en-US" sz="3200" b="1"/>
              <a:t>Freud used the iceberg analogy to explain the human mind.</a:t>
            </a:r>
            <a:endParaRPr lang="en-US" sz="3200"/>
          </a:p>
          <a:p>
            <a:pPr indent="-228600">
              <a:lnSpc>
                <a:spcPct val="110000"/>
              </a:lnSpc>
              <a:spcAft>
                <a:spcPts val="600"/>
              </a:spcAft>
              <a:buFont typeface="Arial" panose="020B0604020202020204" pitchFamily="34" charset="0"/>
              <a:buChar char="•"/>
            </a:pPr>
            <a:r>
              <a:rPr lang="en-US" sz="3200" b="1"/>
              <a:t>His Personality Theory (1923) suggested that we have a tripartite personality containing the 'Id', Ego and Superego.</a:t>
            </a:r>
          </a:p>
        </p:txBody>
      </p:sp>
      <p:pic>
        <p:nvPicPr>
          <p:cNvPr id="4" name="Picture 4" descr="Map&#10;&#10;Description automatically generated">
            <a:extLst>
              <a:ext uri="{FF2B5EF4-FFF2-40B4-BE49-F238E27FC236}">
                <a16:creationId xmlns:a16="http://schemas.microsoft.com/office/drawing/2014/main" id="{4539F48C-2203-4324-848A-77479B44DEB5}"/>
              </a:ext>
            </a:extLst>
          </p:cNvPr>
          <p:cNvPicPr>
            <a:picLocks noChangeAspect="1"/>
          </p:cNvPicPr>
          <p:nvPr/>
        </p:nvPicPr>
        <p:blipFill>
          <a:blip r:embed="rId2"/>
          <a:stretch>
            <a:fillRect/>
          </a:stretch>
        </p:blipFill>
        <p:spPr>
          <a:xfrm>
            <a:off x="6639170" y="156143"/>
            <a:ext cx="3114430" cy="2638022"/>
          </a:xfrm>
          <a:prstGeom prst="rect">
            <a:avLst/>
          </a:prstGeom>
        </p:spPr>
      </p:pic>
      <p:sp>
        <p:nvSpPr>
          <p:cNvPr id="2" name="TextBox 1">
            <a:extLst>
              <a:ext uri="{FF2B5EF4-FFF2-40B4-BE49-F238E27FC236}">
                <a16:creationId xmlns:a16="http://schemas.microsoft.com/office/drawing/2014/main" id="{2EB7A026-D94D-4617-A892-12DFF8B98E13}"/>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5" name="TextBox 4">
            <a:extLst>
              <a:ext uri="{FF2B5EF4-FFF2-40B4-BE49-F238E27FC236}">
                <a16:creationId xmlns:a16="http://schemas.microsoft.com/office/drawing/2014/main" id="{25E07ACB-8A2B-420D-A84C-A0FB431D371B}"/>
              </a:ext>
            </a:extLst>
          </p:cNvPr>
          <p:cNvSpPr txBox="1"/>
          <p:nvPr/>
        </p:nvSpPr>
        <p:spPr>
          <a:xfrm>
            <a:off x="152400" y="64484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Caroline Smith</a:t>
            </a:r>
          </a:p>
        </p:txBody>
      </p:sp>
    </p:spTree>
    <p:extLst>
      <p:ext uri="{BB962C8B-B14F-4D97-AF65-F5344CB8AC3E}">
        <p14:creationId xmlns:p14="http://schemas.microsoft.com/office/powerpoint/2010/main" val="22072740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 name="Rectangle 9">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rgbClr val="C34D8C"/>
          </a:solidFill>
          <a:ln w="12700" cap="flat">
            <a:noFill/>
            <a:prstDash val="solid"/>
            <a:miter/>
          </a:ln>
        </p:spPr>
        <p:txBody>
          <a:bodyPr wrap="square" rtlCol="0" anchor="ctr">
            <a:noAutofit/>
          </a:bodyPr>
          <a:lstStyle/>
          <a:p>
            <a:endParaRPr lang="en-US"/>
          </a:p>
        </p:txBody>
      </p:sp>
      <p:sp>
        <p:nvSpPr>
          <p:cNvPr id="3" name="TextBox 2">
            <a:extLst>
              <a:ext uri="{FF2B5EF4-FFF2-40B4-BE49-F238E27FC236}">
                <a16:creationId xmlns:a16="http://schemas.microsoft.com/office/drawing/2014/main" id="{C75F0433-8E86-4BAF-B975-99F3F0EAD486}"/>
              </a:ext>
            </a:extLst>
          </p:cNvPr>
          <p:cNvSpPr txBox="1"/>
          <p:nvPr/>
        </p:nvSpPr>
        <p:spPr>
          <a:xfrm>
            <a:off x="6095999" y="882315"/>
            <a:ext cx="5254754" cy="529464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Aft>
                <a:spcPts val="600"/>
              </a:spcAft>
              <a:buFont typeface="Arial" panose="020B0604020202020204" pitchFamily="34" charset="0"/>
              <a:buChar char="•"/>
            </a:pPr>
            <a:r>
              <a:rPr lang="en-US" b="1"/>
              <a:t>The 'ID'</a:t>
            </a:r>
            <a:endParaRPr lang="en-US"/>
          </a:p>
          <a:p>
            <a:pPr indent="-228600">
              <a:lnSpc>
                <a:spcPct val="110000"/>
              </a:lnSpc>
              <a:spcAft>
                <a:spcPts val="600"/>
              </a:spcAft>
              <a:buFont typeface="Arial" panose="020B0604020202020204" pitchFamily="34" charset="0"/>
              <a:buChar char="•"/>
            </a:pPr>
            <a:endParaRPr lang="en-US"/>
          </a:p>
          <a:p>
            <a:pPr indent="-228600">
              <a:lnSpc>
                <a:spcPct val="110000"/>
              </a:lnSpc>
              <a:spcAft>
                <a:spcPts val="600"/>
              </a:spcAft>
              <a:buFont typeface="Arial" panose="020B0604020202020204" pitchFamily="34" charset="0"/>
              <a:buChar char="•"/>
            </a:pPr>
            <a:r>
              <a:rPr lang="en-US" b="1"/>
              <a:t>The 'id' is when the wishes and impulses that come from the bodies needs build up tension  and demand immediate release or satisfaction. </a:t>
            </a:r>
            <a:endParaRPr lang="en-US"/>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r>
              <a:rPr lang="en-US" b="1"/>
              <a:t>The Ego</a:t>
            </a:r>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r>
              <a:rPr lang="en-US" b="1"/>
              <a:t>This is often known as the decision making, rational and logical part of us. It helps us distinguish between reality and a wish. </a:t>
            </a:r>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r>
              <a:rPr lang="en-US" b="1"/>
              <a:t>The Superego</a:t>
            </a:r>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r>
              <a:rPr lang="en-US" b="1"/>
              <a:t>The superego develops last and it is considered that a person cannot be considered as moral being until this has fully developed</a:t>
            </a:r>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endParaRPr lang="en-US" b="1"/>
          </a:p>
        </p:txBody>
      </p:sp>
      <p:sp>
        <p:nvSpPr>
          <p:cNvPr id="2" name="TextBox 1">
            <a:extLst>
              <a:ext uri="{FF2B5EF4-FFF2-40B4-BE49-F238E27FC236}">
                <a16:creationId xmlns:a16="http://schemas.microsoft.com/office/drawing/2014/main" id="{189EB5DF-29AB-4649-BF59-3D66F403B914}"/>
              </a:ext>
            </a:extLst>
          </p:cNvPr>
          <p:cNvSpPr txBox="1"/>
          <p:nvPr/>
        </p:nvSpPr>
        <p:spPr>
          <a:xfrm>
            <a:off x="161925" y="642937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b="1"/>
              <a:t>Caroline Smith</a:t>
            </a:r>
          </a:p>
        </p:txBody>
      </p:sp>
    </p:spTree>
    <p:extLst>
      <p:ext uri="{BB962C8B-B14F-4D97-AF65-F5344CB8AC3E}">
        <p14:creationId xmlns:p14="http://schemas.microsoft.com/office/powerpoint/2010/main" val="8610061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rgbClr val="C34D8C"/>
          </a:solidFill>
          <a:ln w="12700" cap="flat">
            <a:noFill/>
            <a:prstDash val="solid"/>
            <a:miter/>
          </a:ln>
        </p:spPr>
        <p:txBody>
          <a:bodyPr wrap="square" rtlCol="0" anchor="ctr">
            <a:noAutofit/>
          </a:bodyPr>
          <a:lstStyle/>
          <a:p>
            <a:endParaRPr lang="en-US"/>
          </a:p>
        </p:txBody>
      </p:sp>
      <p:sp>
        <p:nvSpPr>
          <p:cNvPr id="2" name="TextBox 1">
            <a:extLst>
              <a:ext uri="{FF2B5EF4-FFF2-40B4-BE49-F238E27FC236}">
                <a16:creationId xmlns:a16="http://schemas.microsoft.com/office/drawing/2014/main" id="{2AEADB19-3F02-4923-9897-3A5CE5B92519}"/>
              </a:ext>
            </a:extLst>
          </p:cNvPr>
          <p:cNvSpPr txBox="1"/>
          <p:nvPr/>
        </p:nvSpPr>
        <p:spPr>
          <a:xfrm>
            <a:off x="5991411" y="882315"/>
            <a:ext cx="5366812" cy="529464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Aft>
                <a:spcPts val="600"/>
              </a:spcAft>
              <a:buFont typeface="Arial" panose="020B0604020202020204" pitchFamily="34" charset="0"/>
              <a:buChar char="•"/>
            </a:pPr>
            <a:r>
              <a:rPr lang="en-US" b="1"/>
              <a:t>Our conscious mind contains the small amount of mental activity that we are aware of such as our thoughts and perceptions</a:t>
            </a:r>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r>
              <a:rPr lang="en-US" b="1"/>
              <a:t>Our preconscious mind consists of things that we could be aware of if we were to revisit them </a:t>
            </a:r>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r>
              <a:rPr lang="en-US" b="1"/>
              <a:t>The unconscious mind is where we keep thoughts that we are unaware of and are unable to become aware of. </a:t>
            </a:r>
          </a:p>
        </p:txBody>
      </p:sp>
      <p:sp>
        <p:nvSpPr>
          <p:cNvPr id="3" name="TextBox 2">
            <a:extLst>
              <a:ext uri="{FF2B5EF4-FFF2-40B4-BE49-F238E27FC236}">
                <a16:creationId xmlns:a16="http://schemas.microsoft.com/office/drawing/2014/main" id="{2DC4594C-2DAA-4B38-A6FB-E53EF721683F}"/>
              </a:ext>
            </a:extLst>
          </p:cNvPr>
          <p:cNvSpPr txBox="1"/>
          <p:nvPr/>
        </p:nvSpPr>
        <p:spPr>
          <a:xfrm>
            <a:off x="180975" y="65151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Caroline Smith</a:t>
            </a:r>
          </a:p>
        </p:txBody>
      </p:sp>
    </p:spTree>
    <p:extLst>
      <p:ext uri="{BB962C8B-B14F-4D97-AF65-F5344CB8AC3E}">
        <p14:creationId xmlns:p14="http://schemas.microsoft.com/office/powerpoint/2010/main" val="13612929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 name="Rectangle 12">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4">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rgbClr val="C34D8C"/>
          </a:solidFill>
          <a:ln w="12700" cap="flat">
            <a:noFill/>
            <a:prstDash val="solid"/>
            <a:miter/>
          </a:ln>
        </p:spPr>
        <p:txBody>
          <a:bodyPr wrap="square" rtlCol="0" anchor="ctr">
            <a:noAutofit/>
          </a:bodyPr>
          <a:lstStyle/>
          <a:p>
            <a:endParaRPr lang="en-US"/>
          </a:p>
        </p:txBody>
      </p:sp>
      <p:sp>
        <p:nvSpPr>
          <p:cNvPr id="2" name="TextBox 1">
            <a:extLst>
              <a:ext uri="{FF2B5EF4-FFF2-40B4-BE49-F238E27FC236}">
                <a16:creationId xmlns:a16="http://schemas.microsoft.com/office/drawing/2014/main" id="{8A3DD7EC-4AB6-46E1-B13E-865A7EBB58A7}"/>
              </a:ext>
            </a:extLst>
          </p:cNvPr>
          <p:cNvSpPr txBox="1"/>
          <p:nvPr/>
        </p:nvSpPr>
        <p:spPr>
          <a:xfrm>
            <a:off x="6095999" y="882315"/>
            <a:ext cx="5254754" cy="529464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Aft>
                <a:spcPts val="600"/>
              </a:spcAft>
              <a:buFont typeface="Arial" panose="020B0604020202020204" pitchFamily="34" charset="0"/>
              <a:buChar char="•"/>
            </a:pPr>
            <a:r>
              <a:rPr lang="en-US" b="1"/>
              <a:t>One of Freud's theories in favour of determinism was Defence Mechanisms. He suggested that we use defence mechanisms as a way of dealing with anxiety and with negative or traumatic experiences.</a:t>
            </a:r>
          </a:p>
          <a:p>
            <a:pPr indent="-228600">
              <a:lnSpc>
                <a:spcPct val="110000"/>
              </a:lnSpc>
              <a:spcAft>
                <a:spcPts val="600"/>
              </a:spcAft>
              <a:buFont typeface="Arial" panose="020B0604020202020204" pitchFamily="34" charset="0"/>
              <a:buChar char="•"/>
            </a:pPr>
            <a:r>
              <a:rPr lang="en-US" b="1"/>
              <a:t>Defence macahnisms include</a:t>
            </a:r>
          </a:p>
          <a:p>
            <a:pPr marL="457200" indent="-228600">
              <a:lnSpc>
                <a:spcPct val="110000"/>
              </a:lnSpc>
              <a:spcAft>
                <a:spcPts val="600"/>
              </a:spcAft>
              <a:buFont typeface="Arial" panose="020B0604020202020204" pitchFamily="34" charset="0"/>
              <a:buChar char="•"/>
            </a:pPr>
            <a:r>
              <a:rPr lang="en-US" b="1"/>
              <a:t>Regression</a:t>
            </a:r>
          </a:p>
          <a:p>
            <a:pPr marL="457200" indent="-228600">
              <a:lnSpc>
                <a:spcPct val="110000"/>
              </a:lnSpc>
              <a:spcAft>
                <a:spcPts val="600"/>
              </a:spcAft>
              <a:buFont typeface="Arial" panose="020B0604020202020204" pitchFamily="34" charset="0"/>
              <a:buChar char="•"/>
            </a:pPr>
            <a:r>
              <a:rPr lang="en-US" b="1"/>
              <a:t>Denial </a:t>
            </a:r>
          </a:p>
          <a:p>
            <a:pPr marL="457200" indent="-228600">
              <a:lnSpc>
                <a:spcPct val="110000"/>
              </a:lnSpc>
              <a:spcAft>
                <a:spcPts val="600"/>
              </a:spcAft>
              <a:buFont typeface="Arial" panose="020B0604020202020204" pitchFamily="34" charset="0"/>
              <a:buChar char="•"/>
            </a:pPr>
            <a:r>
              <a:rPr lang="en-US" b="1"/>
              <a:t>Projection</a:t>
            </a:r>
          </a:p>
          <a:p>
            <a:pPr marL="457200" indent="-228600">
              <a:lnSpc>
                <a:spcPct val="110000"/>
              </a:lnSpc>
              <a:spcAft>
                <a:spcPts val="600"/>
              </a:spcAft>
              <a:buFont typeface="Arial" panose="020B0604020202020204" pitchFamily="34" charset="0"/>
              <a:buChar char="•"/>
            </a:pPr>
            <a:r>
              <a:rPr lang="en-US" b="1"/>
              <a:t>Displacement</a:t>
            </a:r>
          </a:p>
          <a:p>
            <a:pPr marL="457200" indent="-228600">
              <a:lnSpc>
                <a:spcPct val="110000"/>
              </a:lnSpc>
              <a:spcAft>
                <a:spcPts val="600"/>
              </a:spcAft>
              <a:buFont typeface="Arial" panose="020B0604020202020204" pitchFamily="34" charset="0"/>
              <a:buChar char="•"/>
            </a:pPr>
            <a:r>
              <a:rPr lang="en-US" b="1"/>
              <a:t>Regression</a:t>
            </a:r>
          </a:p>
          <a:p>
            <a:pPr marL="457200" indent="-228600">
              <a:lnSpc>
                <a:spcPct val="110000"/>
              </a:lnSpc>
              <a:spcAft>
                <a:spcPts val="600"/>
              </a:spcAft>
              <a:buFont typeface="Arial" panose="020B0604020202020204" pitchFamily="34" charset="0"/>
              <a:buChar char="•"/>
            </a:pPr>
            <a:r>
              <a:rPr lang="en-US" b="1"/>
              <a:t>Rationalization</a:t>
            </a:r>
          </a:p>
          <a:p>
            <a:pPr marL="457200" indent="-228600">
              <a:lnSpc>
                <a:spcPct val="110000"/>
              </a:lnSpc>
              <a:spcAft>
                <a:spcPts val="600"/>
              </a:spcAft>
              <a:buFont typeface="Arial" panose="020B0604020202020204" pitchFamily="34" charset="0"/>
              <a:buChar char="•"/>
            </a:pPr>
            <a:r>
              <a:rPr lang="en-US" b="1"/>
              <a:t>Reaction Formation</a:t>
            </a:r>
          </a:p>
          <a:p>
            <a:pPr marL="228600" indent="-228600">
              <a:lnSpc>
                <a:spcPct val="110000"/>
              </a:lnSpc>
              <a:spcAft>
                <a:spcPts val="600"/>
              </a:spcAft>
              <a:buFont typeface="Arial" panose="020B0604020202020204" pitchFamily="34" charset="0"/>
              <a:buChar char="•"/>
            </a:pPr>
            <a:endParaRPr lang="en-US" b="1"/>
          </a:p>
        </p:txBody>
      </p:sp>
      <p:sp>
        <p:nvSpPr>
          <p:cNvPr id="3" name="TextBox 2">
            <a:extLst>
              <a:ext uri="{FF2B5EF4-FFF2-40B4-BE49-F238E27FC236}">
                <a16:creationId xmlns:a16="http://schemas.microsoft.com/office/drawing/2014/main" id="{A86660B2-BCCA-49B7-8272-54A830A9C3EF}"/>
              </a:ext>
            </a:extLst>
          </p:cNvPr>
          <p:cNvSpPr txBox="1"/>
          <p:nvPr/>
        </p:nvSpPr>
        <p:spPr>
          <a:xfrm>
            <a:off x="361950" y="63627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Caroline Smith</a:t>
            </a:r>
            <a:endParaRPr lang="en-US"/>
          </a:p>
        </p:txBody>
      </p:sp>
    </p:spTree>
    <p:extLst>
      <p:ext uri="{BB962C8B-B14F-4D97-AF65-F5344CB8AC3E}">
        <p14:creationId xmlns:p14="http://schemas.microsoft.com/office/powerpoint/2010/main" val="17311484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ADA14-D2E6-49C8-8222-492E4172AA42}"/>
              </a:ext>
            </a:extLst>
          </p:cNvPr>
          <p:cNvSpPr>
            <a:spLocks noGrp="1"/>
          </p:cNvSpPr>
          <p:nvPr>
            <p:ph type="title"/>
          </p:nvPr>
        </p:nvSpPr>
        <p:spPr/>
        <p:txBody>
          <a:bodyPr>
            <a:normAutofit/>
          </a:bodyPr>
          <a:lstStyle/>
          <a:p>
            <a:r>
              <a:rPr lang="en-GB"/>
              <a:t>Conclusion</a:t>
            </a:r>
          </a:p>
        </p:txBody>
      </p:sp>
      <p:sp>
        <p:nvSpPr>
          <p:cNvPr id="3" name="Content Placeholder 2">
            <a:extLst>
              <a:ext uri="{FF2B5EF4-FFF2-40B4-BE49-F238E27FC236}">
                <a16:creationId xmlns:a16="http://schemas.microsoft.com/office/drawing/2014/main" id="{EE2C794E-F2ED-4DF1-98A5-CF4BFF297745}"/>
              </a:ext>
            </a:extLst>
          </p:cNvPr>
          <p:cNvSpPr>
            <a:spLocks noGrp="1"/>
          </p:cNvSpPr>
          <p:nvPr>
            <p:ph idx="1"/>
          </p:nvPr>
        </p:nvSpPr>
        <p:spPr/>
        <p:txBody>
          <a:bodyPr vert="horz" lIns="91440" tIns="45720" rIns="91440" bIns="45720" rtlCol="0" anchor="t">
            <a:normAutofit/>
          </a:bodyPr>
          <a:lstStyle/>
          <a:p>
            <a:r>
              <a:rPr lang="en-GB" b="1"/>
              <a:t>After looking at the different approaches regarding the Determinism Vs Free Will debate it is clear that much research and a whole lot more deliberation over the years by Psychologists from all disciplines alike has been undertaken and have not yet reached a definitive answer to the question, however all points and evidence mentioned are valid ones and it seems that what is important is how a person perceives the information as to what viewpoint they take on the matter. </a:t>
            </a:r>
            <a:endParaRPr lang="en-GB"/>
          </a:p>
        </p:txBody>
      </p:sp>
      <p:sp>
        <p:nvSpPr>
          <p:cNvPr id="4" name="TextBox 3">
            <a:extLst>
              <a:ext uri="{FF2B5EF4-FFF2-40B4-BE49-F238E27FC236}">
                <a16:creationId xmlns:a16="http://schemas.microsoft.com/office/drawing/2014/main" id="{CEEC460D-A178-44B6-9164-FBB3BF52CB97}"/>
              </a:ext>
            </a:extLst>
          </p:cNvPr>
          <p:cNvSpPr txBox="1"/>
          <p:nvPr/>
        </p:nvSpPr>
        <p:spPr>
          <a:xfrm>
            <a:off x="1154482" y="4348620"/>
            <a:ext cx="613775" cy="461665"/>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Katie</a:t>
            </a:r>
          </a:p>
        </p:txBody>
      </p:sp>
    </p:spTree>
    <p:extLst>
      <p:ext uri="{BB962C8B-B14F-4D97-AF65-F5344CB8AC3E}">
        <p14:creationId xmlns:p14="http://schemas.microsoft.com/office/powerpoint/2010/main" val="7944994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rgbClr val="C34D8C"/>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F2F6A9C-52B6-422D-B61E-6AC8CF98AE21}"/>
              </a:ext>
            </a:extLst>
          </p:cNvPr>
          <p:cNvSpPr>
            <a:spLocks noGrp="1"/>
          </p:cNvSpPr>
          <p:nvPr>
            <p:ph type="title"/>
          </p:nvPr>
        </p:nvSpPr>
        <p:spPr>
          <a:xfrm>
            <a:off x="841248" y="644652"/>
            <a:ext cx="3182112" cy="5568696"/>
          </a:xfrm>
        </p:spPr>
        <p:txBody>
          <a:bodyPr>
            <a:normAutofit/>
          </a:bodyPr>
          <a:lstStyle/>
          <a:p>
            <a:r>
              <a:rPr lang="en-GB" sz="4600">
                <a:solidFill>
                  <a:srgbClr val="FFFFFF"/>
                </a:solidFill>
              </a:rPr>
              <a:t>References </a:t>
            </a:r>
          </a:p>
        </p:txBody>
      </p:sp>
      <p:sp>
        <p:nvSpPr>
          <p:cNvPr id="3" name="Content Placeholder 2">
            <a:extLst>
              <a:ext uri="{FF2B5EF4-FFF2-40B4-BE49-F238E27FC236}">
                <a16:creationId xmlns:a16="http://schemas.microsoft.com/office/drawing/2014/main" id="{27A4A32F-6097-4D83-B55A-432BB9779A21}"/>
              </a:ext>
            </a:extLst>
          </p:cNvPr>
          <p:cNvSpPr>
            <a:spLocks noGrp="1"/>
          </p:cNvSpPr>
          <p:nvPr>
            <p:ph idx="1"/>
          </p:nvPr>
        </p:nvSpPr>
        <p:spPr>
          <a:xfrm>
            <a:off x="5494350" y="644652"/>
            <a:ext cx="5856401" cy="5568696"/>
          </a:xfrm>
        </p:spPr>
        <p:txBody>
          <a:bodyPr anchor="ctr">
            <a:normAutofit/>
          </a:bodyPr>
          <a:lstStyle/>
          <a:p>
            <a:r>
              <a:rPr lang="en-GB">
                <a:hlinkClick r:id="rId2"/>
              </a:rPr>
              <a:t>https://www.psychologistworld.com/issues/free-will-vs-determination-psychology-reductionism</a:t>
            </a:r>
            <a:r>
              <a:rPr lang="en-GB"/>
              <a:t> </a:t>
            </a:r>
          </a:p>
          <a:p>
            <a:r>
              <a:rPr lang="en-GB"/>
              <a:t>Sammons, A, </a:t>
            </a:r>
            <a:r>
              <a:rPr lang="en-GB" i="1">
                <a:hlinkClick r:id="rId3"/>
              </a:rPr>
              <a:t>www.psycholotron.org.uk/newResources/approaches/</a:t>
            </a:r>
            <a:r>
              <a:rPr lang="en-GB" i="1"/>
              <a:t> </a:t>
            </a:r>
            <a:r>
              <a:rPr lang="en-GB"/>
              <a:t>Approaches to Psychology</a:t>
            </a:r>
          </a:p>
          <a:p>
            <a:r>
              <a:rPr lang="en-GB" err="1"/>
              <a:t>Anghelou</a:t>
            </a:r>
            <a:r>
              <a:rPr lang="en-GB"/>
              <a:t>, A, 2012, </a:t>
            </a:r>
            <a:r>
              <a:rPr lang="en-GB" i="1">
                <a:hlinkClick r:id="rId4"/>
              </a:rPr>
              <a:t>https://www.neweurope.eu/article/determinism-or-free-will-cognitive-behavioural-perspective/</a:t>
            </a:r>
            <a:r>
              <a:rPr lang="en-GB" i="1"/>
              <a:t> </a:t>
            </a:r>
            <a:r>
              <a:rPr lang="en-GB"/>
              <a:t>Determination or free will? A cognitive behavioural perspective. </a:t>
            </a:r>
          </a:p>
          <a:p>
            <a:endParaRPr lang="en-GB"/>
          </a:p>
        </p:txBody>
      </p:sp>
      <p:sp>
        <p:nvSpPr>
          <p:cNvPr id="4" name="Rectangle 3">
            <a:extLst>
              <a:ext uri="{FF2B5EF4-FFF2-40B4-BE49-F238E27FC236}">
                <a16:creationId xmlns:a16="http://schemas.microsoft.com/office/drawing/2014/main" id="{621237D9-2AAE-41BD-8838-205AFDDD4A7C}"/>
              </a:ext>
            </a:extLst>
          </p:cNvPr>
          <p:cNvSpPr/>
          <p:nvPr/>
        </p:nvSpPr>
        <p:spPr>
          <a:xfrm>
            <a:off x="9966960" y="6108065"/>
            <a:ext cx="2062480" cy="5994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a:t>Trish Giles </a:t>
            </a:r>
          </a:p>
        </p:txBody>
      </p:sp>
    </p:spTree>
    <p:extLst>
      <p:ext uri="{BB962C8B-B14F-4D97-AF65-F5344CB8AC3E}">
        <p14:creationId xmlns:p14="http://schemas.microsoft.com/office/powerpoint/2010/main" val="40678375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A31FE740-FD1A-42A5-A1F3-92D833B9B4C5}"/>
              </a:ext>
            </a:extLst>
          </p:cNvPr>
          <p:cNvSpPr/>
          <p:nvPr/>
        </p:nvSpPr>
        <p:spPr>
          <a:xfrm>
            <a:off x="188883" y="9166"/>
            <a:ext cx="11890074" cy="678611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57B0D954-E85D-44D2-9DBA-A5C460CA8A02}"/>
              </a:ext>
            </a:extLst>
          </p:cNvPr>
          <p:cNvSpPr txBox="1"/>
          <p:nvPr/>
        </p:nvSpPr>
        <p:spPr>
          <a:xfrm>
            <a:off x="1933395" y="423773"/>
            <a:ext cx="689825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r>
              <a:rPr lang="en-GB" sz="4000" b="1">
                <a:solidFill>
                  <a:schemeClr val="bg1"/>
                </a:solidFill>
                <a:ea typeface="+mn-lt"/>
                <a:cs typeface="+mn-lt"/>
              </a:rPr>
              <a:t>References for Biological Determinism </a:t>
            </a:r>
            <a:endParaRPr lang="en-GB" sz="4000" b="1">
              <a:solidFill>
                <a:schemeClr val="bg1"/>
              </a:solidFill>
            </a:endParaRPr>
          </a:p>
        </p:txBody>
      </p:sp>
      <p:sp>
        <p:nvSpPr>
          <p:cNvPr id="6" name="TextBox 5">
            <a:extLst>
              <a:ext uri="{FF2B5EF4-FFF2-40B4-BE49-F238E27FC236}">
                <a16:creationId xmlns:a16="http://schemas.microsoft.com/office/drawing/2014/main" id="{BA3C4AD3-02DD-4BA1-BF09-A2F302E03285}"/>
              </a:ext>
            </a:extLst>
          </p:cNvPr>
          <p:cNvSpPr txBox="1"/>
          <p:nvPr/>
        </p:nvSpPr>
        <p:spPr>
          <a:xfrm>
            <a:off x="480384" y="1170496"/>
            <a:ext cx="1149901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solidFill>
                  <a:schemeClr val="bg1"/>
                </a:solidFill>
              </a:rPr>
              <a:t>Atkinson</a:t>
            </a:r>
            <a:r>
              <a:rPr lang="en-GB" sz="2400">
                <a:solidFill>
                  <a:schemeClr val="bg1"/>
                </a:solidFill>
                <a:ea typeface="+mn-lt"/>
                <a:cs typeface="+mn-lt"/>
              </a:rPr>
              <a:t> R.L., Atkinson R.C., Smith E., </a:t>
            </a:r>
            <a:r>
              <a:rPr lang="en-GB" sz="2400" err="1">
                <a:solidFill>
                  <a:schemeClr val="bg1"/>
                </a:solidFill>
                <a:ea typeface="+mn-lt"/>
                <a:cs typeface="+mn-lt"/>
              </a:rPr>
              <a:t>Bem</a:t>
            </a:r>
            <a:r>
              <a:rPr lang="en-GB" sz="2400">
                <a:solidFill>
                  <a:schemeClr val="bg1"/>
                </a:solidFill>
                <a:ea typeface="+mn-lt"/>
                <a:cs typeface="+mn-lt"/>
              </a:rPr>
              <a:t> J., Nolen-Hoeksema S.(1996)  </a:t>
            </a:r>
            <a:r>
              <a:rPr lang="en-GB" sz="2400" i="1">
                <a:solidFill>
                  <a:schemeClr val="bg1"/>
                </a:solidFill>
                <a:ea typeface="+mn-lt"/>
                <a:cs typeface="+mn-lt"/>
              </a:rPr>
              <a:t>Hilgard’s introduction to Psychology</a:t>
            </a:r>
            <a:r>
              <a:rPr lang="en-GB" sz="2400">
                <a:solidFill>
                  <a:schemeClr val="bg1"/>
                </a:solidFill>
                <a:ea typeface="+mn-lt"/>
                <a:cs typeface="+mn-lt"/>
              </a:rPr>
              <a:t> Harcourt Brace College Publishers  </a:t>
            </a:r>
            <a:endParaRPr lang="en-US" sz="2400">
              <a:solidFill>
                <a:schemeClr val="bg1"/>
              </a:solidFill>
            </a:endParaRPr>
          </a:p>
          <a:p>
            <a:pPr marL="457200" indent="-457200">
              <a:buFont typeface="Arial"/>
              <a:buChar char="•"/>
            </a:pPr>
            <a:r>
              <a:rPr lang="en-GB" sz="2400">
                <a:solidFill>
                  <a:schemeClr val="bg1"/>
                </a:solidFill>
                <a:ea typeface="+mn-lt"/>
                <a:cs typeface="+mn-lt"/>
              </a:rPr>
              <a:t>Bassett, A. S., McGillivray, B. C., Jones, B. D., &amp; </a:t>
            </a:r>
            <a:r>
              <a:rPr lang="en-GB" sz="2400" err="1">
                <a:solidFill>
                  <a:schemeClr val="bg1"/>
                </a:solidFill>
                <a:ea typeface="+mn-lt"/>
                <a:cs typeface="+mn-lt"/>
              </a:rPr>
              <a:t>Pantzar</a:t>
            </a:r>
            <a:r>
              <a:rPr lang="en-GB" sz="2400">
                <a:solidFill>
                  <a:schemeClr val="bg1"/>
                </a:solidFill>
                <a:ea typeface="+mn-lt"/>
                <a:cs typeface="+mn-lt"/>
              </a:rPr>
              <a:t>, J. T. (1988). Partial trisomy chromosome 5 </a:t>
            </a:r>
            <a:r>
              <a:rPr lang="en-GB" sz="2400" err="1">
                <a:solidFill>
                  <a:schemeClr val="bg1"/>
                </a:solidFill>
                <a:ea typeface="+mn-lt"/>
                <a:cs typeface="+mn-lt"/>
              </a:rPr>
              <a:t>cosegregating</a:t>
            </a:r>
            <a:r>
              <a:rPr lang="en-GB" sz="2400">
                <a:solidFill>
                  <a:schemeClr val="bg1"/>
                </a:solidFill>
                <a:ea typeface="+mn-lt"/>
                <a:cs typeface="+mn-lt"/>
              </a:rPr>
              <a:t> with schizophrenia. </a:t>
            </a:r>
            <a:r>
              <a:rPr lang="en-GB" sz="2400" i="1">
                <a:solidFill>
                  <a:schemeClr val="bg1"/>
                </a:solidFill>
                <a:ea typeface="+mn-lt"/>
                <a:cs typeface="+mn-lt"/>
              </a:rPr>
              <a:t>Lancet (London, England)</a:t>
            </a:r>
            <a:r>
              <a:rPr lang="en-GB" sz="2400">
                <a:solidFill>
                  <a:schemeClr val="bg1"/>
                </a:solidFill>
                <a:ea typeface="+mn-lt"/>
                <a:cs typeface="+mn-lt"/>
              </a:rPr>
              <a:t>, </a:t>
            </a:r>
            <a:r>
              <a:rPr lang="en-GB" sz="2400" i="1">
                <a:solidFill>
                  <a:schemeClr val="bg1"/>
                </a:solidFill>
                <a:ea typeface="+mn-lt"/>
                <a:cs typeface="+mn-lt"/>
              </a:rPr>
              <a:t>1</a:t>
            </a:r>
            <a:r>
              <a:rPr lang="en-GB" sz="2400">
                <a:solidFill>
                  <a:schemeClr val="bg1"/>
                </a:solidFill>
                <a:ea typeface="+mn-lt"/>
                <a:cs typeface="+mn-lt"/>
              </a:rPr>
              <a:t>(8589), 799. </a:t>
            </a:r>
            <a:endParaRPr lang="en-GB" sz="2400">
              <a:solidFill>
                <a:schemeClr val="bg1"/>
              </a:solidFill>
            </a:endParaRPr>
          </a:p>
          <a:p>
            <a:pPr marL="457200" indent="-457200">
              <a:buFont typeface="Arial"/>
              <a:buChar char="•"/>
            </a:pPr>
            <a:r>
              <a:rPr lang="en-GB" sz="2400">
                <a:solidFill>
                  <a:schemeClr val="bg1"/>
                </a:solidFill>
                <a:ea typeface="+mn-lt"/>
                <a:cs typeface="+mn-lt"/>
              </a:rPr>
              <a:t>Dawson, D., &amp; </a:t>
            </a:r>
            <a:r>
              <a:rPr lang="en-GB" sz="2400" err="1">
                <a:solidFill>
                  <a:schemeClr val="bg1"/>
                </a:solidFill>
                <a:ea typeface="+mn-lt"/>
                <a:cs typeface="+mn-lt"/>
              </a:rPr>
              <a:t>Encel</a:t>
            </a:r>
            <a:r>
              <a:rPr lang="en-GB" sz="2400">
                <a:solidFill>
                  <a:schemeClr val="bg1"/>
                </a:solidFill>
                <a:ea typeface="+mn-lt"/>
                <a:cs typeface="+mn-lt"/>
              </a:rPr>
              <a:t>, N. (1993). Melatonin and sleep in humans. </a:t>
            </a:r>
            <a:r>
              <a:rPr lang="en-GB" sz="2400" i="1">
                <a:solidFill>
                  <a:schemeClr val="bg1"/>
                </a:solidFill>
                <a:ea typeface="+mn-lt"/>
                <a:cs typeface="+mn-lt"/>
              </a:rPr>
              <a:t>Journal of pineal research</a:t>
            </a:r>
            <a:r>
              <a:rPr lang="en-GB" sz="2400">
                <a:solidFill>
                  <a:schemeClr val="bg1"/>
                </a:solidFill>
                <a:ea typeface="+mn-lt"/>
                <a:cs typeface="+mn-lt"/>
              </a:rPr>
              <a:t>, </a:t>
            </a:r>
            <a:r>
              <a:rPr lang="en-GB" sz="2400" i="1">
                <a:solidFill>
                  <a:schemeClr val="bg1"/>
                </a:solidFill>
                <a:ea typeface="+mn-lt"/>
                <a:cs typeface="+mn-lt"/>
              </a:rPr>
              <a:t>15</a:t>
            </a:r>
            <a:r>
              <a:rPr lang="en-GB" sz="2400">
                <a:solidFill>
                  <a:schemeClr val="bg1"/>
                </a:solidFill>
                <a:ea typeface="+mn-lt"/>
                <a:cs typeface="+mn-lt"/>
              </a:rPr>
              <a:t>(1), 1-12. </a:t>
            </a:r>
            <a:endParaRPr lang="en-GB" sz="2400">
              <a:solidFill>
                <a:schemeClr val="bg1"/>
              </a:solidFill>
            </a:endParaRPr>
          </a:p>
          <a:p>
            <a:pPr marL="457200" indent="-457200">
              <a:buFont typeface="Arial"/>
              <a:buChar char="•"/>
            </a:pPr>
            <a:r>
              <a:rPr lang="en-GB" sz="2400" err="1">
                <a:solidFill>
                  <a:schemeClr val="bg1"/>
                </a:solidFill>
                <a:ea typeface="+mn-lt"/>
                <a:cs typeface="+mn-lt"/>
              </a:rPr>
              <a:t>Glassman,.W.E.&amp;Hadad</a:t>
            </a:r>
            <a:r>
              <a:rPr lang="en-GB" sz="2400">
                <a:solidFill>
                  <a:schemeClr val="bg1"/>
                </a:solidFill>
                <a:ea typeface="+mn-lt"/>
                <a:cs typeface="+mn-lt"/>
              </a:rPr>
              <a:t>, M.(2009)</a:t>
            </a:r>
            <a:r>
              <a:rPr lang="en-GB" sz="2400" i="1">
                <a:solidFill>
                  <a:schemeClr val="bg1"/>
                </a:solidFill>
                <a:ea typeface="+mn-lt"/>
                <a:cs typeface="+mn-lt"/>
              </a:rPr>
              <a:t>Approaches to Psychology</a:t>
            </a:r>
            <a:r>
              <a:rPr lang="en-GB" sz="2400">
                <a:solidFill>
                  <a:schemeClr val="bg1"/>
                </a:solidFill>
                <a:ea typeface="+mn-lt"/>
                <a:cs typeface="+mn-lt"/>
              </a:rPr>
              <a:t>. Open University Press/McGraw-Hill Education </a:t>
            </a:r>
            <a:endParaRPr lang="en-GB" sz="2400">
              <a:solidFill>
                <a:schemeClr val="bg1"/>
              </a:solidFill>
            </a:endParaRPr>
          </a:p>
          <a:p>
            <a:pPr marL="457200" indent="-457200">
              <a:buFont typeface="Arial"/>
              <a:buChar char="•"/>
            </a:pPr>
            <a:r>
              <a:rPr lang="en-GB" sz="2400">
                <a:solidFill>
                  <a:schemeClr val="bg1"/>
                </a:solidFill>
                <a:ea typeface="+mn-lt"/>
                <a:cs typeface="+mn-lt"/>
              </a:rPr>
              <a:t>Higgs, S., Cooper, A., Lee, J.(2020).</a:t>
            </a:r>
            <a:r>
              <a:rPr lang="en-GB" sz="2400" i="1">
                <a:solidFill>
                  <a:schemeClr val="bg1"/>
                </a:solidFill>
                <a:ea typeface="+mn-lt"/>
                <a:cs typeface="+mn-lt"/>
              </a:rPr>
              <a:t>Biological Psychology</a:t>
            </a:r>
            <a:r>
              <a:rPr lang="en-GB" sz="2400">
                <a:solidFill>
                  <a:schemeClr val="bg1"/>
                </a:solidFill>
                <a:ea typeface="+mn-lt"/>
                <a:cs typeface="+mn-lt"/>
              </a:rPr>
              <a:t>(2</a:t>
            </a:r>
            <a:r>
              <a:rPr lang="en-GB" sz="2400" baseline="30000">
                <a:solidFill>
                  <a:schemeClr val="bg1"/>
                </a:solidFill>
                <a:ea typeface="+mn-lt"/>
                <a:cs typeface="+mn-lt"/>
              </a:rPr>
              <a:t>nd</a:t>
            </a:r>
            <a:r>
              <a:rPr lang="en-GB" sz="2400">
                <a:solidFill>
                  <a:schemeClr val="bg1"/>
                </a:solidFill>
                <a:ea typeface="+mn-lt"/>
                <a:cs typeface="+mn-lt"/>
              </a:rPr>
              <a:t> ed.).Sage Publication </a:t>
            </a:r>
            <a:endParaRPr lang="en-GB" sz="2400">
              <a:solidFill>
                <a:schemeClr val="bg1"/>
              </a:solidFill>
            </a:endParaRPr>
          </a:p>
          <a:p>
            <a:pPr marL="457200" indent="-457200">
              <a:buFont typeface="Arial"/>
              <a:buChar char="•"/>
            </a:pPr>
            <a:r>
              <a:rPr lang="en-GB" sz="2400">
                <a:solidFill>
                  <a:schemeClr val="bg1"/>
                </a:solidFill>
                <a:ea typeface="+mn-lt"/>
                <a:cs typeface="+mn-lt"/>
              </a:rPr>
              <a:t>Lippa, R. A. (2003). Are 2D: 4D finger-length ratios related to sexual orientation? Yes for men, no for women. </a:t>
            </a:r>
            <a:r>
              <a:rPr lang="en-GB" sz="2400" i="1">
                <a:solidFill>
                  <a:schemeClr val="bg1"/>
                </a:solidFill>
                <a:ea typeface="+mn-lt"/>
                <a:cs typeface="+mn-lt"/>
              </a:rPr>
              <a:t>Journal of personality and social psychology</a:t>
            </a:r>
            <a:r>
              <a:rPr lang="en-GB" sz="2400">
                <a:solidFill>
                  <a:schemeClr val="bg1"/>
                </a:solidFill>
                <a:ea typeface="+mn-lt"/>
                <a:cs typeface="+mn-lt"/>
              </a:rPr>
              <a:t>, </a:t>
            </a:r>
            <a:r>
              <a:rPr lang="en-GB" sz="2400" i="1">
                <a:solidFill>
                  <a:schemeClr val="bg1"/>
                </a:solidFill>
                <a:ea typeface="+mn-lt"/>
                <a:cs typeface="+mn-lt"/>
              </a:rPr>
              <a:t>85</a:t>
            </a:r>
            <a:r>
              <a:rPr lang="en-GB" sz="2400">
                <a:solidFill>
                  <a:schemeClr val="bg1"/>
                </a:solidFill>
                <a:ea typeface="+mn-lt"/>
                <a:cs typeface="+mn-lt"/>
              </a:rPr>
              <a:t>(1), 179. </a:t>
            </a:r>
            <a:endParaRPr lang="en-GB" sz="2400">
              <a:solidFill>
                <a:schemeClr val="bg1"/>
              </a:solidFill>
            </a:endParaRPr>
          </a:p>
          <a:p>
            <a:pPr marL="457200" indent="-457200">
              <a:buFont typeface="Arial"/>
              <a:buChar char="•"/>
            </a:pPr>
            <a:r>
              <a:rPr lang="en-GB" sz="2400">
                <a:solidFill>
                  <a:schemeClr val="bg1"/>
                </a:solidFill>
                <a:ea typeface="+mn-lt"/>
                <a:cs typeface="+mn-lt"/>
              </a:rPr>
              <a:t>Plomin, R., &amp; Deary, I. J. (2015). Genetics and intelligence differences: five special findings. </a:t>
            </a:r>
            <a:r>
              <a:rPr lang="en-GB" sz="2400" i="1">
                <a:solidFill>
                  <a:schemeClr val="bg1"/>
                </a:solidFill>
                <a:ea typeface="+mn-lt"/>
                <a:cs typeface="+mn-lt"/>
              </a:rPr>
              <a:t>Molecular psychiatry</a:t>
            </a:r>
            <a:r>
              <a:rPr lang="en-GB" sz="2400">
                <a:solidFill>
                  <a:schemeClr val="bg1"/>
                </a:solidFill>
                <a:ea typeface="+mn-lt"/>
                <a:cs typeface="+mn-lt"/>
              </a:rPr>
              <a:t>, </a:t>
            </a:r>
            <a:r>
              <a:rPr lang="en-GB" sz="2400" i="1">
                <a:solidFill>
                  <a:schemeClr val="bg1"/>
                </a:solidFill>
                <a:ea typeface="+mn-lt"/>
                <a:cs typeface="+mn-lt"/>
              </a:rPr>
              <a:t>20</a:t>
            </a:r>
            <a:r>
              <a:rPr lang="en-GB" sz="2400">
                <a:solidFill>
                  <a:schemeClr val="bg1"/>
                </a:solidFill>
                <a:ea typeface="+mn-lt"/>
                <a:cs typeface="+mn-lt"/>
              </a:rPr>
              <a:t>(1), 98-108.</a:t>
            </a:r>
          </a:p>
          <a:p>
            <a:pPr marL="457200" indent="-457200" algn="just">
              <a:buFont typeface="Arial"/>
              <a:buChar char="•"/>
            </a:pPr>
            <a:r>
              <a:rPr lang="en-GB" sz="2400">
                <a:solidFill>
                  <a:schemeClr val="bg1"/>
                </a:solidFill>
                <a:ea typeface="+mn-lt"/>
                <a:cs typeface="+mn-lt"/>
              </a:rPr>
              <a:t>Segal, N. L. (1990). The importance of twin studies for individual differences research. </a:t>
            </a:r>
            <a:r>
              <a:rPr lang="en-GB" sz="2400" i="1">
                <a:solidFill>
                  <a:schemeClr val="bg1"/>
                </a:solidFill>
                <a:ea typeface="+mn-lt"/>
                <a:cs typeface="+mn-lt"/>
              </a:rPr>
              <a:t>Journal of </a:t>
            </a:r>
            <a:r>
              <a:rPr lang="en-GB" sz="2400" i="1" err="1">
                <a:solidFill>
                  <a:schemeClr val="bg1"/>
                </a:solidFill>
                <a:ea typeface="+mn-lt"/>
                <a:cs typeface="+mn-lt"/>
              </a:rPr>
              <a:t>Counseling</a:t>
            </a:r>
            <a:r>
              <a:rPr lang="en-GB" sz="2400" i="1">
                <a:solidFill>
                  <a:schemeClr val="bg1"/>
                </a:solidFill>
                <a:ea typeface="+mn-lt"/>
                <a:cs typeface="+mn-lt"/>
              </a:rPr>
              <a:t> &amp; Development</a:t>
            </a:r>
            <a:r>
              <a:rPr lang="en-GB" sz="2400">
                <a:solidFill>
                  <a:schemeClr val="bg1"/>
                </a:solidFill>
                <a:ea typeface="+mn-lt"/>
                <a:cs typeface="+mn-lt"/>
              </a:rPr>
              <a:t>, </a:t>
            </a:r>
            <a:r>
              <a:rPr lang="en-GB" sz="2400" i="1">
                <a:solidFill>
                  <a:schemeClr val="bg1"/>
                </a:solidFill>
                <a:ea typeface="+mn-lt"/>
                <a:cs typeface="+mn-lt"/>
              </a:rPr>
              <a:t>68</a:t>
            </a:r>
            <a:r>
              <a:rPr lang="en-GB" sz="2400">
                <a:solidFill>
                  <a:schemeClr val="bg1"/>
                </a:solidFill>
                <a:ea typeface="+mn-lt"/>
                <a:cs typeface="+mn-lt"/>
              </a:rPr>
              <a:t>(6), 612-622. </a:t>
            </a:r>
            <a:endParaRPr lang="en-GB" sz="2400">
              <a:solidFill>
                <a:schemeClr val="bg1"/>
              </a:solidFill>
            </a:endParaRPr>
          </a:p>
          <a:p>
            <a:pPr marL="457200" indent="-457200">
              <a:buFont typeface="Arial"/>
              <a:buChar char="•"/>
            </a:pPr>
            <a:r>
              <a:rPr lang="en-GB" sz="2400">
                <a:solidFill>
                  <a:schemeClr val="bg1"/>
                </a:solidFill>
                <a:ea typeface="+mn-lt"/>
                <a:cs typeface="+mn-lt"/>
              </a:rPr>
              <a:t>Tancredi, L. R. (2007). </a:t>
            </a:r>
            <a:r>
              <a:rPr lang="en-GB" sz="2400" i="1">
                <a:solidFill>
                  <a:schemeClr val="bg1"/>
                </a:solidFill>
                <a:ea typeface="+mn-lt"/>
                <a:cs typeface="+mn-lt"/>
              </a:rPr>
              <a:t>The neuroscience of "free will"</a:t>
            </a:r>
            <a:r>
              <a:rPr lang="en-GB" sz="2400">
                <a:solidFill>
                  <a:schemeClr val="bg1"/>
                </a:solidFill>
                <a:ea typeface="+mn-lt"/>
                <a:cs typeface="+mn-lt"/>
              </a:rPr>
              <a:t>. Behavioural sciences &amp; the law, </a:t>
            </a:r>
            <a:r>
              <a:rPr lang="en-GB" sz="2400" i="1">
                <a:solidFill>
                  <a:schemeClr val="bg1"/>
                </a:solidFill>
                <a:ea typeface="+mn-lt"/>
                <a:cs typeface="+mn-lt"/>
              </a:rPr>
              <a:t>25</a:t>
            </a:r>
            <a:r>
              <a:rPr lang="en-GB" sz="2400">
                <a:solidFill>
                  <a:schemeClr val="bg1"/>
                </a:solidFill>
                <a:ea typeface="+mn-lt"/>
                <a:cs typeface="+mn-lt"/>
              </a:rPr>
              <a:t>(2)</a:t>
            </a:r>
            <a:r>
              <a:rPr lang="en-GB" sz="2400">
                <a:solidFill>
                  <a:schemeClr val="bg1"/>
                </a:solidFill>
              </a:rPr>
              <a:t>t</a:t>
            </a:r>
          </a:p>
          <a:p>
            <a:pPr marL="457200" indent="-457200">
              <a:buFont typeface="Arial"/>
              <a:buChar char="•"/>
            </a:pPr>
            <a:r>
              <a:rPr lang="en-GB" sz="2400" err="1">
                <a:solidFill>
                  <a:schemeClr val="bg1"/>
                </a:solidFill>
                <a:ea typeface="+mn-lt"/>
                <a:cs typeface="+mn-lt"/>
              </a:rPr>
              <a:t>Viding</a:t>
            </a:r>
            <a:r>
              <a:rPr lang="en-GB" sz="2400">
                <a:solidFill>
                  <a:schemeClr val="bg1"/>
                </a:solidFill>
                <a:ea typeface="+mn-lt"/>
                <a:cs typeface="+mn-lt"/>
              </a:rPr>
              <a:t>, E. (2004). </a:t>
            </a:r>
            <a:r>
              <a:rPr lang="en-GB" sz="2400" i="1">
                <a:solidFill>
                  <a:schemeClr val="bg1"/>
                </a:solidFill>
                <a:ea typeface="+mn-lt"/>
                <a:cs typeface="+mn-lt"/>
              </a:rPr>
              <a:t>On the nature and nurture of antisocial behaviour and violence.</a:t>
            </a:r>
            <a:r>
              <a:rPr lang="en-GB" sz="2400">
                <a:solidFill>
                  <a:schemeClr val="bg1"/>
                </a:solidFill>
                <a:ea typeface="+mn-lt"/>
                <a:cs typeface="+mn-lt"/>
              </a:rPr>
              <a:t> Annals of the New York Academy of Sciences, 1036(1), 267-277.</a:t>
            </a:r>
            <a:endParaRPr lang="en-GB" sz="2400">
              <a:solidFill>
                <a:schemeClr val="bg1"/>
              </a:solidFill>
            </a:endParaRPr>
          </a:p>
        </p:txBody>
      </p:sp>
      <p:sp>
        <p:nvSpPr>
          <p:cNvPr id="8" name="Rectangle: Rounded Corners 7">
            <a:extLst>
              <a:ext uri="{FF2B5EF4-FFF2-40B4-BE49-F238E27FC236}">
                <a16:creationId xmlns:a16="http://schemas.microsoft.com/office/drawing/2014/main" id="{E31BC0AC-8558-4EB8-B4BF-AF0E507D70F0}"/>
              </a:ext>
            </a:extLst>
          </p:cNvPr>
          <p:cNvSpPr/>
          <p:nvPr/>
        </p:nvSpPr>
        <p:spPr>
          <a:xfrm>
            <a:off x="132271" y="6479874"/>
            <a:ext cx="1308339" cy="373811"/>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sz="2800"/>
              <a:t>Magda</a:t>
            </a:r>
          </a:p>
        </p:txBody>
      </p:sp>
    </p:spTree>
    <p:extLst>
      <p:ext uri="{BB962C8B-B14F-4D97-AF65-F5344CB8AC3E}">
        <p14:creationId xmlns:p14="http://schemas.microsoft.com/office/powerpoint/2010/main" val="28925222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rgbClr val="C34D8C"/>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C32A6B72-49C7-4B93-BF61-7E7200737849}"/>
              </a:ext>
            </a:extLst>
          </p:cNvPr>
          <p:cNvSpPr>
            <a:spLocks noGrp="1"/>
          </p:cNvSpPr>
          <p:nvPr>
            <p:ph type="title"/>
          </p:nvPr>
        </p:nvSpPr>
        <p:spPr>
          <a:xfrm>
            <a:off x="841246" y="673770"/>
            <a:ext cx="3644489" cy="2414488"/>
          </a:xfrm>
        </p:spPr>
        <p:txBody>
          <a:bodyPr anchor="t">
            <a:normAutofit/>
          </a:bodyPr>
          <a:lstStyle/>
          <a:p>
            <a:r>
              <a:rPr lang="en-GB" sz="4200">
                <a:solidFill>
                  <a:schemeClr val="bg1"/>
                </a:solidFill>
              </a:rPr>
              <a:t>References</a:t>
            </a:r>
            <a:br>
              <a:rPr lang="en-GB" sz="4200"/>
            </a:br>
            <a:br>
              <a:rPr lang="en-GB" sz="4000"/>
            </a:br>
            <a:r>
              <a:rPr lang="en-GB" sz="2800">
                <a:solidFill>
                  <a:schemeClr val="bg1"/>
                </a:solidFill>
              </a:rPr>
              <a:t>Humanistic</a:t>
            </a:r>
            <a:br>
              <a:rPr lang="en-GB" sz="4000">
                <a:solidFill>
                  <a:schemeClr val="bg1"/>
                </a:solidFill>
              </a:rPr>
            </a:br>
            <a:r>
              <a:rPr lang="en-GB" sz="2800">
                <a:solidFill>
                  <a:schemeClr val="bg1"/>
                </a:solidFill>
              </a:rPr>
              <a:t>Approach</a:t>
            </a:r>
            <a:endParaRPr lang="en-GB" sz="4000">
              <a:solidFill>
                <a:schemeClr val="bg1"/>
              </a:solidFill>
            </a:endParaRPr>
          </a:p>
        </p:txBody>
      </p:sp>
      <p:sp>
        <p:nvSpPr>
          <p:cNvPr id="3" name="Content Placeholder 2">
            <a:extLst>
              <a:ext uri="{FF2B5EF4-FFF2-40B4-BE49-F238E27FC236}">
                <a16:creationId xmlns:a16="http://schemas.microsoft.com/office/drawing/2014/main" id="{8511BD6C-B9E7-4FB0-A115-795502B264B6}"/>
              </a:ext>
            </a:extLst>
          </p:cNvPr>
          <p:cNvSpPr>
            <a:spLocks noGrp="1"/>
          </p:cNvSpPr>
          <p:nvPr>
            <p:ph idx="1"/>
          </p:nvPr>
        </p:nvSpPr>
        <p:spPr>
          <a:xfrm>
            <a:off x="6095999" y="882315"/>
            <a:ext cx="5254754" cy="5294647"/>
          </a:xfrm>
        </p:spPr>
        <p:txBody>
          <a:bodyPr vert="horz" lIns="91440" tIns="45720" rIns="91440" bIns="45720" rtlCol="0" anchor="t">
            <a:normAutofit fontScale="77500" lnSpcReduction="20000"/>
          </a:bodyPr>
          <a:lstStyle/>
          <a:p>
            <a:r>
              <a:rPr lang="en-GB">
                <a:ea typeface="+mn-lt"/>
                <a:cs typeface="+mn-lt"/>
              </a:rPr>
              <a:t>Frankl, Viktor E.</a:t>
            </a:r>
            <a:r>
              <a:rPr lang="en-GB" i="1">
                <a:ea typeface="+mn-lt"/>
                <a:cs typeface="+mn-lt"/>
              </a:rPr>
              <a:t> </a:t>
            </a:r>
            <a:r>
              <a:rPr lang="en-GB">
                <a:ea typeface="+mn-lt"/>
                <a:cs typeface="+mn-lt"/>
              </a:rPr>
              <a:t>( 1905-1997. (1962). </a:t>
            </a:r>
            <a:r>
              <a:rPr lang="en-GB" i="1">
                <a:ea typeface="+mn-lt"/>
                <a:cs typeface="+mn-lt"/>
              </a:rPr>
              <a:t>Man's search for meaning; an introduction to logotherapy. </a:t>
            </a:r>
            <a:r>
              <a:rPr lang="en-GB">
                <a:ea typeface="+mn-lt"/>
                <a:cs typeface="+mn-lt"/>
              </a:rPr>
              <a:t>Boston :Beacon Press,</a:t>
            </a:r>
            <a:endParaRPr lang="en-GB"/>
          </a:p>
          <a:p>
            <a:r>
              <a:rPr lang="en-GB"/>
              <a:t>Compton, W.C. (2018) Self-Actualization: myths: What did Maslow really say? </a:t>
            </a:r>
            <a:r>
              <a:rPr lang="en-GB" i="1"/>
              <a:t>Journal of Humanistic Psychology, </a:t>
            </a:r>
            <a:r>
              <a:rPr lang="en-GB"/>
              <a:t>March. DOI:10.1177/0022167818761929.</a:t>
            </a:r>
          </a:p>
          <a:p>
            <a:r>
              <a:rPr lang="en-GB">
                <a:ea typeface="+mn-lt"/>
                <a:cs typeface="+mn-lt"/>
              </a:rPr>
              <a:t>Glassman, W. E., Hadid, M. (2009). </a:t>
            </a:r>
            <a:r>
              <a:rPr lang="en-GB" i="1">
                <a:ea typeface="+mn-lt"/>
                <a:cs typeface="+mn-lt"/>
              </a:rPr>
              <a:t>Approaches to Psychology. </a:t>
            </a:r>
            <a:r>
              <a:rPr lang="en-GB">
                <a:ea typeface="+mn-lt"/>
                <a:cs typeface="+mn-lt"/>
              </a:rPr>
              <a:t>(5</a:t>
            </a:r>
            <a:r>
              <a:rPr lang="en-GB" baseline="30000">
                <a:ea typeface="+mn-lt"/>
                <a:cs typeface="+mn-lt"/>
              </a:rPr>
              <a:t>th</a:t>
            </a:r>
            <a:r>
              <a:rPr lang="en-GB">
                <a:ea typeface="+mn-lt"/>
                <a:cs typeface="+mn-lt"/>
              </a:rPr>
              <a:t> ed.) Open University Press/Mc Graw-Hill Education.</a:t>
            </a:r>
            <a:endParaRPr lang="en-GB"/>
          </a:p>
          <a:p>
            <a:r>
              <a:rPr lang="en-GB">
                <a:ea typeface="+mn-lt"/>
                <a:cs typeface="+mn-lt"/>
              </a:rPr>
              <a:t>Gross, R. (2020). </a:t>
            </a:r>
            <a:r>
              <a:rPr lang="en-GB" i="1">
                <a:ea typeface="+mn-lt"/>
                <a:cs typeface="+mn-lt"/>
              </a:rPr>
              <a:t>Psychology The Science Of Mind And Behaviour. </a:t>
            </a:r>
            <a:r>
              <a:rPr lang="en-GB">
                <a:ea typeface="+mn-lt"/>
                <a:cs typeface="+mn-lt"/>
              </a:rPr>
              <a:t>(8</a:t>
            </a:r>
            <a:r>
              <a:rPr lang="en-GB" baseline="30000">
                <a:ea typeface="+mn-lt"/>
                <a:cs typeface="+mn-lt"/>
              </a:rPr>
              <a:t>th</a:t>
            </a:r>
            <a:r>
              <a:rPr lang="en-GB">
                <a:ea typeface="+mn-lt"/>
                <a:cs typeface="+mn-lt"/>
              </a:rPr>
              <a:t> ed.). Hodder Education.</a:t>
            </a:r>
            <a:endParaRPr lang="en-GB"/>
          </a:p>
          <a:p>
            <a:r>
              <a:rPr lang="en-GB"/>
              <a:t>Maslow, A. (1968) </a:t>
            </a:r>
            <a:r>
              <a:rPr lang="en-GB" i="1"/>
              <a:t>Towards a Psychology of Being </a:t>
            </a:r>
            <a:r>
              <a:rPr lang="en-GB"/>
              <a:t>(2nd edition) New York: Van Nostrand Reinhold.</a:t>
            </a:r>
          </a:p>
          <a:p>
            <a:r>
              <a:rPr lang="en-GB"/>
              <a:t>Maslow, A. (1970) </a:t>
            </a:r>
            <a:r>
              <a:rPr lang="en-GB" i="1"/>
              <a:t>Motivation and Personality. </a:t>
            </a:r>
            <a:r>
              <a:rPr lang="en-GB"/>
              <a:t>New York: Harper &amp; Row.</a:t>
            </a:r>
          </a:p>
          <a:p>
            <a:r>
              <a:rPr lang="en-GB"/>
              <a:t>Morea, P. (1990) Personality: </a:t>
            </a:r>
            <a:r>
              <a:rPr lang="en-GB" i="1"/>
              <a:t>An introduction to The theories of Psychology.</a:t>
            </a:r>
            <a:r>
              <a:rPr lang="en-GB"/>
              <a:t> Harmondsworth: Penguin.</a:t>
            </a:r>
          </a:p>
        </p:txBody>
      </p:sp>
      <p:sp>
        <p:nvSpPr>
          <p:cNvPr id="4" name="TextBox 3">
            <a:extLst>
              <a:ext uri="{FF2B5EF4-FFF2-40B4-BE49-F238E27FC236}">
                <a16:creationId xmlns:a16="http://schemas.microsoft.com/office/drawing/2014/main" id="{7379734E-BB56-4D8A-BFD2-25AD2DC93BC4}"/>
              </a:ext>
            </a:extLst>
          </p:cNvPr>
          <p:cNvSpPr txBox="1"/>
          <p:nvPr/>
        </p:nvSpPr>
        <p:spPr>
          <a:xfrm>
            <a:off x="590811" y="6175332"/>
            <a:ext cx="739035" cy="461665"/>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Katie</a:t>
            </a:r>
          </a:p>
        </p:txBody>
      </p:sp>
    </p:spTree>
    <p:extLst>
      <p:ext uri="{BB962C8B-B14F-4D97-AF65-F5344CB8AC3E}">
        <p14:creationId xmlns:p14="http://schemas.microsoft.com/office/powerpoint/2010/main" val="36840485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rgbClr val="C34D8C"/>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F28FBB4-5DF8-4BAD-9420-B2E3F89107F1}"/>
              </a:ext>
            </a:extLst>
          </p:cNvPr>
          <p:cNvSpPr>
            <a:spLocks noGrp="1"/>
          </p:cNvSpPr>
          <p:nvPr>
            <p:ph type="title"/>
          </p:nvPr>
        </p:nvSpPr>
        <p:spPr>
          <a:xfrm>
            <a:off x="841246" y="673770"/>
            <a:ext cx="3644489" cy="2414488"/>
          </a:xfrm>
        </p:spPr>
        <p:txBody>
          <a:bodyPr anchor="t">
            <a:normAutofit/>
          </a:bodyPr>
          <a:lstStyle/>
          <a:p>
            <a:pPr>
              <a:lnSpc>
                <a:spcPct val="90000"/>
              </a:lnSpc>
            </a:pPr>
            <a:r>
              <a:rPr lang="en-US" sz="5100">
                <a:solidFill>
                  <a:schemeClr val="bg1"/>
                </a:solidFill>
              </a:rPr>
              <a:t>References</a:t>
            </a:r>
            <a:br>
              <a:rPr lang="en-US" sz="5100">
                <a:solidFill>
                  <a:schemeClr val="bg1"/>
                </a:solidFill>
              </a:rPr>
            </a:br>
            <a:endParaRPr lang="en-US" sz="5100">
              <a:solidFill>
                <a:schemeClr val="bg1"/>
              </a:solidFill>
            </a:endParaRPr>
          </a:p>
        </p:txBody>
      </p:sp>
      <p:sp>
        <p:nvSpPr>
          <p:cNvPr id="3" name="Content Placeholder 2">
            <a:extLst>
              <a:ext uri="{FF2B5EF4-FFF2-40B4-BE49-F238E27FC236}">
                <a16:creationId xmlns:a16="http://schemas.microsoft.com/office/drawing/2014/main" id="{A543E45C-D03D-46F2-AB1C-E35FCCE502E3}"/>
              </a:ext>
            </a:extLst>
          </p:cNvPr>
          <p:cNvSpPr>
            <a:spLocks noGrp="1"/>
          </p:cNvSpPr>
          <p:nvPr>
            <p:ph idx="1"/>
          </p:nvPr>
        </p:nvSpPr>
        <p:spPr>
          <a:xfrm>
            <a:off x="5551714" y="1716886"/>
            <a:ext cx="6491766" cy="3988362"/>
          </a:xfrm>
        </p:spPr>
        <p:txBody>
          <a:bodyPr vert="horz" lIns="91440" tIns="45720" rIns="91440" bIns="45720" rtlCol="0" anchor="t">
            <a:normAutofit lnSpcReduction="10000"/>
          </a:bodyPr>
          <a:lstStyle/>
          <a:p>
            <a:r>
              <a:rPr lang="en-US" b="1" u="sng">
                <a:ea typeface="+mn-lt"/>
                <a:cs typeface="+mn-lt"/>
                <a:hlinkClick r:id="rId2"/>
              </a:rPr>
              <a:t>https://www.simplypsychology.org/psyche.html</a:t>
            </a:r>
            <a:endParaRPr lang="en-US" b="1">
              <a:ea typeface="+mn-lt"/>
              <a:cs typeface="+mn-lt"/>
            </a:endParaRPr>
          </a:p>
          <a:p>
            <a:r>
              <a:rPr lang="en-GB" sz="3600" b="1" baseline="30000">
                <a:ea typeface="+mn-lt"/>
                <a:cs typeface="+mn-lt"/>
              </a:rPr>
              <a:t>Gross, R. (2020). </a:t>
            </a:r>
            <a:r>
              <a:rPr lang="en-GB" sz="3600" b="1" i="1" baseline="30000">
                <a:ea typeface="+mn-lt"/>
                <a:cs typeface="+mn-lt"/>
              </a:rPr>
              <a:t>Psychology The Science Of Mind And Behaviour. </a:t>
            </a:r>
            <a:r>
              <a:rPr lang="en-GB" sz="3600" b="1" baseline="30000">
                <a:ea typeface="+mn-lt"/>
                <a:cs typeface="+mn-lt"/>
              </a:rPr>
              <a:t>(8th ed.). Hodder Education.</a:t>
            </a:r>
            <a:endParaRPr lang="en-US" b="1">
              <a:ea typeface="+mn-lt"/>
              <a:cs typeface="+mn-lt"/>
            </a:endParaRPr>
          </a:p>
          <a:p>
            <a:r>
              <a:rPr lang="en-GB" b="1" err="1">
                <a:ea typeface="+mn-lt"/>
                <a:cs typeface="+mn-lt"/>
              </a:rPr>
              <a:t>Psichiatr</a:t>
            </a:r>
            <a:r>
              <a:rPr lang="en-GB" b="1">
                <a:ea typeface="+mn-lt"/>
                <a:cs typeface="+mn-lt"/>
              </a:rPr>
              <a:t>, R (2013), Understanding anxiety disorders: the psychology and the psychopathology of defence mechanisms against threats</a:t>
            </a:r>
            <a:endParaRPr lang="en-US" b="1">
              <a:ea typeface="+mn-lt"/>
              <a:cs typeface="+mn-lt"/>
            </a:endParaRPr>
          </a:p>
          <a:p>
            <a:r>
              <a:rPr lang="en-GB" b="1">
                <a:ea typeface="+mn-lt"/>
                <a:cs typeface="+mn-lt"/>
              </a:rPr>
              <a:t> Lapsley D.K, </a:t>
            </a:r>
            <a:r>
              <a:rPr lang="en-GB" b="1" err="1">
                <a:ea typeface="+mn-lt"/>
                <a:cs typeface="+mn-lt"/>
              </a:rPr>
              <a:t>Stey</a:t>
            </a:r>
            <a:r>
              <a:rPr lang="en-GB" b="1">
                <a:ea typeface="+mn-lt"/>
                <a:cs typeface="+mn-lt"/>
              </a:rPr>
              <a:t> P.C (2011) Id, Ego, and Superego, University of Notre Dame To appear in V.S. Ramachandran (Ed.), </a:t>
            </a:r>
            <a:r>
              <a:rPr lang="en-GB" b="1" err="1">
                <a:ea typeface="+mn-lt"/>
                <a:cs typeface="+mn-lt"/>
              </a:rPr>
              <a:t>Encyclopedia</a:t>
            </a:r>
            <a:r>
              <a:rPr lang="en-GB" b="1">
                <a:ea typeface="+mn-lt"/>
                <a:cs typeface="+mn-lt"/>
              </a:rPr>
              <a:t> of Human </a:t>
            </a:r>
            <a:r>
              <a:rPr lang="en-GB" b="1" err="1">
                <a:ea typeface="+mn-lt"/>
                <a:cs typeface="+mn-lt"/>
              </a:rPr>
              <a:t>Behavior</a:t>
            </a:r>
            <a:r>
              <a:rPr lang="en-GB" b="1">
                <a:ea typeface="+mn-lt"/>
                <a:cs typeface="+mn-lt"/>
              </a:rPr>
              <a:t>. Elsevier. 2011</a:t>
            </a:r>
            <a:endParaRPr lang="en-US" b="1">
              <a:ea typeface="+mn-lt"/>
              <a:cs typeface="+mn-lt"/>
            </a:endParaRPr>
          </a:p>
          <a:p>
            <a:endParaRPr lang="en-GB" b="1"/>
          </a:p>
          <a:p>
            <a:endParaRPr lang="en-US"/>
          </a:p>
        </p:txBody>
      </p:sp>
      <p:sp>
        <p:nvSpPr>
          <p:cNvPr id="4" name="TextBox 3">
            <a:extLst>
              <a:ext uri="{FF2B5EF4-FFF2-40B4-BE49-F238E27FC236}">
                <a16:creationId xmlns:a16="http://schemas.microsoft.com/office/drawing/2014/main" id="{3423E829-BD6B-42D4-B242-5836822E1E45}"/>
              </a:ext>
            </a:extLst>
          </p:cNvPr>
          <p:cNvSpPr txBox="1"/>
          <p:nvPr/>
        </p:nvSpPr>
        <p:spPr>
          <a:xfrm>
            <a:off x="249162" y="61516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Caroline Smith</a:t>
            </a:r>
          </a:p>
        </p:txBody>
      </p:sp>
    </p:spTree>
    <p:extLst>
      <p:ext uri="{BB962C8B-B14F-4D97-AF65-F5344CB8AC3E}">
        <p14:creationId xmlns:p14="http://schemas.microsoft.com/office/powerpoint/2010/main" val="692464784"/>
      </p:ext>
    </p:extLst>
  </p:cSld>
  <p:clrMapOvr>
    <a:masterClrMapping/>
  </p:clrMapOvr>
</p:sld>
</file>

<file path=ppt/theme/theme1.xml><?xml version="1.0" encoding="utf-8"?>
<a:theme xmlns:a="http://schemas.openxmlformats.org/drawingml/2006/main" name="SketchyVTI">
  <a:themeElements>
    <a:clrScheme name="AnalogousFromDarkSeedLeftStep">
      <a:dk1>
        <a:srgbClr val="000000"/>
      </a:dk1>
      <a:lt1>
        <a:srgbClr val="FFFFFF"/>
      </a:lt1>
      <a:dk2>
        <a:srgbClr val="241B2F"/>
      </a:dk2>
      <a:lt2>
        <a:srgbClr val="F0F3F2"/>
      </a:lt2>
      <a:accent1>
        <a:srgbClr val="C34D8C"/>
      </a:accent1>
      <a:accent2>
        <a:srgbClr val="B13BAC"/>
      </a:accent2>
      <a:accent3>
        <a:srgbClr val="974DC3"/>
      </a:accent3>
      <a:accent4>
        <a:srgbClr val="543BB1"/>
      </a:accent4>
      <a:accent5>
        <a:srgbClr val="4D65C3"/>
      </a:accent5>
      <a:accent6>
        <a:srgbClr val="3B84B1"/>
      </a:accent6>
      <a:hlink>
        <a:srgbClr val="5B5FC8"/>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28</Slides>
  <Notes>0</Notes>
  <HiddenSlides>1</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SketchyVTI</vt:lpstr>
      <vt:lpstr>Free Will and Determinism</vt:lpstr>
      <vt:lpstr>Determinism and free will </vt:lpstr>
      <vt:lpstr>PowerPoint Presentation</vt:lpstr>
      <vt:lpstr>Cognitive Approach </vt:lpstr>
      <vt:lpstr>Psychologists Studies </vt:lpstr>
      <vt:lpstr>Our minds are like computers </vt:lpstr>
      <vt:lpstr>Our Behaviours </vt:lpstr>
      <vt:lpstr>Biological Determinism </vt:lpstr>
      <vt:lpstr>PowerPoint Presentation</vt:lpstr>
      <vt:lpstr>PowerPoint Presentation</vt:lpstr>
      <vt:lpstr>Hormones</vt:lpstr>
      <vt:lpstr>PowerPoint Presentation</vt:lpstr>
      <vt:lpstr>Humanistic Approach</vt:lpstr>
      <vt:lpstr>Humanistic Approach</vt:lpstr>
      <vt:lpstr>Carl Rogers</vt:lpstr>
      <vt:lpstr>Abraham Maslow</vt:lpstr>
      <vt:lpstr>Free Will Vs Determinism</vt:lpstr>
      <vt:lpstr>The Psychodynamic Approach</vt:lpstr>
      <vt:lpstr>The Psychodynamic approach works on the basis that everything we do is pre-determined</vt:lpstr>
      <vt:lpstr>PowerPoint Presentation</vt:lpstr>
      <vt:lpstr>PowerPoint Presentation</vt:lpstr>
      <vt:lpstr>PowerPoint Presentation</vt:lpstr>
      <vt:lpstr>PowerPoint Presentation</vt:lpstr>
      <vt:lpstr>Conclusion</vt:lpstr>
      <vt:lpstr>References </vt:lpstr>
      <vt:lpstr>PowerPoint Presentation</vt:lpstr>
      <vt:lpstr>References  Humanistic Approach</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Cognitive Psyology</dc:title>
  <dc:creator>Trish Giles</dc:creator>
  <cp:revision>1</cp:revision>
  <dcterms:created xsi:type="dcterms:W3CDTF">2021-01-10T12:13:42Z</dcterms:created>
  <dcterms:modified xsi:type="dcterms:W3CDTF">2021-01-14T14:21:49Z</dcterms:modified>
</cp:coreProperties>
</file>