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8" r:id="rId1"/>
  </p:sldMasterIdLst>
  <p:notesMasterIdLst>
    <p:notesMasterId r:id="rId30"/>
  </p:notesMasterIdLst>
  <p:sldIdLst>
    <p:sldId id="256" r:id="rId2"/>
    <p:sldId id="258" r:id="rId3"/>
    <p:sldId id="260" r:id="rId4"/>
    <p:sldId id="294" r:id="rId5"/>
    <p:sldId id="295" r:id="rId6"/>
    <p:sldId id="308" r:id="rId7"/>
    <p:sldId id="309" r:id="rId8"/>
    <p:sldId id="286" r:id="rId9"/>
    <p:sldId id="296" r:id="rId10"/>
    <p:sldId id="297" r:id="rId11"/>
    <p:sldId id="299" r:id="rId12"/>
    <p:sldId id="300" r:id="rId13"/>
    <p:sldId id="301" r:id="rId14"/>
    <p:sldId id="262" r:id="rId15"/>
    <p:sldId id="304" r:id="rId16"/>
    <p:sldId id="302" r:id="rId17"/>
    <p:sldId id="305" r:id="rId18"/>
    <p:sldId id="306" r:id="rId19"/>
    <p:sldId id="293" r:id="rId20"/>
    <p:sldId id="307" r:id="rId21"/>
    <p:sldId id="303" r:id="rId22"/>
    <p:sldId id="287" r:id="rId23"/>
    <p:sldId id="263" r:id="rId24"/>
    <p:sldId id="275" r:id="rId25"/>
    <p:sldId id="290" r:id="rId26"/>
    <p:sldId id="291" r:id="rId27"/>
    <p:sldId id="292" r:id="rId28"/>
    <p:sldId id="289"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714"/>
    <p:restoredTop sz="94674"/>
  </p:normalViewPr>
  <p:slideViewPr>
    <p:cSldViewPr snapToGrid="0" snapToObjects="1">
      <p:cViewPr varScale="1">
        <p:scale>
          <a:sx n="115" d="100"/>
          <a:sy n="115" d="100"/>
        </p:scale>
        <p:origin x="27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985C84-E047-6541-9D5F-448535BA0B96}" type="datetimeFigureOut">
              <a:rPr lang="en-US" smtClean="0"/>
              <a:t>2/11/2020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C1771B-E51B-2349-8099-26208DD689BE}" type="slidenum">
              <a:rPr lang="en-US" smtClean="0"/>
              <a:t>‹#›</a:t>
            </a:fld>
            <a:endParaRPr lang="en-US"/>
          </a:p>
        </p:txBody>
      </p:sp>
    </p:spTree>
    <p:extLst>
      <p:ext uri="{BB962C8B-B14F-4D97-AF65-F5344CB8AC3E}">
        <p14:creationId xmlns:p14="http://schemas.microsoft.com/office/powerpoint/2010/main" val="6929778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0F7BE9B8-D168-8D4C-AD53-6DAAABC9D6C4}" type="datetimeFigureOut">
              <a:rPr lang="en-US" smtClean="0"/>
              <a:t>2/11/2020</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E49CA2CD-19C0-864C-BCE0-D91BC0A0DEED}" type="slidenum">
              <a:rPr lang="en-US" smtClean="0"/>
              <a:t>‹#›</a:t>
            </a:fld>
            <a:endParaRPr lang="en-US"/>
          </a:p>
        </p:txBody>
      </p:sp>
    </p:spTree>
    <p:extLst>
      <p:ext uri="{BB962C8B-B14F-4D97-AF65-F5344CB8AC3E}">
        <p14:creationId xmlns:p14="http://schemas.microsoft.com/office/powerpoint/2010/main" val="3353196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7BE9B8-D168-8D4C-AD53-6DAAABC9D6C4}" type="datetimeFigureOut">
              <a:rPr lang="en-US" smtClean="0"/>
              <a:t>2/11/2020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E49CA2CD-19C0-864C-BCE0-D91BC0A0DEED}" type="slidenum">
              <a:rPr lang="en-US" smtClean="0"/>
              <a:t>‹#›</a:t>
            </a:fld>
            <a:endParaRPr lang="en-US"/>
          </a:p>
        </p:txBody>
      </p:sp>
    </p:spTree>
    <p:extLst>
      <p:ext uri="{BB962C8B-B14F-4D97-AF65-F5344CB8AC3E}">
        <p14:creationId xmlns:p14="http://schemas.microsoft.com/office/powerpoint/2010/main" val="121121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0F7BE9B8-D168-8D4C-AD53-6DAAABC9D6C4}" type="datetimeFigureOut">
              <a:rPr lang="en-US" smtClean="0"/>
              <a:t>2/11/2020</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E49CA2CD-19C0-864C-BCE0-D91BC0A0DEED}" type="slidenum">
              <a:rPr lang="en-US" smtClean="0"/>
              <a:t>‹#›</a:t>
            </a:fld>
            <a:endParaRPr lang="en-US"/>
          </a:p>
        </p:txBody>
      </p:sp>
    </p:spTree>
    <p:extLst>
      <p:ext uri="{BB962C8B-B14F-4D97-AF65-F5344CB8AC3E}">
        <p14:creationId xmlns:p14="http://schemas.microsoft.com/office/powerpoint/2010/main" val="38746176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F7BE9B8-D168-8D4C-AD53-6DAAABC9D6C4}" type="datetimeFigureOut">
              <a:rPr lang="en-US" smtClean="0"/>
              <a:t>2/11/2020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49CA2CD-19C0-864C-BCE0-D91BC0A0DEED}" type="slidenum">
              <a:rPr lang="en-US" smtClean="0"/>
              <a:t>‹#›</a:t>
            </a:fld>
            <a:endParaRPr lang="en-US"/>
          </a:p>
        </p:txBody>
      </p:sp>
    </p:spTree>
    <p:extLst>
      <p:ext uri="{BB962C8B-B14F-4D97-AF65-F5344CB8AC3E}">
        <p14:creationId xmlns:p14="http://schemas.microsoft.com/office/powerpoint/2010/main" val="3768390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F7BE9B8-D168-8D4C-AD53-6DAAABC9D6C4}" type="datetimeFigureOut">
              <a:rPr lang="en-US" smtClean="0"/>
              <a:t>2/11/2020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49CA2CD-19C0-864C-BCE0-D91BC0A0DEED}" type="slidenum">
              <a:rPr lang="en-US" smtClean="0"/>
              <a:t>‹#›</a:t>
            </a:fld>
            <a:endParaRPr lang="en-US"/>
          </a:p>
        </p:txBody>
      </p:sp>
    </p:spTree>
    <p:extLst>
      <p:ext uri="{BB962C8B-B14F-4D97-AF65-F5344CB8AC3E}">
        <p14:creationId xmlns:p14="http://schemas.microsoft.com/office/powerpoint/2010/main" val="7246804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F7BE9B8-D168-8D4C-AD53-6DAAABC9D6C4}" type="datetimeFigureOut">
              <a:rPr lang="en-US" smtClean="0"/>
              <a:t>2/11/2020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49CA2CD-19C0-864C-BCE0-D91BC0A0DEED}" type="slidenum">
              <a:rPr lang="en-US" smtClean="0"/>
              <a:t>‹#›</a:t>
            </a:fld>
            <a:endParaRPr lang="en-US"/>
          </a:p>
        </p:txBody>
      </p:sp>
    </p:spTree>
    <p:extLst>
      <p:ext uri="{BB962C8B-B14F-4D97-AF65-F5344CB8AC3E}">
        <p14:creationId xmlns:p14="http://schemas.microsoft.com/office/powerpoint/2010/main" val="8362309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7BE9B8-D168-8D4C-AD53-6DAAABC9D6C4}" type="datetimeFigureOut">
              <a:rPr lang="en-US" smtClean="0"/>
              <a:t>2/11/2020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49CA2CD-19C0-864C-BCE0-D91BC0A0DEED}" type="slidenum">
              <a:rPr lang="en-US" smtClean="0"/>
              <a:t>‹#›</a:t>
            </a:fld>
            <a:endParaRPr lang="en-US"/>
          </a:p>
        </p:txBody>
      </p:sp>
    </p:spTree>
    <p:extLst>
      <p:ext uri="{BB962C8B-B14F-4D97-AF65-F5344CB8AC3E}">
        <p14:creationId xmlns:p14="http://schemas.microsoft.com/office/powerpoint/2010/main" val="2513364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0F7BE9B8-D168-8D4C-AD53-6DAAABC9D6C4}" type="datetimeFigureOut">
              <a:rPr lang="en-US" smtClean="0"/>
              <a:t>2/11/2020</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E49CA2CD-19C0-864C-BCE0-D91BC0A0DEED}" type="slidenum">
              <a:rPr lang="en-US" smtClean="0"/>
              <a:t>‹#›</a:t>
            </a:fld>
            <a:endParaRPr lang="en-US"/>
          </a:p>
        </p:txBody>
      </p:sp>
    </p:spTree>
    <p:extLst>
      <p:ext uri="{BB962C8B-B14F-4D97-AF65-F5344CB8AC3E}">
        <p14:creationId xmlns:p14="http://schemas.microsoft.com/office/powerpoint/2010/main" val="3085820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F7BE9B8-D168-8D4C-AD53-6DAAABC9D6C4}" type="datetimeFigureOut">
              <a:rPr lang="en-US" smtClean="0"/>
              <a:t>2/11/2020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49CA2CD-19C0-864C-BCE0-D91BC0A0DEED}" type="slidenum">
              <a:rPr lang="en-US" smtClean="0"/>
              <a:t>‹#›</a:t>
            </a:fld>
            <a:endParaRPr lang="en-US"/>
          </a:p>
        </p:txBody>
      </p:sp>
    </p:spTree>
    <p:extLst>
      <p:ext uri="{BB962C8B-B14F-4D97-AF65-F5344CB8AC3E}">
        <p14:creationId xmlns:p14="http://schemas.microsoft.com/office/powerpoint/2010/main" val="34525912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7BE9B8-D168-8D4C-AD53-6DAAABC9D6C4}" type="datetimeFigureOut">
              <a:rPr lang="en-US" smtClean="0"/>
              <a:t>2/11/2020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49CA2CD-19C0-864C-BCE0-D91BC0A0DEED}" type="slidenum">
              <a:rPr lang="en-US" smtClean="0"/>
              <a:t>‹#›</a:t>
            </a:fld>
            <a:endParaRPr lang="en-US"/>
          </a:p>
        </p:txBody>
      </p:sp>
    </p:spTree>
    <p:extLst>
      <p:ext uri="{BB962C8B-B14F-4D97-AF65-F5344CB8AC3E}">
        <p14:creationId xmlns:p14="http://schemas.microsoft.com/office/powerpoint/2010/main" val="1980818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0F7BE9B8-D168-8D4C-AD53-6DAAABC9D6C4}" type="datetimeFigureOut">
              <a:rPr lang="en-US" smtClean="0"/>
              <a:t>2/11/2020</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E49CA2CD-19C0-864C-BCE0-D91BC0A0DEED}" type="slidenum">
              <a:rPr lang="en-US" smtClean="0"/>
              <a:t>‹#›</a:t>
            </a:fld>
            <a:endParaRPr lang="en-US"/>
          </a:p>
        </p:txBody>
      </p:sp>
    </p:spTree>
    <p:extLst>
      <p:ext uri="{BB962C8B-B14F-4D97-AF65-F5344CB8AC3E}">
        <p14:creationId xmlns:p14="http://schemas.microsoft.com/office/powerpoint/2010/main" val="10269796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0F7BE9B8-D168-8D4C-AD53-6DAAABC9D6C4}" type="datetimeFigureOut">
              <a:rPr lang="en-US" smtClean="0"/>
              <a:t>2/11/2020</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E49CA2CD-19C0-864C-BCE0-D91BC0A0DEED}" type="slidenum">
              <a:rPr lang="en-US" smtClean="0"/>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242377606"/>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7" Type="http://schemas.openxmlformats.org/officeDocument/2006/relationships/image" Target="../media/image4.tiff"/><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3.tiff"/><Relationship Id="rId5" Type="http://schemas.openxmlformats.org/officeDocument/2006/relationships/image" Target="../media/image2.tiff"/><Relationship Id="rId4" Type="http://schemas.openxmlformats.org/officeDocument/2006/relationships/hyperlink" Target="https://richmondvillage.ca/home/programs/advocacy/"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nhs.uk/conditions/social-care-and-support-guide/making-decisions-for-someone-else/mental-capacity-act/"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nhs.uk/conditions/social-care-and-support-guide/making-decisions-for-someone-else/mental-capacity-act/"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uYbSHbS0dEw"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PMU6K2fYrw"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CYq5w1BlVOw"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dvT3a03sos4"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RiKD8BPQekc" TargetMode="External"/><Relationship Id="rId2" Type="http://schemas.openxmlformats.org/officeDocument/2006/relationships/image" Target="../media/image7.tiff"/><Relationship Id="rId1" Type="http://schemas.openxmlformats.org/officeDocument/2006/relationships/slideLayout" Target="../slideLayouts/slideLayout2.xml"/><Relationship Id="rId4" Type="http://schemas.openxmlformats.org/officeDocument/2006/relationships/image" Target="../media/image5.tiff"/></Relationships>
</file>

<file path=ppt/slides/_rels/slide25.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hyperlink" Target="http://www.mind.org.uk/"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colourmind.co.uk/" TargetMode="External"/><Relationship Id="rId2" Type="http://schemas.openxmlformats.org/officeDocument/2006/relationships/hyperlink" Target="http://www.mind.org.uk/" TargetMode="External"/><Relationship Id="rId1" Type="http://schemas.openxmlformats.org/officeDocument/2006/relationships/slideLayout" Target="../slideLayouts/slideLayout2.xml"/><Relationship Id="rId4" Type="http://schemas.openxmlformats.org/officeDocument/2006/relationships/image" Target="../media/image5.tiff"/></Relationships>
</file>

<file path=ppt/slides/_rels/slide27.xml.rels><?xml version="1.0" encoding="UTF-8" standalone="yes"?>
<Relationships xmlns="http://schemas.openxmlformats.org/package/2006/relationships"><Relationship Id="rId3" Type="http://schemas.openxmlformats.org/officeDocument/2006/relationships/hyperlink" Target="http://www.actionforadvocacy.org.uk/" TargetMode="External"/><Relationship Id="rId2" Type="http://schemas.openxmlformats.org/officeDocument/2006/relationships/hyperlink" Target="http://www.rethink.org/" TargetMode="External"/><Relationship Id="rId1" Type="http://schemas.openxmlformats.org/officeDocument/2006/relationships/slideLayout" Target="../slideLayouts/slideLayout2.xml"/><Relationship Id="rId4" Type="http://schemas.openxmlformats.org/officeDocument/2006/relationships/image" Target="../media/image5.tiff"/></Relationships>
</file>

<file path=ppt/slides/_rels/slide28.xml.rels><?xml version="1.0" encoding="UTF-8" standalone="yes"?>
<Relationships xmlns="http://schemas.openxmlformats.org/package/2006/relationships"><Relationship Id="rId3" Type="http://schemas.openxmlformats.org/officeDocument/2006/relationships/hyperlink" Target="https://www.communitycare.co.uk/2018/07/16/increased-role-care-homes-dols-replacement-model-risks-conflicts-interest-warn-experts/" TargetMode="External"/><Relationship Id="rId2" Type="http://schemas.openxmlformats.org/officeDocument/2006/relationships/hyperlink" Target="https://www.alzheimers.org.uk/get-support/legal-financial/deprivation-liberty-safeguards-dols#content-start" TargetMode="External"/><Relationship Id="rId1" Type="http://schemas.openxmlformats.org/officeDocument/2006/relationships/slideLayout" Target="../slideLayouts/slideLayout2.xml"/><Relationship Id="rId4" Type="http://schemas.openxmlformats.org/officeDocument/2006/relationships/hyperlink" Target="https://www.scie.org.uk/mca/dols/at-a-gl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5CB2B-CB6D-B246-9BE5-2B74CBDC0AC7}"/>
              </a:ext>
            </a:extLst>
          </p:cNvPr>
          <p:cNvSpPr>
            <a:spLocks noGrp="1"/>
          </p:cNvSpPr>
          <p:nvPr>
            <p:ph type="ctrTitle"/>
          </p:nvPr>
        </p:nvSpPr>
        <p:spPr>
          <a:xfrm>
            <a:off x="566476" y="3182936"/>
            <a:ext cx="10875497" cy="2908092"/>
          </a:xfrm>
        </p:spPr>
        <p:txBody>
          <a:bodyPr>
            <a:normAutofit/>
          </a:bodyPr>
          <a:lstStyle/>
          <a:p>
            <a:r>
              <a:rPr lang="en-US" dirty="0">
                <a:solidFill>
                  <a:schemeClr val="bg1"/>
                </a:solidFill>
                <a:latin typeface="Calibri" panose="020F0502020204030204" pitchFamily="34" charset="0"/>
                <a:cs typeface="Calibri" panose="020F0502020204030204" pitchFamily="34" charset="0"/>
              </a:rPr>
              <a:t>Welcome to ECay5002</a:t>
            </a:r>
            <a:br>
              <a:rPr lang="en-US" dirty="0">
                <a:solidFill>
                  <a:schemeClr val="bg1"/>
                </a:solidFill>
                <a:latin typeface="Calibri" panose="020F0502020204030204" pitchFamily="34" charset="0"/>
                <a:cs typeface="Calibri" panose="020F0502020204030204" pitchFamily="34" charset="0"/>
              </a:rPr>
            </a:br>
            <a:r>
              <a:rPr lang="en-US" dirty="0">
                <a:solidFill>
                  <a:schemeClr val="bg1"/>
                </a:solidFill>
                <a:latin typeface="Calibri" panose="020F0502020204030204" pitchFamily="34" charset="0"/>
                <a:cs typeface="Calibri" panose="020F0502020204030204" pitchFamily="34" charset="0"/>
              </a:rPr>
              <a:t>professional Practice in advocacy.</a:t>
            </a:r>
            <a:br>
              <a:rPr lang="en-US" dirty="0">
                <a:solidFill>
                  <a:schemeClr val="bg1"/>
                </a:solidFill>
                <a:latin typeface="Calibri" panose="020F0502020204030204" pitchFamily="34" charset="0"/>
                <a:cs typeface="Calibri" panose="020F0502020204030204" pitchFamily="34" charset="0"/>
              </a:rPr>
            </a:br>
            <a:r>
              <a:rPr lang="en-US" dirty="0">
                <a:solidFill>
                  <a:schemeClr val="bg1"/>
                </a:solidFill>
                <a:latin typeface="Calibri" panose="020F0502020204030204" pitchFamily="34" charset="0"/>
                <a:cs typeface="Calibri" panose="020F0502020204030204" pitchFamily="34" charset="0"/>
              </a:rPr>
              <a:t/>
            </a:r>
            <a:br>
              <a:rPr lang="en-US" dirty="0">
                <a:solidFill>
                  <a:schemeClr val="bg1"/>
                </a:solidFill>
                <a:latin typeface="Calibri" panose="020F0502020204030204" pitchFamily="34" charset="0"/>
                <a:cs typeface="Calibri" panose="020F0502020204030204" pitchFamily="34" charset="0"/>
              </a:rPr>
            </a:br>
            <a:r>
              <a:rPr lang="en-US" sz="2000" dirty="0">
                <a:solidFill>
                  <a:schemeClr val="bg1"/>
                </a:solidFill>
                <a:latin typeface="Calibri" panose="020F0502020204030204" pitchFamily="34" charset="0"/>
                <a:cs typeface="Calibri" panose="020F0502020204030204" pitchFamily="34" charset="0"/>
              </a:rPr>
              <a:t/>
            </a:r>
            <a:br>
              <a:rPr lang="en-US" sz="2000" dirty="0">
                <a:solidFill>
                  <a:schemeClr val="bg1"/>
                </a:solidFill>
                <a:latin typeface="Calibri" panose="020F0502020204030204" pitchFamily="34" charset="0"/>
                <a:cs typeface="Calibri" panose="020F0502020204030204" pitchFamily="34" charset="0"/>
              </a:rPr>
            </a:br>
            <a:r>
              <a:rPr lang="en-US" sz="2000" dirty="0">
                <a:solidFill>
                  <a:schemeClr val="bg1"/>
                </a:solidFill>
                <a:latin typeface="Calibri" panose="020F0502020204030204" pitchFamily="34" charset="0"/>
                <a:cs typeface="Calibri" panose="020F0502020204030204" pitchFamily="34" charset="0"/>
              </a:rPr>
              <a:t>PHILLIP MORGAN </a:t>
            </a:r>
            <a:r>
              <a:rPr lang="en-US" sz="2000" dirty="0" err="1">
                <a:solidFill>
                  <a:srgbClr val="0070C0"/>
                </a:solidFill>
                <a:latin typeface="Calibri" panose="020F0502020204030204" pitchFamily="34" charset="0"/>
                <a:cs typeface="Calibri" panose="020F0502020204030204" pitchFamily="34" charset="0"/>
              </a:rPr>
              <a:t>p.morgan@uwtsd.ac.uk</a:t>
            </a:r>
            <a:r>
              <a:rPr lang="en-US" sz="2000" dirty="0">
                <a:solidFill>
                  <a:schemeClr val="bg1"/>
                </a:solidFill>
                <a:latin typeface="Calibri" panose="020F0502020204030204" pitchFamily="34" charset="0"/>
                <a:cs typeface="Calibri" panose="020F0502020204030204" pitchFamily="34" charset="0"/>
              </a:rPr>
              <a:t/>
            </a:r>
            <a:br>
              <a:rPr lang="en-US" sz="2000" dirty="0">
                <a:solidFill>
                  <a:schemeClr val="bg1"/>
                </a:solidFill>
                <a:latin typeface="Calibri" panose="020F0502020204030204" pitchFamily="34" charset="0"/>
                <a:cs typeface="Calibri" panose="020F0502020204030204" pitchFamily="34" charset="0"/>
              </a:rPr>
            </a:br>
            <a:endParaRPr lang="en-US" sz="2000" dirty="0">
              <a:solidFill>
                <a:schemeClr val="bg1"/>
              </a:solidFill>
              <a:latin typeface="Calibri" panose="020F0502020204030204" pitchFamily="34" charset="0"/>
              <a:cs typeface="Calibri" panose="020F0502020204030204" pitchFamily="34" charset="0"/>
            </a:endParaRPr>
          </a:p>
        </p:txBody>
      </p:sp>
      <p:sp>
        <p:nvSpPr>
          <p:cNvPr id="4" name="Rectangle 3">
            <a:extLst>
              <a:ext uri="{FF2B5EF4-FFF2-40B4-BE49-F238E27FC236}">
                <a16:creationId xmlns:a16="http://schemas.microsoft.com/office/drawing/2014/main" id="{3A7229B6-2626-354A-B723-9DAD63B8C9CC}"/>
              </a:ext>
            </a:extLst>
          </p:cNvPr>
          <p:cNvSpPr/>
          <p:nvPr/>
        </p:nvSpPr>
        <p:spPr>
          <a:xfrm>
            <a:off x="477079" y="821636"/>
            <a:ext cx="2508350" cy="1997550"/>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D7DDFEF1-4F1C-8C42-980C-776FF9549F61}"/>
              </a:ext>
            </a:extLst>
          </p:cNvPr>
          <p:cNvSpPr/>
          <p:nvPr/>
        </p:nvSpPr>
        <p:spPr>
          <a:xfrm>
            <a:off x="3129358" y="836545"/>
            <a:ext cx="1404730" cy="3959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B18C7B6-3798-5A49-A278-5CBF9054F6A9}"/>
              </a:ext>
            </a:extLst>
          </p:cNvPr>
          <p:cNvSpPr/>
          <p:nvPr/>
        </p:nvSpPr>
        <p:spPr>
          <a:xfrm>
            <a:off x="4790563" y="850013"/>
            <a:ext cx="483509" cy="1997550"/>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CAA5A22C-9AC2-404E-A5B3-2F88B1F54D21}"/>
              </a:ext>
            </a:extLst>
          </p:cNvPr>
          <p:cNvSpPr/>
          <p:nvPr/>
        </p:nvSpPr>
        <p:spPr>
          <a:xfrm rot="10800000">
            <a:off x="3129358" y="1395437"/>
            <a:ext cx="1404730" cy="1408226"/>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149F645C-EA1B-4F4B-B5DF-DFE150CDC2D8}"/>
              </a:ext>
            </a:extLst>
          </p:cNvPr>
          <p:cNvSpPr/>
          <p:nvPr/>
        </p:nvSpPr>
        <p:spPr>
          <a:xfrm>
            <a:off x="5513447" y="1354529"/>
            <a:ext cx="1670866" cy="149303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C81C3FF-5C20-7649-B711-F433DBF5AA18}"/>
              </a:ext>
            </a:extLst>
          </p:cNvPr>
          <p:cNvSpPr/>
          <p:nvPr/>
        </p:nvSpPr>
        <p:spPr>
          <a:xfrm>
            <a:off x="9059631" y="835823"/>
            <a:ext cx="451933" cy="2025929"/>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977E593-1354-2944-A024-B897DAEB0D72}"/>
              </a:ext>
            </a:extLst>
          </p:cNvPr>
          <p:cNvSpPr/>
          <p:nvPr/>
        </p:nvSpPr>
        <p:spPr>
          <a:xfrm>
            <a:off x="5532404" y="836544"/>
            <a:ext cx="1704750" cy="39590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72C97F21-C4DE-EC42-A8C2-DE17DEF816B4}"/>
              </a:ext>
            </a:extLst>
          </p:cNvPr>
          <p:cNvSpPr/>
          <p:nvPr/>
        </p:nvSpPr>
        <p:spPr>
          <a:xfrm>
            <a:off x="7388881" y="842290"/>
            <a:ext cx="1546815" cy="19975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E359D15-C052-A845-9279-A2BE1BB1C49A}"/>
              </a:ext>
            </a:extLst>
          </p:cNvPr>
          <p:cNvSpPr/>
          <p:nvPr/>
        </p:nvSpPr>
        <p:spPr>
          <a:xfrm>
            <a:off x="9655878" y="821634"/>
            <a:ext cx="2112526" cy="2018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Advocacy | The Richmond Village Association Inc.">
            <a:extLst>
              <a:ext uri="{FF2B5EF4-FFF2-40B4-BE49-F238E27FC236}">
                <a16:creationId xmlns:a16="http://schemas.microsoft.com/office/drawing/2014/main" id="{415BEC62-E99A-794E-9581-4BFFAC877667}"/>
              </a:ext>
            </a:extLst>
          </p:cNvPr>
          <p:cNvPicPr>
            <a:picLocks noChangeAspect="1"/>
          </p:cNvPicPr>
          <p:nvPr/>
        </p:nvPicPr>
        <p:blipFill>
          <a:blip r:embed="rId2">
            <a:extLst>
              <a:ext uri="{837473B0-CC2E-450A-ABE3-18F120FF3D39}">
                <a1611:picAttrSrcUrl xmlns:a1611="http://schemas.microsoft.com/office/drawing/2016/11/main" xmlns="" r:id="rId4"/>
              </a:ext>
            </a:extLst>
          </a:blip>
          <a:stretch>
            <a:fillRect/>
          </a:stretch>
        </p:blipFill>
        <p:spPr>
          <a:xfrm>
            <a:off x="550456" y="893587"/>
            <a:ext cx="2361595" cy="1853648"/>
          </a:xfrm>
          <a:prstGeom prst="rect">
            <a:avLst/>
          </a:prstGeom>
          <a:solidFill>
            <a:schemeClr val="bg2">
              <a:alpha val="64000"/>
            </a:schemeClr>
          </a:solidFill>
        </p:spPr>
      </p:pic>
      <p:pic>
        <p:nvPicPr>
          <p:cNvPr id="18" name="Picture 17">
            <a:extLst>
              <a:ext uri="{FF2B5EF4-FFF2-40B4-BE49-F238E27FC236}">
                <a16:creationId xmlns:a16="http://schemas.microsoft.com/office/drawing/2014/main" id="{A52087F6-FD61-4449-91EE-ECFDB627C60D}"/>
              </a:ext>
            </a:extLst>
          </p:cNvPr>
          <p:cNvPicPr>
            <a:picLocks noChangeAspect="1"/>
          </p:cNvPicPr>
          <p:nvPr/>
        </p:nvPicPr>
        <p:blipFill>
          <a:blip r:embed="rId5"/>
          <a:stretch>
            <a:fillRect/>
          </a:stretch>
        </p:blipFill>
        <p:spPr>
          <a:xfrm>
            <a:off x="9769896" y="937178"/>
            <a:ext cx="1740176" cy="1740176"/>
          </a:xfrm>
          <a:prstGeom prst="rect">
            <a:avLst/>
          </a:prstGeom>
        </p:spPr>
      </p:pic>
      <p:pic>
        <p:nvPicPr>
          <p:cNvPr id="19" name="Picture 18">
            <a:extLst>
              <a:ext uri="{FF2B5EF4-FFF2-40B4-BE49-F238E27FC236}">
                <a16:creationId xmlns:a16="http://schemas.microsoft.com/office/drawing/2014/main" id="{220B5980-A50E-5C4E-BBED-6189808DB3E1}"/>
              </a:ext>
            </a:extLst>
          </p:cNvPr>
          <p:cNvPicPr>
            <a:picLocks noChangeAspect="1"/>
          </p:cNvPicPr>
          <p:nvPr/>
        </p:nvPicPr>
        <p:blipFill>
          <a:blip r:embed="rId6"/>
          <a:stretch>
            <a:fillRect/>
          </a:stretch>
        </p:blipFill>
        <p:spPr>
          <a:xfrm>
            <a:off x="5650951" y="1447515"/>
            <a:ext cx="1395857" cy="1304070"/>
          </a:xfrm>
          <a:prstGeom prst="rect">
            <a:avLst/>
          </a:prstGeom>
        </p:spPr>
      </p:pic>
      <p:pic>
        <p:nvPicPr>
          <p:cNvPr id="20" name="Picture 19">
            <a:extLst>
              <a:ext uri="{FF2B5EF4-FFF2-40B4-BE49-F238E27FC236}">
                <a16:creationId xmlns:a16="http://schemas.microsoft.com/office/drawing/2014/main" id="{12B6E1BB-B9A3-5043-B4E2-4F2493256BCE}"/>
              </a:ext>
            </a:extLst>
          </p:cNvPr>
          <p:cNvPicPr>
            <a:picLocks noChangeAspect="1"/>
          </p:cNvPicPr>
          <p:nvPr/>
        </p:nvPicPr>
        <p:blipFill>
          <a:blip r:embed="rId7"/>
          <a:stretch>
            <a:fillRect/>
          </a:stretch>
        </p:blipFill>
        <p:spPr>
          <a:xfrm>
            <a:off x="7476246" y="950016"/>
            <a:ext cx="1335709" cy="1682993"/>
          </a:xfrm>
          <a:prstGeom prst="rect">
            <a:avLst/>
          </a:prstGeom>
        </p:spPr>
      </p:pic>
    </p:spTree>
    <p:extLst>
      <p:ext uri="{BB962C8B-B14F-4D97-AF65-F5344CB8AC3E}">
        <p14:creationId xmlns:p14="http://schemas.microsoft.com/office/powerpoint/2010/main" val="6900633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AF8BF-5C49-1243-8C2C-7C1A887FEA75}"/>
              </a:ext>
            </a:extLst>
          </p:cNvPr>
          <p:cNvSpPr>
            <a:spLocks noGrp="1"/>
          </p:cNvSpPr>
          <p:nvPr>
            <p:ph type="title"/>
          </p:nvPr>
        </p:nvSpPr>
        <p:spPr/>
        <p:txBody>
          <a:bodyPr/>
          <a:lstStyle/>
          <a:p>
            <a:r>
              <a:rPr lang="en-US" dirty="0"/>
              <a:t>Mental capacity act (2005)</a:t>
            </a:r>
          </a:p>
        </p:txBody>
      </p:sp>
      <p:sp>
        <p:nvSpPr>
          <p:cNvPr id="3" name="Content Placeholder 2">
            <a:extLst>
              <a:ext uri="{FF2B5EF4-FFF2-40B4-BE49-F238E27FC236}">
                <a16:creationId xmlns:a16="http://schemas.microsoft.com/office/drawing/2014/main" id="{DE22F8EB-F62E-8045-9162-FCB55406A703}"/>
              </a:ext>
            </a:extLst>
          </p:cNvPr>
          <p:cNvSpPr>
            <a:spLocks noGrp="1"/>
          </p:cNvSpPr>
          <p:nvPr>
            <p:ph idx="1"/>
          </p:nvPr>
        </p:nvSpPr>
        <p:spPr>
          <a:xfrm>
            <a:off x="581192" y="2118167"/>
            <a:ext cx="11029615" cy="3863295"/>
          </a:xfrm>
        </p:spPr>
        <p:txBody>
          <a:bodyPr>
            <a:normAutofit/>
          </a:bodyPr>
          <a:lstStyle/>
          <a:p>
            <a:r>
              <a:rPr lang="en-GB" altLang="en-US" dirty="0">
                <a:ea typeface="ＭＳ Ｐゴシック" panose="020B0600070205080204" pitchFamily="34" charset="-128"/>
              </a:rPr>
              <a:t>Came into force in early 2007 and introduces the new statutory role of the Independent Mental Capacity Advocate (IMCA) to support people who lack capacity to make certain decisions.</a:t>
            </a:r>
          </a:p>
          <a:p>
            <a:endParaRPr lang="en-US" dirty="0"/>
          </a:p>
        </p:txBody>
      </p:sp>
      <p:pic>
        <p:nvPicPr>
          <p:cNvPr id="5" name="Picture 4">
            <a:extLst>
              <a:ext uri="{FF2B5EF4-FFF2-40B4-BE49-F238E27FC236}">
                <a16:creationId xmlns:a16="http://schemas.microsoft.com/office/drawing/2014/main" id="{2C044C5A-E748-894E-92CB-851750E6A988}"/>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39676915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9179E-D76C-0A46-B9FE-10C4AF93E7FE}"/>
              </a:ext>
            </a:extLst>
          </p:cNvPr>
          <p:cNvSpPr>
            <a:spLocks noGrp="1"/>
          </p:cNvSpPr>
          <p:nvPr>
            <p:ph type="title"/>
          </p:nvPr>
        </p:nvSpPr>
        <p:spPr>
          <a:xfrm>
            <a:off x="748460" y="1039742"/>
            <a:ext cx="11029616" cy="716755"/>
          </a:xfrm>
        </p:spPr>
        <p:txBody>
          <a:bodyPr>
            <a:normAutofit fontScale="90000"/>
          </a:bodyPr>
          <a:lstStyle/>
          <a:p>
            <a:r>
              <a:rPr lang="en-GB" dirty="0"/>
              <a:t>What does ‘capacity’ mean to you?</a:t>
            </a:r>
            <a:br>
              <a:rPr lang="en-GB" dirty="0"/>
            </a:br>
            <a:endParaRPr lang="en-US" dirty="0"/>
          </a:p>
        </p:txBody>
      </p:sp>
      <p:sp>
        <p:nvSpPr>
          <p:cNvPr id="3" name="Content Placeholder 2">
            <a:extLst>
              <a:ext uri="{FF2B5EF4-FFF2-40B4-BE49-F238E27FC236}">
                <a16:creationId xmlns:a16="http://schemas.microsoft.com/office/drawing/2014/main" id="{18FD2F11-B6EB-744D-A3D6-1E9F1487BC27}"/>
              </a:ext>
            </a:extLst>
          </p:cNvPr>
          <p:cNvSpPr>
            <a:spLocks noGrp="1"/>
          </p:cNvSpPr>
          <p:nvPr>
            <p:ph idx="1"/>
          </p:nvPr>
        </p:nvSpPr>
        <p:spPr>
          <a:xfrm>
            <a:off x="581192" y="1756497"/>
            <a:ext cx="11029615" cy="3678303"/>
          </a:xfrm>
        </p:spPr>
        <p:txBody>
          <a:bodyPr/>
          <a:lstStyle/>
          <a:p>
            <a:r>
              <a:rPr lang="en-US" altLang="en-US" dirty="0">
                <a:solidFill>
                  <a:schemeClr val="tx1"/>
                </a:solidFill>
              </a:rPr>
              <a:t> </a:t>
            </a:r>
            <a:r>
              <a:rPr lang="en-GB" altLang="en-US" dirty="0">
                <a:ea typeface="ＭＳ Ｐゴシック" panose="020B0600070205080204" pitchFamily="34" charset="-128"/>
              </a:rPr>
              <a:t>What do you think?</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Please discuss in pairs and feedback to group.</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What situations do you think </a:t>
            </a:r>
            <a:r>
              <a:rPr lang="en-GB" altLang="en-US" b="1" dirty="0">
                <a:ea typeface="ＭＳ Ｐゴシック" panose="020B0600070205080204" pitchFamily="34" charset="-128"/>
              </a:rPr>
              <a:t>warrant</a:t>
            </a:r>
            <a:r>
              <a:rPr lang="en-GB" altLang="en-US" dirty="0">
                <a:ea typeface="ＭＳ Ｐゴシック" panose="020B0600070205080204" pitchFamily="34" charset="-128"/>
              </a:rPr>
              <a:t> the conclusion that someone lacks capacity?</a:t>
            </a:r>
            <a:endParaRPr lang="en-US" altLang="en-US" dirty="0">
              <a:ea typeface="ＭＳ Ｐゴシック" panose="020B0600070205080204" pitchFamily="34" charset="-128"/>
            </a:endParaRPr>
          </a:p>
          <a:p>
            <a:pPr marL="0" indent="0"/>
            <a:endParaRPr lang="en-US" altLang="en-US" dirty="0">
              <a:solidFill>
                <a:schemeClr val="tx1"/>
              </a:solidFill>
              <a:latin typeface="News Gothic MT" panose="020B0503020103020203" pitchFamily="34" charset="0"/>
            </a:endParaRPr>
          </a:p>
          <a:p>
            <a:endParaRPr lang="en-US" dirty="0"/>
          </a:p>
        </p:txBody>
      </p:sp>
      <p:pic>
        <p:nvPicPr>
          <p:cNvPr id="4" name="Picture 3">
            <a:extLst>
              <a:ext uri="{FF2B5EF4-FFF2-40B4-BE49-F238E27FC236}">
                <a16:creationId xmlns:a16="http://schemas.microsoft.com/office/drawing/2014/main" id="{47CF826B-5207-F749-83AB-4B3E605976F0}"/>
              </a:ext>
            </a:extLst>
          </p:cNvPr>
          <p:cNvPicPr>
            <a:picLocks noChangeAspect="1"/>
          </p:cNvPicPr>
          <p:nvPr/>
        </p:nvPicPr>
        <p:blipFill>
          <a:blip r:embed="rId2"/>
          <a:stretch>
            <a:fillRect/>
          </a:stretch>
        </p:blipFill>
        <p:spPr>
          <a:xfrm>
            <a:off x="581192" y="5990042"/>
            <a:ext cx="1666488" cy="666595"/>
          </a:xfrm>
          <a:prstGeom prst="rect">
            <a:avLst/>
          </a:prstGeom>
        </p:spPr>
      </p:pic>
      <p:pic>
        <p:nvPicPr>
          <p:cNvPr id="5" name="Picture 4">
            <a:extLst>
              <a:ext uri="{FF2B5EF4-FFF2-40B4-BE49-F238E27FC236}">
                <a16:creationId xmlns:a16="http://schemas.microsoft.com/office/drawing/2014/main" id="{BDB7F070-8916-3544-9C5C-EF376EE5E9DA}"/>
              </a:ext>
            </a:extLst>
          </p:cNvPr>
          <p:cNvPicPr>
            <a:picLocks noChangeAspect="1"/>
          </p:cNvPicPr>
          <p:nvPr/>
        </p:nvPicPr>
        <p:blipFill>
          <a:blip r:embed="rId3"/>
          <a:stretch>
            <a:fillRect/>
          </a:stretch>
        </p:blipFill>
        <p:spPr>
          <a:xfrm>
            <a:off x="8736877" y="4132229"/>
            <a:ext cx="2451899" cy="2605142"/>
          </a:xfrm>
          <a:prstGeom prst="rect">
            <a:avLst/>
          </a:prstGeom>
        </p:spPr>
      </p:pic>
    </p:spTree>
    <p:extLst>
      <p:ext uri="{BB962C8B-B14F-4D97-AF65-F5344CB8AC3E}">
        <p14:creationId xmlns:p14="http://schemas.microsoft.com/office/powerpoint/2010/main" val="12446396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mtClean="0">
                <a:ea typeface="ＭＳ Ｐゴシック" panose="020B0600070205080204" pitchFamily="34" charset="-128"/>
              </a:rPr>
              <a:t>What is ‘capacity’?</a:t>
            </a:r>
          </a:p>
        </p:txBody>
      </p:sp>
      <p:sp>
        <p:nvSpPr>
          <p:cNvPr id="3" name="Content Placeholder 2"/>
          <p:cNvSpPr>
            <a:spLocks noGrp="1"/>
          </p:cNvSpPr>
          <p:nvPr>
            <p:ph idx="1"/>
          </p:nvPr>
        </p:nvSpPr>
        <p:spPr>
          <a:xfrm>
            <a:off x="1537855" y="2420020"/>
            <a:ext cx="8429105" cy="3444997"/>
          </a:xfrm>
        </p:spPr>
        <p:txBody>
          <a:bodyPr/>
          <a:lstStyle/>
          <a:p>
            <a:pPr marL="96838" indent="0">
              <a:lnSpc>
                <a:spcPct val="90000"/>
              </a:lnSpc>
              <a:spcBef>
                <a:spcPts val="313"/>
              </a:spcBef>
              <a:buClr>
                <a:srgbClr val="9A0000"/>
              </a:buClr>
              <a:buNone/>
              <a:defRPr/>
            </a:pPr>
            <a:r>
              <a:rPr lang="en-US" sz="2800" dirty="0" smtClean="0">
                <a:solidFill>
                  <a:srgbClr val="333333"/>
                </a:solidFill>
                <a:ea typeface="Arial" pitchFamily="-65" charset="0"/>
                <a:cs typeface="Arial" pitchFamily="-65" charset="0"/>
              </a:rPr>
              <a:t>A presumption of capacity - every adult has the right to make his or her own decisions and must be assumed to have capacity to do so unless it is proved otherwise;</a:t>
            </a:r>
          </a:p>
          <a:p>
            <a:pPr>
              <a:defRPr/>
            </a:pPr>
            <a:endParaRPr lang="en-US" dirty="0"/>
          </a:p>
        </p:txBody>
      </p:sp>
    </p:spTree>
    <p:extLst>
      <p:ext uri="{BB962C8B-B14F-4D97-AF65-F5344CB8AC3E}">
        <p14:creationId xmlns:p14="http://schemas.microsoft.com/office/powerpoint/2010/main" val="103767633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GB" altLang="en-US" smtClean="0">
                <a:ea typeface="ＭＳ Ｐゴシック" panose="020B0600070205080204" pitchFamily="34" charset="-128"/>
              </a:rPr>
              <a:t>Capacity</a:t>
            </a:r>
            <a:endParaRPr lang="en-US" altLang="en-US" smtClean="0">
              <a:ea typeface="ＭＳ Ｐゴシック" panose="020B0600070205080204" pitchFamily="34" charset="-128"/>
            </a:endParaRPr>
          </a:p>
        </p:txBody>
      </p:sp>
      <p:sp>
        <p:nvSpPr>
          <p:cNvPr id="15363" name="Content Placeholder 2"/>
          <p:cNvSpPr>
            <a:spLocks noGrp="1"/>
          </p:cNvSpPr>
          <p:nvPr>
            <p:ph idx="1"/>
          </p:nvPr>
        </p:nvSpPr>
        <p:spPr/>
        <p:txBody>
          <a:bodyPr/>
          <a:lstStyle/>
          <a:p>
            <a:pPr marL="382588">
              <a:lnSpc>
                <a:spcPct val="90000"/>
              </a:lnSpc>
              <a:spcBef>
                <a:spcPts val="313"/>
              </a:spcBef>
              <a:buClr>
                <a:srgbClr val="9A0000"/>
              </a:buClr>
            </a:pPr>
            <a:r>
              <a:rPr lang="en-US" altLang="en-US" dirty="0">
                <a:solidFill>
                  <a:srgbClr val="333333"/>
                </a:solidFill>
                <a:ea typeface="ＭＳ Ｐゴシック" panose="020B0600070205080204" pitchFamily="34" charset="-128"/>
                <a:cs typeface="Arial" panose="020B0604020202020204" pitchFamily="34" charset="0"/>
              </a:rPr>
              <a:t>I</a:t>
            </a:r>
            <a:r>
              <a:rPr lang="en-US" altLang="en-US" dirty="0" smtClean="0">
                <a:solidFill>
                  <a:srgbClr val="333333"/>
                </a:solidFill>
                <a:ea typeface="ＭＳ Ｐゴシック" panose="020B0600070205080204" pitchFamily="34" charset="-128"/>
                <a:cs typeface="Arial" panose="020B0604020202020204" pitchFamily="34" charset="0"/>
              </a:rPr>
              <a:t>ndividuals must retain the right to make what might be seen as eccentric or unwise decisions;</a:t>
            </a:r>
          </a:p>
          <a:p>
            <a:pPr marL="76588" indent="0">
              <a:lnSpc>
                <a:spcPct val="90000"/>
              </a:lnSpc>
              <a:spcBef>
                <a:spcPts val="313"/>
              </a:spcBef>
              <a:buClr>
                <a:srgbClr val="9A0000"/>
              </a:buClr>
              <a:buNone/>
            </a:pPr>
            <a:endParaRPr lang="en-US" altLang="en-US" dirty="0" smtClean="0">
              <a:solidFill>
                <a:srgbClr val="333333"/>
              </a:solidFill>
              <a:ea typeface="ＭＳ Ｐゴシック" panose="020B0600070205080204" pitchFamily="34" charset="-128"/>
              <a:cs typeface="Arial" panose="020B0604020202020204" pitchFamily="34" charset="0"/>
            </a:endParaRPr>
          </a:p>
          <a:p>
            <a:pPr marL="382588">
              <a:lnSpc>
                <a:spcPct val="90000"/>
              </a:lnSpc>
              <a:spcBef>
                <a:spcPts val="313"/>
              </a:spcBef>
              <a:buClr>
                <a:srgbClr val="9A0000"/>
              </a:buClr>
            </a:pPr>
            <a:r>
              <a:rPr lang="en-US" altLang="en-US" dirty="0">
                <a:solidFill>
                  <a:srgbClr val="333333"/>
                </a:solidFill>
                <a:ea typeface="ＭＳ Ｐゴシック" panose="020B0600070205080204" pitchFamily="34" charset="-128"/>
                <a:cs typeface="Arial" panose="020B0604020202020204" pitchFamily="34" charset="0"/>
              </a:rPr>
              <a:t>A</a:t>
            </a:r>
            <a:r>
              <a:rPr lang="en-US" altLang="en-US" dirty="0" smtClean="0">
                <a:solidFill>
                  <a:srgbClr val="333333"/>
                </a:solidFill>
                <a:ea typeface="ＭＳ Ｐゴシック" panose="020B0600070205080204" pitchFamily="34" charset="-128"/>
                <a:cs typeface="Arial" panose="020B0604020202020204" pitchFamily="34" charset="0"/>
              </a:rPr>
              <a:t>nything done for or on behalf of people without capacity must be in their best interests</a:t>
            </a:r>
          </a:p>
          <a:p>
            <a:pPr marL="76588" indent="0">
              <a:lnSpc>
                <a:spcPct val="90000"/>
              </a:lnSpc>
              <a:spcBef>
                <a:spcPts val="313"/>
              </a:spcBef>
              <a:buClr>
                <a:srgbClr val="9A0000"/>
              </a:buClr>
              <a:buNone/>
            </a:pPr>
            <a:endParaRPr lang="en-US" altLang="en-US" dirty="0" smtClean="0">
              <a:solidFill>
                <a:srgbClr val="333333"/>
              </a:solidFill>
              <a:ea typeface="ＭＳ Ｐゴシック" panose="020B0600070205080204" pitchFamily="34" charset="-128"/>
              <a:cs typeface="Arial" panose="020B0604020202020204" pitchFamily="34" charset="0"/>
            </a:endParaRPr>
          </a:p>
          <a:p>
            <a:pPr marL="382588">
              <a:lnSpc>
                <a:spcPct val="90000"/>
              </a:lnSpc>
              <a:spcBef>
                <a:spcPts val="313"/>
              </a:spcBef>
              <a:buClr>
                <a:srgbClr val="9A0000"/>
              </a:buClr>
            </a:pPr>
            <a:r>
              <a:rPr lang="en-US" altLang="en-US" dirty="0">
                <a:solidFill>
                  <a:srgbClr val="333333"/>
                </a:solidFill>
                <a:ea typeface="ＭＳ Ｐゴシック" panose="020B0600070205080204" pitchFamily="34" charset="-128"/>
                <a:cs typeface="Arial" panose="020B0604020202020204" pitchFamily="34" charset="0"/>
              </a:rPr>
              <a:t>A</a:t>
            </a:r>
            <a:r>
              <a:rPr lang="en-US" altLang="en-US" dirty="0" smtClean="0">
                <a:solidFill>
                  <a:srgbClr val="333333"/>
                </a:solidFill>
                <a:ea typeface="ＭＳ Ｐゴシック" panose="020B0600070205080204" pitchFamily="34" charset="-128"/>
                <a:cs typeface="Arial" panose="020B0604020202020204" pitchFamily="34" charset="0"/>
              </a:rPr>
              <a:t>nything done for or on behalf of people without capacity should be the least restrictive of their basic rights and freedoms.</a:t>
            </a:r>
          </a:p>
        </p:txBody>
      </p:sp>
    </p:spTree>
    <p:extLst>
      <p:ext uri="{BB962C8B-B14F-4D97-AF65-F5344CB8AC3E}">
        <p14:creationId xmlns:p14="http://schemas.microsoft.com/office/powerpoint/2010/main" val="1612274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is Mental Capacity Assessed?</a:t>
            </a:r>
            <a:endParaRPr lang="en-GB" dirty="0"/>
          </a:p>
        </p:txBody>
      </p:sp>
      <p:sp>
        <p:nvSpPr>
          <p:cNvPr id="3" name="Content Placeholder 2"/>
          <p:cNvSpPr>
            <a:spLocks noGrp="1"/>
          </p:cNvSpPr>
          <p:nvPr>
            <p:ph idx="1"/>
          </p:nvPr>
        </p:nvSpPr>
        <p:spPr/>
        <p:txBody>
          <a:bodyPr/>
          <a:lstStyle/>
          <a:p>
            <a:r>
              <a:rPr lang="en-GB" dirty="0"/>
              <a:t>The MCA sets out a 2-stage test of capacity:</a:t>
            </a:r>
          </a:p>
          <a:p>
            <a:r>
              <a:rPr lang="en-GB" dirty="0"/>
              <a:t>1) Does the person have an impairment of their mind or brain, whether as a result of an illness, or external factors such as alcohol or drug use?</a:t>
            </a:r>
          </a:p>
          <a:p>
            <a:r>
              <a:rPr lang="en-GB" dirty="0"/>
              <a:t>2) Does the impairment mean the person is unable to make a specific decision when they need to? People can lack capacity to make some decisions, but have capacity to make others. Mental capacity can also fluctuate with time – someone may lack capacity at one point in time, but may be able to make the same decision at a later point in time.</a:t>
            </a:r>
          </a:p>
          <a:p>
            <a:r>
              <a:rPr lang="en-GB" dirty="0"/>
              <a:t>Where appropriate, people should be allowed the time to make a decision themselves</a:t>
            </a:r>
            <a:r>
              <a:rPr lang="en-GB" dirty="0" smtClean="0"/>
              <a:t>.</a:t>
            </a:r>
          </a:p>
          <a:p>
            <a:r>
              <a:rPr lang="en-GB">
                <a:hlinkClick r:id="rId2"/>
              </a:rPr>
              <a:t>https://www.nhs.uk/conditions/social-care-and-support-guide/making-decisions-for-someone-else/mental-capacity-act/</a:t>
            </a:r>
            <a:endParaRPr lang="en-GB" dirty="0"/>
          </a:p>
        </p:txBody>
      </p:sp>
    </p:spTree>
    <p:extLst>
      <p:ext uri="{BB962C8B-B14F-4D97-AF65-F5344CB8AC3E}">
        <p14:creationId xmlns:p14="http://schemas.microsoft.com/office/powerpoint/2010/main" val="998677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is Mental Capacity Assessed?</a:t>
            </a:r>
            <a:endParaRPr lang="en-GB" dirty="0"/>
          </a:p>
        </p:txBody>
      </p:sp>
      <p:sp>
        <p:nvSpPr>
          <p:cNvPr id="3" name="Content Placeholder 2"/>
          <p:cNvSpPr>
            <a:spLocks noGrp="1"/>
          </p:cNvSpPr>
          <p:nvPr>
            <p:ph idx="1"/>
          </p:nvPr>
        </p:nvSpPr>
        <p:spPr/>
        <p:txBody>
          <a:bodyPr/>
          <a:lstStyle/>
          <a:p>
            <a:r>
              <a:rPr lang="en-GB" dirty="0"/>
              <a:t>The MCA says a person is unable to make a decision if they can't:</a:t>
            </a:r>
          </a:p>
          <a:p>
            <a:r>
              <a:rPr lang="en-GB" dirty="0"/>
              <a:t>understand the information relevant to the decision</a:t>
            </a:r>
          </a:p>
          <a:p>
            <a:r>
              <a:rPr lang="en-GB" dirty="0"/>
              <a:t>retain that information</a:t>
            </a:r>
          </a:p>
          <a:p>
            <a:r>
              <a:rPr lang="en-GB" dirty="0"/>
              <a:t>use or weigh up that information as part of the process of making the </a:t>
            </a:r>
            <a:r>
              <a:rPr lang="en-GB" dirty="0" smtClean="0"/>
              <a:t>decision</a:t>
            </a:r>
          </a:p>
          <a:p>
            <a:r>
              <a:rPr lang="en-GB" dirty="0"/>
              <a:t>Before deciding a person lacks capacity, it's important to take steps to enable them to try to make the decision themselves</a:t>
            </a:r>
            <a:r>
              <a:rPr lang="en-GB" dirty="0" smtClean="0"/>
              <a:t>.</a:t>
            </a:r>
          </a:p>
          <a:p>
            <a:r>
              <a:rPr lang="en-GB" dirty="0">
                <a:hlinkClick r:id="rId2"/>
              </a:rPr>
              <a:t>https://www.nhs.uk/conditions/social-care-and-support-guide/making-decisions-for-someone-else/mental-capacity-act/</a:t>
            </a:r>
            <a:endParaRPr lang="en-GB" dirty="0"/>
          </a:p>
          <a:p>
            <a:endParaRPr lang="en-GB" dirty="0"/>
          </a:p>
        </p:txBody>
      </p:sp>
    </p:spTree>
    <p:extLst>
      <p:ext uri="{BB962C8B-B14F-4D97-AF65-F5344CB8AC3E}">
        <p14:creationId xmlns:p14="http://schemas.microsoft.com/office/powerpoint/2010/main" val="2115702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5A7BA-B467-C34F-97F1-703E73264170}"/>
              </a:ext>
            </a:extLst>
          </p:cNvPr>
          <p:cNvSpPr>
            <a:spLocks noGrp="1"/>
          </p:cNvSpPr>
          <p:nvPr>
            <p:ph type="title"/>
          </p:nvPr>
        </p:nvSpPr>
        <p:spPr/>
        <p:txBody>
          <a:bodyPr/>
          <a:lstStyle/>
          <a:p>
            <a:r>
              <a:rPr lang="en-US" dirty="0"/>
              <a:t>Mental capacity act (2005)</a:t>
            </a:r>
          </a:p>
        </p:txBody>
      </p:sp>
      <p:sp>
        <p:nvSpPr>
          <p:cNvPr id="3" name="Content Placeholder 2">
            <a:extLst>
              <a:ext uri="{FF2B5EF4-FFF2-40B4-BE49-F238E27FC236}">
                <a16:creationId xmlns:a16="http://schemas.microsoft.com/office/drawing/2014/main" id="{86A0CD85-08E4-BE43-999B-05A27079FEF6}"/>
              </a:ext>
            </a:extLst>
          </p:cNvPr>
          <p:cNvSpPr>
            <a:spLocks noGrp="1"/>
          </p:cNvSpPr>
          <p:nvPr>
            <p:ph idx="1"/>
          </p:nvPr>
        </p:nvSpPr>
        <p:spPr/>
        <p:txBody>
          <a:bodyPr/>
          <a:lstStyle/>
          <a:p>
            <a:r>
              <a:rPr lang="en-US" dirty="0"/>
              <a:t>The code of Practice (2007) offers a key definition of  ‘a person who lacks capacity’</a:t>
            </a:r>
          </a:p>
          <a:p>
            <a:pPr marL="0" indent="0">
              <a:buNone/>
            </a:pPr>
            <a:r>
              <a:rPr lang="en-US" dirty="0"/>
              <a:t> </a:t>
            </a:r>
          </a:p>
          <a:p>
            <a:pPr marL="0" indent="0">
              <a:buNone/>
            </a:pPr>
            <a:r>
              <a:rPr lang="en-US" dirty="0"/>
              <a:t>Whenever the term ‘</a:t>
            </a:r>
            <a:r>
              <a:rPr lang="en-US" i="1" dirty="0"/>
              <a:t>a person who lacks capacity is used, it means a individual who lacks capacity to make a particular decision or take a particular action for themselves at the time the decision or action needs to be taken</a:t>
            </a:r>
            <a:r>
              <a:rPr lang="en-US" dirty="0"/>
              <a:t>’ (MCA Code 2007:3).</a:t>
            </a:r>
          </a:p>
          <a:p>
            <a:pPr marL="0" indent="0">
              <a:buNone/>
            </a:pPr>
            <a:endParaRPr lang="en-US" dirty="0"/>
          </a:p>
          <a:p>
            <a:pPr marL="0" indent="0">
              <a:buNone/>
            </a:pPr>
            <a:r>
              <a:rPr lang="en-US" dirty="0"/>
              <a:t>Do we agree with this statement? </a:t>
            </a:r>
          </a:p>
        </p:txBody>
      </p:sp>
      <p:sp>
        <p:nvSpPr>
          <p:cNvPr id="4" name="TextBox 3">
            <a:extLst>
              <a:ext uri="{FF2B5EF4-FFF2-40B4-BE49-F238E27FC236}">
                <a16:creationId xmlns:a16="http://schemas.microsoft.com/office/drawing/2014/main" id="{38976802-52BB-1040-A05F-0AA0DAA73DD6}"/>
              </a:ext>
            </a:extLst>
          </p:cNvPr>
          <p:cNvSpPr txBox="1"/>
          <p:nvPr/>
        </p:nvSpPr>
        <p:spPr>
          <a:xfrm>
            <a:off x="9771492" y="6458673"/>
            <a:ext cx="2420508" cy="307777"/>
          </a:xfrm>
          <a:prstGeom prst="rect">
            <a:avLst/>
          </a:prstGeom>
          <a:noFill/>
        </p:spPr>
        <p:txBody>
          <a:bodyPr wrap="square" rtlCol="0">
            <a:spAutoFit/>
          </a:bodyPr>
          <a:lstStyle/>
          <a:p>
            <a:r>
              <a:rPr lang="en-GB" sz="1400" dirty="0"/>
              <a:t>(</a:t>
            </a:r>
            <a:r>
              <a:rPr lang="en-GB" sz="1400" dirty="0" err="1"/>
              <a:t>Bogg</a:t>
            </a:r>
            <a:r>
              <a:rPr lang="en-GB" sz="1400" dirty="0"/>
              <a:t> and Chamberlain, 2015).</a:t>
            </a:r>
            <a:endParaRPr lang="en-US" sz="1400" dirty="0"/>
          </a:p>
        </p:txBody>
      </p:sp>
      <p:pic>
        <p:nvPicPr>
          <p:cNvPr id="5" name="Picture 4">
            <a:extLst>
              <a:ext uri="{FF2B5EF4-FFF2-40B4-BE49-F238E27FC236}">
                <a16:creationId xmlns:a16="http://schemas.microsoft.com/office/drawing/2014/main" id="{3A114AAC-5EE7-9141-92DF-F752E8802735}"/>
              </a:ext>
            </a:extLst>
          </p:cNvPr>
          <p:cNvPicPr>
            <a:picLocks noChangeAspect="1"/>
          </p:cNvPicPr>
          <p:nvPr/>
        </p:nvPicPr>
        <p:blipFill>
          <a:blip r:embed="rId2"/>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154542791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489752" y="1333923"/>
            <a:ext cx="11029616" cy="1013800"/>
          </a:xfrm>
        </p:spPr>
        <p:txBody>
          <a:bodyPr>
            <a:normAutofit fontScale="90000"/>
          </a:bodyPr>
          <a:lstStyle/>
          <a:p>
            <a:r>
              <a:rPr lang="en-GB" dirty="0" smtClean="0"/>
              <a:t/>
            </a:r>
            <a:br>
              <a:rPr lang="en-GB" dirty="0" smtClean="0"/>
            </a:br>
            <a:r>
              <a:rPr lang="en-GB" dirty="0"/>
              <a:t/>
            </a:r>
            <a:br>
              <a:rPr lang="en-GB" dirty="0"/>
            </a:br>
            <a:r>
              <a:rPr lang="en-GB" dirty="0" smtClean="0"/>
              <a:t>Independent Mental capacity Advocacy (</a:t>
            </a:r>
            <a:r>
              <a:rPr lang="en-GB" dirty="0" err="1" smtClean="0"/>
              <a:t>IMcA</a:t>
            </a:r>
            <a:r>
              <a:rPr lang="en-GB" dirty="0" smtClean="0"/>
              <a:t>)</a:t>
            </a:r>
            <a:r>
              <a:rPr lang="en-GB" dirty="0"/>
              <a:t/>
            </a:r>
            <a:br>
              <a:rPr lang="en-GB" dirty="0"/>
            </a:br>
            <a:r>
              <a:rPr lang="en-GB" dirty="0" smtClean="0"/>
              <a:t/>
            </a:r>
            <a:br>
              <a:rPr lang="en-GB" dirty="0" smtClean="0"/>
            </a:br>
            <a:endParaRPr lang="en-GB" dirty="0"/>
          </a:p>
        </p:txBody>
      </p:sp>
      <p:sp>
        <p:nvSpPr>
          <p:cNvPr id="28675" name="Content Placeholder 2"/>
          <p:cNvSpPr>
            <a:spLocks noGrp="1"/>
          </p:cNvSpPr>
          <p:nvPr>
            <p:ph idx="1"/>
          </p:nvPr>
        </p:nvSpPr>
        <p:spPr>
          <a:xfrm>
            <a:off x="1905607" y="2635133"/>
            <a:ext cx="7556313" cy="2898143"/>
          </a:xfrm>
        </p:spPr>
        <p:txBody>
          <a:bodyPr>
            <a:normAutofit/>
          </a:bodyPr>
          <a:lstStyle/>
          <a:p>
            <a:r>
              <a:rPr lang="en-GB" sz="2400" dirty="0"/>
              <a:t>To support and represent the individual who lacks capacity</a:t>
            </a:r>
          </a:p>
          <a:p>
            <a:r>
              <a:rPr lang="en-GB" sz="2400" dirty="0"/>
              <a:t>To uphold the principles of the Mental Capacity Act to ensure the Act is complied with</a:t>
            </a:r>
          </a:p>
          <a:p>
            <a:r>
              <a:rPr lang="en-GB" sz="2400" dirty="0"/>
              <a:t>To find out the wishes, values and beliefs of the individual </a:t>
            </a:r>
          </a:p>
        </p:txBody>
      </p:sp>
      <p:sp>
        <p:nvSpPr>
          <p:cNvPr id="4" name="Slide Number Placeholder 3"/>
          <p:cNvSpPr>
            <a:spLocks noGrp="1"/>
          </p:cNvSpPr>
          <p:nvPr>
            <p:ph type="sldNum" sz="quarter" idx="12"/>
          </p:nvPr>
        </p:nvSpPr>
        <p:spPr/>
        <p:txBody>
          <a:bodyPr/>
          <a:lstStyle/>
          <a:p>
            <a:fld id="{174731C3-8801-9B4C-A6FB-971BE0DA1F16}" type="slidenum">
              <a:rPr lang="en-US"/>
              <a:pPr/>
              <a:t>9</a:t>
            </a:fld>
            <a:endParaRPr lang="en-US"/>
          </a:p>
        </p:txBody>
      </p:sp>
    </p:spTree>
    <p:extLst>
      <p:ext uri="{BB962C8B-B14F-4D97-AF65-F5344CB8AC3E}">
        <p14:creationId xmlns:p14="http://schemas.microsoft.com/office/powerpoint/2010/main" val="2062894898"/>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dirty="0" smtClean="0"/>
              <a:t>Role of the </a:t>
            </a:r>
            <a:r>
              <a:rPr lang="en-GB" dirty="0" err="1" smtClean="0"/>
              <a:t>IMcA</a:t>
            </a:r>
            <a:endParaRPr lang="en-GB" dirty="0"/>
          </a:p>
        </p:txBody>
      </p:sp>
      <p:sp>
        <p:nvSpPr>
          <p:cNvPr id="29699" name="Content Placeholder 2"/>
          <p:cNvSpPr>
            <a:spLocks noGrp="1"/>
          </p:cNvSpPr>
          <p:nvPr>
            <p:ph idx="1"/>
          </p:nvPr>
        </p:nvSpPr>
        <p:spPr/>
        <p:txBody>
          <a:bodyPr/>
          <a:lstStyle/>
          <a:p>
            <a:r>
              <a:rPr lang="en-GB" sz="2400" dirty="0"/>
              <a:t>To ensure the individual is involved with the decision making process as far as they are able</a:t>
            </a:r>
          </a:p>
          <a:p>
            <a:r>
              <a:rPr lang="en-GB" sz="2400" dirty="0"/>
              <a:t>To ensure that information is provided for the individual in a way they can understand using their preferred method of communication</a:t>
            </a:r>
          </a:p>
          <a:p>
            <a:r>
              <a:rPr lang="en-GB" sz="2400" dirty="0"/>
              <a:t>To consult with others regarding the decision to be made</a:t>
            </a:r>
          </a:p>
          <a:p>
            <a:endParaRPr lang="en-GB" dirty="0"/>
          </a:p>
        </p:txBody>
      </p:sp>
      <p:sp>
        <p:nvSpPr>
          <p:cNvPr id="4" name="Slide Number Placeholder 3"/>
          <p:cNvSpPr>
            <a:spLocks noGrp="1"/>
          </p:cNvSpPr>
          <p:nvPr>
            <p:ph type="sldNum" sz="quarter" idx="12"/>
          </p:nvPr>
        </p:nvSpPr>
        <p:spPr/>
        <p:txBody>
          <a:bodyPr/>
          <a:lstStyle/>
          <a:p>
            <a:fld id="{37080591-CBDA-D145-A661-2FF88FCFD462}" type="slidenum">
              <a:rPr lang="en-US"/>
              <a:pPr/>
              <a:t>10</a:t>
            </a:fld>
            <a:endParaRPr lang="en-US"/>
          </a:p>
        </p:txBody>
      </p:sp>
    </p:spTree>
    <p:extLst>
      <p:ext uri="{BB962C8B-B14F-4D97-AF65-F5344CB8AC3E}">
        <p14:creationId xmlns:p14="http://schemas.microsoft.com/office/powerpoint/2010/main" val="1171573682"/>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GB" dirty="0"/>
              <a:t>Role of the </a:t>
            </a:r>
            <a:r>
              <a:rPr lang="en-GB" dirty="0" err="1" smtClean="0"/>
              <a:t>IMcA</a:t>
            </a:r>
            <a:endParaRPr lang="en-GB" dirty="0"/>
          </a:p>
        </p:txBody>
      </p:sp>
      <p:sp>
        <p:nvSpPr>
          <p:cNvPr id="30723" name="Content Placeholder 2"/>
          <p:cNvSpPr>
            <a:spLocks noGrp="1"/>
          </p:cNvSpPr>
          <p:nvPr>
            <p:ph idx="1"/>
          </p:nvPr>
        </p:nvSpPr>
        <p:spPr/>
        <p:txBody>
          <a:bodyPr>
            <a:normAutofit/>
          </a:bodyPr>
          <a:lstStyle/>
          <a:p>
            <a:r>
              <a:rPr lang="en-GB" sz="2400" dirty="0"/>
              <a:t>To research and identify all the options relevant to the decision</a:t>
            </a:r>
          </a:p>
          <a:p>
            <a:r>
              <a:rPr lang="en-GB" sz="2400" dirty="0"/>
              <a:t>To find out what alternative actions have been considered, which appears to be the least restrictive</a:t>
            </a:r>
          </a:p>
          <a:p>
            <a:r>
              <a:rPr lang="en-GB" sz="2400" dirty="0"/>
              <a:t>If necessary to obtain a second medical opinion</a:t>
            </a:r>
          </a:p>
          <a:p>
            <a:r>
              <a:rPr lang="en-GB" sz="2400" dirty="0"/>
              <a:t>To submit a report of the findings to the Decision Maker</a:t>
            </a:r>
          </a:p>
          <a:p>
            <a:endParaRPr lang="en-GB" dirty="0"/>
          </a:p>
        </p:txBody>
      </p:sp>
      <p:sp>
        <p:nvSpPr>
          <p:cNvPr id="4" name="Slide Number Placeholder 3"/>
          <p:cNvSpPr>
            <a:spLocks noGrp="1"/>
          </p:cNvSpPr>
          <p:nvPr>
            <p:ph type="sldNum" sz="quarter" idx="12"/>
          </p:nvPr>
        </p:nvSpPr>
        <p:spPr/>
        <p:txBody>
          <a:bodyPr/>
          <a:lstStyle/>
          <a:p>
            <a:fld id="{359727FB-90C5-D948-9F0D-C569CCF5F7BC}" type="slidenum">
              <a:rPr lang="en-US"/>
              <a:pPr/>
              <a:t>11</a:t>
            </a:fld>
            <a:endParaRPr lang="en-US"/>
          </a:p>
        </p:txBody>
      </p:sp>
    </p:spTree>
    <p:extLst>
      <p:ext uri="{BB962C8B-B14F-4D97-AF65-F5344CB8AC3E}">
        <p14:creationId xmlns:p14="http://schemas.microsoft.com/office/powerpoint/2010/main" val="1314302962"/>
      </p:ext>
    </p:extLst>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1308664" y="1620982"/>
            <a:ext cx="6798734" cy="955963"/>
          </a:xfrm>
        </p:spPr>
        <p:txBody>
          <a:bodyPr>
            <a:normAutofit fontScale="90000"/>
          </a:bodyPr>
          <a:lstStyle/>
          <a:p>
            <a:r>
              <a:rPr lang="en-GB" altLang="en-US" sz="3600" dirty="0">
                <a:solidFill>
                  <a:schemeClr val="tx1"/>
                </a:solidFill>
                <a:ea typeface="ＭＳ Ｐゴシック" panose="020B0600070205080204" pitchFamily="34" charset="-128"/>
              </a:rPr>
              <a:t/>
            </a:r>
            <a:br>
              <a:rPr lang="en-GB" altLang="en-US" sz="3600" dirty="0">
                <a:solidFill>
                  <a:schemeClr val="tx1"/>
                </a:solidFill>
                <a:ea typeface="ＭＳ Ｐゴシック" panose="020B0600070205080204" pitchFamily="34" charset="-128"/>
              </a:rPr>
            </a:br>
            <a:r>
              <a:rPr lang="en-GB" altLang="en-US" sz="3100" dirty="0" smtClean="0">
                <a:ea typeface="ＭＳ Ｐゴシック" panose="020B0600070205080204" pitchFamily="34" charset="-128"/>
              </a:rPr>
              <a:t>An IMCA Must be Instructed where:</a:t>
            </a:r>
            <a:r>
              <a:rPr lang="en-GB" altLang="en-US" sz="3600" dirty="0">
                <a:solidFill>
                  <a:schemeClr val="tx1"/>
                </a:solidFill>
                <a:ea typeface="ＭＳ Ｐゴシック" panose="020B0600070205080204" pitchFamily="34" charset="-128"/>
              </a:rPr>
              <a:t/>
            </a:r>
            <a:br>
              <a:rPr lang="en-GB" altLang="en-US" sz="3600" dirty="0">
                <a:solidFill>
                  <a:schemeClr val="tx1"/>
                </a:solidFill>
                <a:ea typeface="ＭＳ Ｐゴシック" panose="020B0600070205080204" pitchFamily="34" charset="-128"/>
              </a:rPr>
            </a:br>
            <a:r>
              <a:rPr lang="en-GB" altLang="en-US" sz="3600" dirty="0">
                <a:solidFill>
                  <a:schemeClr val="tx1"/>
                </a:solidFill>
                <a:ea typeface="ＭＳ Ｐゴシック" panose="020B0600070205080204" pitchFamily="34" charset="-128"/>
              </a:rPr>
              <a:t/>
            </a:r>
            <a:br>
              <a:rPr lang="en-GB" altLang="en-US" sz="3600" dirty="0">
                <a:solidFill>
                  <a:schemeClr val="tx1"/>
                </a:solidFill>
                <a:ea typeface="ＭＳ Ｐゴシック" panose="020B0600070205080204" pitchFamily="34" charset="-128"/>
              </a:rPr>
            </a:br>
            <a:endParaRPr lang="en-GB" altLang="en-US" dirty="0" smtClean="0">
              <a:ea typeface="ＭＳ Ｐゴシック" panose="020B0600070205080204" pitchFamily="34" charset="-128"/>
            </a:endParaRPr>
          </a:p>
        </p:txBody>
      </p:sp>
      <p:sp>
        <p:nvSpPr>
          <p:cNvPr id="17411" name="Content Placeholder 2"/>
          <p:cNvSpPr>
            <a:spLocks noGrp="1"/>
          </p:cNvSpPr>
          <p:nvPr>
            <p:ph idx="1"/>
          </p:nvPr>
        </p:nvSpPr>
        <p:spPr>
          <a:xfrm>
            <a:off x="2143912" y="2291715"/>
            <a:ext cx="6798736" cy="3444997"/>
          </a:xfrm>
        </p:spPr>
        <p:txBody>
          <a:bodyPr>
            <a:normAutofit fontScale="92500" lnSpcReduction="20000"/>
          </a:bodyPr>
          <a:lstStyle/>
          <a:p>
            <a:r>
              <a:rPr lang="en-GB" altLang="en-US" sz="2400" dirty="0">
                <a:ea typeface="ＭＳ Ｐゴシック" panose="020B0600070205080204" pitchFamily="34" charset="-128"/>
              </a:rPr>
              <a:t>There is a decision to be made regarding either </a:t>
            </a:r>
            <a:r>
              <a:rPr lang="en-GB" altLang="en-US" sz="2400" b="1" dirty="0">
                <a:ea typeface="ＭＳ Ｐゴシック" panose="020B0600070205080204" pitchFamily="34" charset="-128"/>
              </a:rPr>
              <a:t>serious medical treatment</a:t>
            </a:r>
            <a:r>
              <a:rPr lang="en-GB" altLang="en-US" sz="2400" dirty="0">
                <a:ea typeface="ＭＳ Ｐゴシック" panose="020B0600070205080204" pitchFamily="34" charset="-128"/>
              </a:rPr>
              <a:t> (SMT) or </a:t>
            </a:r>
            <a:r>
              <a:rPr lang="en-GB" altLang="en-US" sz="2400" b="1" dirty="0">
                <a:ea typeface="ＭＳ Ｐゴシック" panose="020B0600070205080204" pitchFamily="34" charset="-128"/>
              </a:rPr>
              <a:t>change of accommodation</a:t>
            </a:r>
            <a:r>
              <a:rPr lang="en-GB" altLang="en-US" sz="2400" dirty="0">
                <a:ea typeface="ＭＳ Ｐゴシック" panose="020B0600070205080204" pitchFamily="34" charset="-128"/>
              </a:rPr>
              <a:t>.</a:t>
            </a:r>
            <a:br>
              <a:rPr lang="en-GB" altLang="en-US" sz="2400" dirty="0">
                <a:ea typeface="ＭＳ Ｐゴシック" panose="020B0600070205080204" pitchFamily="34" charset="-128"/>
              </a:rPr>
            </a:br>
            <a:r>
              <a:rPr lang="en-GB" altLang="en-US" sz="2400" dirty="0">
                <a:ea typeface="ＭＳ Ｐゴシック" panose="020B0600070205080204" pitchFamily="34" charset="-128"/>
              </a:rPr>
              <a:t>AND </a:t>
            </a:r>
          </a:p>
          <a:p>
            <a:r>
              <a:rPr lang="en-GB" altLang="en-US" sz="2400" dirty="0">
                <a:ea typeface="ＭＳ Ｐゴシック" panose="020B0600070205080204" pitchFamily="34" charset="-128"/>
              </a:rPr>
              <a:t>The person has no close family or friends to represent their views</a:t>
            </a:r>
            <a:br>
              <a:rPr lang="en-GB" altLang="en-US" sz="2400" dirty="0">
                <a:ea typeface="ＭＳ Ｐゴシック" panose="020B0600070205080204" pitchFamily="34" charset="-128"/>
              </a:rPr>
            </a:br>
            <a:r>
              <a:rPr lang="en-GB" altLang="en-US" sz="2400" dirty="0">
                <a:ea typeface="ＭＳ Ｐゴシック" panose="020B0600070205080204" pitchFamily="34" charset="-128"/>
              </a:rPr>
              <a:t>AND </a:t>
            </a:r>
          </a:p>
          <a:p>
            <a:r>
              <a:rPr lang="en-GB" altLang="en-US" sz="2400" dirty="0">
                <a:ea typeface="ＭＳ Ｐゴシック" panose="020B0600070205080204" pitchFamily="34" charset="-128"/>
              </a:rPr>
              <a:t>The person has been deemed by the Decision Maker </a:t>
            </a:r>
            <a:r>
              <a:rPr lang="en-GB" altLang="en-US" sz="2400" b="1" dirty="0">
                <a:ea typeface="ＭＳ Ｐゴシック" panose="020B0600070205080204" pitchFamily="34" charset="-128"/>
              </a:rPr>
              <a:t>not to have capacity </a:t>
            </a:r>
            <a:r>
              <a:rPr lang="en-GB" altLang="en-US" sz="2400" dirty="0">
                <a:ea typeface="ＭＳ Ｐゴシック" panose="020B0600070205080204" pitchFamily="34" charset="-128"/>
              </a:rPr>
              <a:t>to make that decision in accordance with the assessment of capacity as defined in the Act </a:t>
            </a:r>
          </a:p>
        </p:txBody>
      </p:sp>
    </p:spTree>
    <p:extLst>
      <p:ext uri="{BB962C8B-B14F-4D97-AF65-F5344CB8AC3E}">
        <p14:creationId xmlns:p14="http://schemas.microsoft.com/office/powerpoint/2010/main" val="395217083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GB" sz="3200" dirty="0" smtClean="0">
                <a:latin typeface="+mn-lt"/>
                <a:ea typeface="+mn-ea"/>
                <a:cs typeface="+mn-cs"/>
              </a:rPr>
              <a:t>This can include:</a:t>
            </a:r>
            <a:endParaRPr lang="en-GB" sz="3200" dirty="0"/>
          </a:p>
        </p:txBody>
      </p:sp>
      <p:sp>
        <p:nvSpPr>
          <p:cNvPr id="18435" name="Content Placeholder 2"/>
          <p:cNvSpPr>
            <a:spLocks noGrp="1"/>
          </p:cNvSpPr>
          <p:nvPr>
            <p:ph idx="1"/>
          </p:nvPr>
        </p:nvSpPr>
        <p:spPr>
          <a:xfrm>
            <a:off x="506377" y="2413252"/>
            <a:ext cx="11029615" cy="3678303"/>
          </a:xfrm>
        </p:spPr>
        <p:txBody>
          <a:bodyPr/>
          <a:lstStyle/>
          <a:p>
            <a:r>
              <a:rPr lang="en-GB" altLang="en-US" dirty="0" smtClean="0">
                <a:ea typeface="ＭＳ Ｐゴシック" panose="020B0600070205080204" pitchFamily="34" charset="-128"/>
              </a:rPr>
              <a:t>People with dementia or mental ill health  </a:t>
            </a:r>
          </a:p>
          <a:p>
            <a:r>
              <a:rPr lang="en-GB" altLang="en-US" dirty="0" smtClean="0">
                <a:ea typeface="ＭＳ Ｐゴシック" panose="020B0600070205080204" pitchFamily="34" charset="-128"/>
              </a:rPr>
              <a:t>People with learning disabilities  </a:t>
            </a:r>
          </a:p>
          <a:p>
            <a:r>
              <a:rPr lang="en-GB" altLang="en-US" dirty="0" smtClean="0">
                <a:ea typeface="ＭＳ Ｐゴシック" panose="020B0600070205080204" pitchFamily="34" charset="-128"/>
              </a:rPr>
              <a:t>People with physical disabilities  </a:t>
            </a:r>
          </a:p>
          <a:p>
            <a:r>
              <a:rPr lang="en-GB" altLang="en-US" dirty="0" smtClean="0">
                <a:ea typeface="ＭＳ Ｐゴシック" panose="020B0600070205080204" pitchFamily="34" charset="-128"/>
              </a:rPr>
              <a:t>People who have had a stroke  </a:t>
            </a:r>
          </a:p>
          <a:p>
            <a:r>
              <a:rPr lang="en-GB" altLang="en-US" dirty="0" smtClean="0">
                <a:ea typeface="ＭＳ Ｐゴシック" panose="020B0600070205080204" pitchFamily="34" charset="-128"/>
              </a:rPr>
              <a:t>People with acquired brain injuries </a:t>
            </a:r>
          </a:p>
          <a:p>
            <a:r>
              <a:rPr lang="en-GB" altLang="en-US" dirty="0" smtClean="0">
                <a:ea typeface="ＭＳ Ｐゴシック" panose="020B0600070205080204" pitchFamily="34" charset="-128"/>
              </a:rPr>
              <a:t>People who are unconscious or in a coma</a:t>
            </a:r>
          </a:p>
          <a:p>
            <a:endParaRPr lang="en-GB" altLang="en-US" dirty="0">
              <a:ea typeface="ＭＳ Ｐゴシック" panose="020B0600070205080204" pitchFamily="34" charset="-128"/>
            </a:endParaRPr>
          </a:p>
          <a:p>
            <a:pPr marL="0" indent="0">
              <a:buNone/>
            </a:pPr>
            <a:r>
              <a:rPr lang="en-GB" altLang="en-US" dirty="0" smtClean="0">
                <a:ea typeface="ＭＳ Ｐゴシック" panose="020B0600070205080204" pitchFamily="34" charset="-128"/>
              </a:rPr>
              <a:t> </a:t>
            </a:r>
            <a:r>
              <a:rPr lang="en-GB" dirty="0">
                <a:hlinkClick r:id="rId2"/>
              </a:rPr>
              <a:t>https://www.youtube.com/watch?v=uYbSHbS0dEw</a:t>
            </a:r>
            <a:endParaRPr lang="en-GB" altLang="en-US" dirty="0" smtClean="0">
              <a:ea typeface="ＭＳ Ｐゴシック" panose="020B0600070205080204" pitchFamily="34" charset="-128"/>
            </a:endParaRPr>
          </a:p>
          <a:p>
            <a:endParaRPr lang="en-GB" altLang="en-US" dirty="0" smtClean="0">
              <a:ea typeface="ＭＳ Ｐゴシック" panose="020B0600070205080204" pitchFamily="34" charset="-128"/>
            </a:endParaRPr>
          </a:p>
          <a:p>
            <a:endParaRPr lang="en-GB" altLang="en-US" dirty="0" smtClean="0">
              <a:ea typeface="ＭＳ Ｐゴシック" panose="020B0600070205080204" pitchFamily="34" charset="-128"/>
            </a:endParaRPr>
          </a:p>
        </p:txBody>
      </p:sp>
    </p:spTree>
    <p:extLst>
      <p:ext uri="{BB962C8B-B14F-4D97-AF65-F5344CB8AC3E}">
        <p14:creationId xmlns:p14="http://schemas.microsoft.com/office/powerpoint/2010/main" val="54090607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633AE-6536-3E48-8D63-B2541CEC34D1}"/>
              </a:ext>
            </a:extLst>
          </p:cNvPr>
          <p:cNvSpPr>
            <a:spLocks noGrp="1"/>
          </p:cNvSpPr>
          <p:nvPr>
            <p:ph type="title"/>
          </p:nvPr>
        </p:nvSpPr>
        <p:spPr>
          <a:xfrm>
            <a:off x="721869" y="3909412"/>
            <a:ext cx="11029616" cy="1013800"/>
          </a:xfrm>
        </p:spPr>
        <p:txBody>
          <a:bodyPr>
            <a:noAutofit/>
          </a:bodyPr>
          <a:lstStyle/>
          <a:p>
            <a:r>
              <a:rPr lang="en-GB" altLang="en-US" dirty="0">
                <a:ea typeface="ＭＳ Ｐゴシック" panose="020B0600070205080204" pitchFamily="34" charset="-128"/>
              </a:rPr>
              <a:t>From October 1st 2007, Local Authorities and LHB/Trust bodies in Wales had a </a:t>
            </a:r>
            <a:r>
              <a:rPr lang="en-GB" altLang="en-US" b="1" dirty="0">
                <a:ea typeface="ＭＳ Ｐゴシック" panose="020B0600070205080204" pitchFamily="34" charset="-128"/>
              </a:rPr>
              <a:t>duty</a:t>
            </a:r>
            <a:r>
              <a:rPr lang="en-GB" altLang="en-US" dirty="0">
                <a:ea typeface="ＭＳ Ｐゴシック" panose="020B0600070205080204" pitchFamily="34" charset="-128"/>
              </a:rPr>
              <a:t> to instruct an ADVOCATE (IMCA) to support an individual if they meet the criteria as laid out in the Act.</a:t>
            </a:r>
            <a:br>
              <a:rPr lang="en-GB" altLang="en-US" dirty="0">
                <a:ea typeface="ＭＳ Ｐゴシック" panose="020B0600070205080204" pitchFamily="34" charset="-128"/>
              </a:rPr>
            </a:br>
            <a:endParaRPr lang="en-US"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11CF9116-D471-6D4A-AF1F-239130ED879F}"/>
              </a:ext>
            </a:extLst>
          </p:cNvPr>
          <p:cNvSpPr>
            <a:spLocks noGrp="1"/>
          </p:cNvSpPr>
          <p:nvPr>
            <p:ph idx="1"/>
          </p:nvPr>
        </p:nvSpPr>
        <p:spPr>
          <a:xfrm>
            <a:off x="440516" y="1049401"/>
            <a:ext cx="11029615" cy="4940680"/>
          </a:xfrm>
        </p:spPr>
        <p:txBody>
          <a:bodyPr>
            <a:normAutofit/>
          </a:bodyPr>
          <a:lstStyle/>
          <a:p>
            <a:pPr marL="0" indent="0">
              <a:buNone/>
            </a:pPr>
            <a:endParaRPr lang="en-US" altLang="en-US" dirty="0">
              <a:latin typeface="News Gothic MT" panose="020B0503020103020203" pitchFamily="34" charset="0"/>
            </a:endParaRPr>
          </a:p>
          <a:p>
            <a:r>
              <a:rPr lang="en-GB" altLang="en-US" dirty="0">
                <a:ea typeface="ＭＳ Ｐゴシック" panose="020B0600070205080204" pitchFamily="34" charset="-128"/>
              </a:rPr>
              <a:t>From October 1st 2007, Local Authorities and LHB/Trust bodies in Wales had a </a:t>
            </a:r>
            <a:r>
              <a:rPr lang="en-GB" altLang="en-US" b="1" dirty="0">
                <a:ea typeface="ＭＳ Ｐゴシック" panose="020B0600070205080204" pitchFamily="34" charset="-128"/>
              </a:rPr>
              <a:t>duty</a:t>
            </a:r>
            <a:r>
              <a:rPr lang="en-GB" altLang="en-US" dirty="0">
                <a:ea typeface="ＭＳ Ｐゴシック" panose="020B0600070205080204" pitchFamily="34" charset="-128"/>
              </a:rPr>
              <a:t> to instruct an ADVOCATE (IMCA) to support an individual if they meet the criteria as laid out in the Act.</a:t>
            </a:r>
          </a:p>
          <a:p>
            <a:endParaRPr lang="en-US" dirty="0"/>
          </a:p>
        </p:txBody>
      </p:sp>
      <p:pic>
        <p:nvPicPr>
          <p:cNvPr id="4" name="Picture 3">
            <a:extLst>
              <a:ext uri="{FF2B5EF4-FFF2-40B4-BE49-F238E27FC236}">
                <a16:creationId xmlns:a16="http://schemas.microsoft.com/office/drawing/2014/main" id="{237EFF39-2596-5542-BDFD-5600D2163A69}"/>
              </a:ext>
            </a:extLst>
          </p:cNvPr>
          <p:cNvPicPr>
            <a:picLocks noChangeAspect="1"/>
          </p:cNvPicPr>
          <p:nvPr/>
        </p:nvPicPr>
        <p:blipFill>
          <a:blip r:embed="rId2"/>
          <a:stretch>
            <a:fillRect/>
          </a:stretch>
        </p:blipFill>
        <p:spPr>
          <a:xfrm>
            <a:off x="581192" y="5990041"/>
            <a:ext cx="1666488" cy="666595"/>
          </a:xfrm>
          <a:prstGeom prst="rect">
            <a:avLst/>
          </a:prstGeom>
        </p:spPr>
      </p:pic>
      <p:sp>
        <p:nvSpPr>
          <p:cNvPr id="5" name="TextBox 4">
            <a:extLst>
              <a:ext uri="{FF2B5EF4-FFF2-40B4-BE49-F238E27FC236}">
                <a16:creationId xmlns:a16="http://schemas.microsoft.com/office/drawing/2014/main" id="{D1595509-23AB-E04D-9DFE-B0CECD94F199}"/>
              </a:ext>
            </a:extLst>
          </p:cNvPr>
          <p:cNvSpPr txBox="1"/>
          <p:nvPr/>
        </p:nvSpPr>
        <p:spPr>
          <a:xfrm>
            <a:off x="514690" y="1146705"/>
            <a:ext cx="8886365" cy="584775"/>
          </a:xfrm>
          <a:prstGeom prst="rect">
            <a:avLst/>
          </a:prstGeom>
          <a:noFill/>
        </p:spPr>
        <p:txBody>
          <a:bodyPr wrap="square" rtlCol="0">
            <a:spAutoFit/>
          </a:bodyPr>
          <a:lstStyle/>
          <a:p>
            <a:r>
              <a:rPr lang="en-US" sz="3200" dirty="0">
                <a:solidFill>
                  <a:schemeClr val="bg1"/>
                </a:solidFill>
              </a:rPr>
              <a:t>DUTY OF PROVISON;</a:t>
            </a:r>
          </a:p>
        </p:txBody>
      </p:sp>
    </p:spTree>
    <p:extLst>
      <p:ext uri="{BB962C8B-B14F-4D97-AF65-F5344CB8AC3E}">
        <p14:creationId xmlns:p14="http://schemas.microsoft.com/office/powerpoint/2010/main" val="249940783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Depravation of liberty</a:t>
            </a:r>
            <a:endParaRPr lang="en-GB" dirty="0"/>
          </a:p>
        </p:txBody>
      </p:sp>
      <p:sp>
        <p:nvSpPr>
          <p:cNvPr id="3" name="Content Placeholder 2"/>
          <p:cNvSpPr>
            <a:spLocks noGrp="1"/>
          </p:cNvSpPr>
          <p:nvPr>
            <p:ph idx="1"/>
          </p:nvPr>
        </p:nvSpPr>
        <p:spPr>
          <a:xfrm>
            <a:off x="581192" y="2269375"/>
            <a:ext cx="11029615" cy="3025832"/>
          </a:xfrm>
        </p:spPr>
        <p:txBody>
          <a:bodyPr/>
          <a:lstStyle/>
          <a:p>
            <a:r>
              <a:rPr lang="en-GB" dirty="0" smtClean="0"/>
              <a:t>Occurs when…</a:t>
            </a:r>
            <a:r>
              <a:rPr lang="en-GB" b="1" dirty="0">
                <a:solidFill>
                  <a:schemeClr val="tx1"/>
                </a:solidFill>
                <a:latin typeface="+mj-lt"/>
              </a:rPr>
              <a:t>'The person is under </a:t>
            </a:r>
            <a:r>
              <a:rPr lang="en-GB" b="1" dirty="0">
                <a:solidFill>
                  <a:schemeClr val="accent6"/>
                </a:solidFill>
                <a:latin typeface="+mj-lt"/>
              </a:rPr>
              <a:t>continuous supervision </a:t>
            </a:r>
            <a:r>
              <a:rPr lang="en-GB" b="1" dirty="0">
                <a:solidFill>
                  <a:schemeClr val="tx1"/>
                </a:solidFill>
                <a:latin typeface="+mj-lt"/>
              </a:rPr>
              <a:t>and control and is </a:t>
            </a:r>
            <a:r>
              <a:rPr lang="en-GB" b="1" dirty="0">
                <a:solidFill>
                  <a:schemeClr val="accent6"/>
                </a:solidFill>
                <a:latin typeface="+mj-lt"/>
              </a:rPr>
              <a:t>not free to leave</a:t>
            </a:r>
            <a:r>
              <a:rPr lang="en-GB" b="1" dirty="0">
                <a:solidFill>
                  <a:schemeClr val="tx1"/>
                </a:solidFill>
                <a:latin typeface="+mj-lt"/>
              </a:rPr>
              <a:t>, and the person </a:t>
            </a:r>
            <a:r>
              <a:rPr lang="en-GB" b="1" dirty="0">
                <a:solidFill>
                  <a:schemeClr val="accent6"/>
                </a:solidFill>
                <a:latin typeface="+mj-lt"/>
              </a:rPr>
              <a:t>lacks capacity </a:t>
            </a:r>
            <a:r>
              <a:rPr lang="en-GB" b="1" dirty="0">
                <a:solidFill>
                  <a:schemeClr val="tx1"/>
                </a:solidFill>
                <a:latin typeface="+mj-lt"/>
              </a:rPr>
              <a:t>to consent to these arrangements</a:t>
            </a:r>
            <a:r>
              <a:rPr lang="en-GB" b="1" dirty="0" smtClean="0">
                <a:solidFill>
                  <a:schemeClr val="tx1"/>
                </a:solidFill>
                <a:latin typeface="+mj-lt"/>
              </a:rPr>
              <a:t>.’</a:t>
            </a:r>
          </a:p>
          <a:p>
            <a:r>
              <a:rPr lang="en-GB" b="1" dirty="0" smtClean="0">
                <a:solidFill>
                  <a:schemeClr val="tx1"/>
                </a:solidFill>
                <a:latin typeface="+mj-lt"/>
              </a:rPr>
              <a:t>When do you think this may be necessary?</a:t>
            </a:r>
          </a:p>
          <a:p>
            <a:pPr marL="0" indent="0">
              <a:buNone/>
            </a:pPr>
            <a:r>
              <a:rPr lang="en-GB" b="1" dirty="0">
                <a:solidFill>
                  <a:schemeClr val="tx1"/>
                </a:solidFill>
                <a:latin typeface="+mj-lt"/>
              </a:rPr>
              <a:t> </a:t>
            </a:r>
            <a:r>
              <a:rPr lang="en-GB" b="1" dirty="0" smtClean="0">
                <a:solidFill>
                  <a:schemeClr val="tx1"/>
                </a:solidFill>
                <a:latin typeface="+mj-lt"/>
              </a:rPr>
              <a:t>                                                       </a:t>
            </a:r>
            <a:r>
              <a:rPr lang="en-GB" sz="3200" b="1" dirty="0" smtClean="0">
                <a:solidFill>
                  <a:schemeClr val="tx1"/>
                </a:solidFill>
                <a:latin typeface="+mj-lt"/>
              </a:rPr>
              <a:t>Discuss…</a:t>
            </a:r>
          </a:p>
          <a:p>
            <a:endParaRPr lang="en-GB" dirty="0">
              <a:solidFill>
                <a:schemeClr val="tx1"/>
              </a:solidFill>
              <a:latin typeface="+mj-lt"/>
            </a:endParaRPr>
          </a:p>
        </p:txBody>
      </p:sp>
    </p:spTree>
    <p:extLst>
      <p:ext uri="{BB962C8B-B14F-4D97-AF65-F5344CB8AC3E}">
        <p14:creationId xmlns:p14="http://schemas.microsoft.com/office/powerpoint/2010/main" val="2966823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normAutofit/>
          </a:bodyPr>
          <a:lstStyle/>
          <a:p>
            <a:r>
              <a:rPr lang="en-GB" dirty="0"/>
              <a:t>Deprivation of Liberty </a:t>
            </a:r>
            <a:r>
              <a:rPr lang="en-GB" dirty="0" smtClean="0"/>
              <a:t>Safeguards- (</a:t>
            </a:r>
            <a:r>
              <a:rPr lang="en-GB" dirty="0" err="1" smtClean="0"/>
              <a:t>Dols</a:t>
            </a:r>
            <a:r>
              <a:rPr lang="en-GB" dirty="0" smtClean="0"/>
              <a:t>)</a:t>
            </a:r>
            <a:endParaRPr lang="en-GB" dirty="0">
              <a:solidFill>
                <a:schemeClr val="tx1"/>
              </a:solidFill>
            </a:endParaRPr>
          </a:p>
        </p:txBody>
      </p:sp>
      <p:sp>
        <p:nvSpPr>
          <p:cNvPr id="33795" name="Content Placeholder 2"/>
          <p:cNvSpPr>
            <a:spLocks noGrp="1"/>
          </p:cNvSpPr>
          <p:nvPr>
            <p:ph idx="1"/>
          </p:nvPr>
        </p:nvSpPr>
        <p:spPr>
          <a:xfrm>
            <a:off x="379098" y="1865821"/>
            <a:ext cx="11300800" cy="3444997"/>
          </a:xfrm>
        </p:spPr>
        <p:txBody>
          <a:bodyPr/>
          <a:lstStyle/>
          <a:p>
            <a:r>
              <a:rPr lang="en-GB" sz="2400" dirty="0"/>
              <a:t>Referrals for </a:t>
            </a:r>
            <a:r>
              <a:rPr lang="en-GB" sz="2400" dirty="0" err="1"/>
              <a:t>DoLS</a:t>
            </a:r>
            <a:r>
              <a:rPr lang="en-GB" sz="2400" dirty="0"/>
              <a:t> can only be made by the Supervisory Body</a:t>
            </a:r>
            <a:r>
              <a:rPr lang="en-GB" sz="2400" b="1" dirty="0"/>
              <a:t> </a:t>
            </a:r>
            <a:r>
              <a:rPr lang="en-GB" sz="2400" dirty="0"/>
              <a:t>in the NHS or Local Authority. An IMCA may be involved in the assessment process and then to provide support to the individual that is deprived of their liberty and in some cases to also support their family or friends. </a:t>
            </a:r>
            <a:endParaRPr lang="en-GB" sz="2400" dirty="0" smtClean="0"/>
          </a:p>
          <a:p>
            <a:r>
              <a:rPr lang="en-GB" dirty="0" smtClean="0"/>
              <a:t>Strict set of </a:t>
            </a:r>
            <a:r>
              <a:rPr lang="en-GB" dirty="0"/>
              <a:t>checks </a:t>
            </a:r>
            <a:r>
              <a:rPr lang="en-GB" dirty="0" smtClean="0"/>
              <a:t>that aim to </a:t>
            </a:r>
            <a:r>
              <a:rPr lang="en-GB" dirty="0"/>
              <a:t>make sure that any care that restricts a person’s liberty is both appropriate and in their best interests</a:t>
            </a:r>
            <a:r>
              <a:rPr lang="en-GB" dirty="0" smtClean="0"/>
              <a:t>.</a:t>
            </a:r>
          </a:p>
          <a:p>
            <a:r>
              <a:rPr lang="en-GB" dirty="0" err="1"/>
              <a:t>DoLS</a:t>
            </a:r>
            <a:r>
              <a:rPr lang="en-GB" dirty="0"/>
              <a:t> only apply for people in care homes and hospitals. There is a separate system for people in ‘supported living arrangements’ – where people live and receive care in the community.</a:t>
            </a:r>
            <a:endParaRPr lang="en-GB" sz="2400" dirty="0"/>
          </a:p>
          <a:p>
            <a:endParaRPr lang="en-GB" dirty="0"/>
          </a:p>
        </p:txBody>
      </p:sp>
      <p:sp>
        <p:nvSpPr>
          <p:cNvPr id="4" name="Slide Number Placeholder 3"/>
          <p:cNvSpPr>
            <a:spLocks noGrp="1"/>
          </p:cNvSpPr>
          <p:nvPr>
            <p:ph type="sldNum" sz="quarter" idx="12"/>
          </p:nvPr>
        </p:nvSpPr>
        <p:spPr/>
        <p:txBody>
          <a:bodyPr/>
          <a:lstStyle/>
          <a:p>
            <a:fld id="{D7091691-907F-0C49-A15A-D1E6F26B2564}" type="slidenum">
              <a:rPr lang="en-US"/>
              <a:pPr/>
              <a:t>16</a:t>
            </a:fld>
            <a:endParaRPr lang="en-US"/>
          </a:p>
        </p:txBody>
      </p:sp>
    </p:spTree>
    <p:extLst>
      <p:ext uri="{BB962C8B-B14F-4D97-AF65-F5344CB8AC3E}">
        <p14:creationId xmlns:p14="http://schemas.microsoft.com/office/powerpoint/2010/main" val="486210540"/>
      </p:ext>
    </p:ext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elements of </a:t>
            </a:r>
            <a:r>
              <a:rPr lang="en-GB" dirty="0" err="1" smtClean="0"/>
              <a:t>dols</a:t>
            </a:r>
            <a:endParaRPr lang="en-GB" dirty="0"/>
          </a:p>
        </p:txBody>
      </p:sp>
      <p:sp>
        <p:nvSpPr>
          <p:cNvPr id="3" name="Content Placeholder 2"/>
          <p:cNvSpPr>
            <a:spLocks noGrp="1"/>
          </p:cNvSpPr>
          <p:nvPr>
            <p:ph idx="1"/>
          </p:nvPr>
        </p:nvSpPr>
        <p:spPr>
          <a:xfrm>
            <a:off x="581193" y="2585258"/>
            <a:ext cx="11029615" cy="2084821"/>
          </a:xfrm>
        </p:spPr>
        <p:txBody>
          <a:bodyPr/>
          <a:lstStyle/>
          <a:p>
            <a:r>
              <a:rPr lang="en-GB" dirty="0"/>
              <a:t>to provide the person with a representative – a person who is given certain rights and who should look out for and monitor the person receiving care (see The ‘relevant person’s representative’ below)</a:t>
            </a:r>
          </a:p>
          <a:p>
            <a:r>
              <a:rPr lang="en-GB" dirty="0"/>
              <a:t>to give the person (or their representative) the right to challenge a deprivation of liberty through the Court of Protection (see ‘Other useful organisations’)</a:t>
            </a:r>
          </a:p>
          <a:p>
            <a:r>
              <a:rPr lang="en-GB" dirty="0"/>
              <a:t>to provide a mechanism for a deprivation of liberty to be reviewed and monitored </a:t>
            </a:r>
            <a:r>
              <a:rPr lang="en-GB" dirty="0" smtClean="0"/>
              <a:t>regularly</a:t>
            </a:r>
            <a:endParaRPr lang="en-GB" dirty="0"/>
          </a:p>
        </p:txBody>
      </p:sp>
      <p:sp>
        <p:nvSpPr>
          <p:cNvPr id="4" name="TextBox 3"/>
          <p:cNvSpPr txBox="1"/>
          <p:nvPr/>
        </p:nvSpPr>
        <p:spPr>
          <a:xfrm>
            <a:off x="10305010" y="6306543"/>
            <a:ext cx="1886990" cy="276999"/>
          </a:xfrm>
          <a:prstGeom prst="rect">
            <a:avLst/>
          </a:prstGeom>
          <a:noFill/>
        </p:spPr>
        <p:txBody>
          <a:bodyPr wrap="square" rtlCol="0">
            <a:spAutoFit/>
          </a:bodyPr>
          <a:lstStyle/>
          <a:p>
            <a:r>
              <a:rPr lang="en-GB" sz="1200" dirty="0" smtClean="0"/>
              <a:t>(Alzheimer’s Society, 2019)</a:t>
            </a:r>
            <a:endParaRPr lang="en-GB" sz="1200" dirty="0"/>
          </a:p>
        </p:txBody>
      </p:sp>
    </p:spTree>
    <p:extLst>
      <p:ext uri="{BB962C8B-B14F-4D97-AF65-F5344CB8AC3E}">
        <p14:creationId xmlns:p14="http://schemas.microsoft.com/office/powerpoint/2010/main" val="306966085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La  appoints an assessor to determine if conditions are met To allow depravation of liberty under the safeguards</a:t>
            </a:r>
            <a:endParaRPr lang="en-GB" dirty="0"/>
          </a:p>
        </p:txBody>
      </p:sp>
      <p:sp>
        <p:nvSpPr>
          <p:cNvPr id="3" name="Content Placeholder 2"/>
          <p:cNvSpPr>
            <a:spLocks noGrp="1"/>
          </p:cNvSpPr>
          <p:nvPr>
            <p:ph idx="1"/>
          </p:nvPr>
        </p:nvSpPr>
        <p:spPr>
          <a:xfrm>
            <a:off x="581192" y="2380002"/>
            <a:ext cx="11029615" cy="3678303"/>
          </a:xfrm>
        </p:spPr>
        <p:txBody>
          <a:bodyPr>
            <a:normAutofit lnSpcReduction="10000"/>
          </a:bodyPr>
          <a:lstStyle/>
          <a:p>
            <a:r>
              <a:rPr lang="en-GB" dirty="0"/>
              <a:t>The person is 18 or over (different safeguards apply for children).</a:t>
            </a:r>
          </a:p>
          <a:p>
            <a:r>
              <a:rPr lang="en-GB" dirty="0"/>
              <a:t>The person is suffering from a mental disorder.</a:t>
            </a:r>
          </a:p>
          <a:p>
            <a:r>
              <a:rPr lang="en-GB" dirty="0"/>
              <a:t>The person lacks capacity to decide for themselves about the restrictions which are proposed so they can receive the necessary care and treatment.</a:t>
            </a:r>
          </a:p>
          <a:p>
            <a:r>
              <a:rPr lang="en-GB" dirty="0"/>
              <a:t>The restrictions would deprive the person of their liberty.</a:t>
            </a:r>
          </a:p>
          <a:p>
            <a:r>
              <a:rPr lang="en-GB" dirty="0"/>
              <a:t>The proposed restrictions would be in the person’s best interests.</a:t>
            </a:r>
          </a:p>
          <a:p>
            <a:r>
              <a:rPr lang="en-GB" dirty="0"/>
              <a:t>Whether the person should instead be considered for detention under the Mental Health Act.</a:t>
            </a:r>
          </a:p>
          <a:p>
            <a:r>
              <a:rPr lang="en-GB" dirty="0"/>
              <a:t>There is no valid advance decision to refuse treatment or support that would be overridden by any </a:t>
            </a:r>
            <a:r>
              <a:rPr lang="en-GB" dirty="0" err="1"/>
              <a:t>DoLS</a:t>
            </a:r>
            <a:r>
              <a:rPr lang="en-GB" dirty="0"/>
              <a:t> process</a:t>
            </a:r>
            <a:r>
              <a:rPr lang="en-GB" dirty="0" smtClean="0"/>
              <a:t>.</a:t>
            </a:r>
          </a:p>
          <a:p>
            <a:r>
              <a:rPr lang="en-GB" dirty="0">
                <a:hlinkClick r:id="rId2"/>
              </a:rPr>
              <a:t>https://www.youtube.com/watch?v=-PMU6K2fYrw</a:t>
            </a:r>
            <a:endParaRPr lang="en-GB" dirty="0"/>
          </a:p>
          <a:p>
            <a:endParaRPr lang="en-GB" dirty="0"/>
          </a:p>
        </p:txBody>
      </p:sp>
      <p:sp>
        <p:nvSpPr>
          <p:cNvPr id="4" name="TextBox 3"/>
          <p:cNvSpPr txBox="1"/>
          <p:nvPr/>
        </p:nvSpPr>
        <p:spPr>
          <a:xfrm>
            <a:off x="10731732" y="6323339"/>
            <a:ext cx="1330036" cy="276999"/>
          </a:xfrm>
          <a:prstGeom prst="rect">
            <a:avLst/>
          </a:prstGeom>
          <a:noFill/>
        </p:spPr>
        <p:txBody>
          <a:bodyPr wrap="square" rtlCol="0">
            <a:spAutoFit/>
          </a:bodyPr>
          <a:lstStyle/>
          <a:p>
            <a:r>
              <a:rPr lang="en-GB" sz="1200" dirty="0" smtClean="0"/>
              <a:t>(SCIE, 2017)</a:t>
            </a:r>
            <a:endParaRPr lang="en-GB" sz="1200" dirty="0"/>
          </a:p>
        </p:txBody>
      </p:sp>
    </p:spTree>
    <p:extLst>
      <p:ext uri="{BB962C8B-B14F-4D97-AF65-F5344CB8AC3E}">
        <p14:creationId xmlns:p14="http://schemas.microsoft.com/office/powerpoint/2010/main" val="68001842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Liberty protection safeguards</a:t>
            </a:r>
            <a:endParaRPr lang="en-GB" dirty="0"/>
          </a:p>
        </p:txBody>
      </p:sp>
      <p:sp>
        <p:nvSpPr>
          <p:cNvPr id="3" name="Content Placeholder 2"/>
          <p:cNvSpPr>
            <a:spLocks noGrp="1"/>
          </p:cNvSpPr>
          <p:nvPr>
            <p:ph idx="1"/>
          </p:nvPr>
        </p:nvSpPr>
        <p:spPr>
          <a:xfrm>
            <a:off x="581193" y="1715956"/>
            <a:ext cx="11029615" cy="4028139"/>
          </a:xfrm>
        </p:spPr>
        <p:txBody>
          <a:bodyPr>
            <a:normAutofit/>
          </a:bodyPr>
          <a:lstStyle/>
          <a:p>
            <a:r>
              <a:rPr lang="en-GB" dirty="0" smtClean="0"/>
              <a:t>Passed in Parliament 24</a:t>
            </a:r>
            <a:r>
              <a:rPr lang="en-GB" baseline="30000" dirty="0" smtClean="0"/>
              <a:t>th</a:t>
            </a:r>
            <a:r>
              <a:rPr lang="en-GB" dirty="0" smtClean="0"/>
              <a:t> April 2019</a:t>
            </a:r>
          </a:p>
          <a:p>
            <a:r>
              <a:rPr lang="en-GB" dirty="0" smtClean="0"/>
              <a:t>Will replace </a:t>
            </a:r>
            <a:r>
              <a:rPr lang="en-GB" dirty="0" err="1" smtClean="0"/>
              <a:t>DoLS</a:t>
            </a:r>
            <a:endParaRPr lang="en-GB" dirty="0" smtClean="0"/>
          </a:p>
          <a:p>
            <a:r>
              <a:rPr lang="en-GB" dirty="0" smtClean="0"/>
              <a:t>Will come into force in late 2020</a:t>
            </a:r>
          </a:p>
          <a:p>
            <a:r>
              <a:rPr lang="en-GB" dirty="0" smtClean="0"/>
              <a:t>Applies in any setting including a persons own home</a:t>
            </a:r>
          </a:p>
          <a:p>
            <a:r>
              <a:rPr lang="en-GB" dirty="0" smtClean="0"/>
              <a:t>Will apply to 16 and 17 year olds</a:t>
            </a:r>
          </a:p>
          <a:p>
            <a:r>
              <a:rPr lang="en-GB" dirty="0">
                <a:hlinkClick r:id="rId2"/>
              </a:rPr>
              <a:t>https://www.youtube.com/watch?v=CYq5w1BlVOw</a:t>
            </a:r>
            <a:endParaRPr lang="en-GB" dirty="0"/>
          </a:p>
        </p:txBody>
      </p:sp>
    </p:spTree>
    <p:extLst>
      <p:ext uri="{BB962C8B-B14F-4D97-AF65-F5344CB8AC3E}">
        <p14:creationId xmlns:p14="http://schemas.microsoft.com/office/powerpoint/2010/main" val="155953479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Liberty protection safeguards</a:t>
            </a:r>
            <a:endParaRPr lang="en-GB" dirty="0"/>
          </a:p>
        </p:txBody>
      </p:sp>
      <p:sp>
        <p:nvSpPr>
          <p:cNvPr id="3" name="Content Placeholder 2"/>
          <p:cNvSpPr>
            <a:spLocks noGrp="1"/>
          </p:cNvSpPr>
          <p:nvPr>
            <p:ph idx="1"/>
          </p:nvPr>
        </p:nvSpPr>
        <p:spPr>
          <a:xfrm>
            <a:off x="581193" y="1715956"/>
            <a:ext cx="11029615" cy="4028139"/>
          </a:xfrm>
        </p:spPr>
        <p:txBody>
          <a:bodyPr>
            <a:normAutofit/>
          </a:bodyPr>
          <a:lstStyle/>
          <a:p>
            <a:pPr marL="0" indent="0">
              <a:buNone/>
            </a:pPr>
            <a:r>
              <a:rPr lang="en-GB" dirty="0" smtClean="0"/>
              <a:t>Increased role for care homes manager will be responsible for arranging assessments and co-ordinating the process and confirming in a statement to the LA that…   the </a:t>
            </a:r>
            <a:r>
              <a:rPr lang="en-GB" dirty="0"/>
              <a:t>arrangements give rise to a deprivation of liberty;</a:t>
            </a:r>
          </a:p>
          <a:p>
            <a:pPr fontAlgn="base"/>
            <a:r>
              <a:rPr lang="en-GB" dirty="0"/>
              <a:t>the person lacks capacity to consent;</a:t>
            </a:r>
          </a:p>
          <a:p>
            <a:pPr fontAlgn="base"/>
            <a:r>
              <a:rPr lang="en-GB" dirty="0"/>
              <a:t>the person is of ‘unsound mind’, meaning that they have a mental health disorder;</a:t>
            </a:r>
          </a:p>
          <a:p>
            <a:pPr fontAlgn="base"/>
            <a:r>
              <a:rPr lang="en-GB" dirty="0"/>
              <a:t>that the arrangements are necessary and proportionate;</a:t>
            </a:r>
          </a:p>
          <a:p>
            <a:pPr fontAlgn="base"/>
            <a:r>
              <a:rPr lang="en-GB" dirty="0"/>
              <a:t>whether the person is objecting to the arrangements;</a:t>
            </a:r>
          </a:p>
          <a:p>
            <a:pPr fontAlgn="base"/>
            <a:r>
              <a:rPr lang="en-GB" dirty="0"/>
              <a:t>that consultation with named people close to the person has taken place;</a:t>
            </a:r>
          </a:p>
          <a:p>
            <a:pPr fontAlgn="base"/>
            <a:r>
              <a:rPr lang="en-GB" dirty="0"/>
              <a:t>whether an independent mental capacity advocate should be appointed</a:t>
            </a:r>
          </a:p>
          <a:p>
            <a:endParaRPr lang="en-GB" b="1" dirty="0" smtClean="0"/>
          </a:p>
        </p:txBody>
      </p:sp>
      <p:sp>
        <p:nvSpPr>
          <p:cNvPr id="4" name="TextBox 3"/>
          <p:cNvSpPr txBox="1"/>
          <p:nvPr/>
        </p:nvSpPr>
        <p:spPr>
          <a:xfrm>
            <a:off x="10324407" y="6309360"/>
            <a:ext cx="1715193" cy="276999"/>
          </a:xfrm>
          <a:prstGeom prst="rect">
            <a:avLst/>
          </a:prstGeom>
          <a:noFill/>
        </p:spPr>
        <p:txBody>
          <a:bodyPr wrap="square" rtlCol="0">
            <a:spAutoFit/>
          </a:bodyPr>
          <a:lstStyle/>
          <a:p>
            <a:r>
              <a:rPr lang="en-GB" sz="1200" dirty="0" smtClean="0"/>
              <a:t>(</a:t>
            </a:r>
            <a:r>
              <a:rPr lang="en-GB" sz="1200" dirty="0" err="1" smtClean="0"/>
              <a:t>CommunityCare</a:t>
            </a:r>
            <a:r>
              <a:rPr lang="en-GB" sz="1200" dirty="0" smtClean="0"/>
              <a:t>, 2018)</a:t>
            </a:r>
            <a:endParaRPr lang="en-GB" sz="1200" dirty="0"/>
          </a:p>
        </p:txBody>
      </p:sp>
      <p:sp>
        <p:nvSpPr>
          <p:cNvPr id="6" name="Rectangle 5"/>
          <p:cNvSpPr/>
          <p:nvPr/>
        </p:nvSpPr>
        <p:spPr>
          <a:xfrm>
            <a:off x="1253425" y="5766663"/>
            <a:ext cx="4747390" cy="369332"/>
          </a:xfrm>
          <a:prstGeom prst="rect">
            <a:avLst/>
          </a:prstGeom>
        </p:spPr>
        <p:txBody>
          <a:bodyPr wrap="none">
            <a:spAutoFit/>
          </a:bodyPr>
          <a:lstStyle/>
          <a:p>
            <a:r>
              <a:rPr lang="en-GB" dirty="0">
                <a:hlinkClick r:id="rId2"/>
              </a:rPr>
              <a:t>https://www.youtube.com/watch?v=dvT3a03sos4</a:t>
            </a:r>
            <a:endParaRPr lang="en-GB" dirty="0"/>
          </a:p>
        </p:txBody>
      </p:sp>
    </p:spTree>
    <p:extLst>
      <p:ext uri="{BB962C8B-B14F-4D97-AF65-F5344CB8AC3E}">
        <p14:creationId xmlns:p14="http://schemas.microsoft.com/office/powerpoint/2010/main" val="253952601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r>
              <a:rPr lang="en-GB" altLang="en-US" smtClean="0">
                <a:ea typeface="ＭＳ Ｐゴシック" panose="020B0600070205080204" pitchFamily="34" charset="-128"/>
              </a:rPr>
              <a:t>Good MH Advocacy</a:t>
            </a:r>
          </a:p>
        </p:txBody>
      </p:sp>
      <p:sp>
        <p:nvSpPr>
          <p:cNvPr id="28675" name="Content Placeholder 2"/>
          <p:cNvSpPr>
            <a:spLocks noGrp="1"/>
          </p:cNvSpPr>
          <p:nvPr>
            <p:ph idx="1"/>
          </p:nvPr>
        </p:nvSpPr>
        <p:spPr>
          <a:xfrm>
            <a:off x="2700865" y="2394721"/>
            <a:ext cx="7823048" cy="3444997"/>
          </a:xfrm>
        </p:spPr>
        <p:txBody>
          <a:bodyPr>
            <a:normAutofit fontScale="92500"/>
          </a:bodyPr>
          <a:lstStyle/>
          <a:p>
            <a:r>
              <a:rPr lang="en-GB" altLang="en-US" sz="2800" b="1" dirty="0">
                <a:ea typeface="ＭＳ Ｐゴシック" panose="020B0600070205080204" pitchFamily="34" charset="-128"/>
              </a:rPr>
              <a:t>According to Former Chairperson of the UK Advocacy Network, Andrew </a:t>
            </a:r>
            <a:r>
              <a:rPr lang="en-GB" altLang="en-US" sz="2800" b="1" dirty="0" err="1">
                <a:ea typeface="ＭＳ Ｐゴシック" panose="020B0600070205080204" pitchFamily="34" charset="-128"/>
              </a:rPr>
              <a:t>Wetherall</a:t>
            </a:r>
            <a:r>
              <a:rPr lang="en-GB" altLang="en-US" sz="2800" b="1" dirty="0">
                <a:ea typeface="ＭＳ Ｐゴシック" panose="020B0600070205080204" pitchFamily="34" charset="-128"/>
              </a:rPr>
              <a:t>, an effective advocacy service is,</a:t>
            </a:r>
          </a:p>
          <a:p>
            <a:r>
              <a:rPr lang="en-GB" altLang="en-US" sz="2800" dirty="0">
                <a:ea typeface="ＭＳ Ｐゴシック" panose="020B0600070205080204" pitchFamily="34" charset="-128"/>
              </a:rPr>
              <a:t>“adequately funded, proactive as well as reactive…plus properly trained, supported and supervised staff…..(with) effective policies and procedures in place…(and) a ‘healthy diplomatic tension’ between themselves and service providers”</a:t>
            </a:r>
          </a:p>
        </p:txBody>
      </p:sp>
    </p:spTree>
    <p:extLst>
      <p:ext uri="{BB962C8B-B14F-4D97-AF65-F5344CB8AC3E}">
        <p14:creationId xmlns:p14="http://schemas.microsoft.com/office/powerpoint/2010/main" val="313357443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531EC-0F07-054B-9121-030BF1093244}"/>
              </a:ext>
            </a:extLst>
          </p:cNvPr>
          <p:cNvSpPr>
            <a:spLocks noGrp="1"/>
          </p:cNvSpPr>
          <p:nvPr>
            <p:ph type="title"/>
          </p:nvPr>
        </p:nvSpPr>
        <p:spPr/>
        <p:txBody>
          <a:bodyPr/>
          <a:lstStyle/>
          <a:p>
            <a:r>
              <a:rPr lang="en-US" smtClean="0"/>
              <a:t>So… What </a:t>
            </a:r>
            <a:r>
              <a:rPr lang="en-US" dirty="0"/>
              <a:t>is capacity?</a:t>
            </a:r>
          </a:p>
        </p:txBody>
      </p:sp>
      <p:sp>
        <p:nvSpPr>
          <p:cNvPr id="3" name="Content Placeholder 2">
            <a:extLst>
              <a:ext uri="{FF2B5EF4-FFF2-40B4-BE49-F238E27FC236}">
                <a16:creationId xmlns:a16="http://schemas.microsoft.com/office/drawing/2014/main" id="{4A142B68-4124-4B42-9D49-C79A885D5BBA}"/>
              </a:ext>
            </a:extLst>
          </p:cNvPr>
          <p:cNvSpPr>
            <a:spLocks noGrp="1"/>
          </p:cNvSpPr>
          <p:nvPr>
            <p:ph idx="1"/>
          </p:nvPr>
        </p:nvSpPr>
        <p:spPr/>
        <p:txBody>
          <a:bodyPr>
            <a:normAutofit/>
          </a:bodyPr>
          <a:lstStyle/>
          <a:p>
            <a:pPr marL="0" indent="0">
              <a:buNone/>
            </a:pPr>
            <a:r>
              <a:rPr lang="en-US" sz="2000" dirty="0"/>
              <a:t>The Act defines capacity as;</a:t>
            </a:r>
          </a:p>
          <a:p>
            <a:pPr marL="0" indent="0">
              <a:buNone/>
            </a:pPr>
            <a:endParaRPr lang="en-US" sz="2000" dirty="0"/>
          </a:p>
          <a:p>
            <a:pPr marL="0" indent="0">
              <a:buNone/>
            </a:pPr>
            <a:r>
              <a:rPr lang="en-US" sz="2000" dirty="0"/>
              <a:t>‘ </a:t>
            </a:r>
            <a:r>
              <a:rPr lang="en-US" sz="2000" i="1" dirty="0"/>
              <a:t>A Person lacks capacity in relation to a matter if at the material time he is unable to make a decision for himself in relation to the matter because of an impairment of, or a disturbance in the functioning of, the mind or the brain</a:t>
            </a:r>
            <a:r>
              <a:rPr lang="en-US" sz="2000" dirty="0"/>
              <a:t>.’ (The Mental Capacity Act,2005.p.18)</a:t>
            </a:r>
          </a:p>
          <a:p>
            <a:pPr marL="0" indent="0">
              <a:buNone/>
            </a:pPr>
            <a:endParaRPr lang="en-US" sz="2000" dirty="0"/>
          </a:p>
          <a:p>
            <a:pPr marL="0" indent="0">
              <a:buNone/>
            </a:pPr>
            <a:r>
              <a:rPr lang="en-US" sz="2000" dirty="0"/>
              <a:t>Do we agree with this statement?</a:t>
            </a:r>
          </a:p>
        </p:txBody>
      </p:sp>
      <p:sp>
        <p:nvSpPr>
          <p:cNvPr id="4" name="TextBox 3">
            <a:extLst>
              <a:ext uri="{FF2B5EF4-FFF2-40B4-BE49-F238E27FC236}">
                <a16:creationId xmlns:a16="http://schemas.microsoft.com/office/drawing/2014/main" id="{E056282E-758E-E140-99CC-827EC0940B2E}"/>
              </a:ext>
            </a:extLst>
          </p:cNvPr>
          <p:cNvSpPr txBox="1"/>
          <p:nvPr/>
        </p:nvSpPr>
        <p:spPr>
          <a:xfrm>
            <a:off x="10081549" y="6470248"/>
            <a:ext cx="2847372" cy="276999"/>
          </a:xfrm>
          <a:prstGeom prst="rect">
            <a:avLst/>
          </a:prstGeom>
          <a:noFill/>
        </p:spPr>
        <p:txBody>
          <a:bodyPr wrap="square" rtlCol="0">
            <a:spAutoFit/>
          </a:bodyPr>
          <a:lstStyle/>
          <a:p>
            <a:r>
              <a:rPr lang="en-GB" sz="1200" dirty="0"/>
              <a:t>(</a:t>
            </a:r>
            <a:r>
              <a:rPr lang="en-GB" sz="1200" dirty="0" err="1"/>
              <a:t>Bogg</a:t>
            </a:r>
            <a:r>
              <a:rPr lang="en-GB" sz="1200" dirty="0"/>
              <a:t> and Chamberlain, 2015).</a:t>
            </a:r>
            <a:endParaRPr lang="en-US" sz="1200" dirty="0"/>
          </a:p>
        </p:txBody>
      </p:sp>
      <p:pic>
        <p:nvPicPr>
          <p:cNvPr id="5" name="Picture 4">
            <a:extLst>
              <a:ext uri="{FF2B5EF4-FFF2-40B4-BE49-F238E27FC236}">
                <a16:creationId xmlns:a16="http://schemas.microsoft.com/office/drawing/2014/main" id="{3B0C09DC-F1EE-8142-8AF4-D804B7C3F653}"/>
              </a:ext>
            </a:extLst>
          </p:cNvPr>
          <p:cNvPicPr>
            <a:picLocks noChangeAspect="1"/>
          </p:cNvPicPr>
          <p:nvPr/>
        </p:nvPicPr>
        <p:blipFill>
          <a:blip r:embed="rId2"/>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242918509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85500-4373-154C-9989-03D79BE30591}"/>
              </a:ext>
            </a:extLst>
          </p:cNvPr>
          <p:cNvSpPr>
            <a:spLocks noGrp="1"/>
          </p:cNvSpPr>
          <p:nvPr>
            <p:ph type="title"/>
          </p:nvPr>
        </p:nvSpPr>
        <p:spPr/>
        <p:txBody>
          <a:bodyPr/>
          <a:lstStyle/>
          <a:p>
            <a:r>
              <a:rPr lang="en-US" dirty="0"/>
              <a:t>Capacity</a:t>
            </a:r>
            <a:r>
              <a:rPr lang="en-US" dirty="0" smtClean="0"/>
              <a:t>;  A Recap…</a:t>
            </a:r>
            <a:endParaRPr lang="en-US" dirty="0"/>
          </a:p>
        </p:txBody>
      </p:sp>
      <p:sp>
        <p:nvSpPr>
          <p:cNvPr id="3" name="Content Placeholder 2">
            <a:extLst>
              <a:ext uri="{FF2B5EF4-FFF2-40B4-BE49-F238E27FC236}">
                <a16:creationId xmlns:a16="http://schemas.microsoft.com/office/drawing/2014/main" id="{66ABAA6B-C550-AA4E-B1FE-49CC7D9DED31}"/>
              </a:ext>
            </a:extLst>
          </p:cNvPr>
          <p:cNvSpPr>
            <a:spLocks noGrp="1"/>
          </p:cNvSpPr>
          <p:nvPr>
            <p:ph idx="1"/>
          </p:nvPr>
        </p:nvSpPr>
        <p:spPr>
          <a:xfrm>
            <a:off x="478322" y="3046421"/>
            <a:ext cx="11610808" cy="3067616"/>
          </a:xfrm>
        </p:spPr>
        <p:txBody>
          <a:bodyPr>
            <a:noAutofit/>
          </a:bodyPr>
          <a:lstStyle/>
          <a:p>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US" sz="2400" dirty="0"/>
          </a:p>
        </p:txBody>
      </p:sp>
      <p:sp>
        <p:nvSpPr>
          <p:cNvPr id="4" name="TextBox 3">
            <a:extLst>
              <a:ext uri="{FF2B5EF4-FFF2-40B4-BE49-F238E27FC236}">
                <a16:creationId xmlns:a16="http://schemas.microsoft.com/office/drawing/2014/main" id="{45AA8F12-3A27-F848-8AE9-22F21743D6A9}"/>
              </a:ext>
            </a:extLst>
          </p:cNvPr>
          <p:cNvSpPr txBox="1"/>
          <p:nvPr/>
        </p:nvSpPr>
        <p:spPr>
          <a:xfrm>
            <a:off x="823731" y="1960854"/>
            <a:ext cx="10544537" cy="4542782"/>
          </a:xfrm>
          <a:prstGeom prst="rect">
            <a:avLst/>
          </a:prstGeom>
          <a:noFill/>
        </p:spPr>
        <p:txBody>
          <a:bodyPr wrap="square" rtlCol="0">
            <a:spAutoFit/>
          </a:bodyPr>
          <a:lstStyle/>
          <a:p>
            <a:pPr marL="668338" indent="-285750">
              <a:lnSpc>
                <a:spcPct val="90000"/>
              </a:lnSpc>
              <a:spcBef>
                <a:spcPts val="313"/>
              </a:spcBef>
              <a:buClr>
                <a:srgbClr val="9A0000"/>
              </a:buClr>
              <a:buFont typeface="Wingdings" pitchFamily="2" charset="2"/>
              <a:buChar char="q"/>
              <a:defRPr/>
            </a:pPr>
            <a:r>
              <a:rPr lang="en-US" dirty="0">
                <a:solidFill>
                  <a:srgbClr val="333333"/>
                </a:solidFill>
                <a:ea typeface="Arial" pitchFamily="-65" charset="0"/>
                <a:cs typeface="Arial" pitchFamily="-65" charset="0"/>
              </a:rPr>
              <a:t>A presumption of capacity - every adult has the right to make his or her own decisions and must be assumed to have capacity to do so unless it is proved otherwise;</a:t>
            </a:r>
          </a:p>
          <a:p>
            <a:pPr marL="382588">
              <a:lnSpc>
                <a:spcPct val="90000"/>
              </a:lnSpc>
              <a:spcBef>
                <a:spcPts val="313"/>
              </a:spcBef>
              <a:buClr>
                <a:srgbClr val="9A0000"/>
              </a:buClr>
              <a:buFont typeface="Wingdings" pitchFamily="-65" charset="2"/>
              <a:buChar char="n"/>
              <a:defRPr/>
            </a:pPr>
            <a:endParaRPr lang="en-US" dirty="0">
              <a:solidFill>
                <a:srgbClr val="333333"/>
              </a:solidFill>
              <a:ea typeface="Arial" pitchFamily="-65" charset="0"/>
              <a:cs typeface="Arial" pitchFamily="-65" charset="0"/>
            </a:endParaRPr>
          </a:p>
          <a:p>
            <a:pPr marL="668338" indent="-285750">
              <a:lnSpc>
                <a:spcPct val="90000"/>
              </a:lnSpc>
              <a:spcBef>
                <a:spcPts val="313"/>
              </a:spcBef>
              <a:buClr>
                <a:srgbClr val="9A0000"/>
              </a:buClr>
              <a:buFont typeface="Wingdings" pitchFamily="2" charset="2"/>
              <a:buChar char="q"/>
              <a:defRPr/>
            </a:pPr>
            <a:r>
              <a:rPr lang="en-US" dirty="0">
                <a:solidFill>
                  <a:srgbClr val="333333"/>
                </a:solidFill>
                <a:ea typeface="Arial" pitchFamily="-65" charset="0"/>
                <a:cs typeface="Arial" pitchFamily="-65" charset="0"/>
              </a:rPr>
              <a:t>The </a:t>
            </a:r>
            <a:r>
              <a:rPr lang="en-US" b="1" dirty="0">
                <a:solidFill>
                  <a:srgbClr val="333333"/>
                </a:solidFill>
                <a:ea typeface="Arial" pitchFamily="-65" charset="0"/>
                <a:cs typeface="Arial" pitchFamily="-65" charset="0"/>
              </a:rPr>
              <a:t>right</a:t>
            </a:r>
            <a:r>
              <a:rPr lang="en-US" dirty="0">
                <a:solidFill>
                  <a:srgbClr val="333333"/>
                </a:solidFill>
                <a:ea typeface="Arial" pitchFamily="-65" charset="0"/>
                <a:cs typeface="Arial" pitchFamily="-65" charset="0"/>
              </a:rPr>
              <a:t> for individuals to be supported to make their own decisions - people must be given all appropriate help before anyone concludes that they cannot make their own decisions;</a:t>
            </a:r>
          </a:p>
          <a:p>
            <a:pPr marL="382588">
              <a:lnSpc>
                <a:spcPct val="90000"/>
              </a:lnSpc>
              <a:spcBef>
                <a:spcPts val="313"/>
              </a:spcBef>
              <a:buClr>
                <a:srgbClr val="9A0000"/>
              </a:buClr>
              <a:defRPr/>
            </a:pPr>
            <a:endParaRPr lang="en-US" dirty="0">
              <a:solidFill>
                <a:srgbClr val="333333"/>
              </a:solidFill>
              <a:ea typeface="Arial" pitchFamily="-65" charset="0"/>
              <a:cs typeface="Arial" pitchFamily="-65" charset="0"/>
            </a:endParaRPr>
          </a:p>
          <a:p>
            <a:pPr marL="668338" indent="-285750">
              <a:lnSpc>
                <a:spcPct val="90000"/>
              </a:lnSpc>
              <a:spcBef>
                <a:spcPts val="313"/>
              </a:spcBef>
              <a:buClr>
                <a:srgbClr val="9A0000"/>
              </a:buClr>
              <a:buFont typeface="Wingdings" pitchFamily="2" charset="2"/>
              <a:buChar char="q"/>
            </a:pPr>
            <a:r>
              <a:rPr lang="en-US" altLang="en-US" dirty="0">
                <a:solidFill>
                  <a:srgbClr val="333333"/>
                </a:solidFill>
                <a:ea typeface="ＭＳ Ｐゴシック" panose="020B0600070205080204" pitchFamily="34" charset="-128"/>
                <a:cs typeface="Arial" panose="020B0604020202020204" pitchFamily="34" charset="0"/>
              </a:rPr>
              <a:t>That individuals must retain the right to make what might be seen as eccentric or unwise decisions;</a:t>
            </a:r>
          </a:p>
          <a:p>
            <a:pPr marL="382588">
              <a:lnSpc>
                <a:spcPct val="90000"/>
              </a:lnSpc>
              <a:spcBef>
                <a:spcPts val="313"/>
              </a:spcBef>
              <a:buClr>
                <a:srgbClr val="9A0000"/>
              </a:buClr>
            </a:pPr>
            <a:endParaRPr lang="en-US" altLang="en-US" dirty="0">
              <a:solidFill>
                <a:srgbClr val="333333"/>
              </a:solidFill>
              <a:ea typeface="ＭＳ Ｐゴシック" panose="020B0600070205080204" pitchFamily="34" charset="-128"/>
              <a:cs typeface="Arial" panose="020B0604020202020204" pitchFamily="34" charset="0"/>
            </a:endParaRPr>
          </a:p>
          <a:p>
            <a:pPr marL="668338" indent="-285750">
              <a:lnSpc>
                <a:spcPct val="90000"/>
              </a:lnSpc>
              <a:spcBef>
                <a:spcPts val="313"/>
              </a:spcBef>
              <a:buClr>
                <a:srgbClr val="9A0000"/>
              </a:buClr>
              <a:buFont typeface="Wingdings" pitchFamily="2" charset="2"/>
              <a:buChar char="q"/>
            </a:pPr>
            <a:r>
              <a:rPr lang="en-US" altLang="en-US" dirty="0">
                <a:solidFill>
                  <a:srgbClr val="333333"/>
                </a:solidFill>
                <a:ea typeface="ＭＳ Ｐゴシック" panose="020B0600070205080204" pitchFamily="34" charset="-128"/>
                <a:cs typeface="Arial" panose="020B0604020202020204" pitchFamily="34" charset="0"/>
              </a:rPr>
              <a:t>Anything done for or on behalf of people without capacity must be in their best interests.</a:t>
            </a:r>
          </a:p>
          <a:p>
            <a:pPr marL="382588">
              <a:lnSpc>
                <a:spcPct val="90000"/>
              </a:lnSpc>
              <a:spcBef>
                <a:spcPts val="313"/>
              </a:spcBef>
              <a:buClr>
                <a:srgbClr val="9A0000"/>
              </a:buClr>
            </a:pPr>
            <a:endParaRPr lang="en-US" altLang="en-US" dirty="0">
              <a:solidFill>
                <a:srgbClr val="333333"/>
              </a:solidFill>
              <a:ea typeface="ＭＳ Ｐゴシック" panose="020B0600070205080204" pitchFamily="34" charset="-128"/>
              <a:cs typeface="Arial" panose="020B0604020202020204" pitchFamily="34" charset="0"/>
            </a:endParaRPr>
          </a:p>
          <a:p>
            <a:pPr marL="668338" indent="-285750">
              <a:lnSpc>
                <a:spcPct val="90000"/>
              </a:lnSpc>
              <a:spcBef>
                <a:spcPts val="313"/>
              </a:spcBef>
              <a:buClr>
                <a:srgbClr val="9A0000"/>
              </a:buClr>
              <a:buFont typeface="Wingdings" pitchFamily="2" charset="2"/>
              <a:buChar char="q"/>
            </a:pPr>
            <a:r>
              <a:rPr lang="en-US" altLang="en-US" dirty="0">
                <a:solidFill>
                  <a:srgbClr val="333333"/>
                </a:solidFill>
                <a:ea typeface="ＭＳ Ｐゴシック" panose="020B0600070205080204" pitchFamily="34" charset="-128"/>
                <a:cs typeface="Arial" panose="020B0604020202020204" pitchFamily="34" charset="0"/>
              </a:rPr>
              <a:t>Anything done for or on behalf of people without capacity should be the least restrictive of their basic rights and freedoms.</a:t>
            </a:r>
          </a:p>
          <a:p>
            <a:pPr marL="382588">
              <a:lnSpc>
                <a:spcPct val="90000"/>
              </a:lnSpc>
              <a:spcBef>
                <a:spcPts val="313"/>
              </a:spcBef>
              <a:buClr>
                <a:srgbClr val="9A0000"/>
              </a:buClr>
              <a:buFont typeface="Wingdings" pitchFamily="-65" charset="2"/>
              <a:buChar char="n"/>
              <a:defRPr/>
            </a:pPr>
            <a:endParaRPr lang="en-US" dirty="0">
              <a:solidFill>
                <a:srgbClr val="333333"/>
              </a:solidFill>
              <a:ea typeface="Arial" pitchFamily="-65" charset="0"/>
              <a:cs typeface="Arial" pitchFamily="-65" charset="0"/>
            </a:endParaRPr>
          </a:p>
          <a:p>
            <a:pPr marL="382588">
              <a:lnSpc>
                <a:spcPct val="90000"/>
              </a:lnSpc>
              <a:spcBef>
                <a:spcPts val="313"/>
              </a:spcBef>
              <a:buClr>
                <a:srgbClr val="9A0000"/>
              </a:buClr>
              <a:buFont typeface="Wingdings" pitchFamily="-65" charset="2"/>
              <a:buChar char="n"/>
              <a:defRPr/>
            </a:pPr>
            <a:endParaRPr lang="en-US" dirty="0">
              <a:solidFill>
                <a:srgbClr val="333333"/>
              </a:solidFill>
              <a:ea typeface="Arial" pitchFamily="-65" charset="0"/>
              <a:cs typeface="Arial" pitchFamily="-65" charset="0"/>
            </a:endParaRPr>
          </a:p>
          <a:p>
            <a:pPr marL="382588">
              <a:lnSpc>
                <a:spcPct val="90000"/>
              </a:lnSpc>
              <a:spcBef>
                <a:spcPts val="313"/>
              </a:spcBef>
              <a:buClr>
                <a:srgbClr val="9A0000"/>
              </a:buClr>
              <a:buFont typeface="Wingdings" pitchFamily="-65" charset="2"/>
              <a:buChar char="n"/>
              <a:defRPr/>
            </a:pPr>
            <a:endParaRPr lang="en-US" dirty="0">
              <a:solidFill>
                <a:srgbClr val="333333"/>
              </a:solidFill>
              <a:ea typeface="Arial" pitchFamily="-65" charset="0"/>
              <a:cs typeface="Arial" pitchFamily="-65" charset="0"/>
            </a:endParaRPr>
          </a:p>
          <a:p>
            <a:pPr marL="382588">
              <a:lnSpc>
                <a:spcPct val="90000"/>
              </a:lnSpc>
              <a:spcBef>
                <a:spcPts val="313"/>
              </a:spcBef>
              <a:buClr>
                <a:srgbClr val="9A0000"/>
              </a:buClr>
              <a:buFont typeface="Wingdings" pitchFamily="-65" charset="2"/>
              <a:buChar char="n"/>
              <a:defRPr/>
            </a:pPr>
            <a:endParaRPr lang="en-US" dirty="0">
              <a:solidFill>
                <a:srgbClr val="333333"/>
              </a:solidFill>
              <a:ea typeface="Arial" pitchFamily="-65" charset="0"/>
              <a:cs typeface="Arial" pitchFamily="-65" charset="0"/>
            </a:endParaRPr>
          </a:p>
        </p:txBody>
      </p:sp>
      <p:sp>
        <p:nvSpPr>
          <p:cNvPr id="6" name="TextBox 5">
            <a:extLst>
              <a:ext uri="{FF2B5EF4-FFF2-40B4-BE49-F238E27FC236}">
                <a16:creationId xmlns:a16="http://schemas.microsoft.com/office/drawing/2014/main" id="{45ABB515-3D87-B649-A871-50B16295DC7B}"/>
              </a:ext>
            </a:extLst>
          </p:cNvPr>
          <p:cNvSpPr txBox="1"/>
          <p:nvPr/>
        </p:nvSpPr>
        <p:spPr>
          <a:xfrm>
            <a:off x="9959388" y="6503636"/>
            <a:ext cx="2129742" cy="276999"/>
          </a:xfrm>
          <a:prstGeom prst="rect">
            <a:avLst/>
          </a:prstGeom>
          <a:noFill/>
        </p:spPr>
        <p:txBody>
          <a:bodyPr wrap="square" rtlCol="0">
            <a:spAutoFit/>
          </a:bodyPr>
          <a:lstStyle/>
          <a:p>
            <a:r>
              <a:rPr lang="en-GB" sz="1200" dirty="0"/>
              <a:t>(</a:t>
            </a:r>
            <a:r>
              <a:rPr lang="en-GB" sz="1200" dirty="0" err="1"/>
              <a:t>Bogg</a:t>
            </a:r>
            <a:r>
              <a:rPr lang="en-GB" sz="1200" dirty="0"/>
              <a:t> and Chamberlain, 2015).</a:t>
            </a:r>
            <a:endParaRPr lang="en-US" sz="1200" dirty="0"/>
          </a:p>
        </p:txBody>
      </p:sp>
      <p:pic>
        <p:nvPicPr>
          <p:cNvPr id="7" name="Picture 6">
            <a:extLst>
              <a:ext uri="{FF2B5EF4-FFF2-40B4-BE49-F238E27FC236}">
                <a16:creationId xmlns:a16="http://schemas.microsoft.com/office/drawing/2014/main" id="{276FD17F-4B29-7141-9C4C-E04754C8ABD0}"/>
              </a:ext>
            </a:extLst>
          </p:cNvPr>
          <p:cNvPicPr>
            <a:picLocks noChangeAspect="1"/>
          </p:cNvPicPr>
          <p:nvPr/>
        </p:nvPicPr>
        <p:blipFill>
          <a:blip r:embed="rId2"/>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223907288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B0166-D3C9-BD48-B23B-30A8B98C4FB7}"/>
              </a:ext>
            </a:extLst>
          </p:cNvPr>
          <p:cNvSpPr>
            <a:spLocks noGrp="1"/>
          </p:cNvSpPr>
          <p:nvPr>
            <p:ph type="title"/>
          </p:nvPr>
        </p:nvSpPr>
        <p:spPr/>
        <p:txBody>
          <a:bodyPr>
            <a:normAutofit/>
          </a:bodyPr>
          <a:lstStyle/>
          <a:p>
            <a:r>
              <a:rPr lang="en-US" sz="3600" dirty="0"/>
              <a:t>group ACTIVITY;</a:t>
            </a:r>
          </a:p>
        </p:txBody>
      </p:sp>
      <p:sp>
        <p:nvSpPr>
          <p:cNvPr id="3" name="Content Placeholder 2">
            <a:extLst>
              <a:ext uri="{FF2B5EF4-FFF2-40B4-BE49-F238E27FC236}">
                <a16:creationId xmlns:a16="http://schemas.microsoft.com/office/drawing/2014/main" id="{7B262E02-11D6-614D-AAF0-C74312F18F29}"/>
              </a:ext>
            </a:extLst>
          </p:cNvPr>
          <p:cNvSpPr>
            <a:spLocks noGrp="1"/>
          </p:cNvSpPr>
          <p:nvPr>
            <p:ph idx="1"/>
          </p:nvPr>
        </p:nvSpPr>
        <p:spPr>
          <a:xfrm>
            <a:off x="581192" y="1715956"/>
            <a:ext cx="7069673" cy="5392677"/>
          </a:xfrm>
        </p:spPr>
        <p:txBody>
          <a:bodyPr/>
          <a:lstStyle/>
          <a:p>
            <a:endParaRPr lang="en-US" sz="2800" dirty="0"/>
          </a:p>
          <a:p>
            <a:endParaRPr lang="en-US" dirty="0"/>
          </a:p>
          <a:p>
            <a:endParaRPr lang="en-US" dirty="0"/>
          </a:p>
        </p:txBody>
      </p:sp>
      <p:pic>
        <p:nvPicPr>
          <p:cNvPr id="5" name="Picture 4">
            <a:extLst>
              <a:ext uri="{FF2B5EF4-FFF2-40B4-BE49-F238E27FC236}">
                <a16:creationId xmlns:a16="http://schemas.microsoft.com/office/drawing/2014/main" id="{669F7C0E-FD93-6442-A477-87F4B15AFD18}"/>
              </a:ext>
            </a:extLst>
          </p:cNvPr>
          <p:cNvPicPr>
            <a:picLocks noChangeAspect="1"/>
          </p:cNvPicPr>
          <p:nvPr/>
        </p:nvPicPr>
        <p:blipFill>
          <a:blip r:embed="rId2"/>
          <a:stretch>
            <a:fillRect/>
          </a:stretch>
        </p:blipFill>
        <p:spPr>
          <a:xfrm>
            <a:off x="7488865" y="4412294"/>
            <a:ext cx="2816417" cy="2246341"/>
          </a:xfrm>
          <a:prstGeom prst="rect">
            <a:avLst/>
          </a:prstGeom>
        </p:spPr>
      </p:pic>
      <p:sp>
        <p:nvSpPr>
          <p:cNvPr id="6" name="TextBox 5">
            <a:extLst>
              <a:ext uri="{FF2B5EF4-FFF2-40B4-BE49-F238E27FC236}">
                <a16:creationId xmlns:a16="http://schemas.microsoft.com/office/drawing/2014/main" id="{ADB5BA83-4943-BA44-9501-FE486588751D}"/>
              </a:ext>
            </a:extLst>
          </p:cNvPr>
          <p:cNvSpPr txBox="1"/>
          <p:nvPr/>
        </p:nvSpPr>
        <p:spPr>
          <a:xfrm>
            <a:off x="581192" y="2546430"/>
            <a:ext cx="8690130" cy="1477328"/>
          </a:xfrm>
          <a:prstGeom prst="rect">
            <a:avLst/>
          </a:prstGeom>
          <a:noFill/>
        </p:spPr>
        <p:txBody>
          <a:bodyPr wrap="square" rtlCol="0">
            <a:spAutoFit/>
          </a:bodyPr>
          <a:lstStyle/>
          <a:p>
            <a:r>
              <a:rPr lang="en-US" dirty="0">
                <a:hlinkClick r:id="rId3"/>
              </a:rPr>
              <a:t>https://www.youtube.com/watch?v=RiKD8BPQekc</a:t>
            </a:r>
            <a:r>
              <a:rPr lang="en-US" dirty="0"/>
              <a:t> </a:t>
            </a:r>
          </a:p>
          <a:p>
            <a:endParaRPr lang="en-US" dirty="0"/>
          </a:p>
          <a:p>
            <a:r>
              <a:rPr lang="en-US" dirty="0"/>
              <a:t>Please discuss key issues within the video in pairs</a:t>
            </a:r>
          </a:p>
          <a:p>
            <a:endParaRPr lang="en-US" dirty="0"/>
          </a:p>
          <a:p>
            <a:r>
              <a:rPr lang="en-US" dirty="0"/>
              <a:t>Be prepared to discuss your reasoning and justifications with the wider group;</a:t>
            </a:r>
          </a:p>
        </p:txBody>
      </p:sp>
      <p:pic>
        <p:nvPicPr>
          <p:cNvPr id="7" name="Picture 6">
            <a:extLst>
              <a:ext uri="{FF2B5EF4-FFF2-40B4-BE49-F238E27FC236}">
                <a16:creationId xmlns:a16="http://schemas.microsoft.com/office/drawing/2014/main" id="{6D53C990-7096-154F-BA96-84375D203D8A}"/>
              </a:ext>
            </a:extLst>
          </p:cNvPr>
          <p:cNvPicPr>
            <a:picLocks noChangeAspect="1"/>
          </p:cNvPicPr>
          <p:nvPr/>
        </p:nvPicPr>
        <p:blipFill>
          <a:blip r:embed="rId4"/>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17379154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05193-604F-D441-8D0B-9F7F0C33E504}"/>
              </a:ext>
            </a:extLst>
          </p:cNvPr>
          <p:cNvSpPr>
            <a:spLocks noGrp="1"/>
          </p:cNvSpPr>
          <p:nvPr>
            <p:ph type="title"/>
          </p:nvPr>
        </p:nvSpPr>
        <p:spPr/>
        <p:txBody>
          <a:bodyPr/>
          <a:lstStyle/>
          <a:p>
            <a:r>
              <a:rPr lang="en-US" dirty="0"/>
              <a:t>Mind;</a:t>
            </a:r>
          </a:p>
        </p:txBody>
      </p:sp>
      <p:sp>
        <p:nvSpPr>
          <p:cNvPr id="3" name="Content Placeholder 2">
            <a:extLst>
              <a:ext uri="{FF2B5EF4-FFF2-40B4-BE49-F238E27FC236}">
                <a16:creationId xmlns:a16="http://schemas.microsoft.com/office/drawing/2014/main" id="{0BA0D5F7-3F12-5D4E-9734-B0A448DB6CB3}"/>
              </a:ext>
            </a:extLst>
          </p:cNvPr>
          <p:cNvSpPr>
            <a:spLocks noGrp="1"/>
          </p:cNvSpPr>
          <p:nvPr>
            <p:ph idx="1"/>
          </p:nvPr>
        </p:nvSpPr>
        <p:spPr/>
        <p:txBody>
          <a:bodyPr/>
          <a:lstStyle/>
          <a:p>
            <a:pPr>
              <a:defRPr/>
            </a:pPr>
            <a:r>
              <a:rPr lang="en-GB" dirty="0"/>
              <a:t>Who are MIND?</a:t>
            </a:r>
          </a:p>
          <a:p>
            <a:pPr marL="0" indent="0">
              <a:buFont typeface="Wingdings" pitchFamily="2" charset="2"/>
              <a:buNone/>
              <a:defRPr/>
            </a:pPr>
            <a:endParaRPr lang="en-US" dirty="0"/>
          </a:p>
          <a:p>
            <a:pPr marL="0" indent="0">
              <a:buFont typeface="Wingdings" pitchFamily="2" charset="2"/>
              <a:buNone/>
              <a:defRPr/>
            </a:pPr>
            <a:r>
              <a:rPr lang="en-US" dirty="0"/>
              <a:t>“We can help you make choices about treatment, understand your rights or reach out to sources of support”.</a:t>
            </a:r>
          </a:p>
          <a:p>
            <a:pPr marL="0" indent="0">
              <a:buFont typeface="Wingdings" pitchFamily="2" charset="2"/>
              <a:buNone/>
              <a:defRPr/>
            </a:pPr>
            <a:r>
              <a:rPr lang="en-GB" dirty="0">
                <a:hlinkClick r:id="rId2"/>
              </a:rPr>
              <a:t>www.mind.org.uk</a:t>
            </a:r>
            <a:r>
              <a:rPr lang="en-GB" dirty="0"/>
              <a:t> </a:t>
            </a:r>
            <a:endParaRPr lang="en-US" dirty="0"/>
          </a:p>
          <a:p>
            <a:endParaRPr lang="en-US" dirty="0"/>
          </a:p>
        </p:txBody>
      </p:sp>
      <p:pic>
        <p:nvPicPr>
          <p:cNvPr id="4" name="Picture 3">
            <a:extLst>
              <a:ext uri="{FF2B5EF4-FFF2-40B4-BE49-F238E27FC236}">
                <a16:creationId xmlns:a16="http://schemas.microsoft.com/office/drawing/2014/main" id="{FB282E91-B817-1743-8DE8-02F394BDC2DE}"/>
              </a:ext>
            </a:extLst>
          </p:cNvPr>
          <p:cNvPicPr>
            <a:picLocks noChangeAspect="1"/>
          </p:cNvPicPr>
          <p:nvPr/>
        </p:nvPicPr>
        <p:blipFill>
          <a:blip r:embed="rId3"/>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325363212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98019-0EDD-3F40-8BF3-EDD00A1AA330}"/>
              </a:ext>
            </a:extLst>
          </p:cNvPr>
          <p:cNvSpPr>
            <a:spLocks noGrp="1"/>
          </p:cNvSpPr>
          <p:nvPr>
            <p:ph type="title"/>
          </p:nvPr>
        </p:nvSpPr>
        <p:spPr/>
        <p:txBody>
          <a:bodyPr/>
          <a:lstStyle/>
          <a:p>
            <a:r>
              <a:rPr lang="en-US" dirty="0"/>
              <a:t>Useful websites;</a:t>
            </a:r>
          </a:p>
        </p:txBody>
      </p:sp>
      <p:sp>
        <p:nvSpPr>
          <p:cNvPr id="3" name="Content Placeholder 2">
            <a:extLst>
              <a:ext uri="{FF2B5EF4-FFF2-40B4-BE49-F238E27FC236}">
                <a16:creationId xmlns:a16="http://schemas.microsoft.com/office/drawing/2014/main" id="{27A7056A-6894-F541-A125-AAD132D9CF97}"/>
              </a:ext>
            </a:extLst>
          </p:cNvPr>
          <p:cNvSpPr>
            <a:spLocks noGrp="1"/>
          </p:cNvSpPr>
          <p:nvPr>
            <p:ph idx="1"/>
          </p:nvPr>
        </p:nvSpPr>
        <p:spPr/>
        <p:txBody>
          <a:bodyPr/>
          <a:lstStyle/>
          <a:p>
            <a:r>
              <a:rPr lang="en-GB" altLang="en-US" dirty="0">
                <a:ea typeface="ＭＳ Ｐゴシック" panose="020B0600070205080204" pitchFamily="34" charset="-128"/>
              </a:rPr>
              <a:t>Mind – </a:t>
            </a:r>
            <a:r>
              <a:rPr lang="en-GB" altLang="en-US" dirty="0">
                <a:ea typeface="ＭＳ Ｐゴシック" panose="020B0600070205080204" pitchFamily="34" charset="-128"/>
                <a:hlinkClick r:id="rId2"/>
              </a:rPr>
              <a:t>www.mind.org.uk</a:t>
            </a:r>
            <a:r>
              <a:rPr lang="en-GB" altLang="en-US" dirty="0">
                <a:ea typeface="ＭＳ Ｐゴシック" panose="020B0600070205080204" pitchFamily="34" charset="-128"/>
              </a:rPr>
              <a:t> </a:t>
            </a:r>
          </a:p>
          <a:p>
            <a:pPr>
              <a:buFont typeface="Wingdings" pitchFamily="2" charset="2"/>
              <a:buNone/>
            </a:pPr>
            <a:r>
              <a:rPr lang="en-GB" altLang="en-US" sz="2800" dirty="0">
                <a:ea typeface="ＭＳ Ｐゴシック" panose="020B0600070205080204" pitchFamily="34" charset="-128"/>
              </a:rPr>
              <a:t>	</a:t>
            </a:r>
            <a:r>
              <a:rPr lang="en-GB" altLang="en-US" dirty="0">
                <a:ea typeface="ＭＳ Ｐゴシック" panose="020B0600070205080204" pitchFamily="34" charset="-128"/>
              </a:rPr>
              <a:t>Mind helps people take control of their mental health. We do this by providing high-quality information and advice, and campaigning to promote and protect good mental health for everyone</a:t>
            </a:r>
          </a:p>
          <a:p>
            <a:r>
              <a:rPr lang="en-GB" altLang="en-US" dirty="0" err="1">
                <a:ea typeface="ＭＳ Ｐゴシック" panose="020B0600070205080204" pitchFamily="34" charset="-128"/>
              </a:rPr>
              <a:t>Colourmind</a:t>
            </a:r>
            <a:r>
              <a:rPr lang="en-GB" altLang="en-US" dirty="0">
                <a:ea typeface="ＭＳ Ｐゴシック" panose="020B0600070205080204" pitchFamily="34" charset="-128"/>
              </a:rPr>
              <a:t> – </a:t>
            </a:r>
            <a:r>
              <a:rPr lang="en-GB" altLang="en-US" dirty="0">
                <a:ea typeface="ＭＳ Ｐゴシック" panose="020B0600070205080204" pitchFamily="34" charset="-128"/>
                <a:hlinkClick r:id="rId3"/>
              </a:rPr>
              <a:t>www.colourmind.co.uk</a:t>
            </a:r>
            <a:r>
              <a:rPr lang="en-GB" altLang="en-US" dirty="0">
                <a:ea typeface="ＭＳ Ｐゴシック" panose="020B0600070205080204" pitchFamily="34" charset="-128"/>
              </a:rPr>
              <a:t> </a:t>
            </a:r>
          </a:p>
          <a:p>
            <a:pPr>
              <a:buFont typeface="Wingdings" pitchFamily="2" charset="2"/>
              <a:buNone/>
            </a:pPr>
            <a:r>
              <a:rPr lang="en-GB" altLang="en-US" sz="2800" b="1" dirty="0">
                <a:ea typeface="ＭＳ Ｐゴシック" panose="020B0600070205080204" pitchFamily="34" charset="-128"/>
              </a:rPr>
              <a:t>	</a:t>
            </a:r>
            <a:r>
              <a:rPr lang="en-GB" altLang="en-US" b="1" dirty="0">
                <a:ea typeface="ＭＳ Ｐゴシック" panose="020B0600070205080204" pitchFamily="34" charset="-128"/>
              </a:rPr>
              <a:t>Colour Mind is the website of the Mental Health Race Equality Team for Central Lancashire.</a:t>
            </a:r>
          </a:p>
          <a:p>
            <a:endParaRPr lang="en-US" dirty="0"/>
          </a:p>
        </p:txBody>
      </p:sp>
      <p:pic>
        <p:nvPicPr>
          <p:cNvPr id="4" name="Picture 3">
            <a:extLst>
              <a:ext uri="{FF2B5EF4-FFF2-40B4-BE49-F238E27FC236}">
                <a16:creationId xmlns:a16="http://schemas.microsoft.com/office/drawing/2014/main" id="{73181DBB-A172-5645-B2AF-9B5A72F08ADC}"/>
              </a:ext>
            </a:extLst>
          </p:cNvPr>
          <p:cNvPicPr>
            <a:picLocks noChangeAspect="1"/>
          </p:cNvPicPr>
          <p:nvPr/>
        </p:nvPicPr>
        <p:blipFill>
          <a:blip r:embed="rId4"/>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381688011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939C1-DFD4-AB44-B582-DA14CF3BCF41}"/>
              </a:ext>
            </a:extLst>
          </p:cNvPr>
          <p:cNvSpPr>
            <a:spLocks noGrp="1"/>
          </p:cNvSpPr>
          <p:nvPr>
            <p:ph type="title"/>
          </p:nvPr>
        </p:nvSpPr>
        <p:spPr/>
        <p:txBody>
          <a:bodyPr/>
          <a:lstStyle/>
          <a:p>
            <a:r>
              <a:rPr lang="en-US" dirty="0"/>
              <a:t>Useful websites;</a:t>
            </a:r>
          </a:p>
        </p:txBody>
      </p:sp>
      <p:sp>
        <p:nvSpPr>
          <p:cNvPr id="3" name="Content Placeholder 2">
            <a:extLst>
              <a:ext uri="{FF2B5EF4-FFF2-40B4-BE49-F238E27FC236}">
                <a16:creationId xmlns:a16="http://schemas.microsoft.com/office/drawing/2014/main" id="{9E7C2B11-E7AE-964F-B2E1-E3C5790824A3}"/>
              </a:ext>
            </a:extLst>
          </p:cNvPr>
          <p:cNvSpPr>
            <a:spLocks noGrp="1"/>
          </p:cNvSpPr>
          <p:nvPr>
            <p:ph idx="1"/>
          </p:nvPr>
        </p:nvSpPr>
        <p:spPr/>
        <p:txBody>
          <a:bodyPr/>
          <a:lstStyle/>
          <a:p>
            <a:r>
              <a:rPr lang="en-GB" altLang="en-US" dirty="0">
                <a:ea typeface="ＭＳ Ｐゴシック" panose="020B0600070205080204" pitchFamily="34" charset="-128"/>
              </a:rPr>
              <a:t>Rethink – </a:t>
            </a:r>
            <a:r>
              <a:rPr lang="en-GB" altLang="en-US" dirty="0">
                <a:ea typeface="ＭＳ Ｐゴシック" panose="020B0600070205080204" pitchFamily="34" charset="-128"/>
                <a:hlinkClick r:id="rId2"/>
              </a:rPr>
              <a:t>www.rethink.org</a:t>
            </a:r>
            <a:r>
              <a:rPr lang="en-GB" altLang="en-US" dirty="0">
                <a:ea typeface="ＭＳ Ｐゴシック" panose="020B0600070205080204" pitchFamily="34" charset="-128"/>
              </a:rPr>
              <a:t> </a:t>
            </a:r>
          </a:p>
          <a:p>
            <a:pPr>
              <a:buFont typeface="Wingdings" pitchFamily="2" charset="2"/>
              <a:buNone/>
            </a:pPr>
            <a:r>
              <a:rPr lang="en-GB" altLang="en-US" dirty="0">
                <a:ea typeface="ＭＳ Ｐゴシック" panose="020B0600070205080204" pitchFamily="34" charset="-128"/>
              </a:rPr>
              <a:t>	Working to help everyone affected by severe mental illness recover a better quality of life</a:t>
            </a:r>
          </a:p>
          <a:p>
            <a:r>
              <a:rPr lang="en-GB" altLang="en-US" dirty="0">
                <a:ea typeface="ＭＳ Ｐゴシック" panose="020B0600070205080204" pitchFamily="34" charset="-128"/>
                <a:hlinkClick r:id="rId3"/>
              </a:rPr>
              <a:t>www.actionforadvocacy.org.uk</a:t>
            </a:r>
            <a:endParaRPr lang="en-GB" altLang="en-US" dirty="0">
              <a:ea typeface="ＭＳ Ｐゴシック" panose="020B0600070205080204" pitchFamily="34" charset="-128"/>
            </a:endParaRPr>
          </a:p>
          <a:p>
            <a:pPr>
              <a:buFont typeface="Wingdings" pitchFamily="2" charset="2"/>
              <a:buNone/>
            </a:pPr>
            <a:r>
              <a:rPr lang="en-GB" altLang="en-US" dirty="0">
                <a:ea typeface="ＭＳ Ｐゴシック" panose="020B0600070205080204" pitchFamily="34" charset="-128"/>
              </a:rPr>
              <a:t> taking action to help people say what they want, secure their rights, represent their interests and obtain services they need. </a:t>
            </a:r>
          </a:p>
          <a:p>
            <a:endParaRPr lang="en-US" dirty="0"/>
          </a:p>
        </p:txBody>
      </p:sp>
      <p:pic>
        <p:nvPicPr>
          <p:cNvPr id="4" name="Picture 3">
            <a:extLst>
              <a:ext uri="{FF2B5EF4-FFF2-40B4-BE49-F238E27FC236}">
                <a16:creationId xmlns:a16="http://schemas.microsoft.com/office/drawing/2014/main" id="{0B8BAC1D-CE7C-E64D-B0DE-4F538EA37F1B}"/>
              </a:ext>
            </a:extLst>
          </p:cNvPr>
          <p:cNvPicPr>
            <a:picLocks noChangeAspect="1"/>
          </p:cNvPicPr>
          <p:nvPr/>
        </p:nvPicPr>
        <p:blipFill>
          <a:blip r:embed="rId4"/>
          <a:stretch>
            <a:fillRect/>
          </a:stretch>
        </p:blipFill>
        <p:spPr>
          <a:xfrm>
            <a:off x="581192" y="5990042"/>
            <a:ext cx="1666488" cy="666595"/>
          </a:xfrm>
          <a:prstGeom prst="rect">
            <a:avLst/>
          </a:prstGeom>
        </p:spPr>
      </p:pic>
    </p:spTree>
    <p:extLst>
      <p:ext uri="{BB962C8B-B14F-4D97-AF65-F5344CB8AC3E}">
        <p14:creationId xmlns:p14="http://schemas.microsoft.com/office/powerpoint/2010/main" val="253348779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DCEE0-3EB2-7146-AA79-55E7BB21911C}"/>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DFC1E45F-CB95-F94B-9BA7-BB406A0971D6}"/>
              </a:ext>
            </a:extLst>
          </p:cNvPr>
          <p:cNvSpPr>
            <a:spLocks noGrp="1"/>
          </p:cNvSpPr>
          <p:nvPr>
            <p:ph idx="1"/>
          </p:nvPr>
        </p:nvSpPr>
        <p:spPr>
          <a:xfrm>
            <a:off x="581192" y="2111433"/>
            <a:ext cx="11029615" cy="4221859"/>
          </a:xfrm>
        </p:spPr>
        <p:txBody>
          <a:bodyPr>
            <a:normAutofit fontScale="70000" lnSpcReduction="20000"/>
          </a:bodyPr>
          <a:lstStyle/>
          <a:p>
            <a:r>
              <a:rPr lang="en-GB" altLang="en-US" dirty="0" smtClean="0">
                <a:ea typeface="ＭＳ Ｐゴシック" panose="020B0600070205080204" pitchFamily="34" charset="-128"/>
              </a:rPr>
              <a:t>Alzheimer’s Society, (2019) </a:t>
            </a:r>
            <a:r>
              <a:rPr lang="en-GB" i="1" dirty="0" smtClean="0"/>
              <a:t>Deprivation of Liberty Safeguards (</a:t>
            </a:r>
            <a:r>
              <a:rPr lang="en-GB" i="1" dirty="0" err="1" smtClean="0"/>
              <a:t>DoLS</a:t>
            </a:r>
            <a:r>
              <a:rPr lang="en-GB" i="1" dirty="0" smtClean="0"/>
              <a:t>) </a:t>
            </a:r>
            <a:r>
              <a:rPr lang="en-GB" dirty="0" smtClean="0"/>
              <a:t>Available at: </a:t>
            </a:r>
            <a:r>
              <a:rPr lang="en-GB" dirty="0">
                <a:hlinkClick r:id="rId2"/>
              </a:rPr>
              <a:t>https://</a:t>
            </a:r>
            <a:r>
              <a:rPr lang="en-GB" dirty="0" smtClean="0">
                <a:hlinkClick r:id="rId2"/>
              </a:rPr>
              <a:t>www.alzheimers.org.uk/get-support/legal-financial/deprivation-liberty-safeguards-dols#content-start</a:t>
            </a:r>
            <a:r>
              <a:rPr lang="en-GB" dirty="0" smtClean="0"/>
              <a:t> (Accessed: 6 February 2020).</a:t>
            </a:r>
          </a:p>
          <a:p>
            <a:r>
              <a:rPr lang="en-GB" dirty="0" err="1" smtClean="0"/>
              <a:t>CommunityCare</a:t>
            </a:r>
            <a:r>
              <a:rPr lang="en-GB" dirty="0"/>
              <a:t>, (2018) </a:t>
            </a:r>
            <a:r>
              <a:rPr lang="en-GB" i="1" dirty="0"/>
              <a:t>Increased </a:t>
            </a:r>
            <a:r>
              <a:rPr lang="en-GB" i="1" dirty="0" smtClean="0"/>
              <a:t>Role </a:t>
            </a:r>
            <a:r>
              <a:rPr lang="en-GB" i="1" dirty="0"/>
              <a:t>for </a:t>
            </a:r>
            <a:r>
              <a:rPr lang="en-GB" i="1" dirty="0" smtClean="0"/>
              <a:t>Care Homes </a:t>
            </a:r>
            <a:r>
              <a:rPr lang="en-GB" i="1" dirty="0"/>
              <a:t>in </a:t>
            </a:r>
            <a:r>
              <a:rPr lang="en-GB" i="1" dirty="0" err="1"/>
              <a:t>DoLS</a:t>
            </a:r>
            <a:r>
              <a:rPr lang="en-GB" i="1" dirty="0"/>
              <a:t> </a:t>
            </a:r>
            <a:r>
              <a:rPr lang="en-GB" i="1" dirty="0" smtClean="0"/>
              <a:t>Replacement Model Risks Conflicts </a:t>
            </a:r>
            <a:r>
              <a:rPr lang="en-GB" i="1" dirty="0"/>
              <a:t>of </a:t>
            </a:r>
            <a:r>
              <a:rPr lang="en-GB" i="1" dirty="0" smtClean="0"/>
              <a:t>Interest</a:t>
            </a:r>
            <a:r>
              <a:rPr lang="en-GB" i="1" dirty="0"/>
              <a:t>, </a:t>
            </a:r>
            <a:r>
              <a:rPr lang="en-GB" i="1" dirty="0" smtClean="0"/>
              <a:t>Warn Experts </a:t>
            </a:r>
            <a:r>
              <a:rPr lang="en-GB" dirty="0" smtClean="0"/>
              <a:t>Available at: </a:t>
            </a:r>
            <a:r>
              <a:rPr lang="en-GB" dirty="0">
                <a:hlinkClick r:id="rId3"/>
              </a:rPr>
              <a:t>https://www.communitycare.co.uk/2018/07/16/increased-role-care-homes-dols-replacement-model-risks-conflicts-interest-warn-experts</a:t>
            </a:r>
            <a:r>
              <a:rPr lang="en-GB" dirty="0" smtClean="0">
                <a:hlinkClick r:id="rId3"/>
              </a:rPr>
              <a:t>/</a:t>
            </a:r>
            <a:r>
              <a:rPr lang="en-GB" dirty="0" smtClean="0"/>
              <a:t> (Accessed: 6 February 2020).</a:t>
            </a:r>
            <a:endParaRPr lang="en-GB" i="1" dirty="0" smtClean="0"/>
          </a:p>
          <a:p>
            <a:pPr marL="0" indent="0">
              <a:buNone/>
            </a:pPr>
            <a:endParaRPr lang="en-GB" altLang="en-US" dirty="0" smtClean="0">
              <a:ea typeface="ＭＳ Ｐゴシック" panose="020B0600070205080204" pitchFamily="34" charset="-128"/>
            </a:endParaRPr>
          </a:p>
          <a:p>
            <a:r>
              <a:rPr lang="en-GB" altLang="en-US" dirty="0" smtClean="0">
                <a:ea typeface="ＭＳ Ｐゴシック" panose="020B0600070205080204" pitchFamily="34" charset="-128"/>
              </a:rPr>
              <a:t>Henderson, R.  (2005) ‘Mental Health Advocacy and Empowerment in Focus’ in, </a:t>
            </a:r>
            <a:r>
              <a:rPr lang="en-GB" altLang="en-US" dirty="0" err="1" smtClean="0">
                <a:ea typeface="ＭＳ Ｐゴシック" panose="020B0600070205080204" pitchFamily="34" charset="-128"/>
              </a:rPr>
              <a:t>Ryan,T</a:t>
            </a:r>
            <a:r>
              <a:rPr lang="en-GB" altLang="en-US" dirty="0" smtClean="0">
                <a:ea typeface="ＭＳ Ｐゴシック" panose="020B0600070205080204" pitchFamily="34" charset="-128"/>
              </a:rPr>
              <a:t> and Pritchard, J. (</a:t>
            </a:r>
            <a:r>
              <a:rPr lang="en-GB" altLang="en-US" dirty="0" err="1" smtClean="0">
                <a:ea typeface="ＭＳ Ｐゴシック" panose="020B0600070205080204" pitchFamily="34" charset="-128"/>
              </a:rPr>
              <a:t>eds</a:t>
            </a:r>
            <a:r>
              <a:rPr lang="en-GB" altLang="en-US" dirty="0" smtClean="0">
                <a:ea typeface="ＭＳ Ｐゴシック" panose="020B0600070205080204" pitchFamily="34" charset="-128"/>
              </a:rPr>
              <a:t>) </a:t>
            </a:r>
            <a:r>
              <a:rPr lang="en-GB" altLang="en-US" i="1" dirty="0" smtClean="0">
                <a:ea typeface="ＭＳ Ｐゴシック" panose="020B0600070205080204" pitchFamily="34" charset="-128"/>
              </a:rPr>
              <a:t>Good Practice in Adult Mental Health</a:t>
            </a:r>
            <a:r>
              <a:rPr lang="en-GB" altLang="en-US" dirty="0" smtClean="0">
                <a:ea typeface="ＭＳ Ｐゴシック" panose="020B0600070205080204" pitchFamily="34" charset="-128"/>
              </a:rPr>
              <a:t>. London: Jessica Kingsley Publishers. </a:t>
            </a:r>
          </a:p>
          <a:p>
            <a:r>
              <a:rPr lang="en-GB" altLang="en-US" dirty="0" smtClean="0">
                <a:ea typeface="ＭＳ Ｐゴシック" panose="020B0600070205080204" pitchFamily="34" charset="-128"/>
              </a:rPr>
              <a:t>SCIE, (2017) </a:t>
            </a:r>
            <a:r>
              <a:rPr lang="en-GB" i="1" dirty="0" smtClean="0"/>
              <a:t>Deprivation of Liberty Safeguards (</a:t>
            </a:r>
            <a:r>
              <a:rPr lang="en-GB" i="1" dirty="0" err="1" smtClean="0"/>
              <a:t>DoLS</a:t>
            </a:r>
            <a:r>
              <a:rPr lang="en-GB" i="1" dirty="0" smtClean="0"/>
              <a:t>) at a Glance </a:t>
            </a:r>
            <a:r>
              <a:rPr lang="en-GB" dirty="0" smtClean="0"/>
              <a:t>Available at: </a:t>
            </a:r>
            <a:r>
              <a:rPr lang="en-GB" dirty="0" smtClean="0">
                <a:hlinkClick r:id="rId4"/>
              </a:rPr>
              <a:t>https://www.scie.org.uk/mca/dols/at-a-glance</a:t>
            </a:r>
            <a:r>
              <a:rPr lang="en-GB" dirty="0" smtClean="0"/>
              <a:t> (Accessed: 6 February 2020).</a:t>
            </a:r>
            <a:endParaRPr lang="en-GB" altLang="en-US" dirty="0" smtClean="0">
              <a:ea typeface="ＭＳ Ｐゴシック" panose="020B0600070205080204" pitchFamily="34" charset="-128"/>
            </a:endParaRPr>
          </a:p>
          <a:p>
            <a:r>
              <a:rPr lang="en-GB" altLang="en-US" dirty="0" smtClean="0">
                <a:ea typeface="ＭＳ Ｐゴシック" panose="020B0600070205080204" pitchFamily="34" charset="-128"/>
              </a:rPr>
              <a:t>World Health Organisation. </a:t>
            </a:r>
            <a:r>
              <a:rPr lang="en-GB" altLang="en-US" i="1" dirty="0" smtClean="0">
                <a:ea typeface="ＭＳ Ｐゴシック" panose="020B0600070205080204" pitchFamily="34" charset="-128"/>
              </a:rPr>
              <a:t>Advocacy for Mental Health</a:t>
            </a:r>
            <a:r>
              <a:rPr lang="en-GB" altLang="en-US" dirty="0" smtClean="0">
                <a:ea typeface="ＭＳ Ｐゴシック" panose="020B0600070205080204" pitchFamily="34" charset="-128"/>
              </a:rPr>
              <a:t>. Geneva: World Health Organisation, 2003.</a:t>
            </a:r>
          </a:p>
          <a:p>
            <a:endParaRPr lang="en-GB" altLang="en-US" dirty="0" smtClean="0">
              <a:ea typeface="ＭＳ Ｐゴシック" panose="020B0600070205080204" pitchFamily="34" charset="-128"/>
            </a:endParaRPr>
          </a:p>
          <a:p>
            <a:r>
              <a:rPr lang="en-GB" dirty="0" err="1" smtClean="0"/>
              <a:t>Bogg</a:t>
            </a:r>
            <a:r>
              <a:rPr lang="en-GB" dirty="0" smtClean="0"/>
              <a:t>, D. and Chamberlain, S. (2015). </a:t>
            </a:r>
            <a:r>
              <a:rPr lang="en-GB" i="1" dirty="0" smtClean="0"/>
              <a:t>Mental Capacity Act 2005 in Practice</a:t>
            </a:r>
            <a:r>
              <a:rPr lang="en-GB" dirty="0" smtClean="0"/>
              <a:t>. [online] Skillsforcare.org.uk. Available at: https://www.skillsforcare.org.uk/Documents/Learning-and-development/social-work/psw/Pt1-Mental-Capacity-Act-in-Practice-Accessible.pdf [Accessed 4</a:t>
            </a:r>
            <a:r>
              <a:rPr lang="en-GB" baseline="30000" dirty="0" smtClean="0"/>
              <a:t>th</a:t>
            </a:r>
            <a:r>
              <a:rPr lang="en-GB" dirty="0" smtClean="0"/>
              <a:t> February, 2015]. </a:t>
            </a:r>
          </a:p>
          <a:p>
            <a:endParaRPr lang="en-GB" altLang="en-US" dirty="0" smtClean="0">
              <a:ea typeface="ＭＳ Ｐゴシック" panose="020B0600070205080204" pitchFamily="34" charset="-128"/>
            </a:endParaRPr>
          </a:p>
          <a:p>
            <a:r>
              <a:rPr lang="en-GB" dirty="0" smtClean="0"/>
              <a:t>House of Lords (2014). </a:t>
            </a:r>
            <a:r>
              <a:rPr lang="en-GB" i="1" dirty="0" smtClean="0"/>
              <a:t>Report publication | Mental Capacity Act 2005 | House of Lords</a:t>
            </a:r>
            <a:r>
              <a:rPr lang="en-GB" dirty="0" smtClean="0"/>
              <a:t>. [image] Available at: https://www.youtube.com/watch?v=RiKD8BPQekc [Accessed 9</a:t>
            </a:r>
            <a:r>
              <a:rPr lang="en-GB" baseline="30000" dirty="0" smtClean="0"/>
              <a:t>th</a:t>
            </a:r>
            <a:r>
              <a:rPr lang="en-GB" dirty="0" smtClean="0"/>
              <a:t> February, 2019].</a:t>
            </a:r>
            <a:endParaRPr lang="en-GB" altLang="en-US" dirty="0" smtClean="0">
              <a:ea typeface="ＭＳ Ｐゴシック" panose="020B0600070205080204" pitchFamily="34" charset="-128"/>
            </a:endParaRPr>
          </a:p>
          <a:p>
            <a:endParaRPr lang="en-GB" altLang="en-US" dirty="0" smtClean="0">
              <a:ea typeface="ＭＳ Ｐゴシック" panose="020B0600070205080204" pitchFamily="34" charset="-128"/>
            </a:endParaRPr>
          </a:p>
        </p:txBody>
      </p:sp>
    </p:spTree>
    <p:extLst>
      <p:ext uri="{BB962C8B-B14F-4D97-AF65-F5344CB8AC3E}">
        <p14:creationId xmlns:p14="http://schemas.microsoft.com/office/powerpoint/2010/main" val="2467056587"/>
      </p:ext>
    </p:extLst>
  </p:cSld>
  <p:clrMapOvr>
    <a:masterClrMapping/>
  </p:clrMapOvr>
  <p:timing>
    <p:tnLst>
      <p:par>
        <p:cTn id="1" dur="indefinite" restart="never" nodeType="tmRoot"/>
      </p:par>
    </p:tnLst>
  </p:timing>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{DA1FCBB7-C7C9-5345-B95E-FE12E1590697}tf10001123</Template>
  <TotalTime>7339</TotalTime>
  <Words>2043</Words>
  <Application>Microsoft Office PowerPoint</Application>
  <PresentationFormat>Widescreen</PresentationFormat>
  <Paragraphs>168</Paragraphs>
  <Slides>28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ＭＳ Ｐゴシック</vt:lpstr>
      <vt:lpstr>Arial</vt:lpstr>
      <vt:lpstr>Calibri</vt:lpstr>
      <vt:lpstr>Gill Sans MT</vt:lpstr>
      <vt:lpstr>News Gothic MT</vt:lpstr>
      <vt:lpstr>Wingdings</vt:lpstr>
      <vt:lpstr>Wingdings 2</vt:lpstr>
      <vt:lpstr>Dividend</vt:lpstr>
      <vt:lpstr>Welcome to ECay5002 professional Practice in advocacy.   PHILLIP MORGAN p.morgan@uwtsd.ac.uk </vt:lpstr>
      <vt:lpstr>Mental capacity act (2005)</vt:lpstr>
      <vt:lpstr>What does ‘capacity’ mean to you? </vt:lpstr>
      <vt:lpstr>What is ‘capacity’?</vt:lpstr>
      <vt:lpstr>Capacity</vt:lpstr>
      <vt:lpstr>How is Mental Capacity Assessed?</vt:lpstr>
      <vt:lpstr>How is Mental Capacity Assessed?</vt:lpstr>
      <vt:lpstr>Mental capacity act (2005)</vt:lpstr>
      <vt:lpstr>  Independent Mental capacity Advocacy (IMcA)  </vt:lpstr>
      <vt:lpstr>Role of the IMcA</vt:lpstr>
      <vt:lpstr>Role of the IMcA</vt:lpstr>
      <vt:lpstr> An IMCA Must be Instructed where:  </vt:lpstr>
      <vt:lpstr>This can include:</vt:lpstr>
      <vt:lpstr>From October 1st 2007, Local Authorities and LHB/Trust bodies in Wales had a duty to instruct an ADVOCATE (IMCA) to support an individual if they meet the criteria as laid out in the Act. </vt:lpstr>
      <vt:lpstr>Depravation of liberty</vt:lpstr>
      <vt:lpstr>Deprivation of Liberty Safeguards- (Dols)</vt:lpstr>
      <vt:lpstr>Key elements of dols</vt:lpstr>
      <vt:lpstr>La  appoints an assessor to determine if conditions are met To allow depravation of liberty under the safeguards</vt:lpstr>
      <vt:lpstr>Liberty protection safeguards</vt:lpstr>
      <vt:lpstr>Liberty protection safeguards</vt:lpstr>
      <vt:lpstr>Good MH Advocacy</vt:lpstr>
      <vt:lpstr>So… What is capacity?</vt:lpstr>
      <vt:lpstr>Capacity;  A Recap…</vt:lpstr>
      <vt:lpstr>group ACTIVITY;</vt:lpstr>
      <vt:lpstr>Mind;</vt:lpstr>
      <vt:lpstr>Useful websites;</vt:lpstr>
      <vt:lpstr>Useful websites;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ECay5002 professional Practice in advocacy.</dc:title>
  <dc:creator>Savannah Lowndes (1503200)</dc:creator>
  <cp:lastModifiedBy>Joanne Davies (Yr Athrofa)</cp:lastModifiedBy>
  <cp:revision>83</cp:revision>
  <dcterms:created xsi:type="dcterms:W3CDTF">2019-01-19T18:56:48Z</dcterms:created>
  <dcterms:modified xsi:type="dcterms:W3CDTF">2020-02-11T12:53:09Z</dcterms:modified>
</cp:coreProperties>
</file>