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2"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85" d="100"/>
          <a:sy n="85" d="100"/>
        </p:scale>
        <p:origin x="32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A9ED2F9-2943-4CAC-BF05-3681DCF5E396}" type="slidenum">
              <a:rPr lang="en-GB" smtClean="0"/>
              <a:pPr>
                <a:defRPr/>
              </a:pPr>
              <a:t>‹#›</a:t>
            </a:fld>
            <a:endParaRPr lang="en-GB"/>
          </a:p>
        </p:txBody>
      </p:sp>
    </p:spTree>
    <p:extLst>
      <p:ext uri="{BB962C8B-B14F-4D97-AF65-F5344CB8AC3E}">
        <p14:creationId xmlns:p14="http://schemas.microsoft.com/office/powerpoint/2010/main" val="20712888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B780CB4-7DBA-431B-9B37-35F5C0E7C2D1}" type="slidenum">
              <a:rPr lang="en-GB" smtClean="0"/>
              <a:pPr>
                <a:defRPr/>
              </a:pPr>
              <a:t>‹#›</a:t>
            </a:fld>
            <a:endParaRPr lang="en-GB"/>
          </a:p>
        </p:txBody>
      </p:sp>
    </p:spTree>
    <p:extLst>
      <p:ext uri="{BB962C8B-B14F-4D97-AF65-F5344CB8AC3E}">
        <p14:creationId xmlns:p14="http://schemas.microsoft.com/office/powerpoint/2010/main" val="1866191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40FF0EC-C697-4BE8-91B2-BC0C8687C063}" type="slidenum">
              <a:rPr lang="en-GB" smtClean="0"/>
              <a:pPr>
                <a:defRPr/>
              </a:pPr>
              <a:t>‹#›</a:t>
            </a:fld>
            <a:endParaRPr lang="en-GB"/>
          </a:p>
        </p:txBody>
      </p:sp>
    </p:spTree>
    <p:extLst>
      <p:ext uri="{BB962C8B-B14F-4D97-AF65-F5344CB8AC3E}">
        <p14:creationId xmlns:p14="http://schemas.microsoft.com/office/powerpoint/2010/main" val="4873279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E3CBD789-4A90-471F-85C6-09085C2D9703}" type="slidenum">
              <a:rPr lang="en-GB" smtClean="0"/>
              <a:pPr>
                <a:defRPr/>
              </a:pPr>
              <a:t>‹#›</a:t>
            </a:fld>
            <a:endParaRPr lang="en-GB"/>
          </a:p>
        </p:txBody>
      </p:sp>
    </p:spTree>
    <p:extLst>
      <p:ext uri="{BB962C8B-B14F-4D97-AF65-F5344CB8AC3E}">
        <p14:creationId xmlns:p14="http://schemas.microsoft.com/office/powerpoint/2010/main" val="40387644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1CC70CF5-42E8-447A-B3B0-4ADC708AAD67}" type="slidenum">
              <a:rPr lang="en-GB" smtClean="0"/>
              <a:pPr>
                <a:defRPr/>
              </a:pPr>
              <a:t>‹#›</a:t>
            </a:fld>
            <a:endParaRPr lang="en-GB"/>
          </a:p>
        </p:txBody>
      </p:sp>
    </p:spTree>
    <p:extLst>
      <p:ext uri="{BB962C8B-B14F-4D97-AF65-F5344CB8AC3E}">
        <p14:creationId xmlns:p14="http://schemas.microsoft.com/office/powerpoint/2010/main" val="3372132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pPr>
              <a:defRPr/>
            </a:pPr>
            <a:endParaRPr lang="en-GB"/>
          </a:p>
        </p:txBody>
      </p:sp>
      <p:sp>
        <p:nvSpPr>
          <p:cNvPr id="5" name="Footer Placeholder 3"/>
          <p:cNvSpPr>
            <a:spLocks noGrp="1"/>
          </p:cNvSpPr>
          <p:nvPr>
            <p:ph type="ftr" sz="quarter" idx="11"/>
          </p:nvPr>
        </p:nvSpPr>
        <p:spPr/>
        <p:txBody>
          <a:bodyPr/>
          <a:lstStyle/>
          <a:p>
            <a:pPr>
              <a:defRPr/>
            </a:pPr>
            <a:endParaRPr lang="en-GB"/>
          </a:p>
        </p:txBody>
      </p:sp>
      <p:sp>
        <p:nvSpPr>
          <p:cNvPr id="6" name="Slide Number Placeholder 4"/>
          <p:cNvSpPr>
            <a:spLocks noGrp="1"/>
          </p:cNvSpPr>
          <p:nvPr>
            <p:ph type="sldNum" sz="quarter" idx="12"/>
          </p:nvPr>
        </p:nvSpPr>
        <p:spPr/>
        <p:txBody>
          <a:bodyPr/>
          <a:lstStyle/>
          <a:p>
            <a:pPr>
              <a:defRPr/>
            </a:pPr>
            <a:fld id="{94A13A64-8A25-4140-9D23-F0E385552B32}" type="slidenum">
              <a:rPr lang="en-GB" smtClean="0"/>
              <a:pPr>
                <a:defRPr/>
              </a:pPr>
              <a:t>‹#›</a:t>
            </a:fld>
            <a:endParaRPr lang="en-GB"/>
          </a:p>
        </p:txBody>
      </p:sp>
    </p:spTree>
    <p:extLst>
      <p:ext uri="{BB962C8B-B14F-4D97-AF65-F5344CB8AC3E}">
        <p14:creationId xmlns:p14="http://schemas.microsoft.com/office/powerpoint/2010/main" val="11396904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a:defRPr/>
            </a:pPr>
            <a:endParaRPr lang="en-GB"/>
          </a:p>
        </p:txBody>
      </p:sp>
      <p:sp>
        <p:nvSpPr>
          <p:cNvPr id="5" name="Footer Placeholder 2"/>
          <p:cNvSpPr>
            <a:spLocks noGrp="1"/>
          </p:cNvSpPr>
          <p:nvPr>
            <p:ph type="ftr" sz="quarter" idx="11"/>
          </p:nvPr>
        </p:nvSpPr>
        <p:spPr/>
        <p:txBody>
          <a:bodyPr/>
          <a:lstStyle/>
          <a:p>
            <a:pPr>
              <a:defRPr/>
            </a:pPr>
            <a:endParaRPr lang="en-GB"/>
          </a:p>
        </p:txBody>
      </p:sp>
      <p:sp>
        <p:nvSpPr>
          <p:cNvPr id="6" name="Slide Number Placeholder 3"/>
          <p:cNvSpPr>
            <a:spLocks noGrp="1"/>
          </p:cNvSpPr>
          <p:nvPr>
            <p:ph type="sldNum" sz="quarter" idx="12"/>
          </p:nvPr>
        </p:nvSpPr>
        <p:spPr/>
        <p:txBody>
          <a:bodyPr/>
          <a:lstStyle/>
          <a:p>
            <a:pPr>
              <a:defRPr/>
            </a:pPr>
            <a:fld id="{9595DD50-3770-45EF-95C0-033DAFAC8F08}" type="slidenum">
              <a:rPr lang="en-GB" smtClean="0"/>
              <a:pPr>
                <a:defRPr/>
              </a:pPr>
              <a:t>‹#›</a:t>
            </a:fld>
            <a:endParaRPr lang="en-GB"/>
          </a:p>
        </p:txBody>
      </p:sp>
    </p:spTree>
    <p:extLst>
      <p:ext uri="{BB962C8B-B14F-4D97-AF65-F5344CB8AC3E}">
        <p14:creationId xmlns:p14="http://schemas.microsoft.com/office/powerpoint/2010/main" val="4061387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pPr>
              <a:defRPr/>
            </a:pPr>
            <a:endParaRPr lang="en-GB"/>
          </a:p>
        </p:txBody>
      </p:sp>
      <p:sp>
        <p:nvSpPr>
          <p:cNvPr id="5" name="Footer Placeholder 5"/>
          <p:cNvSpPr>
            <a:spLocks noGrp="1"/>
          </p:cNvSpPr>
          <p:nvPr>
            <p:ph type="ftr" sz="quarter" idx="11"/>
          </p:nvPr>
        </p:nvSpPr>
        <p:spPr/>
        <p:txBody>
          <a:bodyPr/>
          <a:lstStyle/>
          <a:p>
            <a:pPr>
              <a:defRPr/>
            </a:pPr>
            <a:endParaRPr lang="en-GB"/>
          </a:p>
        </p:txBody>
      </p:sp>
      <p:sp>
        <p:nvSpPr>
          <p:cNvPr id="6" name="Slide Number Placeholder 6"/>
          <p:cNvSpPr>
            <a:spLocks noGrp="1"/>
          </p:cNvSpPr>
          <p:nvPr>
            <p:ph type="sldNum" sz="quarter" idx="12"/>
          </p:nvPr>
        </p:nvSpPr>
        <p:spPr/>
        <p:txBody>
          <a:bodyPr/>
          <a:lstStyle/>
          <a:p>
            <a:pPr>
              <a:defRPr/>
            </a:pPr>
            <a:fld id="{8297A08A-4515-4389-BBD0-8D2D368B0D6C}" type="slidenum">
              <a:rPr lang="en-GB" smtClean="0"/>
              <a:pPr>
                <a:defRPr/>
              </a:pPr>
              <a:t>‹#›</a:t>
            </a:fld>
            <a:endParaRPr lang="en-GB"/>
          </a:p>
        </p:txBody>
      </p:sp>
    </p:spTree>
    <p:extLst>
      <p:ext uri="{BB962C8B-B14F-4D97-AF65-F5344CB8AC3E}">
        <p14:creationId xmlns:p14="http://schemas.microsoft.com/office/powerpoint/2010/main" val="12529827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83AD68C0-C270-41C2-8F1B-C7E08C32CB2E}" type="slidenum">
              <a:rPr lang="en-GB" smtClean="0"/>
              <a:pPr>
                <a:defRPr/>
              </a:pPr>
              <a:t>‹#›</a:t>
            </a:fld>
            <a:endParaRPr lang="en-GB"/>
          </a:p>
        </p:txBody>
      </p:sp>
    </p:spTree>
    <p:extLst>
      <p:ext uri="{BB962C8B-B14F-4D97-AF65-F5344CB8AC3E}">
        <p14:creationId xmlns:p14="http://schemas.microsoft.com/office/powerpoint/2010/main" val="26809463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312DE9C0-70C4-4DFA-BFFA-F9D0D35A2755}" type="slidenum">
              <a:rPr lang="en-GB" smtClean="0"/>
              <a:pPr>
                <a:defRPr/>
              </a:pPr>
              <a:t>‹#›</a:t>
            </a:fld>
            <a:endParaRPr lang="en-GB"/>
          </a:p>
        </p:txBody>
      </p:sp>
    </p:spTree>
    <p:extLst>
      <p:ext uri="{BB962C8B-B14F-4D97-AF65-F5344CB8AC3E}">
        <p14:creationId xmlns:p14="http://schemas.microsoft.com/office/powerpoint/2010/main" val="3083123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12DE9C0-70C4-4DFA-BFFA-F9D0D35A2755}" type="slidenum">
              <a:rPr lang="en-GB" smtClean="0"/>
              <a:pPr>
                <a:defRPr/>
              </a:pPr>
              <a:t>‹#›</a:t>
            </a:fld>
            <a:endParaRPr lang="en-GB"/>
          </a:p>
        </p:txBody>
      </p:sp>
    </p:spTree>
    <p:extLst>
      <p:ext uri="{BB962C8B-B14F-4D97-AF65-F5344CB8AC3E}">
        <p14:creationId xmlns:p14="http://schemas.microsoft.com/office/powerpoint/2010/main" val="2265929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12DE9C0-70C4-4DFA-BFFA-F9D0D35A2755}" type="slidenum">
              <a:rPr lang="en-GB" smtClean="0"/>
              <a:pPr>
                <a:defRPr/>
              </a:pPr>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6776329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12DE9C0-70C4-4DFA-BFFA-F9D0D35A2755}" type="slidenum">
              <a:rPr lang="en-GB" smtClean="0"/>
              <a:pPr>
                <a:defRPr/>
              </a:pPr>
              <a:t>‹#›</a:t>
            </a:fld>
            <a:endParaRPr lang="en-GB"/>
          </a:p>
        </p:txBody>
      </p:sp>
    </p:spTree>
    <p:extLst>
      <p:ext uri="{BB962C8B-B14F-4D97-AF65-F5344CB8AC3E}">
        <p14:creationId xmlns:p14="http://schemas.microsoft.com/office/powerpoint/2010/main" val="23956489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GB"/>
          </a:p>
        </p:txBody>
      </p:sp>
      <p:sp>
        <p:nvSpPr>
          <p:cNvPr id="4"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12DE9C0-70C4-4DFA-BFFA-F9D0D35A2755}" type="slidenum">
              <a:rPr lang="en-GB" smtClean="0"/>
              <a:pPr>
                <a:defRPr/>
              </a:pPr>
              <a:t>‹#›</a:t>
            </a:fld>
            <a:endParaRPr lang="en-GB"/>
          </a:p>
        </p:txBody>
      </p:sp>
    </p:spTree>
    <p:extLst>
      <p:ext uri="{BB962C8B-B14F-4D97-AF65-F5344CB8AC3E}">
        <p14:creationId xmlns:p14="http://schemas.microsoft.com/office/powerpoint/2010/main" val="25923304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GB"/>
          </a:p>
        </p:txBody>
      </p:sp>
      <p:sp>
        <p:nvSpPr>
          <p:cNvPr id="4"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12DE9C0-70C4-4DFA-BFFA-F9D0D35A2755}" type="slidenum">
              <a:rPr lang="en-GB" smtClean="0"/>
              <a:pPr>
                <a:defRPr/>
              </a:pPr>
              <a:t>‹#›</a:t>
            </a:fld>
            <a:endParaRPr lang="en-GB"/>
          </a:p>
        </p:txBody>
      </p:sp>
    </p:spTree>
    <p:extLst>
      <p:ext uri="{BB962C8B-B14F-4D97-AF65-F5344CB8AC3E}">
        <p14:creationId xmlns:p14="http://schemas.microsoft.com/office/powerpoint/2010/main" val="36100007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586D1B2F-A007-4572-BD22-3CD6E76CB6D6}" type="slidenum">
              <a:rPr lang="en-GB" smtClean="0"/>
              <a:pPr>
                <a:defRPr/>
              </a:pPr>
              <a:t>‹#›</a:t>
            </a:fld>
            <a:endParaRPr lang="en-GB"/>
          </a:p>
        </p:txBody>
      </p:sp>
    </p:spTree>
    <p:extLst>
      <p:ext uri="{BB962C8B-B14F-4D97-AF65-F5344CB8AC3E}">
        <p14:creationId xmlns:p14="http://schemas.microsoft.com/office/powerpoint/2010/main" val="31013657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CA2EFBC-562A-4C53-9DAD-667978AFEBA6}" type="slidenum">
              <a:rPr lang="en-GB" smtClean="0"/>
              <a:pPr>
                <a:defRPr/>
              </a:pPr>
              <a:t>‹#›</a:t>
            </a:fld>
            <a:endParaRPr lang="en-GB"/>
          </a:p>
        </p:txBody>
      </p:sp>
    </p:spTree>
    <p:extLst>
      <p:ext uri="{BB962C8B-B14F-4D97-AF65-F5344CB8AC3E}">
        <p14:creationId xmlns:p14="http://schemas.microsoft.com/office/powerpoint/2010/main" val="2993078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defRPr/>
            </a:pPr>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pPr>
              <a:defRPr/>
            </a:pPr>
            <a:fld id="{312DE9C0-70C4-4DFA-BFFA-F9D0D35A2755}" type="slidenum">
              <a:rPr lang="en-GB" smtClean="0"/>
              <a:pPr>
                <a:defRPr/>
              </a:pPr>
              <a:t>‹#›</a:t>
            </a:fld>
            <a:endParaRPr lang="en-GB"/>
          </a:p>
        </p:txBody>
      </p:sp>
    </p:spTree>
    <p:extLst>
      <p:ext uri="{BB962C8B-B14F-4D97-AF65-F5344CB8AC3E}">
        <p14:creationId xmlns:p14="http://schemas.microsoft.com/office/powerpoint/2010/main" val="338130830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Persian Wars: Issues </a:t>
            </a:r>
            <a:r>
              <a:rPr lang="en-GB" dirty="0" smtClean="0"/>
              <a:t>of leadership and unity</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615782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smtClean="0"/>
              <a:t>The combined Greek fleet at </a:t>
            </a:r>
            <a:r>
              <a:rPr lang="en-GB" dirty="0" err="1" smtClean="0"/>
              <a:t>Artemision</a:t>
            </a:r>
            <a:endParaRPr lang="en-GB" dirty="0"/>
          </a:p>
        </p:txBody>
      </p:sp>
      <p:sp>
        <p:nvSpPr>
          <p:cNvPr id="5" name="Content Placeholder 4"/>
          <p:cNvSpPr>
            <a:spLocks noGrp="1"/>
          </p:cNvSpPr>
          <p:nvPr>
            <p:ph idx="1"/>
          </p:nvPr>
        </p:nvSpPr>
        <p:spPr>
          <a:xfrm>
            <a:off x="553156" y="2052918"/>
            <a:ext cx="9496697" cy="4528504"/>
          </a:xfrm>
        </p:spPr>
        <p:txBody>
          <a:bodyPr>
            <a:noAutofit/>
          </a:bodyPr>
          <a:lstStyle/>
          <a:p>
            <a:r>
              <a:rPr lang="en-GB" sz="2400" dirty="0"/>
              <a:t>The Greeks appointed to serve in the fleet were these: the </a:t>
            </a:r>
            <a:r>
              <a:rPr lang="en-GB" sz="2400" b="1" dirty="0"/>
              <a:t>Athenians</a:t>
            </a:r>
            <a:r>
              <a:rPr lang="en-GB" sz="2400" dirty="0"/>
              <a:t> </a:t>
            </a:r>
            <a:r>
              <a:rPr lang="en-GB" sz="2400" b="1" dirty="0"/>
              <a:t>furnished a hundred and twenty-seven ships</a:t>
            </a:r>
            <a:r>
              <a:rPr lang="en-GB" sz="2400" dirty="0"/>
              <a:t>; the </a:t>
            </a:r>
            <a:r>
              <a:rPr lang="en-GB" sz="2400" dirty="0" err="1"/>
              <a:t>Plataeans</a:t>
            </a:r>
            <a:r>
              <a:rPr lang="en-GB" sz="2400" dirty="0"/>
              <a:t> manned these ships with the Athenians, not that they had any knowledge of seamanship, but because of mere </a:t>
            </a:r>
            <a:r>
              <a:rPr lang="en-GB" sz="2400" dirty="0" err="1"/>
              <a:t>valor</a:t>
            </a:r>
            <a:r>
              <a:rPr lang="en-GB" sz="2400" dirty="0"/>
              <a:t> and zeal. The Corinthians furnished </a:t>
            </a:r>
            <a:r>
              <a:rPr lang="en-GB" sz="2400" b="1" dirty="0"/>
              <a:t>forty</a:t>
            </a:r>
            <a:r>
              <a:rPr lang="en-GB" sz="2400" dirty="0"/>
              <a:t> ships and the </a:t>
            </a:r>
            <a:r>
              <a:rPr lang="en-GB" sz="2400" dirty="0" err="1"/>
              <a:t>Megarians</a:t>
            </a:r>
            <a:r>
              <a:rPr lang="en-GB" sz="2400" dirty="0"/>
              <a:t> </a:t>
            </a:r>
            <a:r>
              <a:rPr lang="en-GB" sz="2400" b="1" dirty="0"/>
              <a:t>twenty</a:t>
            </a:r>
            <a:r>
              <a:rPr lang="en-GB" sz="2400" dirty="0"/>
              <a:t>; [2] the </a:t>
            </a:r>
            <a:r>
              <a:rPr lang="en-GB" sz="2400" dirty="0" err="1"/>
              <a:t>Chalcidians</a:t>
            </a:r>
            <a:r>
              <a:rPr lang="en-GB" sz="2400" dirty="0"/>
              <a:t> manned </a:t>
            </a:r>
            <a:r>
              <a:rPr lang="en-GB" sz="2400" b="1" dirty="0"/>
              <a:t>twenty</a:t>
            </a:r>
            <a:r>
              <a:rPr lang="en-GB" sz="2400" dirty="0"/>
              <a:t>, the Athenians furnishing the ships; the </a:t>
            </a:r>
            <a:r>
              <a:rPr lang="en-GB" sz="2400" dirty="0" err="1"/>
              <a:t>Aeginetans</a:t>
            </a:r>
            <a:r>
              <a:rPr lang="en-GB" sz="2400" dirty="0"/>
              <a:t> </a:t>
            </a:r>
            <a:r>
              <a:rPr lang="en-GB" sz="2400" b="1" dirty="0"/>
              <a:t>eighteen</a:t>
            </a:r>
            <a:r>
              <a:rPr lang="en-GB" sz="2400" dirty="0"/>
              <a:t>, the </a:t>
            </a:r>
            <a:r>
              <a:rPr lang="en-GB" sz="2400" dirty="0" err="1"/>
              <a:t>Sicyonians</a:t>
            </a:r>
            <a:r>
              <a:rPr lang="en-GB" sz="2400" dirty="0"/>
              <a:t> </a:t>
            </a:r>
            <a:r>
              <a:rPr lang="en-GB" sz="2400" b="1" dirty="0"/>
              <a:t>twelve</a:t>
            </a:r>
            <a:r>
              <a:rPr lang="en-GB" sz="2400" dirty="0"/>
              <a:t>, the </a:t>
            </a:r>
            <a:r>
              <a:rPr lang="en-GB" sz="2400" dirty="0" err="1"/>
              <a:t>Lacedaemonians</a:t>
            </a:r>
            <a:r>
              <a:rPr lang="en-GB" sz="2400" dirty="0"/>
              <a:t> </a:t>
            </a:r>
            <a:r>
              <a:rPr lang="en-GB" sz="2400" b="1" dirty="0"/>
              <a:t>ten</a:t>
            </a:r>
            <a:r>
              <a:rPr lang="en-GB" sz="2400" dirty="0"/>
              <a:t>, the </a:t>
            </a:r>
            <a:r>
              <a:rPr lang="en-GB" sz="2400" dirty="0" err="1"/>
              <a:t>Epidaurians</a:t>
            </a:r>
            <a:r>
              <a:rPr lang="en-GB" sz="2400" dirty="0"/>
              <a:t> </a:t>
            </a:r>
            <a:r>
              <a:rPr lang="en-GB" sz="2400" b="1" dirty="0"/>
              <a:t>eight</a:t>
            </a:r>
            <a:r>
              <a:rPr lang="en-GB" sz="2400" dirty="0"/>
              <a:t>, the </a:t>
            </a:r>
            <a:r>
              <a:rPr lang="en-GB" sz="2400" dirty="0" err="1"/>
              <a:t>Eretrians</a:t>
            </a:r>
            <a:r>
              <a:rPr lang="en-GB" sz="2400" dirty="0"/>
              <a:t> </a:t>
            </a:r>
            <a:r>
              <a:rPr lang="en-GB" sz="2400" b="1" dirty="0"/>
              <a:t>seven</a:t>
            </a:r>
            <a:r>
              <a:rPr lang="en-GB" sz="2400" dirty="0"/>
              <a:t>, the </a:t>
            </a:r>
            <a:r>
              <a:rPr lang="en-GB" sz="2400" dirty="0" err="1"/>
              <a:t>Troezenians</a:t>
            </a:r>
            <a:r>
              <a:rPr lang="en-GB" sz="2400" dirty="0"/>
              <a:t> </a:t>
            </a:r>
            <a:r>
              <a:rPr lang="en-GB" sz="2400" b="1" dirty="0"/>
              <a:t>five</a:t>
            </a:r>
            <a:r>
              <a:rPr lang="en-GB" sz="2400" dirty="0"/>
              <a:t>, the </a:t>
            </a:r>
            <a:r>
              <a:rPr lang="en-GB" sz="2400" dirty="0" err="1"/>
              <a:t>Styrians</a:t>
            </a:r>
            <a:r>
              <a:rPr lang="en-GB" sz="2400" dirty="0"/>
              <a:t> </a:t>
            </a:r>
            <a:r>
              <a:rPr lang="en-GB" sz="2400" b="1" dirty="0"/>
              <a:t>two</a:t>
            </a:r>
            <a:r>
              <a:rPr lang="en-GB" sz="2400" dirty="0"/>
              <a:t>, and the </a:t>
            </a:r>
            <a:r>
              <a:rPr lang="en-GB" sz="2400" dirty="0" err="1"/>
              <a:t>Ceans</a:t>
            </a:r>
            <a:r>
              <a:rPr lang="en-GB" sz="2400" dirty="0"/>
              <a:t> </a:t>
            </a:r>
            <a:r>
              <a:rPr lang="en-GB" sz="2400" b="1" dirty="0"/>
              <a:t>two</a:t>
            </a:r>
            <a:r>
              <a:rPr lang="en-GB" sz="2400" dirty="0"/>
              <a:t>, and two fifty-oared barks; the </a:t>
            </a:r>
            <a:r>
              <a:rPr lang="en-GB" sz="2400" dirty="0" err="1"/>
              <a:t>Opuntian</a:t>
            </a:r>
            <a:r>
              <a:rPr lang="en-GB" sz="2400" dirty="0"/>
              <a:t> </a:t>
            </a:r>
            <a:r>
              <a:rPr lang="en-GB" sz="2400" dirty="0" err="1"/>
              <a:t>Locrians</a:t>
            </a:r>
            <a:r>
              <a:rPr lang="en-GB" sz="2400" dirty="0"/>
              <a:t> brought seven fifty-oared barks to their aid. </a:t>
            </a:r>
            <a:r>
              <a:rPr lang="en-GB" sz="2400" dirty="0" err="1" smtClean="0"/>
              <a:t>Hdt</a:t>
            </a:r>
            <a:r>
              <a:rPr lang="en-GB" sz="2400" dirty="0" smtClean="0"/>
              <a:t>. 8.1</a:t>
            </a:r>
            <a:endParaRPr lang="en-GB" sz="2400" dirty="0"/>
          </a:p>
        </p:txBody>
      </p:sp>
    </p:spTree>
    <p:extLst>
      <p:ext uri="{BB962C8B-B14F-4D97-AF65-F5344CB8AC3E}">
        <p14:creationId xmlns:p14="http://schemas.microsoft.com/office/powerpoint/2010/main" val="25404602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Athenian ambition</a:t>
            </a:r>
            <a:endParaRPr lang="en-GB" dirty="0"/>
          </a:p>
        </p:txBody>
      </p:sp>
      <p:sp>
        <p:nvSpPr>
          <p:cNvPr id="3" name="Content Placeholder 2"/>
          <p:cNvSpPr>
            <a:spLocks noGrp="1"/>
          </p:cNvSpPr>
          <p:nvPr>
            <p:ph idx="1"/>
          </p:nvPr>
        </p:nvSpPr>
        <p:spPr>
          <a:xfrm>
            <a:off x="1103312" y="1354668"/>
            <a:ext cx="10129132" cy="4893732"/>
          </a:xfrm>
        </p:spPr>
        <p:txBody>
          <a:bodyPr>
            <a:noAutofit/>
          </a:bodyPr>
          <a:lstStyle/>
          <a:p>
            <a:r>
              <a:rPr lang="en-GB" sz="2400" dirty="0"/>
              <a:t>In the first days, before the sending to Sicily for alliance, there </a:t>
            </a:r>
            <a:r>
              <a:rPr lang="en-GB" sz="2400" b="1" dirty="0"/>
              <a:t>had been talk of entrusting the command at sea to the Athenians</a:t>
            </a:r>
            <a:r>
              <a:rPr lang="en-GB" sz="2400" dirty="0"/>
              <a:t>. However, when </a:t>
            </a:r>
            <a:r>
              <a:rPr lang="en-GB" sz="2400" b="1" dirty="0"/>
              <a:t>the allies resisted</a:t>
            </a:r>
            <a:r>
              <a:rPr lang="en-GB" sz="2400" dirty="0"/>
              <a:t>, </a:t>
            </a:r>
            <a:r>
              <a:rPr lang="en-GB" sz="2400" b="1" dirty="0"/>
              <a:t>the Athenians waived their claim,</a:t>
            </a:r>
            <a:r>
              <a:rPr lang="en-GB" sz="2400" dirty="0"/>
              <a:t> considering the safety of Hellas of prime importance and seeing that if they quarrelled over the leadership, Hellas must perish. In this they judged rightly, for civil strife is as much worse than united war as war is worse than peace. [2] Knowing that, they gave ground and waived their claim, </a:t>
            </a:r>
            <a:r>
              <a:rPr lang="en-GB" sz="2400" b="1" dirty="0"/>
              <a:t>but only so long as they had great need of the others.</a:t>
            </a:r>
            <a:r>
              <a:rPr lang="en-GB" sz="2400" dirty="0"/>
              <a:t> This is clear, </a:t>
            </a:r>
            <a:r>
              <a:rPr lang="en-GB" sz="2400" b="1" dirty="0"/>
              <a:t>for when they had driven the Persian back and the battle was no longer for their territory but for his, they made a pretext of Pausanias' highhandedness and took the command away from the </a:t>
            </a:r>
            <a:r>
              <a:rPr lang="en-GB" sz="2400" b="1" dirty="0" err="1"/>
              <a:t>Lacedaemonians</a:t>
            </a:r>
            <a:r>
              <a:rPr lang="en-GB" sz="2400" dirty="0"/>
              <a:t>. All that, however, took place later</a:t>
            </a:r>
            <a:r>
              <a:rPr lang="en-GB" sz="2400" dirty="0" smtClean="0"/>
              <a:t>. </a:t>
            </a:r>
            <a:r>
              <a:rPr lang="en-GB" sz="2400" dirty="0" err="1" smtClean="0"/>
              <a:t>Hdt</a:t>
            </a:r>
            <a:r>
              <a:rPr lang="en-GB" sz="2400" dirty="0" smtClean="0"/>
              <a:t>. 8.3</a:t>
            </a:r>
            <a:endParaRPr lang="en-GB" sz="2400" dirty="0"/>
          </a:p>
        </p:txBody>
      </p:sp>
    </p:spTree>
    <p:extLst>
      <p:ext uri="{BB962C8B-B14F-4D97-AF65-F5344CB8AC3E}">
        <p14:creationId xmlns:p14="http://schemas.microsoft.com/office/powerpoint/2010/main" val="253247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Each on his own?</a:t>
            </a:r>
            <a:endParaRPr lang="en-GB" dirty="0"/>
          </a:p>
        </p:txBody>
      </p:sp>
      <p:sp>
        <p:nvSpPr>
          <p:cNvPr id="3" name="Content Placeholder 2"/>
          <p:cNvSpPr>
            <a:spLocks noGrp="1"/>
          </p:cNvSpPr>
          <p:nvPr>
            <p:ph idx="1"/>
          </p:nvPr>
        </p:nvSpPr>
        <p:spPr/>
        <p:txBody>
          <a:bodyPr>
            <a:normAutofit/>
          </a:bodyPr>
          <a:lstStyle/>
          <a:p>
            <a:r>
              <a:rPr lang="en-GB" sz="2400" dirty="0"/>
              <a:t>When Themistocles returned to his ship, </a:t>
            </a:r>
            <a:r>
              <a:rPr lang="en-GB" sz="2400" dirty="0" err="1"/>
              <a:t>Mnesiphilus</a:t>
            </a:r>
            <a:r>
              <a:rPr lang="en-GB" sz="2400" dirty="0"/>
              <a:t>, an Athenian, asked him what had been decided. Learning from him that </a:t>
            </a:r>
            <a:r>
              <a:rPr lang="en-GB" sz="2400" b="1" dirty="0"/>
              <a:t>they had resolved to sail to the Isthmus </a:t>
            </a:r>
            <a:r>
              <a:rPr lang="en-GB" sz="2400" dirty="0"/>
              <a:t>and fight for the Peloponnese, he said, [2] “If they depart from Salamis, </a:t>
            </a:r>
            <a:r>
              <a:rPr lang="en-GB" sz="2400" b="1" dirty="0"/>
              <a:t>you will no longer be fighting for one country.</a:t>
            </a:r>
            <a:r>
              <a:rPr lang="en-GB" sz="2400" dirty="0"/>
              <a:t> </a:t>
            </a:r>
            <a:r>
              <a:rPr lang="en-GB" sz="2400" b="1" dirty="0"/>
              <a:t>Each will make his way to his own city</a:t>
            </a:r>
            <a:r>
              <a:rPr lang="en-GB" sz="2400" dirty="0"/>
              <a:t>, and neither </a:t>
            </a:r>
            <a:r>
              <a:rPr lang="en-GB" sz="2400" dirty="0" err="1"/>
              <a:t>Eurybiades</a:t>
            </a:r>
            <a:r>
              <a:rPr lang="en-GB" sz="2400" dirty="0"/>
              <a:t> nor any other man will be able to keep them from disbanding the army. </a:t>
            </a:r>
            <a:r>
              <a:rPr lang="en-GB" sz="2400" b="1" dirty="0"/>
              <a:t>Hellas will be destroyed by bad planning.</a:t>
            </a:r>
            <a:r>
              <a:rPr lang="en-GB" sz="2400" dirty="0"/>
              <a:t> If there is any way at all that you could persuade </a:t>
            </a:r>
            <a:r>
              <a:rPr lang="en-GB" sz="2400" dirty="0" err="1"/>
              <a:t>Eurybiades</a:t>
            </a:r>
            <a:r>
              <a:rPr lang="en-GB" sz="2400" dirty="0"/>
              <a:t> to change his decision and remain here, go try to undo this resolution</a:t>
            </a:r>
            <a:r>
              <a:rPr lang="en-GB" sz="2400" dirty="0" smtClean="0"/>
              <a:t>.” </a:t>
            </a:r>
            <a:r>
              <a:rPr lang="en-GB" sz="2400" dirty="0" err="1" smtClean="0"/>
              <a:t>Hdt</a:t>
            </a:r>
            <a:r>
              <a:rPr lang="en-GB" sz="2400" dirty="0" smtClean="0"/>
              <a:t>. 8.57</a:t>
            </a:r>
            <a:endParaRPr lang="en-GB" sz="2400" dirty="0"/>
          </a:p>
        </p:txBody>
      </p:sp>
    </p:spTree>
    <p:extLst>
      <p:ext uri="{BB962C8B-B14F-4D97-AF65-F5344CB8AC3E}">
        <p14:creationId xmlns:p14="http://schemas.microsoft.com/office/powerpoint/2010/main" val="4069304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Same as before?</a:t>
            </a:r>
            <a:endParaRPr lang="en-GB" dirty="0"/>
          </a:p>
        </p:txBody>
      </p:sp>
      <p:sp>
        <p:nvSpPr>
          <p:cNvPr id="3" name="Content Placeholder 2"/>
          <p:cNvSpPr>
            <a:spLocks noGrp="1"/>
          </p:cNvSpPr>
          <p:nvPr>
            <p:ph idx="1"/>
          </p:nvPr>
        </p:nvSpPr>
        <p:spPr/>
        <p:txBody>
          <a:bodyPr>
            <a:normAutofit/>
          </a:bodyPr>
          <a:lstStyle/>
          <a:p>
            <a:r>
              <a:rPr lang="en-GB" sz="2400" b="1" dirty="0"/>
              <a:t>The Spartans sent the men with Leonidas on ahead so that the rest of the allies would see them and march, instead of </a:t>
            </a:r>
            <a:r>
              <a:rPr lang="en-GB" sz="2400" b="1" dirty="0" err="1"/>
              <a:t>medizing</a:t>
            </a:r>
            <a:r>
              <a:rPr lang="en-GB" sz="2400" b="1" dirty="0"/>
              <a:t> like the others if they learned that the Spartans were delaying.</a:t>
            </a:r>
            <a:r>
              <a:rPr lang="en-GB" sz="2400" dirty="0"/>
              <a:t> At present the </a:t>
            </a:r>
            <a:r>
              <a:rPr lang="en-GB" sz="2400" dirty="0" err="1" smtClean="0"/>
              <a:t>Carneia</a:t>
            </a:r>
            <a:r>
              <a:rPr lang="en-GB" sz="2400" dirty="0"/>
              <a:t> was in their way, but once they had completed the festival, they intended to leave a garrison at Sparta and march out in full force with all speed. [2] The rest of the allies planned to do likewise, for the Olympiad coincided with these events. They accordingly sent their advance guard, not expecting the war at Thermopylae to be decided so quickly</a:t>
            </a:r>
            <a:r>
              <a:rPr lang="en-GB" sz="2400" dirty="0" smtClean="0"/>
              <a:t>. </a:t>
            </a:r>
            <a:r>
              <a:rPr lang="en-GB" sz="2400" dirty="0" err="1" smtClean="0"/>
              <a:t>Hdt</a:t>
            </a:r>
            <a:r>
              <a:rPr lang="en-GB" sz="2400" dirty="0" smtClean="0"/>
              <a:t>. 7.206</a:t>
            </a:r>
            <a:endParaRPr lang="en-GB" sz="2400" dirty="0"/>
          </a:p>
        </p:txBody>
      </p:sp>
    </p:spTree>
    <p:extLst>
      <p:ext uri="{BB962C8B-B14F-4D97-AF65-F5344CB8AC3E}">
        <p14:creationId xmlns:p14="http://schemas.microsoft.com/office/powerpoint/2010/main" val="1037567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man with no polis?</a:t>
            </a:r>
            <a:endParaRPr lang="en-GB" dirty="0"/>
          </a:p>
        </p:txBody>
      </p:sp>
      <p:sp>
        <p:nvSpPr>
          <p:cNvPr id="3" name="Content Placeholder 2"/>
          <p:cNvSpPr>
            <a:spLocks noGrp="1"/>
          </p:cNvSpPr>
          <p:nvPr>
            <p:ph idx="1"/>
          </p:nvPr>
        </p:nvSpPr>
        <p:spPr/>
        <p:txBody>
          <a:bodyPr>
            <a:noAutofit/>
          </a:bodyPr>
          <a:lstStyle/>
          <a:p>
            <a:r>
              <a:rPr lang="en-GB" sz="2400" dirty="0"/>
              <a:t>As Themistocles said this, </a:t>
            </a:r>
            <a:r>
              <a:rPr lang="en-GB" sz="2400" dirty="0" err="1"/>
              <a:t>Adeimantus</a:t>
            </a:r>
            <a:r>
              <a:rPr lang="en-GB" sz="2400" dirty="0"/>
              <a:t> the Corinthian attacked him again, </a:t>
            </a:r>
            <a:r>
              <a:rPr lang="en-GB" sz="2400" b="1" dirty="0"/>
              <a:t>advising that a man without a city should keep quiet and that </a:t>
            </a:r>
            <a:r>
              <a:rPr lang="en-GB" sz="2400" b="1" dirty="0" err="1"/>
              <a:t>Eurybiades</a:t>
            </a:r>
            <a:r>
              <a:rPr lang="en-GB" sz="2400" b="1" dirty="0"/>
              <a:t> should not ask the vote of a man without a city. </a:t>
            </a:r>
            <a:r>
              <a:rPr lang="en-GB" sz="2400" dirty="0"/>
              <a:t>He advised Themistocles to contribute his opinion when he provided a city—attacking him in this way because Athens was captured and occupied. [2] This time Themistocles said many things against him and the Corinthians, </a:t>
            </a:r>
            <a:r>
              <a:rPr lang="en-GB" sz="2400" b="1" dirty="0"/>
              <a:t>declaring that so long as they had two hundred manned ships, the Athenians had both a city and a land greater than theirs, and that none of the Hellenes could repel them if they attacked</a:t>
            </a:r>
            <a:r>
              <a:rPr lang="en-GB" sz="2400" dirty="0" smtClean="0"/>
              <a:t>. </a:t>
            </a:r>
            <a:r>
              <a:rPr lang="en-GB" sz="2400" dirty="0" err="1" smtClean="0"/>
              <a:t>Hdt</a:t>
            </a:r>
            <a:r>
              <a:rPr lang="en-GB" sz="2400" dirty="0" smtClean="0"/>
              <a:t>. 8.61</a:t>
            </a:r>
            <a:endParaRPr lang="en-GB" sz="2400" dirty="0"/>
          </a:p>
        </p:txBody>
      </p:sp>
    </p:spTree>
    <p:extLst>
      <p:ext uri="{BB962C8B-B14F-4D97-AF65-F5344CB8AC3E}">
        <p14:creationId xmlns:p14="http://schemas.microsoft.com/office/powerpoint/2010/main" val="15974830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Threats and power</a:t>
            </a:r>
            <a:endParaRPr lang="en-GB" dirty="0"/>
          </a:p>
        </p:txBody>
      </p:sp>
      <p:sp>
        <p:nvSpPr>
          <p:cNvPr id="3" name="Content Placeholder 2"/>
          <p:cNvSpPr>
            <a:spLocks noGrp="1"/>
          </p:cNvSpPr>
          <p:nvPr>
            <p:ph idx="1"/>
          </p:nvPr>
        </p:nvSpPr>
        <p:spPr>
          <a:xfrm>
            <a:off x="1104293" y="1152983"/>
            <a:ext cx="10162018" cy="4195481"/>
          </a:xfrm>
        </p:spPr>
        <p:txBody>
          <a:bodyPr>
            <a:noAutofit/>
          </a:bodyPr>
          <a:lstStyle/>
          <a:p>
            <a:r>
              <a:rPr lang="en-GB" sz="2400" dirty="0" smtClean="0"/>
              <a:t>Next he turned his argument to </a:t>
            </a:r>
            <a:r>
              <a:rPr lang="en-GB" sz="2400" dirty="0" err="1" smtClean="0"/>
              <a:t>Eurybiades</a:t>
            </a:r>
            <a:r>
              <a:rPr lang="en-GB" sz="2400" dirty="0" smtClean="0"/>
              <a:t>, saying more vehemently than before, “If you remain here, you will be an noble man. If not, you will ruin Hellas. All our strength for war is in our ships, so listen to me. [2] </a:t>
            </a:r>
            <a:r>
              <a:rPr lang="en-GB" sz="2400" b="1" dirty="0" smtClean="0"/>
              <a:t>If you do not do this, we will immediately gather up our households and travel to </a:t>
            </a:r>
            <a:r>
              <a:rPr lang="en-GB" sz="2400" b="1" dirty="0" err="1" smtClean="0"/>
              <a:t>Siris</a:t>
            </a:r>
            <a:r>
              <a:rPr lang="en-GB" sz="2400" b="1" dirty="0" smtClean="0"/>
              <a:t> in Italy, which has been ours since ancient times, and the prophecies say we must found a colony there. </a:t>
            </a:r>
            <a:r>
              <a:rPr lang="en-GB" sz="2400" dirty="0" smtClean="0"/>
              <a:t>You will remember these words when you are without such allies.” </a:t>
            </a:r>
            <a:r>
              <a:rPr lang="en-GB" sz="2400" b="1" dirty="0" smtClean="0"/>
              <a:t>63.</a:t>
            </a:r>
            <a:endParaRPr lang="en-GB" sz="2400" dirty="0" smtClean="0"/>
          </a:p>
          <a:p>
            <a:r>
              <a:rPr lang="en-GB" sz="2400" dirty="0" smtClean="0"/>
              <a:t>When Themistocles said this, </a:t>
            </a:r>
            <a:r>
              <a:rPr lang="en-GB" sz="2400" b="1" dirty="0" err="1" smtClean="0"/>
              <a:t>Eurybiades</a:t>
            </a:r>
            <a:r>
              <a:rPr lang="en-GB" sz="2400" b="1" dirty="0" smtClean="0"/>
              <a:t> changed his mind</a:t>
            </a:r>
            <a:r>
              <a:rPr lang="en-GB" sz="2400" dirty="0" smtClean="0"/>
              <a:t>. I think he did so chiefly out of fear that the Athenians might desert them if they set sail for the Isthmus. If the Athenians left, the rest would be no match for the enemy, so he made the choice to remain there and fight. </a:t>
            </a:r>
            <a:r>
              <a:rPr lang="en-GB" sz="2400" dirty="0" err="1" smtClean="0"/>
              <a:t>Hdt</a:t>
            </a:r>
            <a:r>
              <a:rPr lang="en-GB" sz="2400" dirty="0" smtClean="0"/>
              <a:t> 8.62-3</a:t>
            </a:r>
          </a:p>
          <a:p>
            <a:endParaRPr lang="en-GB" sz="2400" dirty="0"/>
          </a:p>
        </p:txBody>
      </p:sp>
    </p:spTree>
    <p:extLst>
      <p:ext uri="{BB962C8B-B14F-4D97-AF65-F5344CB8AC3E}">
        <p14:creationId xmlns:p14="http://schemas.microsoft.com/office/powerpoint/2010/main" val="41363067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Help from the West?</a:t>
            </a:r>
            <a:endParaRPr lang="en-GB" dirty="0"/>
          </a:p>
        </p:txBody>
      </p:sp>
      <p:sp>
        <p:nvSpPr>
          <p:cNvPr id="3" name="Content Placeholder 2"/>
          <p:cNvSpPr>
            <a:spLocks noGrp="1"/>
          </p:cNvSpPr>
          <p:nvPr>
            <p:ph idx="1"/>
          </p:nvPr>
        </p:nvSpPr>
        <p:spPr/>
        <p:txBody>
          <a:bodyPr>
            <a:normAutofit/>
          </a:bodyPr>
          <a:lstStyle/>
          <a:p>
            <a:r>
              <a:rPr lang="en-GB" sz="2800" dirty="0" smtClean="0"/>
              <a:t>Read the text on the </a:t>
            </a:r>
            <a:r>
              <a:rPr lang="en-GB" sz="2800" dirty="0" err="1" smtClean="0"/>
              <a:t>handout</a:t>
            </a:r>
            <a:endParaRPr lang="en-GB" sz="2800" dirty="0" smtClean="0"/>
          </a:p>
          <a:p>
            <a:pPr lvl="1"/>
            <a:r>
              <a:rPr lang="en-GB" sz="2400" dirty="0" smtClean="0"/>
              <a:t>Who is </a:t>
            </a:r>
            <a:r>
              <a:rPr lang="en-GB" sz="2400" dirty="0" err="1" smtClean="0"/>
              <a:t>Gelon</a:t>
            </a:r>
            <a:r>
              <a:rPr lang="en-GB" sz="2400" dirty="0" smtClean="0"/>
              <a:t> and why is he important?</a:t>
            </a:r>
          </a:p>
          <a:p>
            <a:pPr lvl="1"/>
            <a:r>
              <a:rPr lang="en-GB" sz="2400" dirty="0" smtClean="0"/>
              <a:t>Why do the Spartans and Athenians not want to give him leadership?</a:t>
            </a:r>
          </a:p>
          <a:p>
            <a:pPr lvl="1"/>
            <a:r>
              <a:rPr lang="en-GB" sz="2400" dirty="0" smtClean="0"/>
              <a:t>What does this mean for our understanding of the Hellenic League?</a:t>
            </a:r>
            <a:endParaRPr lang="en-GB" sz="2400" dirty="0"/>
          </a:p>
        </p:txBody>
      </p:sp>
    </p:spTree>
    <p:extLst>
      <p:ext uri="{BB962C8B-B14F-4D97-AF65-F5344CB8AC3E}">
        <p14:creationId xmlns:p14="http://schemas.microsoft.com/office/powerpoint/2010/main" val="18978276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0</TotalTime>
  <Words>717</Words>
  <Application>Microsoft Office PowerPoint</Application>
  <PresentationFormat>Widescreen</PresentationFormat>
  <Paragraphs>19</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Wingdings 3</vt:lpstr>
      <vt:lpstr>Ion</vt:lpstr>
      <vt:lpstr>Persian Wars: Issues of leadership and unity</vt:lpstr>
      <vt:lpstr>The combined Greek fleet at Artemision</vt:lpstr>
      <vt:lpstr>Athenian ambition</vt:lpstr>
      <vt:lpstr>Each on his own?</vt:lpstr>
      <vt:lpstr>Same as before?</vt:lpstr>
      <vt:lpstr>A man with no polis?</vt:lpstr>
      <vt:lpstr>Threats and power</vt:lpstr>
      <vt:lpstr>Help from the West?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Persian Wars: Issues of leadership and unity</dc:title>
  <dc:creator>Errietta Bissa</dc:creator>
  <cp:lastModifiedBy>Errietta Bissa</cp:lastModifiedBy>
  <cp:revision>1</cp:revision>
  <dcterms:created xsi:type="dcterms:W3CDTF">2018-11-12T11:27:45Z</dcterms:created>
  <dcterms:modified xsi:type="dcterms:W3CDTF">2018-11-12T11:28:44Z</dcterms:modified>
</cp:coreProperties>
</file>