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6" r:id="rId4"/>
    <p:sldId id="275" r:id="rId5"/>
    <p:sldId id="273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77" r:id="rId14"/>
    <p:sldId id="278" r:id="rId15"/>
    <p:sldId id="279" r:id="rId16"/>
    <p:sldId id="264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D3F2"/>
    <a:srgbClr val="CD86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B7ED7D-F3D2-423B-B516-572BCB1AAA04}" v="408" dt="2023-11-30T00:09:45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.xml" Id="rId3" /><Relationship Type="http://schemas.openxmlformats.org/officeDocument/2006/relationships/theme" Target="theme/theme1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viewProps" Target="viewProp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microsoft.com/office/2015/10/relationships/revisionInfo" Target="revisionInfo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9.xml" Id="rId10" /><Relationship Type="http://schemas.openxmlformats.org/officeDocument/2006/relationships/presProps" Target="presProp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tableStyles" Target="tableStyles.xml" Id="rId22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mc.org.uk/globalassets/sitedocuments/nmc-publications/nmc-code.pdf" TargetMode="External"/><Relationship Id="rId3" Type="http://schemas.openxmlformats.org/officeDocument/2006/relationships/hyperlink" Target="https://www.indeed.com/career-advice/career-development/nursing-values#:~:text=One%20of%20the%20most%20important,educate%20them%20about%20their%20health" TargetMode="External"/><Relationship Id="rId7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my.clevelandclinic.org/health/articles/24651-nurse-practition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epintothenhs.nhs.uk/about-the-nhs#:~:text=The%20NHS%20was%20set%20up,care%20it%20gives%20to%20patients" TargetMode="External"/><Relationship Id="rId5" Type="http://schemas.openxmlformats.org/officeDocument/2006/relationships/hyperlink" Target="https://www.nursingcenter.com/ncblog/january-2021/essential-skills-for-nurse" TargetMode="External"/><Relationship Id="rId4" Type="http://schemas.openxmlformats.org/officeDocument/2006/relationships/hyperlink" Target="https://www.ncbi.nlm.nih.gov/pmc/articles/PMC4216424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nhs+&amp;tbm=isch&amp;ved=2ahUKEwjn-ry7oOqCAxV0oicCHelSBHkQ2-cCegQIABAA&amp;oq=nhs+&amp;gs_lcp=CgNpbWcQAzIKCAAQgAQQigUQQzIKCAAQgA" TargetMode="External"/><Relationship Id="rId7" Type="http://schemas.openxmlformats.org/officeDocument/2006/relationships/hyperlink" Target="https://www.google.com/search?sca_esv=586359844&amp;rlz=1CAIGZW_enGB1075&amp;sxsrf=AM9HkKmA8Qz7valIdv-kTzOp_rdxa3K_og:1701291707669&amp;q=why%3F&amp;tbm=isch&amp;source" TargetMode="External"/><Relationship Id="rId2" Type="http://schemas.openxmlformats.org/officeDocument/2006/relationships/hyperlink" Target="https://www.google.com/search?q=clip+art+nurses+&amp;tbm=isch&amp;ved=2ahUKEwjLg5HAjeqCAxVSlicCHWPzA0cQ2-cCegQIABAA&amp;oq=clip+art+nurses+&amp;gs_lcp=CgNpbWcQAzIFCAA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q=why+clipart+gif&amp;tbm=isch&amp;ved=2ahUKEwjLg5HAjeqCAxVSlicCHWPzA0cQ2-cCegQIABAA&amp;oq=why%3F+clipart+&amp;gs_lcp=CgNpbWcQARgAMgUIA" TargetMode="External"/><Relationship Id="rId5" Type="http://schemas.openxmlformats.org/officeDocument/2006/relationships/hyperlink" Target="https://www.google.com/search?q=thank+you+&amp;tbm=isch&amp;ved=2ahUKEwjDr6rFoOqCAxXbAfsDHf6QCkIQ2-cCegQIABAA&amp;oq=thank+you+&amp;gs_lcp=CgNpbWcQAzIKCAA" TargetMode="External"/><Relationship Id="rId4" Type="http://schemas.openxmlformats.org/officeDocument/2006/relationships/hyperlink" Target="https://www.google.com/search?sca_esv=586418917&amp;rlz=1CAIGZW_enGB1075&amp;sxsrf=AM9HkKkBnJENkArUkKPzrl7OJwWfJirz6g:1701295170197&amp;q=aims+and+objectives&amp;tbm=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earing a scrubs&#10;&#10;Description automatically generated">
            <a:extLst>
              <a:ext uri="{FF2B5EF4-FFF2-40B4-BE49-F238E27FC236}">
                <a16:creationId xmlns:a16="http://schemas.microsoft.com/office/drawing/2014/main" id="{B9AF509A-9737-0034-B129-8252DB2FD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592" y="2903327"/>
            <a:ext cx="2790825" cy="2790825"/>
          </a:xfrm>
          <a:prstGeom prst="rect">
            <a:avLst/>
          </a:prstGeom>
        </p:spPr>
      </p:pic>
      <p:pic>
        <p:nvPicPr>
          <p:cNvPr id="8" name="Picture 7" descr="A blue and white logo&#10;&#10;Description automatically generated">
            <a:extLst>
              <a:ext uri="{FF2B5EF4-FFF2-40B4-BE49-F238E27FC236}">
                <a16:creationId xmlns:a16="http://schemas.microsoft.com/office/drawing/2014/main" id="{AAE5A816-ADD0-DB67-1744-1739DEFDC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033" y="3218731"/>
            <a:ext cx="3362325" cy="13620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55F203-4C62-60A0-02C1-6D0495CFBA89}"/>
              </a:ext>
            </a:extLst>
          </p:cNvPr>
          <p:cNvSpPr txBox="1"/>
          <p:nvPr/>
        </p:nvSpPr>
        <p:spPr>
          <a:xfrm>
            <a:off x="238665" y="4810665"/>
            <a:ext cx="600685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200" b="1" dirty="0">
                <a:latin typeface="Oswald"/>
              </a:rPr>
              <a:t> </a:t>
            </a:r>
            <a:br>
              <a:rPr lang="en-US" dirty="0"/>
            </a:br>
            <a:r>
              <a:rPr lang="en-US" sz="2800" dirty="0">
                <a:solidFill>
                  <a:srgbClr val="595959"/>
                </a:solidFill>
                <a:latin typeface="Oswald"/>
              </a:rPr>
              <a:t>Name: Megan Thomas Student 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800" dirty="0">
                <a:solidFill>
                  <a:srgbClr val="595959"/>
                </a:solidFill>
                <a:latin typeface="Oswald"/>
              </a:rPr>
              <a:t>number: 2317516</a:t>
            </a:r>
            <a:endParaRPr lang="en-US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9FA1E4-F0A4-F493-FDF9-57E43298488E}"/>
              </a:ext>
            </a:extLst>
          </p:cNvPr>
          <p:cNvSpPr txBox="1"/>
          <p:nvPr/>
        </p:nvSpPr>
        <p:spPr>
          <a:xfrm>
            <a:off x="4192438" y="1331343"/>
            <a:ext cx="274320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200" b="1" dirty="0">
                <a:latin typeface="Oswald"/>
              </a:rPr>
              <a:t>Nurses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5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9FC219-2346-8293-A5EA-7D0E1032318D}"/>
              </a:ext>
            </a:extLst>
          </p:cNvPr>
          <p:cNvSpPr txBox="1"/>
          <p:nvPr/>
        </p:nvSpPr>
        <p:spPr>
          <a:xfrm>
            <a:off x="554966" y="468702"/>
            <a:ext cx="27432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Aims 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07F8BF-88DB-1C50-41B0-9CAE4251E4B5}"/>
              </a:ext>
            </a:extLst>
          </p:cNvPr>
          <p:cNvSpPr txBox="1"/>
          <p:nvPr/>
        </p:nvSpPr>
        <p:spPr>
          <a:xfrm>
            <a:off x="511834" y="1719532"/>
            <a:ext cx="823535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595959"/>
                </a:solidFill>
                <a:latin typeface="Oswald"/>
              </a:rPr>
              <a:t>What are the aims and objectives for this presentation:</a:t>
            </a:r>
          </a:p>
          <a:p>
            <a:pPr marL="228600" indent="-228600">
              <a:buChar char="•"/>
            </a:pPr>
            <a:r>
              <a:rPr lang="en-US" sz="2800" dirty="0">
                <a:solidFill>
                  <a:srgbClr val="595959"/>
                </a:solidFill>
                <a:latin typeface="Oswald"/>
              </a:rPr>
              <a:t>To find out the personal, academic and professionals skills. </a:t>
            </a:r>
          </a:p>
          <a:p>
            <a:pPr marL="228600" indent="-228600">
              <a:buChar char="•"/>
            </a:pPr>
            <a:r>
              <a:rPr lang="en-US" sz="2800" dirty="0">
                <a:solidFill>
                  <a:srgbClr val="595959"/>
                </a:solidFill>
                <a:latin typeface="Oswald"/>
              </a:rPr>
              <a:t>To find out the code of conduct for nurses </a:t>
            </a:r>
          </a:p>
          <a:p>
            <a:pPr marL="228600" indent="-228600">
              <a:buChar char="•"/>
            </a:pPr>
            <a:r>
              <a:rPr lang="en-US" sz="2800" dirty="0">
                <a:solidFill>
                  <a:srgbClr val="595959"/>
                </a:solidFill>
                <a:latin typeface="Oswald"/>
              </a:rPr>
              <a:t>To find out a reason why they need these skills and to follow these codes</a:t>
            </a:r>
          </a:p>
        </p:txBody>
      </p:sp>
      <p:pic>
        <p:nvPicPr>
          <p:cNvPr id="4" name="Picture 3" descr="A group of people standing next to a dart board&#10;&#10;Description automatically generated">
            <a:extLst>
              <a:ext uri="{FF2B5EF4-FFF2-40B4-BE49-F238E27FC236}">
                <a16:creationId xmlns:a16="http://schemas.microsoft.com/office/drawing/2014/main" id="{462D7A91-C97C-FB9A-C8CB-341794F63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9535" y="3967162"/>
            <a:ext cx="2324100" cy="1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709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52D77C-8A7A-8153-A5A4-E31A10CB62AC}"/>
              </a:ext>
            </a:extLst>
          </p:cNvPr>
          <p:cNvSpPr txBox="1"/>
          <p:nvPr/>
        </p:nvSpPr>
        <p:spPr>
          <a:xfrm>
            <a:off x="310551" y="64123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What is a nurse?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8DF6DB-5C90-3381-63B4-B61D54111316}"/>
              </a:ext>
            </a:extLst>
          </p:cNvPr>
          <p:cNvSpPr txBox="1"/>
          <p:nvPr/>
        </p:nvSpPr>
        <p:spPr>
          <a:xfrm>
            <a:off x="612476" y="2309004"/>
            <a:ext cx="6768860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Char char="•"/>
            </a:pPr>
            <a:r>
              <a:rPr lang="en-US" sz="2100">
                <a:solidFill>
                  <a:srgbClr val="595959"/>
                </a:solidFill>
                <a:latin typeface="Oswald"/>
              </a:rPr>
              <a:t>A nurse is a health professional that takes care of ill patient that has had advanced training and have had the correct educational skills to do this. </a:t>
            </a:r>
          </a:p>
          <a:p>
            <a:pPr marL="228600" indent="-228600">
              <a:buChar char="•"/>
            </a:pPr>
            <a:r>
              <a:rPr lang="en-US" sz="2100">
                <a:solidFill>
                  <a:srgbClr val="595959"/>
                </a:solidFill>
                <a:latin typeface="Oswald"/>
              </a:rPr>
              <a:t>Nurses must have a degree to beagle to work in practice </a:t>
            </a:r>
          </a:p>
          <a:p>
            <a:pPr marL="228600" indent="-228600">
              <a:buChar char="•"/>
            </a:pPr>
            <a:r>
              <a:rPr lang="en-US" sz="2100">
                <a:solidFill>
                  <a:srgbClr val="595959"/>
                </a:solidFill>
                <a:latin typeface="Oswald"/>
              </a:rPr>
              <a:t>They are very similar to doctors and share very similar qualities to them </a:t>
            </a:r>
          </a:p>
          <a:p>
            <a:pPr marL="228600" indent="-228600">
              <a:buChar char="•"/>
            </a:pPr>
            <a:r>
              <a:rPr lang="en-US" sz="2100">
                <a:solidFill>
                  <a:srgbClr val="595959"/>
                </a:solidFill>
                <a:latin typeface="Oswald"/>
              </a:rPr>
              <a:t>As a nurse you will have to have many skills. </a:t>
            </a:r>
          </a:p>
          <a:p>
            <a:pPr marL="228600" indent="-228600">
              <a:buChar char="•"/>
            </a:pPr>
            <a:r>
              <a:rPr lang="en-US" sz="2100">
                <a:solidFill>
                  <a:srgbClr val="595959"/>
                </a:solidFill>
                <a:latin typeface="Oswald"/>
              </a:rPr>
              <a:t>Nurses can work in private sector or the National Health Service (NHS). </a:t>
            </a:r>
          </a:p>
        </p:txBody>
      </p:sp>
      <p:pic>
        <p:nvPicPr>
          <p:cNvPr id="4" name="Picture 3" descr="A person with a stethoscope around her head&#10;&#10;Description automatically generated">
            <a:extLst>
              <a:ext uri="{FF2B5EF4-FFF2-40B4-BE49-F238E27FC236}">
                <a16:creationId xmlns:a16="http://schemas.microsoft.com/office/drawing/2014/main" id="{33C13071-044F-9BFD-41B3-933EC44EA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550" y="905324"/>
            <a:ext cx="2143125" cy="2143125"/>
          </a:xfrm>
          <a:prstGeom prst="rect">
            <a:avLst/>
          </a:prstGeom>
        </p:spPr>
      </p:pic>
      <p:pic>
        <p:nvPicPr>
          <p:cNvPr id="5" name="Picture 4" descr="A group of people wearing white coats&#10;&#10;Description automatically generated">
            <a:extLst>
              <a:ext uri="{FF2B5EF4-FFF2-40B4-BE49-F238E27FC236}">
                <a16:creationId xmlns:a16="http://schemas.microsoft.com/office/drawing/2014/main" id="{5C390671-6AA6-5C48-FF2B-50A2C1276C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437" y="3881437"/>
            <a:ext cx="2143125" cy="2143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44549A-78B4-A55D-F9B8-30F1A3F09542}"/>
              </a:ext>
            </a:extLst>
          </p:cNvPr>
          <p:cNvSpPr txBox="1"/>
          <p:nvPr/>
        </p:nvSpPr>
        <p:spPr>
          <a:xfrm>
            <a:off x="5011947" y="4954438"/>
            <a:ext cx="2743200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>
                <a:solidFill>
                  <a:srgbClr val="595959"/>
                </a:solidFill>
                <a:latin typeface="Arial"/>
                <a:cs typeface="Arial"/>
              </a:rPr>
              <a:t>(Cleveland clinic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460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F363D7-7188-EC42-6A0A-6E45A77FD10B}"/>
              </a:ext>
            </a:extLst>
          </p:cNvPr>
          <p:cNvSpPr txBox="1"/>
          <p:nvPr/>
        </p:nvSpPr>
        <p:spPr>
          <a:xfrm>
            <a:off x="123646" y="296173"/>
            <a:ext cx="935678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Academic skills and their benefits to the professional’s practice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3EEB0B-AF01-FA1C-2C98-CD57F36E1A71}"/>
              </a:ext>
            </a:extLst>
          </p:cNvPr>
          <p:cNvSpPr txBox="1"/>
          <p:nvPr/>
        </p:nvSpPr>
        <p:spPr>
          <a:xfrm>
            <a:off x="497457" y="928777"/>
            <a:ext cx="566180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595959"/>
                </a:solidFill>
                <a:latin typeface="Oswald"/>
              </a:rPr>
              <a:t>Why is it important for nurses to have academic skills to benefit them in practice?</a:t>
            </a:r>
            <a:br>
              <a:rPr lang="en-US" sz="2400" dirty="0"/>
            </a:br>
            <a:r>
              <a:rPr lang="en-US" sz="2400" dirty="0">
                <a:solidFill>
                  <a:srgbClr val="595959"/>
                </a:solidFill>
                <a:latin typeface="Oswald"/>
              </a:rPr>
              <a:t>It is important for nurses to have academic skills when working in practice, this is because different patients have different needs that they need to be met. </a:t>
            </a:r>
            <a:br>
              <a:rPr lang="en-US" sz="2400" dirty="0"/>
            </a:br>
            <a:r>
              <a:rPr lang="en-US" sz="2400" dirty="0">
                <a:solidFill>
                  <a:srgbClr val="595959"/>
                </a:solidFill>
                <a:latin typeface="Oswald"/>
              </a:rPr>
              <a:t>Another important aspect of a nurses academic is critical practice. This fall under 3 categories which are: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Analysis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Actions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Reflexivity </a:t>
            </a:r>
          </a:p>
          <a:p>
            <a:br>
              <a:rPr lang="en-US" sz="2400" dirty="0"/>
            </a:br>
            <a:br>
              <a:rPr lang="en-US" sz="2400" dirty="0"/>
            </a:br>
            <a:r>
              <a:rPr lang="en-US" sz="2400" dirty="0">
                <a:solidFill>
                  <a:srgbClr val="595959"/>
                </a:solidFill>
                <a:latin typeface="Oswald"/>
              </a:rPr>
              <a:t>What are these?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D409EB-B185-F7BB-B51F-CBC871483272}"/>
              </a:ext>
            </a:extLst>
          </p:cNvPr>
          <p:cNvSpPr txBox="1"/>
          <p:nvPr/>
        </p:nvSpPr>
        <p:spPr>
          <a:xfrm>
            <a:off x="9368287" y="6176513"/>
            <a:ext cx="27432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595959"/>
                </a:solidFill>
                <a:latin typeface="Arial"/>
                <a:cs typeface="Arial"/>
              </a:rPr>
              <a:t>(</a:t>
            </a:r>
            <a:r>
              <a:rPr lang="en-US" sz="1500">
                <a:solidFill>
                  <a:srgbClr val="595959"/>
                </a:solidFill>
                <a:latin typeface="Arial"/>
                <a:cs typeface="Arial"/>
              </a:rPr>
              <a:t>National library of medicine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445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wooden cubes with letters on them&#10;&#10;Description automatically generated">
            <a:extLst>
              <a:ext uri="{FF2B5EF4-FFF2-40B4-BE49-F238E27FC236}">
                <a16:creationId xmlns:a16="http://schemas.microsoft.com/office/drawing/2014/main" id="{1E963C6F-32B5-974C-F6ED-0F81C83CD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985" y="147009"/>
            <a:ext cx="11782784" cy="6578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308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34B4F9-A223-39F3-0372-64CD9E7040B5}"/>
              </a:ext>
            </a:extLst>
          </p:cNvPr>
          <p:cNvSpPr txBox="1"/>
          <p:nvPr/>
        </p:nvSpPr>
        <p:spPr>
          <a:xfrm>
            <a:off x="80513" y="123646"/>
            <a:ext cx="75308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Professionals skills and why do they need theses skills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4955D3-E71D-745B-FAB1-B0E1119B6152}"/>
              </a:ext>
            </a:extLst>
          </p:cNvPr>
          <p:cNvSpPr txBox="1"/>
          <p:nvPr/>
        </p:nvSpPr>
        <p:spPr>
          <a:xfrm>
            <a:off x="224287" y="1115683"/>
            <a:ext cx="547489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595959"/>
                </a:solidFill>
                <a:latin typeface="Oswald"/>
              </a:rPr>
              <a:t>There are many different types of professional skills that nurses need to provide the best and the most beneficial care to their patient. These include: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Communication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Attitude and confidence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Teamwork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Networking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Critical thinking and creative problem solving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Professionalism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Empathy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Conflict resolutions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Adaptability </a:t>
            </a:r>
          </a:p>
          <a:p>
            <a:pPr marL="228600" indent="-228600">
              <a:buChar char="•"/>
            </a:pPr>
            <a:r>
              <a:rPr lang="en-US" sz="2400">
                <a:solidFill>
                  <a:srgbClr val="595959"/>
                </a:solidFill>
                <a:latin typeface="Oswald"/>
              </a:rPr>
              <a:t>Initiative and strong work ethnic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9BBADE-BE13-3533-7BB6-543BFD40CDFA}"/>
              </a:ext>
            </a:extLst>
          </p:cNvPr>
          <p:cNvSpPr txBox="1"/>
          <p:nvPr/>
        </p:nvSpPr>
        <p:spPr>
          <a:xfrm>
            <a:off x="9684589" y="6449683"/>
            <a:ext cx="2743200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00">
                <a:solidFill>
                  <a:srgbClr val="595959"/>
                </a:solidFill>
                <a:latin typeface="Arial"/>
                <a:cs typeface="Arial"/>
              </a:rPr>
              <a:t>(Nursing centred blog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39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nk watercolor background with white letters&#10;&#10;Description automatically generated">
            <a:extLst>
              <a:ext uri="{FF2B5EF4-FFF2-40B4-BE49-F238E27FC236}">
                <a16:creationId xmlns:a16="http://schemas.microsoft.com/office/drawing/2014/main" id="{9F8B55B8-34B3-01CF-AD45-95CB1D24B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498" y="352246"/>
            <a:ext cx="11935004" cy="615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89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4B18CF-F481-D8D3-E2B6-A1D1C3CC2171}"/>
              </a:ext>
            </a:extLst>
          </p:cNvPr>
          <p:cNvSpPr txBox="1"/>
          <p:nvPr/>
        </p:nvSpPr>
        <p:spPr>
          <a:xfrm>
            <a:off x="94891" y="195532"/>
            <a:ext cx="67976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Personal values that are important for this role.</a:t>
            </a:r>
            <a:r>
              <a:rPr lang="en-US" sz="2800">
                <a:latin typeface="Arial"/>
                <a:cs typeface="Arial"/>
              </a:rPr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DD4578-5ACF-1EF8-EA6D-2D744D18A69E}"/>
              </a:ext>
            </a:extLst>
          </p:cNvPr>
          <p:cNvSpPr txBox="1"/>
          <p:nvPr/>
        </p:nvSpPr>
        <p:spPr>
          <a:xfrm>
            <a:off x="281796" y="1460740"/>
            <a:ext cx="6078747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595959"/>
                </a:solidFill>
                <a:latin typeface="Oswald"/>
              </a:rPr>
              <a:t>What are personal values needed for working as a nurse? There are a range of personal values that nurses need to ensure they are doing their job correctly? These personal values include: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Human dignity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Diversity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Compassion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Trustworthiness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Accountability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Curiosity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Precision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CDCC65-0AA8-A31E-8C2A-E73E9F415093}"/>
              </a:ext>
            </a:extLst>
          </p:cNvPr>
          <p:cNvSpPr txBox="1"/>
          <p:nvPr/>
        </p:nvSpPr>
        <p:spPr>
          <a:xfrm>
            <a:off x="5198853" y="3818626"/>
            <a:ext cx="29732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Empathy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Professionalism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Loyalty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AE6CC4-EF3F-F51A-ED73-3BBAB7BB4585}"/>
              </a:ext>
            </a:extLst>
          </p:cNvPr>
          <p:cNvSpPr txBox="1"/>
          <p:nvPr/>
        </p:nvSpPr>
        <p:spPr>
          <a:xfrm>
            <a:off x="10230928" y="64209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595959"/>
                </a:solidFill>
                <a:latin typeface="Arial"/>
                <a:cs typeface="Arial"/>
              </a:rPr>
              <a:t>(Indeed 2023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035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5E9584-2BE7-CF1A-8C05-CCE3828F6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174" y="931023"/>
            <a:ext cx="11401425" cy="4866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431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91C994-68F8-F0E0-E584-AB7E14DE96C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rgbClr val="595959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8DB400-D109-866F-BB74-8E4F5A8CBE77}"/>
              </a:ext>
            </a:extLst>
          </p:cNvPr>
          <p:cNvSpPr txBox="1"/>
          <p:nvPr/>
        </p:nvSpPr>
        <p:spPr>
          <a:xfrm>
            <a:off x="94891" y="152400"/>
            <a:ext cx="103488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Oswald"/>
              </a:rPr>
              <a:t>Professional practice required within the role to ensure career development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951B11-3FDE-49A7-2BA1-0CE7461428D2}"/>
              </a:ext>
            </a:extLst>
          </p:cNvPr>
          <p:cNvSpPr txBox="1"/>
          <p:nvPr/>
        </p:nvSpPr>
        <p:spPr>
          <a:xfrm>
            <a:off x="497457" y="1719532"/>
            <a:ext cx="613625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595959"/>
                </a:solidFill>
                <a:latin typeface="Oswald"/>
              </a:rPr>
              <a:t>It is very important that nurses have the chance to professionally advance their role and they do this by: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Practice hours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Practice related hours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Written reflective account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Reflective discussions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Health character and professional indemnity agreement forms </a:t>
            </a:r>
          </a:p>
          <a:p>
            <a:pPr marL="228600" indent="-228600">
              <a:buChar char="•"/>
            </a:pPr>
            <a:r>
              <a:rPr lang="en-US" sz="2400" dirty="0">
                <a:solidFill>
                  <a:srgbClr val="595959"/>
                </a:solidFill>
                <a:latin typeface="Oswald"/>
              </a:rPr>
              <a:t>Confirmation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316533-C8CA-9F38-2B1E-C11E1C7E8668}"/>
              </a:ext>
            </a:extLst>
          </p:cNvPr>
          <p:cNvSpPr txBox="1"/>
          <p:nvPr/>
        </p:nvSpPr>
        <p:spPr>
          <a:xfrm>
            <a:off x="10432211" y="64209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595959"/>
                </a:solidFill>
                <a:latin typeface="Arial"/>
                <a:cs typeface="Arial"/>
              </a:rPr>
              <a:t>(Indeed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067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6D3C813-45BC-FE73-E97C-5EA2B6A3D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659" y="221771"/>
            <a:ext cx="9745512" cy="6414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29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85A4C1-9016-65A0-3647-AF2594F51DAF}"/>
              </a:ext>
            </a:extLst>
          </p:cNvPr>
          <p:cNvSpPr txBox="1"/>
          <p:nvPr/>
        </p:nvSpPr>
        <p:spPr>
          <a:xfrm>
            <a:off x="238665" y="1288212"/>
            <a:ext cx="6596331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595959"/>
                </a:solidFill>
                <a:latin typeface="Oswald"/>
              </a:rPr>
              <a:t>What is the code? It is the standards that healthcare professionals have to follow in practice. (The Nursing and Midwifery Council 2023)</a:t>
            </a:r>
            <a:br>
              <a:rPr lang="en-US" sz="2400" dirty="0"/>
            </a:br>
            <a:r>
              <a:rPr lang="en-US" sz="2400" dirty="0">
                <a:solidFill>
                  <a:srgbClr val="595959"/>
                </a:solidFill>
                <a:latin typeface="Oswald"/>
              </a:rPr>
              <a:t>What are these codes? </a:t>
            </a:r>
            <a:r>
              <a:rPr lang="en-US" sz="2400" dirty="0" err="1">
                <a:solidFill>
                  <a:srgbClr val="595959"/>
                </a:solidFill>
                <a:latin typeface="Oswald"/>
              </a:rPr>
              <a:t>Prioritise</a:t>
            </a:r>
            <a:r>
              <a:rPr lang="en-US" sz="2400" dirty="0">
                <a:solidFill>
                  <a:srgbClr val="595959"/>
                </a:solidFill>
                <a:latin typeface="Oswald"/>
              </a:rPr>
              <a:t> people, </a:t>
            </a:r>
            <a:r>
              <a:rPr lang="en-US" sz="2400" dirty="0" err="1">
                <a:solidFill>
                  <a:srgbClr val="595959"/>
                </a:solidFill>
                <a:latin typeface="Oswald"/>
              </a:rPr>
              <a:t>practise</a:t>
            </a:r>
            <a:r>
              <a:rPr lang="en-US" sz="2400" dirty="0">
                <a:solidFill>
                  <a:srgbClr val="595959"/>
                </a:solidFill>
                <a:latin typeface="Oswald"/>
              </a:rPr>
              <a:t> effectively, preserve safety and promote professionalism and trust. </a:t>
            </a:r>
            <a:br>
              <a:rPr lang="en-US" sz="2400" dirty="0"/>
            </a:br>
            <a:r>
              <a:rPr lang="en-US" sz="2400" dirty="0">
                <a:solidFill>
                  <a:srgbClr val="595959"/>
                </a:solidFill>
                <a:latin typeface="Oswald"/>
              </a:rPr>
              <a:t>What are these codes used for? </a:t>
            </a:r>
            <a:r>
              <a:rPr lang="en-US" sz="2400" dirty="0" err="1">
                <a:solidFill>
                  <a:srgbClr val="595959"/>
                </a:solidFill>
                <a:latin typeface="Oswald"/>
              </a:rPr>
              <a:t>Prioritising</a:t>
            </a:r>
            <a:r>
              <a:rPr lang="en-US" sz="2400" dirty="0">
                <a:solidFill>
                  <a:srgbClr val="595959"/>
                </a:solidFill>
                <a:latin typeface="Oswald"/>
              </a:rPr>
              <a:t> people - Putting effort into patient that need your help </a:t>
            </a:r>
            <a:r>
              <a:rPr lang="en-GB" sz="2400" dirty="0">
                <a:solidFill>
                  <a:srgbClr val="595959"/>
                </a:solidFill>
                <a:latin typeface="Oswald"/>
              </a:rPr>
              <a:t>Practise</a:t>
            </a:r>
            <a:r>
              <a:rPr lang="en-US" sz="2400" dirty="0">
                <a:solidFill>
                  <a:srgbClr val="595959"/>
                </a:solidFill>
                <a:latin typeface="Oswald"/>
              </a:rPr>
              <a:t> effectively - Ensuring you can give the correct treatment to patients Preserve safety - Safety of the patients is important Promote professionalism and trust - Having a good standards in practice and ensure patients have good trust and feel confidence in you to treat them. 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75A56-E09F-7D05-9A15-1A599AD603C9}"/>
              </a:ext>
            </a:extLst>
          </p:cNvPr>
          <p:cNvSpPr txBox="1"/>
          <p:nvPr/>
        </p:nvSpPr>
        <p:spPr>
          <a:xfrm>
            <a:off x="166777" y="353683"/>
            <a:ext cx="74014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Nursing and midwifery council code of conducts (NMC)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7DB79-36D4-3712-F4F8-1C41620D3792}"/>
              </a:ext>
            </a:extLst>
          </p:cNvPr>
          <p:cNvSpPr txBox="1"/>
          <p:nvPr/>
        </p:nvSpPr>
        <p:spPr>
          <a:xfrm>
            <a:off x="9526438" y="64209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595959"/>
                </a:solidFill>
                <a:latin typeface="Arial"/>
                <a:cs typeface="Arial"/>
              </a:rPr>
              <a:t>(The code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368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orange bubble with text&#10;&#10;Description automatically generated">
            <a:extLst>
              <a:ext uri="{FF2B5EF4-FFF2-40B4-BE49-F238E27FC236}">
                <a16:creationId xmlns:a16="http://schemas.microsoft.com/office/drawing/2014/main" id="{45B5324A-825D-161B-D8D0-0FE3874681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3575" y="185737"/>
            <a:ext cx="8324850" cy="648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36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hank you sign&#10;&#10;Description automatically generated">
            <a:extLst>
              <a:ext uri="{FF2B5EF4-FFF2-40B4-BE49-F238E27FC236}">
                <a16:creationId xmlns:a16="http://schemas.microsoft.com/office/drawing/2014/main" id="{AD841B15-552F-3798-9FEE-DA868A6DB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97" y="406250"/>
            <a:ext cx="11332054" cy="5959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865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sign&#10;&#10;Description automatically generated">
            <a:extLst>
              <a:ext uri="{FF2B5EF4-FFF2-40B4-BE49-F238E27FC236}">
                <a16:creationId xmlns:a16="http://schemas.microsoft.com/office/drawing/2014/main" id="{71DC1928-5EDA-9FF4-4026-11F85B2176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602" y="559640"/>
            <a:ext cx="9921815" cy="555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98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F0B029-981E-841A-37DD-9C42355637D6}"/>
              </a:ext>
            </a:extLst>
          </p:cNvPr>
          <p:cNvSpPr txBox="1"/>
          <p:nvPr/>
        </p:nvSpPr>
        <p:spPr>
          <a:xfrm>
            <a:off x="123645" y="10926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latin typeface="Oswald"/>
              </a:rPr>
              <a:t>Reference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FEECD0-3A0D-F3DA-808F-4A269C67BDFE}"/>
              </a:ext>
            </a:extLst>
          </p:cNvPr>
          <p:cNvSpPr txBox="1"/>
          <p:nvPr/>
        </p:nvSpPr>
        <p:spPr>
          <a:xfrm>
            <a:off x="382438" y="770626"/>
            <a:ext cx="10248181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r>
              <a:rPr lang="en-US" sz="1600" dirty="0">
                <a:latin typeface="Arial"/>
                <a:cs typeface="Arial"/>
              </a:rPr>
              <a:t>Cleveland practice ( 2023 ) </a:t>
            </a: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2"/>
              </a:rPr>
              <a:t>https://my.clevelandclinic.org/health/articles/24651-nurse-practitioner</a:t>
            </a:r>
            <a:r>
              <a:rPr lang="en-US" sz="1600" dirty="0">
                <a:latin typeface="Arial"/>
                <a:cs typeface="Arial"/>
              </a:rPr>
              <a:t> 26 of </a:t>
            </a:r>
            <a:r>
              <a:rPr lang="en-US" sz="1600" err="1">
                <a:latin typeface="Arial"/>
                <a:cs typeface="Arial"/>
              </a:rPr>
              <a:t>Novemeber</a:t>
            </a:r>
            <a:r>
              <a:rPr lang="en-US" sz="1600" dirty="0">
                <a:latin typeface="Arial"/>
                <a:cs typeface="Arial"/>
              </a:rPr>
              <a:t> </a:t>
            </a:r>
            <a:br>
              <a:rPr lang="en-US" sz="1600" dirty="0"/>
            </a:b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Indeed ( 2023 )</a:t>
            </a: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3"/>
              </a:rPr>
              <a:t>https://www.indeed.com/career-advice/career-development/nursing-values#:~:text=One%20of%20the%20most%20important,educate%20them%20about%20their%20health</a:t>
            </a:r>
            <a:r>
              <a:rPr lang="en-US" sz="1600" dirty="0">
                <a:latin typeface="Arial"/>
                <a:cs typeface="Arial"/>
              </a:rPr>
              <a:t>.26 of November</a:t>
            </a:r>
            <a:br>
              <a:rPr lang="en-US" sz="1600" dirty="0"/>
            </a:b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National library of medicine ( 2022 ) </a:t>
            </a:r>
            <a:endParaRPr lang="en-US" sz="1600">
              <a:latin typeface="Calibri" panose="020F0502020204030204"/>
              <a:cs typeface="Calibri"/>
            </a:endParaRPr>
          </a:p>
          <a:p>
            <a:r>
              <a:rPr lang="en-US" sz="1600" dirty="0">
                <a:latin typeface="Arial"/>
                <a:cs typeface="Arial"/>
              </a:rPr>
              <a:t> </a:t>
            </a:r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4"/>
              </a:rPr>
              <a:t>https://www.ncbi.nlm.nih.gov/pmc/articles/PMC4216424/</a:t>
            </a:r>
            <a:r>
              <a:rPr lang="en-US" sz="1600" b="1" dirty="0">
                <a:latin typeface="Arial"/>
                <a:cs typeface="Arial"/>
              </a:rPr>
              <a:t> </a:t>
            </a:r>
            <a:r>
              <a:rPr lang="en-US" sz="1600" dirty="0">
                <a:latin typeface="Arial"/>
                <a:cs typeface="Arial"/>
              </a:rPr>
              <a:t>26 of November </a:t>
            </a:r>
            <a:br>
              <a:rPr lang="en-US" sz="1600" dirty="0"/>
            </a:b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Nursing </a:t>
            </a:r>
            <a:r>
              <a:rPr lang="en-US" sz="1600" dirty="0" err="1">
                <a:latin typeface="Arial"/>
                <a:cs typeface="Arial"/>
              </a:rPr>
              <a:t>centred</a:t>
            </a:r>
            <a:r>
              <a:rPr lang="en-US" sz="1600" dirty="0">
                <a:latin typeface="Arial"/>
                <a:cs typeface="Arial"/>
              </a:rPr>
              <a:t> blog ( 2021 ) </a:t>
            </a: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5"/>
              </a:rPr>
              <a:t>https://www.nursingcenter.com/ncblog/january-2021/essential-skills-for-nurse</a:t>
            </a:r>
            <a:r>
              <a:rPr lang="en-US" sz="1600" dirty="0">
                <a:latin typeface="Arial"/>
                <a:cs typeface="Arial"/>
              </a:rPr>
              <a:t> 26 of November 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>
                <a:latin typeface="Arial"/>
                <a:cs typeface="Arial"/>
              </a:rPr>
              <a:t>NHS ( 2023 )</a:t>
            </a:r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6"/>
              </a:rPr>
              <a:t>https://www.stepintothenhs.nhs.uk/about-the-nhs#:~:text=The%20NHS%20was%20set%20up,care%20it%20gives%20to%20patients</a:t>
            </a:r>
            <a:r>
              <a:rPr lang="en-US" sz="1600" b="1" dirty="0">
                <a:latin typeface="Arial"/>
                <a:cs typeface="Arial"/>
              </a:rPr>
              <a:t>.</a:t>
            </a:r>
            <a:r>
              <a:rPr lang="en-US" sz="1600" dirty="0">
                <a:latin typeface="Arial"/>
                <a:cs typeface="Arial"/>
              </a:rPr>
              <a:t>26 of November </a:t>
            </a:r>
            <a:br>
              <a:rPr lang="en-US" sz="1600" dirty="0"/>
            </a:b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Nursing and Midwifery council ( 2023 ) </a:t>
            </a: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7"/>
              </a:rPr>
              <a:t>https://www.nmc.org.uk/standards/code/</a:t>
            </a:r>
            <a:r>
              <a:rPr lang="en-US" sz="1600" dirty="0">
                <a:latin typeface="Arial"/>
                <a:cs typeface="Arial"/>
              </a:rPr>
              <a:t> 26 of November </a:t>
            </a:r>
            <a:br>
              <a:rPr lang="en-US" sz="1600" dirty="0"/>
            </a:b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Nursing and Midwifery council ( 2023 )</a:t>
            </a:r>
            <a:endParaRPr lang="en-US" sz="1600">
              <a:latin typeface="Calibri" panose="020F0502020204030204"/>
              <a:cs typeface="Calibri"/>
            </a:endParaRPr>
          </a:p>
          <a:p>
            <a:r>
              <a:rPr lang="en-US" sz="1600" dirty="0">
                <a:latin typeface="Arial"/>
                <a:cs typeface="Arial"/>
              </a:rPr>
              <a:t> </a:t>
            </a: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8"/>
              </a:rPr>
              <a:t>https://www.nmc.org.uk/globalassets/sitedocuments/nmc-publications/nmc-code.pdf</a:t>
            </a:r>
            <a:r>
              <a:rPr lang="en-US" sz="1600" dirty="0">
                <a:latin typeface="Arial"/>
                <a:cs typeface="Arial"/>
              </a:rPr>
              <a:t> 26 of November </a:t>
            </a:r>
            <a:endParaRPr lang="en-US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8530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D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C74512-A0EE-C4E9-9231-506C9AE8EEBC}"/>
              </a:ext>
            </a:extLst>
          </p:cNvPr>
          <p:cNvSpPr txBox="1"/>
          <p:nvPr/>
        </p:nvSpPr>
        <p:spPr>
          <a:xfrm>
            <a:off x="152400" y="324928"/>
            <a:ext cx="51010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Arial"/>
                <a:cs typeface="Arial"/>
              </a:rPr>
              <a:t>References for the picture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FDB829-892F-D270-0678-AC3246D0BBAF}"/>
              </a:ext>
            </a:extLst>
          </p:cNvPr>
          <p:cNvSpPr txBox="1"/>
          <p:nvPr/>
        </p:nvSpPr>
        <p:spPr>
          <a:xfrm>
            <a:off x="324929" y="1029419"/>
            <a:ext cx="9644331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2"/>
              </a:rPr>
              <a:t>https://www.google.com/search?q=clip+art+nurses+&amp;tbm=isch&amp;ved=2ahUKEwjLg5HAjeqCAxVSlicCHWPzA0cQ2-cCegQIABAA&amp;oq=clip+art+nurses+&amp;gs_lcp=CgNpbWcQAzIFCAAQ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3"/>
              </a:rPr>
              <a:t>https://www.google.com/search?q=nhs+&amp;tbm=isch&amp;ved=2ahUKEwjn-ry7oOqCAxV0oicCHelSBHkQ2-cCegQIABAA&amp;oq=nhs+&amp;gs_lcp=CgNpbWcQAzIKCAAQgAQQigUQQzI</a:t>
            </a:r>
            <a:br>
              <a:rPr lang="en-US" sz="1600" dirty="0"/>
            </a:br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4"/>
              </a:rPr>
              <a:t>https://www.google.com/search?sca_esv=586418917&amp;rlz=1CAIGZW_enGB1075&amp;sxsrf=AM9HkKkBnJENkArUkKPzrl7OJwWfJirz6g:1701295170197&amp;q=aims+and+objectives&amp;tbm=</a:t>
            </a:r>
            <a:br>
              <a:rPr lang="en-US" sz="1600" dirty="0"/>
            </a:br>
            <a:r>
              <a:rPr lang="en-US" sz="1600" b="1" u="sng" dirty="0">
                <a:solidFill>
                  <a:srgbClr val="1155CC"/>
                </a:solidFill>
                <a:latin typeface="Arial"/>
                <a:cs typeface="Arial"/>
                <a:hlinkClick r:id="rId5"/>
              </a:rPr>
              <a:t>https://www.google.com/search?q=thank+you+&amp;tbm=isch&amp;ved=2ahUKEwjDr6rFoOqCAxXbAfsDHf6QCkIQ2-cCegQIABAA&amp;oq=thank+you+&amp;gs_lcp=CgNpbWcQAzIKCAA</a:t>
            </a:r>
            <a:br>
              <a:rPr lang="en-US" sz="1600" dirty="0"/>
            </a:br>
            <a:br>
              <a:rPr lang="en-US" sz="1600" dirty="0"/>
            </a:b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6"/>
              </a:rPr>
              <a:t>https://www.google.com/search?q=why+clipart+gif&amp;tbm=isch&amp;ved=2ahUKEwjLg5HAjeqCAxVSlicCHWPzA0cQ2-cCegQIABAA&amp;oq=why%3F+clipart+&amp;gs_lcp=CgNpbWcQARgAMgUIA</a:t>
            </a:r>
            <a:br>
              <a:rPr lang="en-US" sz="1600" dirty="0"/>
            </a:br>
            <a:br>
              <a:rPr lang="en-US" sz="1600" dirty="0"/>
            </a:br>
            <a:r>
              <a:rPr lang="en-US" sz="1600" u="sng" dirty="0">
                <a:solidFill>
                  <a:srgbClr val="1155CC"/>
                </a:solidFill>
                <a:latin typeface="Arial"/>
                <a:cs typeface="Arial"/>
                <a:hlinkClick r:id="rId7"/>
              </a:rPr>
              <a:t>https://www.google.com/search?sca_esv=586359844&amp;rlz=1CAIGZW_enGB1075&amp;sxsrf=AM9HkKmA8Qz7valIdv-kTzOp_rdxa3K_og:1701291707669&amp;q=why%3F&amp;tbm=isch&amp;source</a:t>
            </a:r>
            <a:endParaRPr lang="en-US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3516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184</cp:revision>
  <dcterms:created xsi:type="dcterms:W3CDTF">2023-11-29T23:25:35Z</dcterms:created>
  <dcterms:modified xsi:type="dcterms:W3CDTF">2023-11-30T00:09:48Z</dcterms:modified>
</cp:coreProperties>
</file>