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77"/>
  </p:notesMasterIdLst>
  <p:sldIdLst>
    <p:sldId id="256" r:id="rId3"/>
    <p:sldId id="380" r:id="rId4"/>
    <p:sldId id="456" r:id="rId5"/>
    <p:sldId id="375" r:id="rId6"/>
    <p:sldId id="381" r:id="rId7"/>
    <p:sldId id="382" r:id="rId8"/>
    <p:sldId id="383" r:id="rId9"/>
    <p:sldId id="384" r:id="rId10"/>
    <p:sldId id="457" r:id="rId11"/>
    <p:sldId id="387" r:id="rId12"/>
    <p:sldId id="459" r:id="rId13"/>
    <p:sldId id="342" r:id="rId14"/>
    <p:sldId id="438" r:id="rId15"/>
    <p:sldId id="441" r:id="rId16"/>
    <p:sldId id="443" r:id="rId17"/>
    <p:sldId id="444" r:id="rId18"/>
    <p:sldId id="445" r:id="rId19"/>
    <p:sldId id="447" r:id="rId20"/>
    <p:sldId id="340" r:id="rId21"/>
    <p:sldId id="341" r:id="rId22"/>
    <p:sldId id="476" r:id="rId23"/>
    <p:sldId id="448" r:id="rId24"/>
    <p:sldId id="475" r:id="rId25"/>
    <p:sldId id="451" r:id="rId26"/>
    <p:sldId id="452" r:id="rId27"/>
    <p:sldId id="453" r:id="rId28"/>
    <p:sldId id="454" r:id="rId29"/>
    <p:sldId id="455" r:id="rId30"/>
    <p:sldId id="460" r:id="rId31"/>
    <p:sldId id="461" r:id="rId32"/>
    <p:sldId id="458" r:id="rId33"/>
    <p:sldId id="462" r:id="rId34"/>
    <p:sldId id="463" r:id="rId35"/>
    <p:sldId id="464" r:id="rId36"/>
    <p:sldId id="465" r:id="rId37"/>
    <p:sldId id="466" r:id="rId38"/>
    <p:sldId id="467" r:id="rId39"/>
    <p:sldId id="468" r:id="rId40"/>
    <p:sldId id="469" r:id="rId41"/>
    <p:sldId id="470" r:id="rId42"/>
    <p:sldId id="471" r:id="rId43"/>
    <p:sldId id="472" r:id="rId44"/>
    <p:sldId id="473" r:id="rId45"/>
    <p:sldId id="474" r:id="rId46"/>
    <p:sldId id="257" r:id="rId47"/>
    <p:sldId id="258" r:id="rId48"/>
    <p:sldId id="259" r:id="rId49"/>
    <p:sldId id="263" r:id="rId50"/>
    <p:sldId id="265" r:id="rId51"/>
    <p:sldId id="266" r:id="rId52"/>
    <p:sldId id="267" r:id="rId53"/>
    <p:sldId id="273" r:id="rId54"/>
    <p:sldId id="272" r:id="rId55"/>
    <p:sldId id="271" r:id="rId56"/>
    <p:sldId id="274" r:id="rId57"/>
    <p:sldId id="275" r:id="rId58"/>
    <p:sldId id="277" r:id="rId59"/>
    <p:sldId id="278" r:id="rId60"/>
    <p:sldId id="279" r:id="rId61"/>
    <p:sldId id="280" r:id="rId62"/>
    <p:sldId id="282" r:id="rId63"/>
    <p:sldId id="281" r:id="rId64"/>
    <p:sldId id="293" r:id="rId65"/>
    <p:sldId id="294" r:id="rId66"/>
    <p:sldId id="308" r:id="rId67"/>
    <p:sldId id="309" r:id="rId68"/>
    <p:sldId id="310" r:id="rId69"/>
    <p:sldId id="315" r:id="rId70"/>
    <p:sldId id="317" r:id="rId71"/>
    <p:sldId id="318" r:id="rId72"/>
    <p:sldId id="311" r:id="rId73"/>
    <p:sldId id="312" r:id="rId74"/>
    <p:sldId id="313" r:id="rId75"/>
    <p:sldId id="314" r:id="rId7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94" d="100"/>
          <a:sy n="94" d="100"/>
        </p:scale>
        <p:origin x="114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74" Type="http://schemas.openxmlformats.org/officeDocument/2006/relationships/slide" Target="slides/slide72.xml"/><Relationship Id="rId79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slide" Target="slides/slide70.xml"/><Relationship Id="rId80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slide" Target="slides/slide7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slide" Target="slides/slide71.xml"/><Relationship Id="rId78" Type="http://schemas.openxmlformats.org/officeDocument/2006/relationships/presProps" Target="presProps.xml"/><Relationship Id="rId8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slide" Target="slides/slide74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Relationship Id="rId24" Type="http://schemas.openxmlformats.org/officeDocument/2006/relationships/slide" Target="slides/slide22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66" Type="http://schemas.openxmlformats.org/officeDocument/2006/relationships/slide" Target="slides/slide6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0F38E-DDAF-41FE-B6B9-5D5C2DAD140C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09E697-585B-48CF-A03A-BFFAFFE65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322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271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D12A99F-88C8-4413-BBDB-E9633A53948D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271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CBB2FFBC-ECC8-4E72-ACD7-AC5B3AC7D391}" type="slidenum">
              <a:rPr lang="en-US" altLang="en-US" sz="1200"/>
              <a:pPr/>
              <a:t>4</a:t>
            </a:fld>
            <a:endParaRPr lang="en-US" altLang="en-US" sz="120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271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9B5DD2D-80F8-4C47-BE29-F71863EB928E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271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1584D15-F658-456F-8F61-E80EBA02FF6A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52C13233-64BC-4954-9464-11A8667DC6C3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271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271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271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702DC87-2809-4E8A-B7E5-19578CF611CB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271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1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3671C7C-5C30-4951-A09C-C7DE0069A227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3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83090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96E650-A8FF-4A75-8D3E-76E6F7496A6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6" name="Rectangle 7"/>
          <p:cNvSpPr txBox="1">
            <a:spLocks noGrp="1" noChangeArrowheads="1"/>
          </p:cNvSpPr>
          <p:nvPr/>
        </p:nvSpPr>
        <p:spPr bwMode="auto">
          <a:xfrm>
            <a:off x="3966171" y="8820783"/>
            <a:ext cx="3031529" cy="46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3022" tIns="46511" rIns="93022" bIns="46511" anchor="b"/>
          <a:lstStyle>
            <a:lvl1pPr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defTabSz="930275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930275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30275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1896E650-A8FF-4A75-8D3E-76E6F7496A62}" type="slidenum"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Helvetica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30275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Helvetica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44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43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576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543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844FD9B-FA56-471A-AC29-AFD38B132615}" type="slidenum">
              <a:rPr lang="en-US" altLang="en-US" sz="1200"/>
              <a:pPr/>
              <a:t>14</a:t>
            </a:fld>
            <a:endParaRPr lang="en-US" altLang="en-US" sz="120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65890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21C07DE-DA20-4217-B91C-55FA724E7BD2}" type="slidenum">
              <a:rPr lang="en-US" altLang="en-US" sz="1200"/>
              <a:pPr/>
              <a:t>15</a:t>
            </a:fld>
            <a:endParaRPr lang="en-US" altLang="en-US" sz="1200"/>
          </a:p>
        </p:txBody>
      </p:sp>
      <p:sp>
        <p:nvSpPr>
          <p:cNvPr id="1146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146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834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D17C4D0E-10BE-41E0-A0AF-FD2B0011F8A3}" type="slidenum">
              <a:rPr lang="en-US" altLang="en-US" sz="1200"/>
              <a:pPr/>
              <a:t>16</a:t>
            </a:fld>
            <a:endParaRPr lang="en-US" altLang="en-US" sz="1200"/>
          </a:p>
        </p:txBody>
      </p:sp>
      <p:sp>
        <p:nvSpPr>
          <p:cNvPr id="1157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157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24943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15C7E4C-29A1-4ED6-8D81-6DB7BB775B79}" type="slidenum">
              <a:rPr lang="en-US" altLang="en-US" sz="1200"/>
              <a:pPr/>
              <a:t>17</a:t>
            </a:fld>
            <a:endParaRPr lang="en-US" altLang="en-US" sz="1200"/>
          </a:p>
        </p:txBody>
      </p:sp>
      <p:sp>
        <p:nvSpPr>
          <p:cNvPr id="1167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167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5586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7A450BD-08BE-4C06-8125-BBFA1D5AB413}" type="slidenum">
              <a:rPr lang="en-US" altLang="en-US" sz="1200"/>
              <a:pPr/>
              <a:t>18</a:t>
            </a:fld>
            <a:endParaRPr lang="en-US" altLang="en-US" sz="120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63393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1761" indent="-285293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1171" indent="-228234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597640" indent="-228234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4108" indent="-228234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0577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67045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3514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79982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A82168F-E865-405F-BB81-ED9E0172F23B}" type="slidenum">
              <a:rPr lang="en-US" altLang="en-US" sz="1200"/>
              <a:pPr/>
              <a:t>19</a:t>
            </a:fld>
            <a:endParaRPr lang="en-US" altLang="en-US" sz="1200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8253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1761" indent="-285293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1171" indent="-228234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597640" indent="-228234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4108" indent="-228234" defTabSz="928787" eaLnBrk="0" hangingPunct="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0577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67045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3514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79982" indent="-228234" defTabSz="928787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A82168F-E865-405F-BB81-ED9E0172F23B}" type="slidenum">
              <a:rPr lang="en-US" altLang="en-US" sz="1200"/>
              <a:pPr/>
              <a:t>20</a:t>
            </a:fld>
            <a:endParaRPr lang="en-US" altLang="en-US" sz="1200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3464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5701DF6-0095-49A6-9538-0F4E1D04D191}" type="slidenum">
              <a:rPr lang="en-US" altLang="en-US" sz="1200"/>
              <a:pPr/>
              <a:t>22</a:t>
            </a:fld>
            <a:endParaRPr lang="en-US" altLang="en-US" sz="1200"/>
          </a:p>
        </p:txBody>
      </p:sp>
      <p:sp>
        <p:nvSpPr>
          <p:cNvPr id="1198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198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3799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DB41EF66-ED53-8786-28FE-66BBBD9161A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329C0A1F-DAFD-6519-59EB-55E1CC7660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1432" tIns="45716" rIns="91432" bIns="45716"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292755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FCC9CF2-4998-4C05-A98D-CC655C386950}" type="slidenum">
              <a:rPr lang="en-US" altLang="en-US" sz="1200"/>
              <a:pPr/>
              <a:t>24</a:t>
            </a:fld>
            <a:endParaRPr lang="en-US" altLang="en-US" sz="120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925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601A597-9366-4E98-91B3-EC7AD41AF343}" type="slidenum">
              <a:rPr lang="en-US" altLang="en-US" sz="1200"/>
              <a:pPr/>
              <a:t>25</a:t>
            </a:fld>
            <a:endParaRPr lang="en-US" altLang="en-US" sz="1200"/>
          </a:p>
        </p:txBody>
      </p:sp>
      <p:sp>
        <p:nvSpPr>
          <p:cNvPr id="1239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39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081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C0684B9-9744-4E13-BCE3-67E4D5AC52B7}" type="slidenum">
              <a:rPr lang="en-US" altLang="en-US" sz="1200"/>
              <a:pPr/>
              <a:t>26</a:t>
            </a:fld>
            <a:endParaRPr lang="en-US" altLang="en-US" sz="1200"/>
          </a:p>
        </p:txBody>
      </p:sp>
      <p:sp>
        <p:nvSpPr>
          <p:cNvPr id="124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450735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5911C6D-C523-432C-89F4-406A63F7E4F9}" type="slidenum">
              <a:rPr lang="en-US" altLang="en-US" sz="1200"/>
              <a:pPr/>
              <a:t>27</a:t>
            </a:fld>
            <a:endParaRPr lang="en-US" altLang="en-US" sz="1200"/>
          </a:p>
        </p:txBody>
      </p:sp>
      <p:sp>
        <p:nvSpPr>
          <p:cNvPr id="1259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3382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D954D0A1-F669-443E-ADD7-EBEE7996BBA6}" type="slidenum">
              <a:rPr lang="en-US" altLang="en-US" sz="1200"/>
              <a:pPr/>
              <a:t>28</a:t>
            </a:fld>
            <a:endParaRPr lang="en-US" altLang="en-US" sz="1200"/>
          </a:p>
        </p:txBody>
      </p:sp>
      <p:sp>
        <p:nvSpPr>
          <p:cNvPr id="1269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69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58958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A4B0E9C-818B-4892-804B-8736909E539A}" type="slidenum">
              <a:rPr lang="en-US" altLang="en-US" sz="1200"/>
              <a:pPr/>
              <a:t>29</a:t>
            </a:fld>
            <a:endParaRPr lang="en-US" altLang="en-US" sz="1200"/>
          </a:p>
        </p:txBody>
      </p:sp>
      <p:sp>
        <p:nvSpPr>
          <p:cNvPr id="1280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3027" y="4410392"/>
            <a:ext cx="5131647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309960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2205F84-2065-4332-B0FA-E582A1DD7231}" type="slidenum">
              <a:rPr lang="en-US" altLang="en-US" sz="1200"/>
              <a:pPr/>
              <a:t>30</a:t>
            </a:fld>
            <a:endParaRPr lang="en-US" altLang="en-US" sz="120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32827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4AA862FF-AA55-4048-85C2-DAA9D3A35A69}" type="slidenum">
              <a:rPr lang="en-US" altLang="en-US" sz="1200"/>
              <a:pPr/>
              <a:t>31</a:t>
            </a:fld>
            <a:endParaRPr lang="en-US" altLang="en-US" sz="1200"/>
          </a:p>
        </p:txBody>
      </p:sp>
      <p:sp>
        <p:nvSpPr>
          <p:cNvPr id="130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31300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2C79F51-599B-4731-9C05-59A4A5345ABF}" type="slidenum">
              <a:rPr lang="en-US" altLang="en-US" sz="1200"/>
              <a:pPr/>
              <a:t>32</a:t>
            </a:fld>
            <a:endParaRPr lang="en-US" altLang="en-US" sz="1200"/>
          </a:p>
        </p:txBody>
      </p:sp>
      <p:sp>
        <p:nvSpPr>
          <p:cNvPr id="131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10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256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AFCC4C7-9321-4F85-AC15-C96C02999C1E}" type="slidenum">
              <a:rPr lang="en-US" altLang="en-US" sz="1200"/>
              <a:pPr/>
              <a:t>33</a:t>
            </a:fld>
            <a:endParaRPr lang="en-US" altLang="en-US" sz="1200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377824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EF539C29-DF58-4677-B4D9-0CC127174E2D}" type="slidenum">
              <a:rPr lang="en-US" altLang="en-US" sz="1200"/>
              <a:pPr/>
              <a:t>34</a:t>
            </a:fld>
            <a:endParaRPr lang="en-US" altLang="en-US" sz="1200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13968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962CACEA-96F7-41D9-A638-F44E853DC1F9}" type="slidenum">
              <a:rPr lang="en-US" altLang="en-US" sz="1200"/>
              <a:pPr/>
              <a:t>35</a:t>
            </a:fld>
            <a:endParaRPr lang="en-US" altLang="en-US" sz="1200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70738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2678A41-D873-4EFC-8823-1C9E9A3093FE}" type="slidenum">
              <a:rPr lang="en-US" altLang="en-US" sz="1200"/>
              <a:pPr/>
              <a:t>36</a:t>
            </a:fld>
            <a:endParaRPr lang="en-US" altLang="en-US" sz="1200"/>
          </a:p>
        </p:txBody>
      </p:sp>
      <p:sp>
        <p:nvSpPr>
          <p:cNvPr id="135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5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3027" y="4410392"/>
            <a:ext cx="5131647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738945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EA18F2D-D4E4-4C99-9424-81DA77918E26}" type="slidenum">
              <a:rPr lang="en-US" altLang="en-US" sz="1200"/>
              <a:pPr/>
              <a:t>37</a:t>
            </a:fld>
            <a:endParaRPr lang="en-US" altLang="en-US" sz="1200"/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29901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6443853-1DD4-4877-B587-65D98B968857}" type="slidenum">
              <a:rPr lang="en-US" altLang="en-US" sz="1200"/>
              <a:pPr/>
              <a:t>38</a:t>
            </a:fld>
            <a:endParaRPr lang="en-US" altLang="en-US" sz="1200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010081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1A8B56BC-BF26-4697-801E-84F2929930E3}" type="slidenum">
              <a:rPr lang="en-US" altLang="en-US" sz="1200"/>
              <a:pPr/>
              <a:t>39</a:t>
            </a:fld>
            <a:endParaRPr lang="en-US" altLang="en-US" sz="1200"/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8482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19163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19163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E2A4DCD6-4990-4088-8EFB-FAD2F8B84679}" type="slidenum">
              <a:rPr lang="en-US" altLang="en-US" sz="1200"/>
              <a:pPr/>
              <a:t>40</a:t>
            </a:fld>
            <a:endParaRPr lang="en-US" altLang="en-US" sz="1200"/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3027" y="4410392"/>
            <a:ext cx="5131647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190292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3FB97D8D-6A75-4AFA-8548-85396391880A}" type="slidenum">
              <a:rPr lang="en-US" altLang="en-US" sz="1200"/>
              <a:pPr/>
              <a:t>41</a:t>
            </a:fld>
            <a:endParaRPr lang="en-US" altLang="en-US" sz="1200"/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99697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F6DB8CD2-F9D8-4BCF-90A1-A8E625EDFB97}" type="slidenum">
              <a:rPr lang="en-US" altLang="en-US" sz="1200"/>
              <a:pPr/>
              <a:t>42</a:t>
            </a:fld>
            <a:endParaRPr lang="en-US" altLang="en-US" sz="1200"/>
          </a:p>
        </p:txBody>
      </p:sp>
      <p:sp>
        <p:nvSpPr>
          <p:cNvPr id="141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39669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759040D4-3005-4847-ABB3-16A2B4BDF1CE}" type="slidenum">
              <a:rPr lang="en-US" altLang="en-US" sz="1200"/>
              <a:pPr/>
              <a:t>43</a:t>
            </a:fld>
            <a:endParaRPr lang="en-US" altLang="en-US" sz="1200"/>
          </a:p>
        </p:txBody>
      </p:sp>
      <p:sp>
        <p:nvSpPr>
          <p:cNvPr id="142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158060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 defTabSz="928688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C9B7593E-E541-408E-B62F-DEA0E60392EA}" type="slidenum">
              <a:rPr lang="en-US" altLang="en-US" sz="1200"/>
              <a:pPr/>
              <a:t>44</a:t>
            </a:fld>
            <a:endParaRPr lang="en-US" altLang="en-US" sz="1200"/>
          </a:p>
        </p:txBody>
      </p:sp>
      <p:sp>
        <p:nvSpPr>
          <p:cNvPr id="143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5325"/>
            <a:ext cx="6188075" cy="3481388"/>
          </a:xfrm>
          <a:ln/>
        </p:spPr>
      </p:sp>
      <p:sp>
        <p:nvSpPr>
          <p:cNvPr id="1433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1414" y="4410392"/>
            <a:ext cx="5134874" cy="417734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276949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>
            <a:extLst>
              <a:ext uri="{FF2B5EF4-FFF2-40B4-BE49-F238E27FC236}">
                <a16:creationId xmlns:a16="http://schemas.microsoft.com/office/drawing/2014/main" id="{DB41EF66-ED53-8786-28FE-66BBBD9161A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89091" name="Rectangle 3">
            <a:extLst>
              <a:ext uri="{FF2B5EF4-FFF2-40B4-BE49-F238E27FC236}">
                <a16:creationId xmlns:a16="http://schemas.microsoft.com/office/drawing/2014/main" id="{329C0A1F-DAFD-6519-59EB-55E1CC7660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1432" tIns="45716" rIns="91432" bIns="45716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>
            <a:extLst>
              <a:ext uri="{FF2B5EF4-FFF2-40B4-BE49-F238E27FC236}">
                <a16:creationId xmlns:a16="http://schemas.microsoft.com/office/drawing/2014/main" id="{7EABAF9F-323E-FDB1-17C8-87BA5F0E955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91139" name="Rectangle 3">
            <a:extLst>
              <a:ext uri="{FF2B5EF4-FFF2-40B4-BE49-F238E27FC236}">
                <a16:creationId xmlns:a16="http://schemas.microsoft.com/office/drawing/2014/main" id="{D4460E36-9FD2-8B52-32DD-AD55F765322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1432" tIns="45716" rIns="91432" bIns="45716"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>
            <a:extLst>
              <a:ext uri="{FF2B5EF4-FFF2-40B4-BE49-F238E27FC236}">
                <a16:creationId xmlns:a16="http://schemas.microsoft.com/office/drawing/2014/main" id="{34AAD897-28C0-073B-3DAB-18DC5C7D65B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93187" name="Rectangle 3">
            <a:extLst>
              <a:ext uri="{FF2B5EF4-FFF2-40B4-BE49-F238E27FC236}">
                <a16:creationId xmlns:a16="http://schemas.microsoft.com/office/drawing/2014/main" id="{4DB48106-8595-1C31-5930-E5C9DF4C06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 lIns="91432" tIns="45716" rIns="91432" bIns="45716"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db-book.com/" TargetMode="Externa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AE3C4-9739-3AA4-FF3D-077BE7B669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FF657-6EC7-4EBE-BA6B-1A5B411A15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E334-D32A-375B-427B-A5C9227D8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5DCA2-6401-E04E-2B98-A7E156E98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30802-6DB0-912E-F47C-D09BA567A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821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2BFB2-7EF3-2234-91B2-7EDC9AB24E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FDEAE-F10D-AC29-8B1C-EE15F1A7F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FB015-5179-C6B1-C1DD-EFFC6BB47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0B6A5-52E0-2920-9D4E-A6EF7EEC1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E05F2-434D-9B49-6A63-42B164BFF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253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A1362-3B6F-1081-23C9-75FC6842F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EEAD23-9388-B2D9-EF67-967E1F6B6C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BE55F-8FCE-A50D-4E49-A05D188ED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5310D-66CB-9A85-F206-27055B74E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3F4C8-4142-38C9-7515-9C613AF4D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37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5CC8D-D291-03C3-159C-DAA764251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94929-65D6-0115-C988-1A7A3978F3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969F9F-1571-86EA-68D3-3639E1FD08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9590E-B8B3-A98B-B4AE-F72A39A2A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846DBB-A4BB-4328-C403-1DF76355B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19FE13-1A57-DF4C-A1CB-6054D3FAF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88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32141-B5DE-3ED8-CE23-593389878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B6D43-7400-B0B5-3952-691ABDB95A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7ACEF9-CF9C-9B95-4DF5-24CF5001AD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D5AE4D-C2DB-F0CD-C314-B28C86EA8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78D0AE-267E-B899-8758-1720BE7D54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DAE3B1-92F0-CA35-A7BD-1BEC14252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62E6BE-E7E5-FEE4-9617-5B5BD4DD5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C86361-441A-BAEB-E730-ADC0E0435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713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01817-5E3E-6C21-4265-B53FD8B33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734FAF-EDD3-38C5-6439-5E48F560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5ABDBA-BDD7-E37B-2B3F-3CE1DEB1B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F4262E-EC20-B501-AA70-E146E98A7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545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518473-B63C-AC13-9848-8FC84AA15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ADC2C4-0C88-3684-3E4B-96B09C881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E6D654-1C0B-7F8C-115E-1330DAFA8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24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829E5-3910-6D63-62B4-7427404B6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24C14-F204-B33E-8785-F8305A8D3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244ECF-6E96-546D-FF76-C606BE6506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0AA81-1D3B-A577-183A-8DBFFB853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92411F-1AE5-2F74-CDA9-EAE485C51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A99A74-E0AE-5BAD-707F-462B4F79B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455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025A4-B399-D59E-149B-DDA601060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E9C0FC-476D-192A-E826-DF03CD2BFC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312637-544B-D6C9-ECFE-D80881DFA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D7F46F-88AB-02E1-2E40-DDBE08473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895DD7-5EB3-635E-998B-60D7A4218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5B1F0E-29E5-DB88-9406-5A564583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583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C69A2-C498-FCFD-8EEE-BCDAD02DF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D162A6-999C-49C5-00DB-52F2956D74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D87FE3-69FD-2D89-28B8-2E47ADA57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C1F60A-EF21-BD64-BAF0-E980EC061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C5B81-9D48-0444-3FD1-146D337FF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388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78FBAF-86E3-F493-407E-7F4E8C56DE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6B4575-D4CA-5F54-E6BA-D99671EFDE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445FB-FB0D-F618-4358-ACC123EFF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57411-089C-0D73-5EEA-73783417E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9AA8AB-3E42-4730-E218-C5F7A5F946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844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7">
            <a:extLst>
              <a:ext uri="{FF2B5EF4-FFF2-40B4-BE49-F238E27FC236}">
                <a16:creationId xmlns:a16="http://schemas.microsoft.com/office/drawing/2014/main" id="{A25BB261-D773-4836-B381-7A051175F5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0130" y="5726113"/>
            <a:ext cx="3718390" cy="800219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1600" b="1" dirty="0">
                <a:solidFill>
                  <a:srgbClr val="002060"/>
                </a:solidFill>
              </a:rPr>
              <a:t>Database System Concepts, 7</a:t>
            </a:r>
            <a:r>
              <a:rPr lang="en-US" altLang="en-US" sz="1600" b="1" baseline="30000" dirty="0">
                <a:solidFill>
                  <a:srgbClr val="002060"/>
                </a:solidFill>
              </a:rPr>
              <a:t>th</a:t>
            </a:r>
            <a:r>
              <a:rPr lang="en-US" altLang="en-US" sz="1600" b="1" dirty="0">
                <a:solidFill>
                  <a:srgbClr val="002060"/>
                </a:solidFill>
              </a:rPr>
              <a:t> Ed</a:t>
            </a:r>
            <a:r>
              <a:rPr lang="en-US" altLang="en-US" sz="1600" dirty="0">
                <a:solidFill>
                  <a:srgbClr val="002060"/>
                </a:solidFill>
              </a:rPr>
              <a:t>.</a:t>
            </a:r>
          </a:p>
          <a:p>
            <a:pPr algn="ctr">
              <a:spcBef>
                <a:spcPct val="50000"/>
              </a:spcBef>
              <a:defRPr/>
            </a:pPr>
            <a:r>
              <a:rPr lang="en-US" altLang="en-US" sz="1200" b="1" dirty="0">
                <a:solidFill>
                  <a:srgbClr val="002060"/>
                </a:solidFill>
              </a:rPr>
              <a:t>©Silberschatz, Korth and Sudarshan</a:t>
            </a:r>
            <a:br>
              <a:rPr lang="en-US" altLang="en-US" sz="1200" b="1" dirty="0">
                <a:solidFill>
                  <a:srgbClr val="002060"/>
                </a:solidFill>
              </a:rPr>
            </a:br>
            <a:r>
              <a:rPr lang="en-US" altLang="en-US" sz="1200" b="1" dirty="0">
                <a:solidFill>
                  <a:srgbClr val="002060"/>
                </a:solidFill>
              </a:rPr>
              <a:t>See </a:t>
            </a:r>
            <a:r>
              <a:rPr lang="en-US" altLang="en-US" sz="1200" b="1" dirty="0">
                <a:solidFill>
                  <a:srgbClr val="002060"/>
                </a:solidFill>
                <a:hlinkClick r:id="rId2"/>
              </a:rPr>
              <a:t>www.db-book.com</a:t>
            </a:r>
            <a:r>
              <a:rPr lang="en-US" altLang="en-US" sz="1200" b="1" dirty="0">
                <a:solidFill>
                  <a:srgbClr val="002060"/>
                </a:solidFill>
              </a:rPr>
              <a:t> for conditions on re-use </a:t>
            </a:r>
          </a:p>
        </p:txBody>
      </p:sp>
      <p:sp>
        <p:nvSpPr>
          <p:cNvPr id="5130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2286000"/>
            <a:ext cx="10363200" cy="1143000"/>
          </a:xfrm>
        </p:spPr>
        <p:txBody>
          <a:bodyPr/>
          <a:lstStyle>
            <a:lvl1pPr>
              <a:defRPr>
                <a:solidFill>
                  <a:srgbClr val="00206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B4760F52-45E1-4E1D-A744-2F2290DE90C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>
          <a:xfrm>
            <a:off x="8794751" y="6218238"/>
            <a:ext cx="2540000" cy="457200"/>
          </a:xfrm>
        </p:spPr>
        <p:txBody>
          <a:bodyPr/>
          <a:lstStyle>
            <a:lvl1pPr>
              <a:defRPr>
                <a:solidFill>
                  <a:srgbClr val="578963"/>
                </a:solidFill>
              </a:defRPr>
            </a:lvl1pPr>
          </a:lstStyle>
          <a:p>
            <a:pPr>
              <a:defRPr/>
            </a:pPr>
            <a:fld id="{3B69BB99-A72A-4470-971F-83530C443C9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9" name="Picture 8" descr="Cover-6Ed"/>
          <p:cNvPicPr>
            <a:picLocks noChangeAspect="1" noChangeArrowheads="1"/>
          </p:cNvPicPr>
          <p:nvPr userDrawn="1"/>
        </p:nvPicPr>
        <p:blipFill>
          <a:blip r:embed="rId3"/>
          <a:stretch>
            <a:fillRect/>
          </a:stretch>
        </p:blipFill>
        <p:spPr bwMode="auto">
          <a:xfrm>
            <a:off x="18478" y="1"/>
            <a:ext cx="1775025" cy="170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5728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468" y="1093789"/>
            <a:ext cx="10276417" cy="4903787"/>
          </a:xfrm>
        </p:spPr>
        <p:txBody>
          <a:bodyPr/>
          <a:lstStyle>
            <a:lvl1pPr marL="342900" indent="-342900">
              <a:buSzPct val="110000"/>
              <a:buFont typeface="Wingdings" panose="05000000000000000000" pitchFamily="2" charset="2"/>
              <a:buChar char="§"/>
              <a:defRPr sz="1700"/>
            </a:lvl1pPr>
            <a:lvl2pPr marL="742950" indent="-285750">
              <a:buSzPct val="110000"/>
              <a:buFont typeface="Arial" panose="020B0604020202020204" pitchFamily="34" charset="0"/>
              <a:buChar char="•"/>
              <a:defRPr sz="1700"/>
            </a:lvl2pPr>
            <a:lvl3pPr marL="1085850" indent="-228600">
              <a:buFont typeface="Wingdings" panose="05000000000000000000" pitchFamily="2" charset="2"/>
              <a:buChar char="§"/>
              <a:defRPr sz="1700"/>
            </a:lvl3pPr>
            <a:lvl4pPr marL="1428750" indent="-228600">
              <a:buFont typeface="Arial" panose="020B0604020202020204" pitchFamily="34" charset="0"/>
              <a:buChar char="•"/>
              <a:defRPr sz="1700"/>
            </a:lvl4pPr>
            <a:lvl5pPr marL="1771650" indent="-228600">
              <a:buFont typeface="Wingdings" panose="05000000000000000000" pitchFamily="2" charset="2"/>
              <a:buChar char="§"/>
              <a:defRPr sz="17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98160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36F2EBE-FF5F-4F9D-A3C2-A59A92D7809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7F3CAF-32BF-49A6-93F1-59C9E4B7C95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17623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851" y="1093789"/>
            <a:ext cx="5005916" cy="4903787"/>
          </a:xfrm>
        </p:spPr>
        <p:txBody>
          <a:bodyPr/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4967" y="1093789"/>
            <a:ext cx="5005917" cy="4903787"/>
          </a:xfrm>
        </p:spPr>
        <p:txBody>
          <a:bodyPr/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A6D4A7F0-1138-4608-80AA-D0A6F5D41187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852D5F-D37B-4E9D-98AD-511A1ABBD6A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0643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56DFCFB3-6710-4DD2-8404-7E55A930F352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91CCC-CC48-429B-87C9-7123B48E52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49382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BB431453-8F56-47C4-89BA-3EDF3CD092B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9D92F0-DB25-4E6B-A10D-A7937AC7A36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19614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4BE8099E-18A5-481A-9697-216087BE0676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55C8E-F740-4D28-8DA3-D7B8E0F6F5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45163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7E2C57D-1205-411A-BA90-DF60A810F6DB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BE5B0-1186-4DAB-9E97-511F15F5C63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12825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99EB6957-06EE-46F8-A450-3DB417A1F8A6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91DB2E-7BC4-4C22-ACAE-0B8B3F0C514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07089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5C950AD-734E-45C7-8042-5795FFAD6750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E5E31B-1343-4510-8DCD-65E7B65446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26186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01667" y="117475"/>
            <a:ext cx="2692400" cy="58801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7" y="117475"/>
            <a:ext cx="7874000" cy="58801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A7A2CD-B5B0-4CF6-8038-339B0E99E366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3574B0-C055-4E38-82A9-667A1DF1F8D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65239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796C49-4A73-449B-A170-DFFCD45313DF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0D9E99-A0D8-4F2F-B04A-331DF655FEA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653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59E5A2-C768-9967-FE97-B6BE733AA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E74D70-7C2F-BC21-B1BF-14C05C0B2D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BFA1-647A-8AD9-BD38-FD354A5CCF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4BBA5-AA84-4ADE-A9E6-4744A9464AD3}" type="datetimeFigureOut">
              <a:rPr lang="en-GB" smtClean="0"/>
              <a:t>28/05/2024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DA914-9F37-99BB-E2F5-8CD2DC0492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3800E-0033-363F-FFE8-9710AF327A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67F584-0DA7-4672-A02B-148E2C7066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89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6112478-D9B7-4D0D-ADE5-62D5EFAAFB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024468" y="1093789"/>
            <a:ext cx="10276417" cy="490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512003" name="Rectangle 3">
            <a:extLst>
              <a:ext uri="{FF2B5EF4-FFF2-40B4-BE49-F238E27FC236}">
                <a16:creationId xmlns:a16="http://schemas.microsoft.com/office/drawing/2014/main" id="{D2EB5033-CF44-472B-B77D-FAA18581E63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4008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>
                <a:solidFill>
                  <a:srgbClr val="002060"/>
                </a:solidFill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8BECA7E0-09BC-41D3-BD93-B7E81A2ACCB7}" type="slidenum">
              <a:rPr lang="en-US" altLang="en-US" smtClean="0"/>
              <a:pPr>
                <a:defRPr/>
              </a:pPr>
              <a:t>‹#›</a:t>
            </a:fld>
            <a:endParaRPr lang="en-US" altLang="en-US" dirty="0"/>
          </a:p>
        </p:txBody>
      </p:sp>
      <p:sp>
        <p:nvSpPr>
          <p:cNvPr id="1028" name="Text Box 4">
            <a:extLst>
              <a:ext uri="{FF2B5EF4-FFF2-40B4-BE49-F238E27FC236}">
                <a16:creationId xmlns:a16="http://schemas.microsoft.com/office/drawing/2014/main" id="{D0CFC8B2-2C6C-4CA4-9AFC-14298F0DD4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02889" y="6613526"/>
            <a:ext cx="2403222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1000" b="1" dirty="0">
                <a:solidFill>
                  <a:srgbClr val="002060"/>
                </a:solidFill>
              </a:rPr>
              <a:t>©Silberschatz, Korth and Sudarshan</a:t>
            </a:r>
          </a:p>
        </p:txBody>
      </p:sp>
      <p:sp>
        <p:nvSpPr>
          <p:cNvPr id="512005" name="Text Box 5">
            <a:extLst>
              <a:ext uri="{FF2B5EF4-FFF2-40B4-BE49-F238E27FC236}">
                <a16:creationId xmlns:a16="http://schemas.microsoft.com/office/drawing/2014/main" id="{ED25C836-0663-424A-84A7-5AB803422860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047906" y="6613526"/>
            <a:ext cx="44755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lang="en-US" altLang="en-US" sz="1000" b="1" dirty="0">
                <a:solidFill>
                  <a:srgbClr val="002060"/>
                </a:solidFill>
              </a:rPr>
              <a:t>6.</a:t>
            </a:r>
            <a:fld id="{669DE52E-05EC-4487-BE79-3F9A6A9F8797}" type="slidenum">
              <a:rPr lang="en-US" altLang="en-US" sz="1000" b="1" smtClean="0">
                <a:solidFill>
                  <a:srgbClr val="002060"/>
                </a:solidFill>
              </a:rPr>
              <a:pPr algn="ctr">
                <a:spcBef>
                  <a:spcPct val="50000"/>
                </a:spcBef>
                <a:defRPr/>
              </a:pPr>
              <a:t>‹#›</a:t>
            </a:fld>
            <a:endParaRPr lang="en-US" altLang="en-US" sz="1000" b="1" dirty="0">
              <a:solidFill>
                <a:srgbClr val="002060"/>
              </a:solidFill>
            </a:endParaRPr>
          </a:p>
        </p:txBody>
      </p:sp>
      <p:sp>
        <p:nvSpPr>
          <p:cNvPr id="512006" name="Rectangle 6">
            <a:extLst>
              <a:ext uri="{FF2B5EF4-FFF2-40B4-BE49-F238E27FC236}">
                <a16:creationId xmlns:a16="http://schemas.microsoft.com/office/drawing/2014/main" id="{BFAC4B4C-D3C2-4A14-871E-CC7D45F076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24467" y="117475"/>
            <a:ext cx="1076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31" name="Text Box 7">
            <a:extLst>
              <a:ext uri="{FF2B5EF4-FFF2-40B4-BE49-F238E27FC236}">
                <a16:creationId xmlns:a16="http://schemas.microsoft.com/office/drawing/2014/main" id="{5472E9A1-C06F-4393-872E-7F8100F916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6613526"/>
            <a:ext cx="2595582" cy="246221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 wrap="none">
            <a:spAutoFit/>
          </a:bodyPr>
          <a:lstStyle>
            <a:lvl1pPr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charset="0"/>
                <a:ea typeface="ＭＳ Ｐゴシック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US" sz="1000" b="1" dirty="0">
                <a:solidFill>
                  <a:srgbClr val="002060"/>
                </a:solidFill>
              </a:rPr>
              <a:t>Database System Concepts - 7</a:t>
            </a:r>
            <a:r>
              <a:rPr lang="en-US" sz="1000" b="1" baseline="30000" dirty="0">
                <a:solidFill>
                  <a:srgbClr val="002060"/>
                </a:solidFill>
              </a:rPr>
              <a:t>th</a:t>
            </a:r>
            <a:r>
              <a:rPr lang="en-US" sz="1000" b="1" dirty="0">
                <a:solidFill>
                  <a:srgbClr val="002060"/>
                </a:solidFill>
              </a:rPr>
              <a:t> Edition</a:t>
            </a:r>
          </a:p>
        </p:txBody>
      </p:sp>
      <p:sp>
        <p:nvSpPr>
          <p:cNvPr id="1032" name="Freeform 8">
            <a:extLst>
              <a:ext uri="{FF2B5EF4-FFF2-40B4-BE49-F238E27FC236}">
                <a16:creationId xmlns:a16="http://schemas.microsoft.com/office/drawing/2014/main" id="{0362D880-06BD-4D02-876C-3226AC8E6F10}"/>
              </a:ext>
            </a:extLst>
          </p:cNvPr>
          <p:cNvSpPr>
            <a:spLocks/>
          </p:cNvSpPr>
          <p:nvPr/>
        </p:nvSpPr>
        <p:spPr bwMode="auto">
          <a:xfrm>
            <a:off x="11889317" y="5445126"/>
            <a:ext cx="302683" cy="47625"/>
          </a:xfrm>
          <a:custGeom>
            <a:avLst/>
            <a:gdLst>
              <a:gd name="T0" fmla="*/ 0 w 285"/>
              <a:gd name="T1" fmla="*/ 2147483646 h 61"/>
              <a:gd name="T2" fmla="*/ 2147483646 w 285"/>
              <a:gd name="T3" fmla="*/ 2147483646 h 61"/>
              <a:gd name="T4" fmla="*/ 2147483646 w 285"/>
              <a:gd name="T5" fmla="*/ 2147483646 h 61"/>
              <a:gd name="T6" fmla="*/ 2147483646 w 285"/>
              <a:gd name="T7" fmla="*/ 2147483646 h 61"/>
              <a:gd name="T8" fmla="*/ 2147483646 w 285"/>
              <a:gd name="T9" fmla="*/ 2147483646 h 61"/>
              <a:gd name="T10" fmla="*/ 2147483646 w 285"/>
              <a:gd name="T11" fmla="*/ 2147483646 h 61"/>
              <a:gd name="T12" fmla="*/ 2147483646 w 285"/>
              <a:gd name="T13" fmla="*/ 2147483646 h 61"/>
              <a:gd name="T14" fmla="*/ 2147483646 w 285"/>
              <a:gd name="T15" fmla="*/ 2147483646 h 61"/>
              <a:gd name="T16" fmla="*/ 2147483646 w 285"/>
              <a:gd name="T17" fmla="*/ 0 h 61"/>
              <a:gd name="T18" fmla="*/ 2147483646 w 285"/>
              <a:gd name="T19" fmla="*/ 0 h 61"/>
              <a:gd name="T20" fmla="*/ 2147483646 w 285"/>
              <a:gd name="T21" fmla="*/ 0 h 61"/>
              <a:gd name="T22" fmla="*/ 2147483646 w 285"/>
              <a:gd name="T23" fmla="*/ 0 h 61"/>
              <a:gd name="T24" fmla="*/ 2147483646 w 285"/>
              <a:gd name="T25" fmla="*/ 2147483646 h 61"/>
              <a:gd name="T26" fmla="*/ 2147483646 w 285"/>
              <a:gd name="T27" fmla="*/ 2147483646 h 61"/>
              <a:gd name="T28" fmla="*/ 2147483646 w 285"/>
              <a:gd name="T29" fmla="*/ 2147483646 h 61"/>
              <a:gd name="T30" fmla="*/ 2147483646 w 285"/>
              <a:gd name="T31" fmla="*/ 2147483646 h 61"/>
              <a:gd name="T32" fmla="*/ 2147483646 w 285"/>
              <a:gd name="T33" fmla="*/ 2147483646 h 61"/>
              <a:gd name="T34" fmla="*/ 2147483646 w 285"/>
              <a:gd name="T35" fmla="*/ 2147483646 h 61"/>
              <a:gd name="T36" fmla="*/ 2147483646 w 285"/>
              <a:gd name="T37" fmla="*/ 2147483646 h 61"/>
              <a:gd name="T38" fmla="*/ 2147483646 w 285"/>
              <a:gd name="T39" fmla="*/ 2147483646 h 61"/>
              <a:gd name="T40" fmla="*/ 2147483646 w 285"/>
              <a:gd name="T41" fmla="*/ 2147483646 h 61"/>
              <a:gd name="T42" fmla="*/ 2147483646 w 285"/>
              <a:gd name="T43" fmla="*/ 2147483646 h 61"/>
              <a:gd name="T44" fmla="*/ 2147483646 w 285"/>
              <a:gd name="T45" fmla="*/ 2147483646 h 61"/>
              <a:gd name="T46" fmla="*/ 2147483646 w 285"/>
              <a:gd name="T47" fmla="*/ 2147483646 h 61"/>
              <a:gd name="T48" fmla="*/ 2147483646 w 285"/>
              <a:gd name="T49" fmla="*/ 2147483646 h 61"/>
              <a:gd name="T50" fmla="*/ 2147483646 w 285"/>
              <a:gd name="T51" fmla="*/ 2147483646 h 61"/>
              <a:gd name="T52" fmla="*/ 2147483646 w 285"/>
              <a:gd name="T53" fmla="*/ 2147483646 h 61"/>
              <a:gd name="T54" fmla="*/ 2147483646 w 285"/>
              <a:gd name="T55" fmla="*/ 2147483646 h 61"/>
              <a:gd name="T56" fmla="*/ 2147483646 w 285"/>
              <a:gd name="T57" fmla="*/ 2147483646 h 61"/>
              <a:gd name="T58" fmla="*/ 2147483646 w 285"/>
              <a:gd name="T59" fmla="*/ 2147483646 h 61"/>
              <a:gd name="T60" fmla="*/ 2147483646 w 285"/>
              <a:gd name="T61" fmla="*/ 2147483646 h 61"/>
              <a:gd name="T62" fmla="*/ 2147483646 w 285"/>
              <a:gd name="T63" fmla="*/ 2147483646 h 61"/>
              <a:gd name="T64" fmla="*/ 2147483646 w 285"/>
              <a:gd name="T65" fmla="*/ 2147483646 h 61"/>
              <a:gd name="T66" fmla="*/ 2147483646 w 285"/>
              <a:gd name="T67" fmla="*/ 2147483646 h 61"/>
              <a:gd name="T68" fmla="*/ 2147483646 w 285"/>
              <a:gd name="T69" fmla="*/ 2147483646 h 61"/>
              <a:gd name="T70" fmla="*/ 2147483646 w 285"/>
              <a:gd name="T71" fmla="*/ 2147483646 h 61"/>
              <a:gd name="T72" fmla="*/ 2147483646 w 285"/>
              <a:gd name="T73" fmla="*/ 2147483646 h 61"/>
              <a:gd name="T74" fmla="*/ 2147483646 w 285"/>
              <a:gd name="T75" fmla="*/ 2147483646 h 61"/>
              <a:gd name="T76" fmla="*/ 2147483646 w 285"/>
              <a:gd name="T77" fmla="*/ 2147483646 h 61"/>
              <a:gd name="T78" fmla="*/ 2147483646 w 285"/>
              <a:gd name="T79" fmla="*/ 2147483646 h 61"/>
              <a:gd name="T80" fmla="*/ 2147483646 w 285"/>
              <a:gd name="T81" fmla="*/ 2147483646 h 61"/>
              <a:gd name="T82" fmla="*/ 2147483646 w 285"/>
              <a:gd name="T83" fmla="*/ 2147483646 h 61"/>
              <a:gd name="T84" fmla="*/ 2147483646 w 285"/>
              <a:gd name="T85" fmla="*/ 2147483646 h 61"/>
              <a:gd name="T86" fmla="*/ 2147483646 w 285"/>
              <a:gd name="T87" fmla="*/ 2147483646 h 61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</a:gdLst>
            <a:ahLst/>
            <a:cxnLst>
              <a:cxn ang="T88">
                <a:pos x="T0" y="T1"/>
              </a:cxn>
              <a:cxn ang="T89">
                <a:pos x="T2" y="T3"/>
              </a:cxn>
              <a:cxn ang="T90">
                <a:pos x="T4" y="T5"/>
              </a:cxn>
              <a:cxn ang="T91">
                <a:pos x="T6" y="T7"/>
              </a:cxn>
              <a:cxn ang="T92">
                <a:pos x="T8" y="T9"/>
              </a:cxn>
              <a:cxn ang="T93">
                <a:pos x="T10" y="T11"/>
              </a:cxn>
              <a:cxn ang="T94">
                <a:pos x="T12" y="T13"/>
              </a:cxn>
              <a:cxn ang="T95">
                <a:pos x="T14" y="T15"/>
              </a:cxn>
              <a:cxn ang="T96">
                <a:pos x="T16" y="T17"/>
              </a:cxn>
              <a:cxn ang="T97">
                <a:pos x="T18" y="T19"/>
              </a:cxn>
              <a:cxn ang="T98">
                <a:pos x="T20" y="T21"/>
              </a:cxn>
              <a:cxn ang="T99">
                <a:pos x="T22" y="T23"/>
              </a:cxn>
              <a:cxn ang="T100">
                <a:pos x="T24" y="T25"/>
              </a:cxn>
              <a:cxn ang="T101">
                <a:pos x="T26" y="T27"/>
              </a:cxn>
              <a:cxn ang="T102">
                <a:pos x="T28" y="T29"/>
              </a:cxn>
              <a:cxn ang="T103">
                <a:pos x="T30" y="T31"/>
              </a:cxn>
              <a:cxn ang="T104">
                <a:pos x="T32" y="T33"/>
              </a:cxn>
              <a:cxn ang="T105">
                <a:pos x="T34" y="T35"/>
              </a:cxn>
              <a:cxn ang="T106">
                <a:pos x="T36" y="T37"/>
              </a:cxn>
              <a:cxn ang="T107">
                <a:pos x="T38" y="T39"/>
              </a:cxn>
              <a:cxn ang="T108">
                <a:pos x="T40" y="T41"/>
              </a:cxn>
              <a:cxn ang="T109">
                <a:pos x="T42" y="T43"/>
              </a:cxn>
              <a:cxn ang="T110">
                <a:pos x="T44" y="T45"/>
              </a:cxn>
              <a:cxn ang="T111">
                <a:pos x="T46" y="T47"/>
              </a:cxn>
              <a:cxn ang="T112">
                <a:pos x="T48" y="T49"/>
              </a:cxn>
              <a:cxn ang="T113">
                <a:pos x="T50" y="T51"/>
              </a:cxn>
              <a:cxn ang="T114">
                <a:pos x="T52" y="T53"/>
              </a:cxn>
              <a:cxn ang="T115">
                <a:pos x="T54" y="T55"/>
              </a:cxn>
              <a:cxn ang="T116">
                <a:pos x="T56" y="T57"/>
              </a:cxn>
              <a:cxn ang="T117">
                <a:pos x="T58" y="T59"/>
              </a:cxn>
              <a:cxn ang="T118">
                <a:pos x="T60" y="T61"/>
              </a:cxn>
              <a:cxn ang="T119">
                <a:pos x="T62" y="T63"/>
              </a:cxn>
              <a:cxn ang="T120">
                <a:pos x="T64" y="T65"/>
              </a:cxn>
              <a:cxn ang="T121">
                <a:pos x="T66" y="T67"/>
              </a:cxn>
              <a:cxn ang="T122">
                <a:pos x="T68" y="T69"/>
              </a:cxn>
              <a:cxn ang="T123">
                <a:pos x="T70" y="T71"/>
              </a:cxn>
              <a:cxn ang="T124">
                <a:pos x="T72" y="T73"/>
              </a:cxn>
              <a:cxn ang="T125">
                <a:pos x="T74" y="T75"/>
              </a:cxn>
              <a:cxn ang="T126">
                <a:pos x="T76" y="T77"/>
              </a:cxn>
              <a:cxn ang="T127">
                <a:pos x="T78" y="T79"/>
              </a:cxn>
              <a:cxn ang="T128">
                <a:pos x="T80" y="T81"/>
              </a:cxn>
              <a:cxn ang="T129">
                <a:pos x="T82" y="T83"/>
              </a:cxn>
              <a:cxn ang="T130">
                <a:pos x="T84" y="T85"/>
              </a:cxn>
              <a:cxn ang="T131">
                <a:pos x="T86" y="T87"/>
              </a:cxn>
            </a:cxnLst>
            <a:rect l="0" t="0" r="r" b="b"/>
            <a:pathLst>
              <a:path w="285" h="61">
                <a:moveTo>
                  <a:pt x="2" y="61"/>
                </a:moveTo>
                <a:lnTo>
                  <a:pt x="0" y="59"/>
                </a:lnTo>
                <a:lnTo>
                  <a:pt x="0" y="55"/>
                </a:lnTo>
                <a:lnTo>
                  <a:pt x="2" y="48"/>
                </a:lnTo>
                <a:lnTo>
                  <a:pt x="5" y="40"/>
                </a:lnTo>
                <a:lnTo>
                  <a:pt x="9" y="34"/>
                </a:lnTo>
                <a:lnTo>
                  <a:pt x="13" y="31"/>
                </a:lnTo>
                <a:lnTo>
                  <a:pt x="17" y="25"/>
                </a:lnTo>
                <a:lnTo>
                  <a:pt x="24" y="21"/>
                </a:lnTo>
                <a:lnTo>
                  <a:pt x="30" y="17"/>
                </a:lnTo>
                <a:lnTo>
                  <a:pt x="40" y="13"/>
                </a:lnTo>
                <a:lnTo>
                  <a:pt x="45" y="10"/>
                </a:lnTo>
                <a:lnTo>
                  <a:pt x="51" y="8"/>
                </a:lnTo>
                <a:lnTo>
                  <a:pt x="57" y="6"/>
                </a:lnTo>
                <a:lnTo>
                  <a:pt x="64" y="6"/>
                </a:lnTo>
                <a:lnTo>
                  <a:pt x="70" y="2"/>
                </a:lnTo>
                <a:lnTo>
                  <a:pt x="78" y="2"/>
                </a:lnTo>
                <a:lnTo>
                  <a:pt x="85" y="0"/>
                </a:lnTo>
                <a:lnTo>
                  <a:pt x="93" y="0"/>
                </a:lnTo>
                <a:lnTo>
                  <a:pt x="100" y="0"/>
                </a:lnTo>
                <a:lnTo>
                  <a:pt x="110" y="0"/>
                </a:lnTo>
                <a:lnTo>
                  <a:pt x="118" y="0"/>
                </a:lnTo>
                <a:lnTo>
                  <a:pt x="129" y="0"/>
                </a:lnTo>
                <a:lnTo>
                  <a:pt x="137" y="0"/>
                </a:lnTo>
                <a:lnTo>
                  <a:pt x="146" y="2"/>
                </a:lnTo>
                <a:lnTo>
                  <a:pt x="154" y="2"/>
                </a:lnTo>
                <a:lnTo>
                  <a:pt x="163" y="4"/>
                </a:lnTo>
                <a:lnTo>
                  <a:pt x="173" y="6"/>
                </a:lnTo>
                <a:lnTo>
                  <a:pt x="182" y="8"/>
                </a:lnTo>
                <a:lnTo>
                  <a:pt x="192" y="8"/>
                </a:lnTo>
                <a:lnTo>
                  <a:pt x="201" y="12"/>
                </a:lnTo>
                <a:lnTo>
                  <a:pt x="209" y="12"/>
                </a:lnTo>
                <a:lnTo>
                  <a:pt x="216" y="13"/>
                </a:lnTo>
                <a:lnTo>
                  <a:pt x="224" y="15"/>
                </a:lnTo>
                <a:lnTo>
                  <a:pt x="234" y="17"/>
                </a:lnTo>
                <a:lnTo>
                  <a:pt x="239" y="19"/>
                </a:lnTo>
                <a:lnTo>
                  <a:pt x="247" y="21"/>
                </a:lnTo>
                <a:lnTo>
                  <a:pt x="254" y="23"/>
                </a:lnTo>
                <a:lnTo>
                  <a:pt x="260" y="25"/>
                </a:lnTo>
                <a:lnTo>
                  <a:pt x="266" y="25"/>
                </a:lnTo>
                <a:lnTo>
                  <a:pt x="270" y="27"/>
                </a:lnTo>
                <a:lnTo>
                  <a:pt x="273" y="27"/>
                </a:lnTo>
                <a:lnTo>
                  <a:pt x="279" y="29"/>
                </a:lnTo>
                <a:lnTo>
                  <a:pt x="283" y="31"/>
                </a:lnTo>
                <a:lnTo>
                  <a:pt x="285" y="32"/>
                </a:lnTo>
                <a:lnTo>
                  <a:pt x="279" y="44"/>
                </a:lnTo>
                <a:lnTo>
                  <a:pt x="277" y="44"/>
                </a:lnTo>
                <a:lnTo>
                  <a:pt x="273" y="42"/>
                </a:lnTo>
                <a:lnTo>
                  <a:pt x="268" y="42"/>
                </a:lnTo>
                <a:lnTo>
                  <a:pt x="260" y="40"/>
                </a:lnTo>
                <a:lnTo>
                  <a:pt x="251" y="38"/>
                </a:lnTo>
                <a:lnTo>
                  <a:pt x="241" y="36"/>
                </a:lnTo>
                <a:lnTo>
                  <a:pt x="235" y="34"/>
                </a:lnTo>
                <a:lnTo>
                  <a:pt x="230" y="34"/>
                </a:lnTo>
                <a:lnTo>
                  <a:pt x="224" y="32"/>
                </a:lnTo>
                <a:lnTo>
                  <a:pt x="218" y="32"/>
                </a:lnTo>
                <a:lnTo>
                  <a:pt x="213" y="31"/>
                </a:lnTo>
                <a:lnTo>
                  <a:pt x="207" y="31"/>
                </a:lnTo>
                <a:lnTo>
                  <a:pt x="201" y="29"/>
                </a:lnTo>
                <a:lnTo>
                  <a:pt x="196" y="29"/>
                </a:lnTo>
                <a:lnTo>
                  <a:pt x="190" y="27"/>
                </a:lnTo>
                <a:lnTo>
                  <a:pt x="182" y="27"/>
                </a:lnTo>
                <a:lnTo>
                  <a:pt x="178" y="25"/>
                </a:lnTo>
                <a:lnTo>
                  <a:pt x="173" y="25"/>
                </a:lnTo>
                <a:lnTo>
                  <a:pt x="167" y="23"/>
                </a:lnTo>
                <a:lnTo>
                  <a:pt x="163" y="23"/>
                </a:lnTo>
                <a:lnTo>
                  <a:pt x="158" y="21"/>
                </a:lnTo>
                <a:lnTo>
                  <a:pt x="154" y="21"/>
                </a:lnTo>
                <a:lnTo>
                  <a:pt x="148" y="19"/>
                </a:lnTo>
                <a:lnTo>
                  <a:pt x="142" y="19"/>
                </a:lnTo>
                <a:lnTo>
                  <a:pt x="144" y="48"/>
                </a:lnTo>
                <a:lnTo>
                  <a:pt x="110" y="15"/>
                </a:lnTo>
                <a:lnTo>
                  <a:pt x="118" y="48"/>
                </a:lnTo>
                <a:lnTo>
                  <a:pt x="83" y="21"/>
                </a:lnTo>
                <a:lnTo>
                  <a:pt x="91" y="48"/>
                </a:lnTo>
                <a:lnTo>
                  <a:pt x="59" y="29"/>
                </a:lnTo>
                <a:lnTo>
                  <a:pt x="57" y="29"/>
                </a:lnTo>
                <a:lnTo>
                  <a:pt x="53" y="31"/>
                </a:lnTo>
                <a:lnTo>
                  <a:pt x="49" y="31"/>
                </a:lnTo>
                <a:lnTo>
                  <a:pt x="43" y="34"/>
                </a:lnTo>
                <a:lnTo>
                  <a:pt x="38" y="36"/>
                </a:lnTo>
                <a:lnTo>
                  <a:pt x="32" y="38"/>
                </a:lnTo>
                <a:lnTo>
                  <a:pt x="26" y="42"/>
                </a:lnTo>
                <a:lnTo>
                  <a:pt x="23" y="44"/>
                </a:lnTo>
                <a:lnTo>
                  <a:pt x="15" y="50"/>
                </a:lnTo>
                <a:lnTo>
                  <a:pt x="7" y="55"/>
                </a:lnTo>
                <a:lnTo>
                  <a:pt x="4" y="59"/>
                </a:lnTo>
                <a:lnTo>
                  <a:pt x="2" y="6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IN" sz="1800"/>
          </a:p>
        </p:txBody>
      </p:sp>
      <p:pic>
        <p:nvPicPr>
          <p:cNvPr id="10" name="Picture 8" descr="Cover-6Ed"/>
          <p:cNvPicPr>
            <a:picLocks noChangeAspect="1" noChangeArrowheads="1"/>
          </p:cNvPicPr>
          <p:nvPr userDrawn="1"/>
        </p:nvPicPr>
        <p:blipFill>
          <a:blip r:embed="rId14"/>
          <a:stretch>
            <a:fillRect/>
          </a:stretch>
        </p:blipFill>
        <p:spPr bwMode="auto">
          <a:xfrm>
            <a:off x="7395" y="1"/>
            <a:ext cx="989349" cy="947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4685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2800" b="1">
          <a:solidFill>
            <a:srgbClr val="002060"/>
          </a:solidFill>
          <a:effectLst>
            <a:outerShdw blurRad="38100" dist="38100" dir="2700000" algn="tl">
              <a:srgbClr val="DDDDDD"/>
            </a:outerShdw>
          </a:effectLst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  <a:ea typeface="MS PGothic" panose="020B0600070205080204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  <a:ea typeface="MS PGothic" panose="020B0600070205080204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  <a:ea typeface="MS PGothic" panose="020B0600070205080204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effectLst>
            <a:outerShdw blurRad="38100" dist="38100" dir="2700000" algn="tl">
              <a:srgbClr val="DDDDDD"/>
            </a:outerShdw>
          </a:effectLst>
          <a:latin typeface="Helvetica" charset="0"/>
        </a:defRPr>
      </a:lvl9pPr>
    </p:titleStyle>
    <p:bodyStyle>
      <a:lvl1pPr marL="342900" indent="-342900" algn="l" rtl="0" eaLnBrk="0" fontAlgn="base" hangingPunct="0">
        <a:spcBef>
          <a:spcPct val="35000"/>
        </a:spcBef>
        <a:spcAft>
          <a:spcPct val="0"/>
        </a:spcAft>
        <a:buClr>
          <a:srgbClr val="002060"/>
        </a:buClr>
        <a:buSzPct val="110000"/>
        <a:buFont typeface="Wingdings" panose="05000000000000000000" pitchFamily="2" charset="2"/>
        <a:buChar char="§"/>
        <a:defRPr kumimoji="1" sz="17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35000"/>
        </a:spcBef>
        <a:spcAft>
          <a:spcPct val="0"/>
        </a:spcAft>
        <a:buClr>
          <a:schemeClr val="folHlink"/>
        </a:buClr>
        <a:buSzPct val="110000"/>
        <a:buFont typeface="Arial" panose="020B0604020202020204" pitchFamily="34" charset="0"/>
        <a:buChar char="•"/>
        <a:defRPr kumimoji="1" sz="17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085850" indent="-228600" algn="l" rtl="0" eaLnBrk="0" fontAlgn="base" hangingPunct="0">
        <a:spcBef>
          <a:spcPct val="35000"/>
        </a:spcBef>
        <a:spcAft>
          <a:spcPct val="0"/>
        </a:spcAft>
        <a:buClr>
          <a:srgbClr val="33CC33"/>
        </a:buClr>
        <a:buSzPct val="85000"/>
        <a:buFont typeface="Wingdings" panose="05000000000000000000" pitchFamily="2" charset="2"/>
        <a:buChar char="§"/>
        <a:defRPr kumimoji="1" sz="17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428750" indent="-228600" algn="l" rtl="0" eaLnBrk="0" fontAlgn="base" hangingPunct="0">
        <a:spcBef>
          <a:spcPct val="35000"/>
        </a:spcBef>
        <a:spcAft>
          <a:spcPct val="0"/>
        </a:spcAft>
        <a:buClr>
          <a:schemeClr val="hlink"/>
        </a:buClr>
        <a:buFont typeface="Arial" panose="020B0604020202020204" pitchFamily="34" charset="0"/>
        <a:buChar char="•"/>
        <a:defRPr kumimoji="1" sz="17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1771650" indent="-228600" algn="l" rtl="0" eaLnBrk="0" fontAlgn="base" hangingPunct="0">
        <a:spcBef>
          <a:spcPct val="35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§"/>
        <a:defRPr kumimoji="1" sz="17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228850" indent="-228600" algn="l" rtl="0" eaLnBrk="0" fontAlgn="base" hangingPunct="0">
        <a:spcBef>
          <a:spcPct val="35000"/>
        </a:spcBef>
        <a:spcAft>
          <a:spcPct val="0"/>
        </a:spcAft>
        <a:buClr>
          <a:schemeClr val="tx2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6pPr>
      <a:lvl7pPr marL="2686050" indent="-228600" algn="l" rtl="0" eaLnBrk="0" fontAlgn="base" hangingPunct="0">
        <a:spcBef>
          <a:spcPct val="35000"/>
        </a:spcBef>
        <a:spcAft>
          <a:spcPct val="0"/>
        </a:spcAft>
        <a:buClr>
          <a:schemeClr val="tx2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7pPr>
      <a:lvl8pPr marL="3143250" indent="-228600" algn="l" rtl="0" eaLnBrk="0" fontAlgn="base" hangingPunct="0">
        <a:spcBef>
          <a:spcPct val="35000"/>
        </a:spcBef>
        <a:spcAft>
          <a:spcPct val="0"/>
        </a:spcAft>
        <a:buClr>
          <a:schemeClr val="tx2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8pPr>
      <a:lvl9pPr marL="3600450" indent="-228600" algn="l" rtl="0" eaLnBrk="0" fontAlgn="base" hangingPunct="0">
        <a:spcBef>
          <a:spcPct val="35000"/>
        </a:spcBef>
        <a:spcAft>
          <a:spcPct val="0"/>
        </a:spcAft>
        <a:buClr>
          <a:schemeClr val="tx2"/>
        </a:buClr>
        <a:buSzPct val="75000"/>
        <a:buChar char="»"/>
        <a:defRPr kumimoji="1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6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5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5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D575E-026E-3F45-19A0-0ECF6621C7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kumimoji="1" lang="en-US" alt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Helvetica"/>
                <a:ea typeface="MS PGothic" panose="020B0600070205080204" pitchFamily="34" charset="-128"/>
              </a:rPr>
              <a:t>ER Diagram to Relational Schema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9594792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0431AD14-9CAC-4B27-9ABE-33EDDFE6F28A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5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510031"/>
            <a:ext cx="8077200" cy="609600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Reduction to Relation Schemas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8080" y="1780605"/>
            <a:ext cx="9733280" cy="3917124"/>
          </a:xfrm>
        </p:spPr>
        <p:txBody>
          <a:bodyPr/>
          <a:lstStyle/>
          <a:p>
            <a:r>
              <a:rPr lang="en-US" altLang="en-US" dirty="0"/>
              <a:t>Entity sets and relationship sets can be expressed uniformly as </a:t>
            </a:r>
            <a:r>
              <a:rPr lang="en-US" altLang="en-US" i="1" dirty="0"/>
              <a:t>relation schemas </a:t>
            </a:r>
            <a:r>
              <a:rPr lang="en-US" altLang="en-US" dirty="0"/>
              <a:t>that represent the contents of the database.</a:t>
            </a:r>
          </a:p>
          <a:p>
            <a:r>
              <a:rPr lang="en-US" altLang="en-US" dirty="0"/>
              <a:t>A database which conforms to an E-R diagram can be represented by a collection of schemas.</a:t>
            </a:r>
          </a:p>
          <a:p>
            <a:r>
              <a:rPr lang="en-US" altLang="en-US" dirty="0"/>
              <a:t>For each entity set and relationship set there is a unique schema that is assigned the name of the corresponding entity set or relationship set.</a:t>
            </a:r>
          </a:p>
          <a:p>
            <a:r>
              <a:rPr lang="en-US" altLang="en-US" dirty="0"/>
              <a:t>Each schema has a number of columns (generally corresponding to attributes), which have unique names.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D575E-026E-3F45-19A0-0ECF6621C7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Revisiting Last Weeks Important Concepts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998537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14C3A8C8-1BA7-4535-808C-0989B0B796DE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525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Week and Strong Entities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51230" y="1148417"/>
            <a:ext cx="10539730" cy="1879264"/>
          </a:xfrm>
        </p:spPr>
        <p:txBody>
          <a:bodyPr/>
          <a:lstStyle/>
          <a:p>
            <a:r>
              <a:rPr lang="en-US" altLang="en-US" sz="1800" dirty="0"/>
              <a:t>A </a:t>
            </a:r>
            <a:r>
              <a:rPr lang="en-US" altLang="en-US" sz="1800" b="1" dirty="0">
                <a:solidFill>
                  <a:srgbClr val="002060"/>
                </a:solidFill>
              </a:rPr>
              <a:t>weak entity set</a:t>
            </a:r>
            <a:r>
              <a:rPr lang="en-US" altLang="en-US" sz="1800" dirty="0">
                <a:solidFill>
                  <a:srgbClr val="002060"/>
                </a:solidFill>
              </a:rPr>
              <a:t> </a:t>
            </a:r>
            <a:r>
              <a:rPr lang="en-US" altLang="en-US" sz="1800" dirty="0"/>
              <a:t>is one whose existence is dependent on another entity, called its </a:t>
            </a:r>
            <a:r>
              <a:rPr lang="en-US" altLang="en-US" sz="1800" b="1" dirty="0">
                <a:solidFill>
                  <a:srgbClr val="002060"/>
                </a:solidFill>
              </a:rPr>
              <a:t>identifying entity</a:t>
            </a:r>
            <a:endParaRPr lang="en-US" altLang="en-US" sz="1800" dirty="0">
              <a:solidFill>
                <a:srgbClr val="002060"/>
              </a:solidFill>
            </a:endParaRPr>
          </a:p>
          <a:p>
            <a:r>
              <a:rPr lang="en-US" altLang="en-US" sz="1800" dirty="0"/>
              <a:t>Instead of associating a primary key with a weak entity, we use the identifying entity, along with extra attributes called </a:t>
            </a:r>
            <a:r>
              <a:rPr lang="en-US" altLang="en-US" sz="1800" b="1" dirty="0">
                <a:solidFill>
                  <a:srgbClr val="002060"/>
                </a:solidFill>
              </a:rPr>
              <a:t>discriminator</a:t>
            </a:r>
            <a:r>
              <a:rPr lang="en-US" altLang="en-US" sz="1800" dirty="0">
                <a:solidFill>
                  <a:srgbClr val="002060"/>
                </a:solidFill>
              </a:rPr>
              <a:t> </a:t>
            </a:r>
            <a:r>
              <a:rPr lang="en-US" altLang="en-US" sz="1800" dirty="0"/>
              <a:t>to uniquely identify a weak entity. </a:t>
            </a:r>
          </a:p>
          <a:p>
            <a:r>
              <a:rPr lang="en-US" altLang="en-US" sz="1800" dirty="0"/>
              <a:t>An entity set that is not a weak entity set is termed a </a:t>
            </a:r>
            <a:r>
              <a:rPr lang="en-US" altLang="en-US" sz="1800" b="1" dirty="0">
                <a:solidFill>
                  <a:srgbClr val="002060"/>
                </a:solidFill>
              </a:rPr>
              <a:t>strong entity set</a:t>
            </a:r>
            <a:r>
              <a:rPr lang="en-US" altLang="en-US" sz="1800" dirty="0">
                <a:solidFill>
                  <a:srgbClr val="000099"/>
                </a:solidFill>
              </a:rPr>
              <a:t>.</a:t>
            </a:r>
          </a:p>
          <a:p>
            <a:pPr marL="0" indent="0">
              <a:buNone/>
            </a:pPr>
            <a:endParaRPr lang="en-US" altLang="en-US" sz="18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2604BBA-5A1B-425B-BBBF-E447F1A4D69A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Representing Entity Sets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1" y="1141414"/>
            <a:ext cx="7612063" cy="2528887"/>
          </a:xfrm>
        </p:spPr>
        <p:txBody>
          <a:bodyPr/>
          <a:lstStyle/>
          <a:p>
            <a:r>
              <a:rPr lang="en-US" altLang="en-US" dirty="0"/>
              <a:t>A strong entity set reduces to a schema with the same attributes</a:t>
            </a:r>
          </a:p>
          <a:p>
            <a:pPr>
              <a:buFont typeface="Monotype Sorts" charset="2"/>
              <a:buNone/>
            </a:pPr>
            <a:br>
              <a:rPr lang="en-US" altLang="en-US" dirty="0"/>
            </a:br>
            <a:r>
              <a:rPr lang="en-US" altLang="en-US" dirty="0"/>
              <a:t>            </a:t>
            </a:r>
            <a:r>
              <a:rPr lang="en-US" altLang="en-US" i="1" dirty="0"/>
              <a:t>course(</a:t>
            </a:r>
            <a:r>
              <a:rPr lang="en-US" altLang="en-US" i="1" dirty="0" err="1"/>
              <a:t>course_id</a:t>
            </a:r>
            <a:r>
              <a:rPr lang="en-US" altLang="en-US" i="1" dirty="0"/>
              <a:t>, title, credits)</a:t>
            </a:r>
          </a:p>
          <a:p>
            <a:pPr>
              <a:buFont typeface="Monotype Sorts" charset="2"/>
              <a:buNone/>
            </a:pPr>
            <a:endParaRPr lang="en-US" altLang="en-US" sz="800" dirty="0"/>
          </a:p>
          <a:p>
            <a:r>
              <a:rPr lang="en-US" altLang="en-US" dirty="0"/>
              <a:t>A weak entity set becomes a table that includes a column for the primary key of the identifying strong entity set </a:t>
            </a:r>
          </a:p>
          <a:p>
            <a:pPr>
              <a:buFont typeface="Monotype Sorts" charset="2"/>
              <a:buNone/>
            </a:pPr>
            <a:r>
              <a:rPr lang="en-US" altLang="en-US" sz="800" dirty="0"/>
              <a:t> </a:t>
            </a:r>
            <a:br>
              <a:rPr lang="en-US" altLang="en-US" dirty="0"/>
            </a:br>
            <a:r>
              <a:rPr lang="en-US" altLang="en-US" dirty="0"/>
              <a:t>           </a:t>
            </a:r>
            <a:r>
              <a:rPr lang="en-US" altLang="en-US" i="1" dirty="0"/>
              <a:t>section( </a:t>
            </a:r>
            <a:r>
              <a:rPr lang="en-US" altLang="en-US" i="1" u="sng" dirty="0" err="1"/>
              <a:t>course_id</a:t>
            </a:r>
            <a:r>
              <a:rPr lang="en-US" altLang="en-US" i="1" u="sng" dirty="0"/>
              <a:t>, </a:t>
            </a:r>
            <a:r>
              <a:rPr lang="en-US" altLang="en-US" i="1" u="sng" dirty="0" err="1"/>
              <a:t>sec_id</a:t>
            </a:r>
            <a:r>
              <a:rPr lang="en-US" altLang="en-US" i="1" u="sng" dirty="0"/>
              <a:t>, </a:t>
            </a:r>
            <a:r>
              <a:rPr lang="en-US" altLang="en-US" i="1" u="sng" dirty="0" err="1"/>
              <a:t>sem</a:t>
            </a:r>
            <a:r>
              <a:rPr lang="en-US" altLang="en-US" i="1" u="sng" dirty="0"/>
              <a:t>, year</a:t>
            </a:r>
            <a:r>
              <a:rPr lang="en-US" altLang="en-US" i="1" dirty="0"/>
              <a:t> )</a:t>
            </a:r>
          </a:p>
          <a:p>
            <a:r>
              <a:rPr lang="en-US" altLang="en-US" dirty="0"/>
              <a:t>Example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3D06F8-D751-6BAD-0007-E3D6022A2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6525" y="4272280"/>
            <a:ext cx="6591616" cy="135128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B752CFA-C0EB-4F40-9218-876595694A01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97114" y="-11113"/>
            <a:ext cx="8370887" cy="609601"/>
          </a:xfrm>
        </p:spPr>
        <p:txBody>
          <a:bodyPr/>
          <a:lstStyle/>
          <a:p>
            <a:pPr>
              <a:defRPr/>
            </a:pPr>
            <a:r>
              <a:rPr lang="en-US" altLang="en-US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Representation of Entity Sets with Composite Attributes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15360" y="1104901"/>
            <a:ext cx="8188960" cy="50974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Composite attributes are flattened out by creating a separate attribute for each component attribute</a:t>
            </a:r>
          </a:p>
          <a:p>
            <a:pPr lvl="1">
              <a:buSzPct val="110000"/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Example: given entity set </a:t>
            </a:r>
            <a:r>
              <a:rPr lang="en-US" altLang="en-US" i="1" dirty="0">
                <a:ea typeface="ＭＳ Ｐゴシック" panose="020B0600070205080204" pitchFamily="34" charset="-128"/>
              </a:rPr>
              <a:t>instructor</a:t>
            </a:r>
            <a:r>
              <a:rPr lang="en-US" altLang="en-US" dirty="0">
                <a:ea typeface="ＭＳ Ｐゴシック" panose="020B0600070205080204" pitchFamily="34" charset="-128"/>
              </a:rPr>
              <a:t> with composite attribute </a:t>
            </a:r>
            <a:r>
              <a:rPr lang="en-US" altLang="en-US" i="1" dirty="0">
                <a:ea typeface="ＭＳ Ｐゴシック" panose="020B0600070205080204" pitchFamily="34" charset="-128"/>
              </a:rPr>
              <a:t>name</a:t>
            </a:r>
            <a:r>
              <a:rPr lang="en-US" altLang="en-US" dirty="0">
                <a:ea typeface="ＭＳ Ｐゴシック" panose="020B0600070205080204" pitchFamily="34" charset="-128"/>
              </a:rPr>
              <a:t> with component attributes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and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last_name</a:t>
            </a:r>
            <a:r>
              <a:rPr lang="en-US" altLang="en-US" dirty="0">
                <a:ea typeface="ＭＳ Ｐゴシック" panose="020B0600070205080204" pitchFamily="34" charset="-128"/>
              </a:rPr>
              <a:t> the schema corresponding to the entity set has two attributes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name_first_name</a:t>
            </a:r>
            <a:r>
              <a:rPr lang="en-US" altLang="en-US" dirty="0">
                <a:ea typeface="ＭＳ Ｐゴシック" panose="020B0600070205080204" pitchFamily="34" charset="-128"/>
              </a:rPr>
              <a:t>  and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name_last_name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 </a:t>
            </a:r>
          </a:p>
          <a:p>
            <a:pPr lvl="1">
              <a:buSzPct val="110000"/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Prefix omitted if there is no ambiguity (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name_first_name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could be </a:t>
            </a:r>
            <a:r>
              <a:rPr lang="en-US" altLang="en-US" i="1" dirty="0" err="1"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ea typeface="ＭＳ Ｐゴシック" panose="020B0600070205080204" pitchFamily="34" charset="-128"/>
              </a:rPr>
              <a:t>)</a:t>
            </a:r>
          </a:p>
          <a:p>
            <a:pPr marL="457200" lvl="1" indent="0">
              <a:buSzPct val="110000"/>
              <a:buNone/>
            </a:pP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Ignoring multivalued attributes, extended instructor schema is</a:t>
            </a:r>
          </a:p>
          <a:p>
            <a:pPr lvl="1">
              <a:buSzPct val="110000"/>
              <a:buFont typeface="Arial" panose="020B0604020202020204" pitchFamily="34" charset="0"/>
              <a:buChar char="•"/>
            </a:pPr>
            <a:r>
              <a:rPr lang="en-US" altLang="en-US" i="1" dirty="0">
                <a:ea typeface="ＭＳ Ｐゴシック" panose="020B0600070205080204" pitchFamily="34" charset="-128"/>
              </a:rPr>
              <a:t>instructor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(ID,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first_name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middle_initial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last_name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   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street_number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street_name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apt_number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city, state,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zip_code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 </a:t>
            </a:r>
            <a:r>
              <a:rPr lang="en-US" altLang="en-US" i="1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date_of_birth</a:t>
            </a:r>
            <a:r>
              <a:rPr lang="en-US" altLang="en-US" i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)</a:t>
            </a:r>
          </a:p>
          <a:p>
            <a:pPr lvl="1"/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947" y="1434592"/>
            <a:ext cx="1963786" cy="4162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4677EE1-E8DB-4D68-A10F-B4FE5C51B6C8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04594" y="47625"/>
            <a:ext cx="8537575" cy="609600"/>
          </a:xfrm>
        </p:spPr>
        <p:txBody>
          <a:bodyPr/>
          <a:lstStyle/>
          <a:p>
            <a:pPr>
              <a:defRPr/>
            </a:pPr>
            <a:r>
              <a:rPr lang="en-US" altLang="en-US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Representation of Entity Sets with Multivalued Attributes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38400" y="1205116"/>
            <a:ext cx="9011920" cy="481773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multivalued attribute </a:t>
            </a:r>
            <a:r>
              <a:rPr lang="en-US" altLang="en-US" i="1" dirty="0"/>
              <a:t>M</a:t>
            </a:r>
            <a:r>
              <a:rPr lang="en-US" altLang="en-US" dirty="0"/>
              <a:t> of an entity </a:t>
            </a:r>
            <a:r>
              <a:rPr lang="en-US" altLang="en-US" i="1" dirty="0"/>
              <a:t>E</a:t>
            </a:r>
            <a:r>
              <a:rPr lang="en-US" altLang="en-US" dirty="0"/>
              <a:t> is represented by a separate schema </a:t>
            </a:r>
            <a:r>
              <a:rPr lang="en-US" altLang="en-US" i="1" dirty="0"/>
              <a:t>EM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Schema </a:t>
            </a:r>
            <a:r>
              <a:rPr lang="en-US" altLang="en-US" i="1" dirty="0"/>
              <a:t>EM</a:t>
            </a:r>
            <a:r>
              <a:rPr lang="en-US" altLang="en-US" dirty="0"/>
              <a:t> has attributes corresponding to the primary key of </a:t>
            </a:r>
            <a:r>
              <a:rPr lang="en-US" altLang="en-US" i="1" dirty="0"/>
              <a:t>E</a:t>
            </a:r>
            <a:r>
              <a:rPr lang="en-US" altLang="en-US" dirty="0"/>
              <a:t> and an attribute corresponding to multivalued attribute </a:t>
            </a:r>
            <a:r>
              <a:rPr lang="en-US" altLang="en-US" i="1" dirty="0"/>
              <a:t>M</a:t>
            </a:r>
            <a:endParaRPr lang="en-US" altLang="en-US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Example:  Multivalued attribute </a:t>
            </a:r>
            <a:r>
              <a:rPr lang="en-US" altLang="en-US" i="1" dirty="0" err="1"/>
              <a:t>phone_number</a:t>
            </a:r>
            <a:r>
              <a:rPr lang="en-US" altLang="en-US" i="1" dirty="0"/>
              <a:t> </a:t>
            </a:r>
            <a:r>
              <a:rPr lang="en-US" altLang="en-US" dirty="0"/>
              <a:t>of </a:t>
            </a:r>
            <a:r>
              <a:rPr lang="en-US" altLang="en-US" i="1" dirty="0"/>
              <a:t>instructor</a:t>
            </a:r>
            <a:r>
              <a:rPr lang="en-US" altLang="en-US" dirty="0"/>
              <a:t> is represented by a schema:</a:t>
            </a:r>
            <a:br>
              <a:rPr lang="en-US" altLang="en-US" dirty="0"/>
            </a:br>
            <a:r>
              <a:rPr lang="en-US" altLang="en-US" dirty="0"/>
              <a:t>    </a:t>
            </a:r>
            <a:r>
              <a:rPr lang="en-US" altLang="en-US" i="1" dirty="0" err="1"/>
              <a:t>inst_phone</a:t>
            </a:r>
            <a:r>
              <a:rPr lang="en-US" altLang="en-US" dirty="0">
                <a:solidFill>
                  <a:srgbClr val="FF0000"/>
                </a:solidFill>
              </a:rPr>
              <a:t>(</a:t>
            </a:r>
            <a:r>
              <a:rPr lang="en-US" altLang="en-US" i="1" dirty="0">
                <a:solidFill>
                  <a:srgbClr val="FF0000"/>
                </a:solidFill>
              </a:rPr>
              <a:t> </a:t>
            </a:r>
            <a:r>
              <a:rPr lang="en-US" altLang="en-US" i="1" u="sng" dirty="0">
                <a:solidFill>
                  <a:srgbClr val="FF0000"/>
                </a:solidFill>
              </a:rPr>
              <a:t>ID</a:t>
            </a:r>
            <a:r>
              <a:rPr lang="en-US" altLang="en-US" i="1" dirty="0">
                <a:solidFill>
                  <a:srgbClr val="FF0000"/>
                </a:solidFill>
              </a:rPr>
              <a:t>, </a:t>
            </a:r>
            <a:r>
              <a:rPr lang="en-US" altLang="en-US" i="1" u="sng" dirty="0" err="1">
                <a:solidFill>
                  <a:srgbClr val="FF0000"/>
                </a:solidFill>
              </a:rPr>
              <a:t>phone_number</a:t>
            </a:r>
            <a:r>
              <a:rPr lang="en-US" altLang="en-US" dirty="0">
                <a:solidFill>
                  <a:srgbClr val="FF0000"/>
                </a:solidFill>
              </a:rPr>
              <a:t>)</a:t>
            </a:r>
            <a:r>
              <a:rPr lang="en-US" altLang="en-US" i="1" dirty="0">
                <a:solidFill>
                  <a:srgbClr val="FF0000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Each value of the multivalued attribute maps to a separate tuple of the relation on schema </a:t>
            </a:r>
            <a:r>
              <a:rPr lang="en-US" altLang="en-US" i="1" dirty="0"/>
              <a:t>EM</a:t>
            </a:r>
            <a:endParaRPr lang="en-US" altLang="en-US" dirty="0"/>
          </a:p>
          <a:p>
            <a:pPr lvl="1">
              <a:buSzPct val="110000"/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For example, an </a:t>
            </a:r>
            <a:r>
              <a:rPr lang="en-US" altLang="en-US" i="1" dirty="0">
                <a:ea typeface="ＭＳ Ｐゴシック" panose="020B0600070205080204" pitchFamily="34" charset="-128"/>
              </a:rPr>
              <a:t>instructor</a:t>
            </a:r>
            <a:r>
              <a:rPr lang="en-US" altLang="en-US" dirty="0">
                <a:ea typeface="ＭＳ Ｐゴシック" panose="020B0600070205080204" pitchFamily="34" charset="-128"/>
              </a:rPr>
              <a:t> entity with primary key  22222 and phone numbers 456-7890 and 123-4567 maps to two tuples:  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r>
              <a:rPr lang="en-US" altLang="en-US" dirty="0">
                <a:ea typeface="ＭＳ Ｐゴシック" panose="020B0600070205080204" pitchFamily="34" charset="-128"/>
              </a:rPr>
              <a:t>   (22222, 456-7890) and (22222, 123-4567) </a:t>
            </a:r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C70D1D92-1701-26AE-D61E-503A80FFF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614" y="1347851"/>
            <a:ext cx="1963786" cy="4162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7FEA8C9-F832-BD3C-A0C7-74CA07BD27D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084711"/>
              </p:ext>
            </p:extLst>
          </p:nvPr>
        </p:nvGraphicFramePr>
        <p:xfrm>
          <a:off x="5315133" y="4360024"/>
          <a:ext cx="3258454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7414">
                  <a:extLst>
                    <a:ext uri="{9D8B030D-6E8A-4147-A177-3AD203B41FA5}">
                      <a16:colId xmlns:a16="http://schemas.microsoft.com/office/drawing/2014/main" val="1825058026"/>
                    </a:ext>
                  </a:extLst>
                </a:gridCol>
                <a:gridCol w="1971040">
                  <a:extLst>
                    <a:ext uri="{9D8B030D-6E8A-4147-A177-3AD203B41FA5}">
                      <a16:colId xmlns:a16="http://schemas.microsoft.com/office/drawing/2014/main" val="3824750039"/>
                    </a:ext>
                  </a:extLst>
                </a:gridCol>
              </a:tblGrid>
              <a:tr h="30249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phone_number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92785193"/>
                  </a:ext>
                </a:extLst>
              </a:tr>
              <a:tr h="302491">
                <a:tc>
                  <a:txBody>
                    <a:bodyPr/>
                    <a:lstStyle/>
                    <a:p>
                      <a:r>
                        <a:rPr lang="en-GB" dirty="0"/>
                        <a:t>…..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35135297"/>
                  </a:ext>
                </a:extLst>
              </a:tr>
              <a:tr h="302491">
                <a:tc>
                  <a:txBody>
                    <a:bodyPr/>
                    <a:lstStyle/>
                    <a:p>
                      <a:r>
                        <a:rPr lang="en-GB" dirty="0"/>
                        <a:t>……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7204968"/>
                  </a:ext>
                </a:extLst>
              </a:tr>
              <a:tr h="302491">
                <a:tc>
                  <a:txBody>
                    <a:bodyPr/>
                    <a:lstStyle/>
                    <a:p>
                      <a:r>
                        <a:rPr lang="en-GB" dirty="0"/>
                        <a:t>22222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en-US" dirty="0">
                          <a:ea typeface="ＭＳ Ｐゴシック" panose="020B0600070205080204" pitchFamily="34" charset="-128"/>
                        </a:rPr>
                        <a:t>456-7890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2399510"/>
                  </a:ext>
                </a:extLst>
              </a:tr>
              <a:tr h="302491">
                <a:tc>
                  <a:txBody>
                    <a:bodyPr/>
                    <a:lstStyle/>
                    <a:p>
                      <a:r>
                        <a:rPr lang="en-GB" dirty="0"/>
                        <a:t>22222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altLang="en-US" dirty="0">
                          <a:ea typeface="ＭＳ Ｐゴシック" panose="020B0600070205080204" pitchFamily="34" charset="-128"/>
                        </a:rPr>
                        <a:t>123-4567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1633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755F7536-BC6B-4913-B44A-500E76086342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190751" y="96838"/>
            <a:ext cx="8429625" cy="603250"/>
          </a:xfrm>
        </p:spPr>
        <p:txBody>
          <a:bodyPr/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Representing Relationship Sets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0" y="1199198"/>
            <a:ext cx="9377679" cy="1932114"/>
          </a:xfrm>
        </p:spPr>
        <p:txBody>
          <a:bodyPr/>
          <a:lstStyle/>
          <a:p>
            <a:r>
              <a:rPr lang="en-US" altLang="en-US" dirty="0"/>
              <a:t>A many-to-many relationship set is represented as a schema with attributes for the primary keys of the two participating entity sets, and any descriptive attributes of the relationship set. </a:t>
            </a:r>
          </a:p>
          <a:p>
            <a:r>
              <a:rPr lang="en-US" altLang="en-US" dirty="0"/>
              <a:t>Example: schema for relationship set </a:t>
            </a:r>
            <a:r>
              <a:rPr lang="en-US" altLang="en-US" i="1" dirty="0"/>
              <a:t>advisor</a:t>
            </a:r>
          </a:p>
          <a:p>
            <a:pPr>
              <a:buFont typeface="Monotype Sorts" charset="2"/>
              <a:buNone/>
            </a:pPr>
            <a:endParaRPr lang="en-US" altLang="en-US" i="1" dirty="0"/>
          </a:p>
          <a:p>
            <a:pPr>
              <a:buFont typeface="Monotype Sorts" charset="2"/>
              <a:buNone/>
            </a:pPr>
            <a:r>
              <a:rPr lang="en-US" altLang="en-US" dirty="0"/>
              <a:t>	         </a:t>
            </a:r>
            <a:r>
              <a:rPr lang="en-US" altLang="en-US" i="1" dirty="0"/>
              <a:t>advisor = </a:t>
            </a:r>
            <a:r>
              <a:rPr lang="en-US" altLang="en-US" dirty="0"/>
              <a:t>(</a:t>
            </a:r>
            <a:r>
              <a:rPr lang="en-US" altLang="en-US" i="1" u="sng" dirty="0" err="1"/>
              <a:t>s_id</a:t>
            </a:r>
            <a:r>
              <a:rPr lang="en-US" altLang="en-US" i="1" u="sng" dirty="0"/>
              <a:t>, </a:t>
            </a:r>
            <a:r>
              <a:rPr lang="en-US" altLang="en-US" i="1" u="sng" dirty="0" err="1"/>
              <a:t>i_id</a:t>
            </a:r>
            <a:r>
              <a:rPr lang="en-US" altLang="en-US" dirty="0"/>
              <a:t>)</a:t>
            </a:r>
          </a:p>
          <a:p>
            <a:pPr>
              <a:buFont typeface="Monotype Sorts" charset="2"/>
              <a:buNone/>
            </a:pPr>
            <a:endParaRPr lang="en-U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/>
              <a:t>For one-to-one relationship sets, either side can be chosen to act as the “many” side</a:t>
            </a:r>
          </a:p>
          <a:p>
            <a:pPr lvl="1">
              <a:lnSpc>
                <a:spcPct val="90000"/>
              </a:lnSpc>
              <a:buSzPct val="110000"/>
              <a:buFont typeface="Arial" panose="020B0604020202020204" pitchFamily="34" charset="0"/>
              <a:buChar char="•"/>
            </a:pPr>
            <a:r>
              <a:rPr lang="en-US" altLang="en-US" dirty="0">
                <a:ea typeface="ＭＳ Ｐゴシック" panose="020B0600070205080204" pitchFamily="34" charset="-128"/>
              </a:rPr>
              <a:t>That is, an extra attribute can be added to either of the tables corresponding to the two entity sets: either</a:t>
            </a:r>
          </a:p>
          <a:p>
            <a:pPr>
              <a:buFont typeface="Monotype Sorts" charset="2"/>
              <a:buNone/>
            </a:pPr>
            <a:endParaRPr lang="en-US" altLang="en-US" dirty="0"/>
          </a:p>
        </p:txBody>
      </p:sp>
      <p:sp>
        <p:nvSpPr>
          <p:cNvPr id="54276" name="Rectangle 5"/>
          <p:cNvSpPr>
            <a:spLocks noChangeArrowheads="1"/>
          </p:cNvSpPr>
          <p:nvPr/>
        </p:nvSpPr>
        <p:spPr bwMode="auto">
          <a:xfrm rot="-372694">
            <a:off x="3740150" y="3624264"/>
            <a:ext cx="1970088" cy="280987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>
              <a:solidFill>
                <a:srgbClr val="000000"/>
              </a:solidFill>
            </a:endParaRPr>
          </a:p>
        </p:txBody>
      </p:sp>
      <p:pic>
        <p:nvPicPr>
          <p:cNvPr id="5427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7931" y="2374062"/>
            <a:ext cx="5592445" cy="11444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47326540-0AFA-7DCE-BF61-F11313908E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8418"/>
          <a:stretch>
            <a:fillRect/>
          </a:stretch>
        </p:blipFill>
        <p:spPr bwMode="auto">
          <a:xfrm>
            <a:off x="2493011" y="5107647"/>
            <a:ext cx="5069839" cy="956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4D4ACD-321E-9F04-9FD1-15D813307157}"/>
              </a:ext>
            </a:extLst>
          </p:cNvPr>
          <p:cNvSpPr txBox="1"/>
          <p:nvPr/>
        </p:nvSpPr>
        <p:spPr>
          <a:xfrm>
            <a:off x="3048000" y="6419530"/>
            <a:ext cx="6096000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lvl="1" indent="0">
              <a:lnSpc>
                <a:spcPct val="90000"/>
              </a:lnSpc>
              <a:buNone/>
            </a:pPr>
            <a:r>
              <a:rPr lang="en-US" altLang="en-US" i="1" dirty="0">
                <a:ea typeface="ＭＳ Ｐゴシック" panose="020B0600070205080204" pitchFamily="34" charset="-128"/>
              </a:rPr>
              <a:t>student = </a:t>
            </a:r>
            <a:r>
              <a:rPr lang="en-US" altLang="en-US" i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(ID, name, </a:t>
            </a:r>
            <a:r>
              <a:rPr lang="en-US" altLang="en-US" i="1" dirty="0" err="1">
                <a:solidFill>
                  <a:schemeClr val="tx2"/>
                </a:solidFill>
                <a:ea typeface="ＭＳ Ｐゴシック" panose="020B0600070205080204" pitchFamily="34" charset="-128"/>
              </a:rPr>
              <a:t>tot_cred</a:t>
            </a:r>
            <a:r>
              <a:rPr lang="en-US" altLang="en-US" i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, </a:t>
            </a:r>
            <a:r>
              <a:rPr lang="en-US" altLang="en-US" i="1" dirty="0" err="1">
                <a:solidFill>
                  <a:schemeClr val="tx2"/>
                </a:solidFill>
                <a:ea typeface="ＭＳ Ｐゴシック" panose="020B0600070205080204" pitchFamily="34" charset="-128"/>
              </a:rPr>
              <a:t>ins_ID</a:t>
            </a:r>
            <a:r>
              <a:rPr lang="en-US" altLang="en-US" i="1" dirty="0">
                <a:solidFill>
                  <a:schemeClr val="tx2"/>
                </a:solidFill>
                <a:ea typeface="ＭＳ Ｐゴシック" panose="020B0600070205080204" pitchFamily="34" charset="-128"/>
              </a:rPr>
              <a:t>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FC76CA3E-8E5B-4E32-8319-D6101395F8ED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Many – to- one Relationships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233081" y="1298919"/>
            <a:ext cx="6786199" cy="4786473"/>
          </a:xfrm>
        </p:spPr>
        <p:txBody>
          <a:bodyPr/>
          <a:lstStyle/>
          <a:p>
            <a:pPr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00000"/>
              <a:buFont typeface="Wingdings" panose="05000000000000000000" pitchFamily="2" charset="2"/>
              <a:buChar char="§"/>
            </a:pPr>
            <a:r>
              <a:rPr kumimoji="1" lang="en-US" altLang="en-US" sz="1700" dirty="0">
                <a:solidFill>
                  <a:srgbClr val="000000"/>
                </a:solidFill>
              </a:rPr>
              <a:t>Many-to-one and one-to-many relationship sets that are </a:t>
            </a:r>
            <a:r>
              <a:rPr kumimoji="1" lang="en-US" altLang="en-US" sz="1700" b="1" dirty="0">
                <a:solidFill>
                  <a:srgbClr val="000000"/>
                </a:solidFill>
              </a:rPr>
              <a:t>total</a:t>
            </a:r>
            <a:r>
              <a:rPr kumimoji="1" lang="en-US" altLang="en-US" sz="1700" dirty="0">
                <a:solidFill>
                  <a:srgbClr val="000000"/>
                </a:solidFill>
              </a:rPr>
              <a:t> on the many-side can be represented by adding an extra attribute to the “many” side, containing the primary key of the “one” side</a:t>
            </a:r>
          </a:p>
          <a:p>
            <a:pPr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00000"/>
              <a:buFont typeface="Wingdings" panose="05000000000000000000" pitchFamily="2" charset="2"/>
              <a:buChar char="§"/>
            </a:pPr>
            <a:r>
              <a:rPr kumimoji="1" lang="en-US" altLang="en-US" sz="1700" dirty="0">
                <a:solidFill>
                  <a:srgbClr val="000000"/>
                </a:solidFill>
              </a:rPr>
              <a:t>Example: Instead of creating a schema for relationship set </a:t>
            </a:r>
            <a:r>
              <a:rPr kumimoji="1" lang="en-US" altLang="en-US" sz="1700" i="1" dirty="0" err="1">
                <a:solidFill>
                  <a:srgbClr val="000000"/>
                </a:solidFill>
              </a:rPr>
              <a:t>inst_dept</a:t>
            </a:r>
            <a:r>
              <a:rPr kumimoji="1" lang="en-US" altLang="en-US" sz="1700" dirty="0">
                <a:solidFill>
                  <a:srgbClr val="000000"/>
                </a:solidFill>
              </a:rPr>
              <a:t>, add an attribute </a:t>
            </a:r>
            <a:r>
              <a:rPr kumimoji="1" lang="en-US" altLang="en-US" sz="1700" i="1" dirty="0" err="1">
                <a:solidFill>
                  <a:srgbClr val="000000"/>
                </a:solidFill>
              </a:rPr>
              <a:t>dept_name</a:t>
            </a:r>
            <a:r>
              <a:rPr kumimoji="1" lang="en-US" altLang="en-US" sz="1700" dirty="0">
                <a:solidFill>
                  <a:srgbClr val="000000"/>
                </a:solidFill>
              </a:rPr>
              <a:t> to the schema arising from entity set </a:t>
            </a:r>
            <a:r>
              <a:rPr kumimoji="1" lang="en-US" altLang="en-US" sz="1700" i="1" dirty="0">
                <a:solidFill>
                  <a:srgbClr val="000000"/>
                </a:solidFill>
              </a:rPr>
              <a:t>instructor</a:t>
            </a:r>
          </a:p>
          <a:p>
            <a:pPr eaLnBrk="0" fontAlgn="base" hangingPunct="0">
              <a:lnSpc>
                <a:spcPct val="90000"/>
              </a:lnSpc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00000"/>
              <a:buFont typeface="Wingdings" panose="05000000000000000000" pitchFamily="2" charset="2"/>
              <a:buChar char="§"/>
            </a:pPr>
            <a:r>
              <a:rPr kumimoji="1" lang="en-US" altLang="en-US" sz="1700" dirty="0">
                <a:solidFill>
                  <a:srgbClr val="000000"/>
                </a:solidFill>
              </a:rPr>
              <a:t>Example: instructor</a:t>
            </a:r>
            <a:r>
              <a:rPr kumimoji="1" lang="en-US" altLang="en-US" sz="1700" dirty="0">
                <a:solidFill>
                  <a:schemeClr val="tx2"/>
                </a:solidFill>
              </a:rPr>
              <a:t>(ID, name, salary, </a:t>
            </a:r>
            <a:r>
              <a:rPr kumimoji="1" lang="en-US" altLang="en-US" sz="1700" dirty="0" err="1">
                <a:solidFill>
                  <a:schemeClr val="tx2"/>
                </a:solidFill>
              </a:rPr>
              <a:t>dept_name</a:t>
            </a:r>
            <a:r>
              <a:rPr kumimoji="1" lang="en-US" altLang="en-US" sz="1700" dirty="0">
                <a:solidFill>
                  <a:schemeClr val="tx2"/>
                </a:solidFill>
              </a:rPr>
              <a:t>)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	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US" altLang="en-US" dirty="0"/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/>
              <a:t>If participation is </a:t>
            </a:r>
            <a:r>
              <a:rPr lang="en-US" altLang="en-US" b="1" i="1" dirty="0"/>
              <a:t>partial</a:t>
            </a:r>
            <a:r>
              <a:rPr lang="en-US" altLang="en-US" b="1" dirty="0"/>
              <a:t> </a:t>
            </a:r>
            <a:r>
              <a:rPr lang="en-US" altLang="en-US" dirty="0"/>
              <a:t>on the “many” side, replacing a schema by an extra attribute in the schema corresponding to the “many” side could result in null values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dirty="0"/>
          </a:p>
          <a:p>
            <a:pPr marL="0" indent="0">
              <a:lnSpc>
                <a:spcPct val="90000"/>
              </a:lnSpc>
              <a:buNone/>
            </a:pPr>
            <a:r>
              <a:rPr kumimoji="1" lang="en-US" altLang="en-US" sz="1700" dirty="0">
                <a:solidFill>
                  <a:srgbClr val="000000"/>
                </a:solidFill>
              </a:rPr>
              <a:t>Example: Adding an attribute </a:t>
            </a:r>
            <a:r>
              <a:rPr kumimoji="1" lang="en-US" altLang="en-US" sz="1700" i="1" dirty="0" err="1">
                <a:solidFill>
                  <a:srgbClr val="000000"/>
                </a:solidFill>
              </a:rPr>
              <a:t>inst_ID</a:t>
            </a:r>
            <a:r>
              <a:rPr kumimoji="1" lang="en-US" altLang="en-US" sz="1700" i="1" dirty="0">
                <a:solidFill>
                  <a:srgbClr val="000000"/>
                </a:solidFill>
              </a:rPr>
              <a:t> </a:t>
            </a:r>
            <a:r>
              <a:rPr kumimoji="1" lang="en-US" altLang="en-US" sz="1700" dirty="0">
                <a:solidFill>
                  <a:srgbClr val="000000"/>
                </a:solidFill>
              </a:rPr>
              <a:t>to the schema arising from entity set </a:t>
            </a:r>
            <a:r>
              <a:rPr kumimoji="1" lang="en-US" altLang="en-US" sz="1700" i="1" dirty="0">
                <a:solidFill>
                  <a:srgbClr val="000000"/>
                </a:solidFill>
              </a:rPr>
              <a:t>student</a:t>
            </a:r>
            <a:r>
              <a:rPr kumimoji="1" lang="en-US" altLang="en-US" sz="1700" dirty="0">
                <a:solidFill>
                  <a:srgbClr val="000000"/>
                </a:solidFill>
              </a:rPr>
              <a:t> may result in null values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pPr marL="3371850" lvl="8" indent="0">
              <a:buNone/>
            </a:pPr>
            <a:r>
              <a:rPr lang="en-US" altLang="en-US" dirty="0">
                <a:solidFill>
                  <a:schemeClr val="tx2"/>
                </a:solidFill>
                <a:ea typeface="ＭＳ Ｐゴシック" panose="020B0600070205080204" pitchFamily="34" charset="-128"/>
              </a:rPr>
              <a:t>				</a:t>
            </a:r>
            <a:endParaRPr lang="en-US" altLang="en-US" dirty="0"/>
          </a:p>
        </p:txBody>
      </p:sp>
      <p:grpSp>
        <p:nvGrpSpPr>
          <p:cNvPr id="5" name="Group 13">
            <a:extLst>
              <a:ext uri="{FF2B5EF4-FFF2-40B4-BE49-F238E27FC236}">
                <a16:creationId xmlns:a16="http://schemas.microsoft.com/office/drawing/2014/main" id="{55B6FBBE-7B44-B8B3-79CC-CF8BD3CB749B}"/>
              </a:ext>
            </a:extLst>
          </p:cNvPr>
          <p:cNvGrpSpPr>
            <a:grpSpLocks/>
          </p:cNvGrpSpPr>
          <p:nvPr/>
        </p:nvGrpSpPr>
        <p:grpSpPr bwMode="auto">
          <a:xfrm>
            <a:off x="254000" y="1298918"/>
            <a:ext cx="4825080" cy="3527081"/>
            <a:chOff x="0" y="1413"/>
            <a:chExt cx="5483" cy="2545"/>
          </a:xfrm>
        </p:grpSpPr>
        <p:pic>
          <p:nvPicPr>
            <p:cNvPr id="6" name="Picture 6">
              <a:extLst>
                <a:ext uri="{FF2B5EF4-FFF2-40B4-BE49-F238E27FC236}">
                  <a16:creationId xmlns:a16="http://schemas.microsoft.com/office/drawing/2014/main" id="{63361BED-D920-516F-C91F-7BC3570A083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952" t="423" r="7481" b="61655"/>
            <a:stretch>
              <a:fillRect/>
            </a:stretch>
          </p:blipFill>
          <p:spPr bwMode="auto">
            <a:xfrm>
              <a:off x="175" y="1413"/>
              <a:ext cx="5308" cy="25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11">
              <a:extLst>
                <a:ext uri="{FF2B5EF4-FFF2-40B4-BE49-F238E27FC236}">
                  <a16:creationId xmlns:a16="http://schemas.microsoft.com/office/drawing/2014/main" id="{EB28134E-AA4C-0615-7B74-2710EBDFC3A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500"/>
              <a:ext cx="1956" cy="4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>
                <a:solidFill>
                  <a:srgbClr val="000000"/>
                </a:solidFill>
              </a:endParaRPr>
            </a:p>
          </p:txBody>
        </p:sp>
        <p:sp>
          <p:nvSpPr>
            <p:cNvPr id="8" name="Rectangle 12">
              <a:extLst>
                <a:ext uri="{FF2B5EF4-FFF2-40B4-BE49-F238E27FC236}">
                  <a16:creationId xmlns:a16="http://schemas.microsoft.com/office/drawing/2014/main" id="{25FE16F4-2E0A-61A8-8073-CC572700A6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20" y="1690"/>
              <a:ext cx="374" cy="11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Helvetica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en-US" altLang="en-US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62298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B14CE7-7739-4499-9091-0388D54C4160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US" alt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Redundancy of Schemas (Cont.)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92351" y="1222376"/>
            <a:ext cx="7621047" cy="1545209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/>
              <a:t>The schema corresponding to a relationship set linking a weak entity set to its identifying strong entity set is redundant.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/>
              <a:t>Example: The </a:t>
            </a:r>
            <a:r>
              <a:rPr lang="en-US" altLang="en-US" i="1" dirty="0"/>
              <a:t>section </a:t>
            </a:r>
            <a:r>
              <a:rPr lang="en-US" altLang="en-US" dirty="0"/>
              <a:t>schema already contains the attributes that would appear in the </a:t>
            </a:r>
            <a:r>
              <a:rPr lang="en-US" altLang="en-US" i="1" dirty="0" err="1"/>
              <a:t>sec_course</a:t>
            </a:r>
            <a:r>
              <a:rPr lang="en-US" altLang="en-US" dirty="0"/>
              <a:t> schema</a:t>
            </a:r>
          </a:p>
          <a:p>
            <a:endParaRPr lang="en-US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120B0C-DE2C-29D4-C89C-870D507C3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7165" y="3429000"/>
            <a:ext cx="6591616" cy="135128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1B14CE7-7739-4499-9091-0388D54C4160}"/>
              </a:ext>
            </a:extLst>
          </p:cNvPr>
          <p:cNvCxnSpPr/>
          <p:nvPr/>
        </p:nvCxnSpPr>
        <p:spPr bwMode="auto">
          <a:xfrm>
            <a:off x="1524000" y="0"/>
            <a:ext cx="914400" cy="0"/>
          </a:xfrm>
          <a:prstGeom prst="line">
            <a:avLst/>
          </a:prstGeom>
          <a:solidFill>
            <a:schemeClr val="accent1"/>
          </a:solidFill>
          <a:ln w="0" cap="flat" cmpd="sng" algn="ctr">
            <a:solidFill>
              <a:srgbClr val="FBFFFF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rotWithShape="0">
                    <a:scrgbClr r="0" g="0" b="0"/>
                  </a:outerShdw>
                </a:effectLst>
              </a14:hiddenEffects>
            </a:ext>
          </a:extLst>
        </p:spPr>
      </p:cxnSp>
      <p:sp>
        <p:nvSpPr>
          <p:cNvPr id="66662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Class Activity - 1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7C3005-DE37-5D51-B886-0C00DFDD499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934"/>
          <a:stretch/>
        </p:blipFill>
        <p:spPr>
          <a:xfrm>
            <a:off x="749255" y="844549"/>
            <a:ext cx="6464227" cy="574040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1BE4B293-3040-64CE-3219-5D4793EAA3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13482" y="2768600"/>
            <a:ext cx="4644813" cy="828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2800" b="1">
                <a:solidFill>
                  <a:srgbClr val="002060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+mj-lt"/>
                <a:ea typeface="MS PGothic" panose="020B0600070205080204" pitchFamily="34" charset="-128"/>
                <a:cs typeface="ＭＳ Ｐゴシック" charset="0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  <a:ea typeface="MS PGothic" panose="020B0600070205080204" pitchFamily="34" charset="-128"/>
                <a:cs typeface="ＭＳ Ｐゴシック" charset="0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kumimoji="1" sz="3200" b="1">
                <a:solidFill>
                  <a:schemeClr val="tx2"/>
                </a:solidFill>
                <a:effectLst>
                  <a:outerShdw blurRad="38100" dist="38100" dir="2700000" algn="tl">
                    <a:srgbClr val="DDDDDD"/>
                  </a:outerShdw>
                </a:effectLst>
                <a:latin typeface="Helvetica" charset="0"/>
              </a:defRPr>
            </a:lvl9pPr>
          </a:lstStyle>
          <a:p>
            <a:pPr>
              <a:defRPr/>
            </a:pPr>
            <a:r>
              <a:rPr lang="en-US" altLang="en-US" kern="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Make a relational Schema for this ER diagram</a:t>
            </a:r>
          </a:p>
        </p:txBody>
      </p:sp>
    </p:spTree>
    <p:extLst>
      <p:ext uri="{BB962C8B-B14F-4D97-AF65-F5344CB8AC3E}">
        <p14:creationId xmlns:p14="http://schemas.microsoft.com/office/powerpoint/2010/main" val="381582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Schema Diagram for University Database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D6B8FF63-5393-4696-8B56-06CDA84E9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30002" y="1383739"/>
            <a:ext cx="8131996" cy="487195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6D0E67A-7F0B-46D5-BCFA-1287AF4962F3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/>
            <a:ext uri="{91240B29-F687-4f45-9708-019B960494DF}"/>
            <a:ext uri="{FAA26D3D-D897-4be2-8F04-BA451C77F1D7}"/>
          </a:extLst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 Normalization</a:t>
            </a:r>
          </a:p>
        </p:txBody>
      </p:sp>
    </p:spTree>
    <p:extLst>
      <p:ext uri="{BB962C8B-B14F-4D97-AF65-F5344CB8AC3E}">
        <p14:creationId xmlns:p14="http://schemas.microsoft.com/office/powerpoint/2010/main" val="3399237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Features of Good Relational Designs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32482" y="1223851"/>
            <a:ext cx="7661585" cy="5020788"/>
          </a:xfrm>
        </p:spPr>
        <p:txBody>
          <a:bodyPr/>
          <a:lstStyle/>
          <a:p>
            <a:r>
              <a:rPr lang="en-US" altLang="en-US" dirty="0"/>
              <a:t>Suppose we combine </a:t>
            </a:r>
            <a:r>
              <a:rPr lang="en-US" altLang="en-US" i="1" dirty="0"/>
              <a:t>instructor</a:t>
            </a:r>
            <a:r>
              <a:rPr lang="en-US" altLang="en-US" dirty="0"/>
              <a:t> and </a:t>
            </a:r>
            <a:r>
              <a:rPr lang="en-US" altLang="en-US" i="1" dirty="0"/>
              <a:t>department </a:t>
            </a:r>
            <a:r>
              <a:rPr lang="en-US" altLang="en-US" dirty="0"/>
              <a:t>into </a:t>
            </a:r>
            <a:r>
              <a:rPr lang="en-US" altLang="en-US" i="1" dirty="0"/>
              <a:t>in_dep, </a:t>
            </a:r>
            <a:r>
              <a:rPr lang="en-US" altLang="en-US" dirty="0"/>
              <a:t>which represents the natural join on the relations </a:t>
            </a:r>
            <a:r>
              <a:rPr lang="en-US" altLang="en-US" i="1" dirty="0"/>
              <a:t>instructor</a:t>
            </a:r>
            <a:r>
              <a:rPr lang="en-US" altLang="en-US" dirty="0"/>
              <a:t> and </a:t>
            </a:r>
            <a:r>
              <a:rPr lang="en-US" altLang="en-US" i="1" dirty="0"/>
              <a:t>department</a:t>
            </a:r>
          </a:p>
          <a:p>
            <a:r>
              <a:rPr lang="en-US" altLang="en-US" dirty="0"/>
              <a:t>There is repetition of information</a:t>
            </a:r>
          </a:p>
          <a:p>
            <a:r>
              <a:rPr lang="en-US" altLang="en-US" dirty="0"/>
              <a:t>Need to use null values (if we add a new department with no instructors) </a:t>
            </a:r>
          </a:p>
          <a:p>
            <a:endParaRPr lang="en-US" altLang="en-US" sz="2000" dirty="0"/>
          </a:p>
          <a:p>
            <a:endParaRPr lang="en-US" altLang="en-US" sz="2000" i="1" dirty="0"/>
          </a:p>
        </p:txBody>
      </p:sp>
      <p:pic>
        <p:nvPicPr>
          <p:cNvPr id="8196" name="Picture 5" descr="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797" y="2827871"/>
            <a:ext cx="4553982" cy="27326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2411105" y="5882184"/>
            <a:ext cx="766158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2857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buClr>
                <a:srgbClr val="002060"/>
              </a:buClr>
              <a:buSzPct val="100000"/>
            </a:pPr>
            <a:endParaRPr lang="en-US" altLang="en-US" sz="2000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98A7AC1A-FD0C-084A-12DC-6ECC95DF34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09214" y="864564"/>
            <a:ext cx="3420192" cy="5739363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A5244BE-57D3-3A16-A761-A52F02C70AAC}"/>
              </a:ext>
            </a:extLst>
          </p:cNvPr>
          <p:cNvCxnSpPr>
            <a:cxnSpLocks/>
          </p:cNvCxnSpPr>
          <p:nvPr/>
        </p:nvCxnSpPr>
        <p:spPr bwMode="auto">
          <a:xfrm>
            <a:off x="3728720" y="2827871"/>
            <a:ext cx="1442720" cy="136634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959B015-893C-72C7-BFC2-AE5B0E524EF4}"/>
              </a:ext>
            </a:extLst>
          </p:cNvPr>
          <p:cNvCxnSpPr>
            <a:cxnSpLocks/>
          </p:cNvCxnSpPr>
          <p:nvPr/>
        </p:nvCxnSpPr>
        <p:spPr bwMode="auto">
          <a:xfrm flipV="1">
            <a:off x="3368830" y="4194211"/>
            <a:ext cx="1802610" cy="117997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422424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Decomposition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0560" y="1093789"/>
            <a:ext cx="9216205" cy="5178425"/>
          </a:xfrm>
        </p:spPr>
        <p:txBody>
          <a:bodyPr/>
          <a:lstStyle/>
          <a:p>
            <a:r>
              <a:rPr lang="en-US" altLang="en-US" dirty="0"/>
              <a:t>The only way to avoid the repetition-of-information problem in the </a:t>
            </a:r>
            <a:r>
              <a:rPr lang="en-US" altLang="en-US" dirty="0" err="1"/>
              <a:t>i</a:t>
            </a:r>
            <a:r>
              <a:rPr lang="en-US" altLang="en-US" i="1" dirty="0" err="1"/>
              <a:t>n_dep</a:t>
            </a:r>
            <a:r>
              <a:rPr lang="en-US" altLang="en-US" dirty="0"/>
              <a:t> schema is to decompose it into two schemas – instructor and </a:t>
            </a:r>
            <a:r>
              <a:rPr lang="en-US" altLang="en-US" i="1" dirty="0"/>
              <a:t>department </a:t>
            </a:r>
            <a:r>
              <a:rPr lang="en-US" altLang="en-US" dirty="0"/>
              <a:t>schemas.</a:t>
            </a:r>
          </a:p>
          <a:p>
            <a:r>
              <a:rPr lang="en-US" altLang="en-US" dirty="0"/>
              <a:t>Not all decompositions are good.  Suppose we decompose</a:t>
            </a:r>
          </a:p>
          <a:p>
            <a:pPr>
              <a:buFont typeface="Monotype Sorts" pitchFamily="-84" charset="2"/>
              <a:buNone/>
            </a:pPr>
            <a:br>
              <a:rPr lang="en-US" altLang="en-US" dirty="0"/>
            </a:br>
            <a:r>
              <a:rPr lang="en-US" altLang="en-US" dirty="0"/>
              <a:t>       </a:t>
            </a:r>
            <a:r>
              <a:rPr lang="en-US" altLang="en-US" i="1" dirty="0"/>
              <a:t>employee(ID, name, street, city, salary)</a:t>
            </a:r>
            <a:r>
              <a:rPr lang="en-US" altLang="en-US" dirty="0"/>
              <a:t>  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 into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	       </a:t>
            </a:r>
            <a:r>
              <a:rPr lang="en-US" altLang="en-US" i="1" dirty="0"/>
              <a:t>employee1</a:t>
            </a:r>
            <a:r>
              <a:rPr lang="en-US" altLang="en-US" dirty="0"/>
              <a:t> (</a:t>
            </a:r>
            <a:r>
              <a:rPr lang="en-US" altLang="en-US" i="1" dirty="0"/>
              <a:t>ID</a:t>
            </a:r>
            <a:r>
              <a:rPr lang="en-US" altLang="en-US" dirty="0"/>
              <a:t>, </a:t>
            </a:r>
            <a:r>
              <a:rPr lang="en-US" altLang="en-US" i="1" dirty="0"/>
              <a:t>name</a:t>
            </a:r>
            <a:r>
              <a:rPr lang="en-US" altLang="en-US" dirty="0"/>
              <a:t>)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	       </a:t>
            </a:r>
            <a:r>
              <a:rPr lang="en-US" altLang="en-US" i="1" dirty="0"/>
              <a:t>employee2</a:t>
            </a:r>
            <a:r>
              <a:rPr lang="en-US" altLang="en-US" dirty="0"/>
              <a:t> (</a:t>
            </a:r>
            <a:r>
              <a:rPr lang="en-US" altLang="en-US" i="1" dirty="0"/>
              <a:t>name</a:t>
            </a:r>
            <a:r>
              <a:rPr lang="en-US" altLang="en-US" dirty="0"/>
              <a:t>, </a:t>
            </a:r>
            <a:r>
              <a:rPr lang="en-US" altLang="en-US" i="1" dirty="0"/>
              <a:t>street, city, salary</a:t>
            </a:r>
            <a:r>
              <a:rPr lang="en-US" altLang="en-US" dirty="0"/>
              <a:t>)</a:t>
            </a:r>
          </a:p>
          <a:p>
            <a:pPr>
              <a:buFont typeface="Monotype Sorts" pitchFamily="-84" charset="2"/>
              <a:buNone/>
            </a:pPr>
            <a:endParaRPr lang="en-US" altLang="en-US" dirty="0"/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The problem arises when we have two employees with the same name</a:t>
            </a:r>
          </a:p>
          <a:p>
            <a:r>
              <a:rPr lang="en-US" altLang="en-US" dirty="0"/>
              <a:t>The next slide shows how we lose information -- we cannot reconstruct the original </a:t>
            </a:r>
            <a:r>
              <a:rPr lang="en-US" altLang="en-US" i="1" dirty="0"/>
              <a:t>employee</a:t>
            </a:r>
            <a:r>
              <a:rPr lang="en-US" altLang="en-US" dirty="0"/>
              <a:t> relation -- and so, this is a </a:t>
            </a:r>
            <a:r>
              <a:rPr lang="en-US" altLang="en-US" b="1" dirty="0">
                <a:solidFill>
                  <a:srgbClr val="002060"/>
                </a:solidFill>
              </a:rPr>
              <a:t>lossy decomposition</a:t>
            </a:r>
            <a:r>
              <a:rPr lang="en-US" altLang="en-US" dirty="0"/>
              <a:t>.</a:t>
            </a:r>
          </a:p>
          <a:p>
            <a:pPr lvl="1">
              <a:buFont typeface="Monotype Sorts" pitchFamily="-84" charset="2"/>
              <a:buNone/>
            </a:pPr>
            <a:endParaRPr lang="en-US" altLang="en-US" sz="2000" i="1" dirty="0"/>
          </a:p>
          <a:p>
            <a:pPr lvl="1">
              <a:buFont typeface="Monotype Sorts" pitchFamily="-84" charset="2"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732034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A Lossy Decomposition</a:t>
            </a:r>
          </a:p>
        </p:txBody>
      </p:sp>
      <p:pic>
        <p:nvPicPr>
          <p:cNvPr id="11267" name="Picture 5" descr="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7184" y="1093475"/>
            <a:ext cx="5716016" cy="523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5644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Lossless Decomposition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72110" y="880429"/>
            <a:ext cx="10255249" cy="2548571"/>
          </a:xfrm>
        </p:spPr>
        <p:txBody>
          <a:bodyPr/>
          <a:lstStyle/>
          <a:p>
            <a:r>
              <a:rPr lang="en-US" altLang="en-US" dirty="0"/>
              <a:t>Let </a:t>
            </a:r>
            <a:r>
              <a:rPr lang="en-US" altLang="en-US" i="1" dirty="0"/>
              <a:t>R</a:t>
            </a:r>
            <a:r>
              <a:rPr lang="en-US" altLang="en-US" dirty="0"/>
              <a:t> be a relation schema and let </a:t>
            </a:r>
            <a:r>
              <a:rPr lang="en-US" altLang="en-US" i="1" dirty="0"/>
              <a:t>R</a:t>
            </a:r>
            <a:r>
              <a:rPr lang="en-US" altLang="en-US" i="1" baseline="-25000" dirty="0"/>
              <a:t>1 </a:t>
            </a:r>
            <a:r>
              <a:rPr lang="en-US" altLang="en-US" dirty="0"/>
              <a:t>and </a:t>
            </a:r>
            <a:r>
              <a:rPr lang="en-US" altLang="en-US" i="1" dirty="0"/>
              <a:t>R</a:t>
            </a:r>
            <a:r>
              <a:rPr lang="en-US" altLang="en-US" i="1" baseline="-25000" dirty="0"/>
              <a:t>2 </a:t>
            </a:r>
            <a:r>
              <a:rPr lang="en-US" altLang="en-US" dirty="0"/>
              <a:t>form a decomposition of R . That is R = </a:t>
            </a:r>
            <a:r>
              <a:rPr lang="en-US" altLang="en-US" i="1" dirty="0"/>
              <a:t>R</a:t>
            </a:r>
            <a:r>
              <a:rPr lang="en-US" altLang="en-US" i="1" baseline="-25000" dirty="0"/>
              <a:t>1 </a:t>
            </a:r>
            <a:r>
              <a:rPr lang="en-US" altLang="en-US" dirty="0"/>
              <a:t> U </a:t>
            </a:r>
            <a:r>
              <a:rPr lang="en-US" altLang="en-US" i="1" dirty="0"/>
              <a:t>R</a:t>
            </a:r>
            <a:r>
              <a:rPr lang="en-US" altLang="en-US" i="1" baseline="-25000" dirty="0"/>
              <a:t>2</a:t>
            </a:r>
            <a:endParaRPr lang="en-US" altLang="en-US" dirty="0"/>
          </a:p>
          <a:p>
            <a:r>
              <a:rPr lang="en-US" altLang="en-US" dirty="0"/>
              <a:t>We say that the decomposition is a </a:t>
            </a:r>
            <a:r>
              <a:rPr lang="en-US" altLang="en-US" b="1" dirty="0">
                <a:solidFill>
                  <a:srgbClr val="002060"/>
                </a:solidFill>
              </a:rPr>
              <a:t>lossless decomposition  </a:t>
            </a:r>
            <a:r>
              <a:rPr lang="en-US" altLang="en-US" dirty="0"/>
              <a:t>if there is no loss of information by replacing  R with the two relation schemas</a:t>
            </a:r>
            <a:r>
              <a:rPr lang="en-US" altLang="en-US" i="1" dirty="0"/>
              <a:t> R</a:t>
            </a:r>
            <a:r>
              <a:rPr lang="en-US" altLang="en-US" i="1" baseline="-25000" dirty="0"/>
              <a:t>1 </a:t>
            </a:r>
            <a:r>
              <a:rPr lang="en-US" altLang="en-US" dirty="0"/>
              <a:t> U </a:t>
            </a:r>
            <a:r>
              <a:rPr lang="en-US" altLang="en-US" i="1" dirty="0"/>
              <a:t>R</a:t>
            </a:r>
            <a:r>
              <a:rPr lang="en-US" altLang="en-US" i="1" baseline="-25000" dirty="0"/>
              <a:t>2</a:t>
            </a:r>
            <a:r>
              <a:rPr lang="en-US" altLang="en-US" dirty="0"/>
              <a:t> </a:t>
            </a:r>
          </a:p>
          <a:p>
            <a:r>
              <a:rPr lang="en-US" altLang="en-US" dirty="0">
                <a:sym typeface="Symbol" panose="05050102010706020507" pitchFamily="18" charset="2"/>
              </a:rPr>
              <a:t>Formally,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             </a:t>
            </a:r>
            <a:r>
              <a:rPr lang="en-US" altLang="en-US" baseline="-25000" dirty="0">
                <a:latin typeface="Times New Roman" panose="02020603050405020304" pitchFamily="18" charset="0"/>
                <a:sym typeface="Symbol" panose="05050102010706020507" pitchFamily="18" charset="2"/>
              </a:rPr>
              <a:t>R</a:t>
            </a:r>
            <a:r>
              <a:rPr lang="en-US" altLang="en-US" baseline="-50000" dirty="0">
                <a:latin typeface="Times New Roman" panose="02020603050405020304" pitchFamily="18" charset="0"/>
                <a:sym typeface="Symbol" panose="05050102010706020507" pitchFamily="18" charset="2"/>
              </a:rPr>
              <a:t>1</a:t>
            </a: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(r)      </a:t>
            </a:r>
            <a:r>
              <a:rPr lang="en-US" altLang="en-US" baseline="-25000" dirty="0">
                <a:latin typeface="Times New Roman" panose="02020603050405020304" pitchFamily="18" charset="0"/>
                <a:sym typeface="Symbol" panose="05050102010706020507" pitchFamily="18" charset="2"/>
              </a:rPr>
              <a:t>R</a:t>
            </a:r>
            <a:r>
              <a:rPr lang="en-US" altLang="en-US" baseline="-50000" dirty="0">
                <a:latin typeface="Times New Roman" panose="02020603050405020304" pitchFamily="18" charset="0"/>
                <a:sym typeface="Symbol" panose="05050102010706020507" pitchFamily="18" charset="2"/>
              </a:rPr>
              <a:t>2</a:t>
            </a: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(r) = </a:t>
            </a:r>
            <a:r>
              <a:rPr lang="en-US" altLang="en-US" i="1" dirty="0">
                <a:latin typeface="Times New Roman" panose="02020603050405020304" pitchFamily="18" charset="0"/>
                <a:sym typeface="Symbol" panose="05050102010706020507" pitchFamily="18" charset="2"/>
              </a:rPr>
              <a:t>r</a:t>
            </a:r>
          </a:p>
          <a:p>
            <a:r>
              <a:rPr lang="en-US" altLang="en-US" dirty="0">
                <a:sym typeface="Symbol" panose="05050102010706020507" pitchFamily="18" charset="2"/>
              </a:rPr>
              <a:t>And,  conversely a decomposition is lossy if</a:t>
            </a:r>
            <a:endParaRPr lang="en-US" altLang="en-US" i="1" dirty="0"/>
          </a:p>
          <a:p>
            <a:pPr lvl="1">
              <a:buFont typeface="Monotype Sorts" pitchFamily="-84" charset="2"/>
              <a:buNone/>
            </a:pP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    r     </a:t>
            </a:r>
            <a:r>
              <a:rPr lang="en-US" altLang="en-US" baseline="-25000" dirty="0">
                <a:latin typeface="Times New Roman" panose="02020603050405020304" pitchFamily="18" charset="0"/>
                <a:sym typeface="Symbol" panose="05050102010706020507" pitchFamily="18" charset="2"/>
              </a:rPr>
              <a:t>R</a:t>
            </a:r>
            <a:r>
              <a:rPr lang="en-US" altLang="en-US" baseline="-50000" dirty="0">
                <a:latin typeface="Times New Roman" panose="02020603050405020304" pitchFamily="18" charset="0"/>
                <a:sym typeface="Symbol" panose="05050102010706020507" pitchFamily="18" charset="2"/>
              </a:rPr>
              <a:t>1</a:t>
            </a: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(r)      </a:t>
            </a:r>
            <a:r>
              <a:rPr lang="en-US" altLang="en-US" baseline="-25000" dirty="0">
                <a:latin typeface="Times New Roman" panose="02020603050405020304" pitchFamily="18" charset="0"/>
                <a:sym typeface="Symbol" panose="05050102010706020507" pitchFamily="18" charset="2"/>
              </a:rPr>
              <a:t>R</a:t>
            </a:r>
            <a:r>
              <a:rPr lang="en-US" altLang="en-US" baseline="-50000" dirty="0">
                <a:latin typeface="Times New Roman" panose="02020603050405020304" pitchFamily="18" charset="0"/>
                <a:sym typeface="Symbol" panose="05050102010706020507" pitchFamily="18" charset="2"/>
              </a:rPr>
              <a:t>2</a:t>
            </a: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(r) = </a:t>
            </a:r>
            <a:r>
              <a:rPr lang="en-US" altLang="en-US" i="1" dirty="0">
                <a:latin typeface="Times New Roman" panose="02020603050405020304" pitchFamily="18" charset="0"/>
                <a:sym typeface="Symbol" panose="05050102010706020507" pitchFamily="18" charset="2"/>
              </a:rPr>
              <a:t>r</a:t>
            </a:r>
            <a:r>
              <a:rPr lang="en-US" altLang="en-US" dirty="0">
                <a:latin typeface="Times New Roman" panose="02020603050405020304" pitchFamily="18" charset="0"/>
                <a:sym typeface="Symbol" panose="05050102010706020507" pitchFamily="18" charset="2"/>
              </a:rPr>
              <a:t> </a:t>
            </a:r>
            <a:endParaRPr lang="en-US" altLang="en-US" dirty="0"/>
          </a:p>
        </p:txBody>
      </p:sp>
      <p:sp>
        <p:nvSpPr>
          <p:cNvPr id="12292" name="Freeform 19"/>
          <p:cNvSpPr>
            <a:spLocks/>
          </p:cNvSpPr>
          <p:nvPr/>
        </p:nvSpPr>
        <p:spPr bwMode="auto">
          <a:xfrm>
            <a:off x="1862866" y="2297382"/>
            <a:ext cx="142875" cy="142875"/>
          </a:xfrm>
          <a:custGeom>
            <a:avLst/>
            <a:gdLst>
              <a:gd name="T0" fmla="*/ 0 w 182"/>
              <a:gd name="T1" fmla="*/ 0 h 182"/>
              <a:gd name="T2" fmla="*/ 0 w 182"/>
              <a:gd name="T3" fmla="*/ 2147483647 h 182"/>
              <a:gd name="T4" fmla="*/ 2147483647 w 182"/>
              <a:gd name="T5" fmla="*/ 0 h 182"/>
              <a:gd name="T6" fmla="*/ 2147483647 w 182"/>
              <a:gd name="T7" fmla="*/ 2147483647 h 182"/>
              <a:gd name="T8" fmla="*/ 0 w 182"/>
              <a:gd name="T9" fmla="*/ 0 h 1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82"/>
              <a:gd name="T16" fmla="*/ 0 h 182"/>
              <a:gd name="T17" fmla="*/ 182 w 182"/>
              <a:gd name="T18" fmla="*/ 182 h 1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82" h="182">
                <a:moveTo>
                  <a:pt x="0" y="0"/>
                </a:moveTo>
                <a:lnTo>
                  <a:pt x="0" y="182"/>
                </a:lnTo>
                <a:lnTo>
                  <a:pt x="182" y="0"/>
                </a:lnTo>
                <a:lnTo>
                  <a:pt x="182" y="182"/>
                </a:lnTo>
                <a:lnTo>
                  <a:pt x="0" y="0"/>
                </a:lnTo>
                <a:close/>
              </a:path>
            </a:pathLst>
          </a:custGeom>
          <a:noFill/>
          <a:ln w="127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2293" name="Freeform 19"/>
          <p:cNvSpPr>
            <a:spLocks/>
          </p:cNvSpPr>
          <p:nvPr/>
        </p:nvSpPr>
        <p:spPr bwMode="auto">
          <a:xfrm>
            <a:off x="2347392" y="3035916"/>
            <a:ext cx="142875" cy="142875"/>
          </a:xfrm>
          <a:custGeom>
            <a:avLst/>
            <a:gdLst>
              <a:gd name="T0" fmla="*/ 0 w 182"/>
              <a:gd name="T1" fmla="*/ 0 h 182"/>
              <a:gd name="T2" fmla="*/ 0 w 182"/>
              <a:gd name="T3" fmla="*/ 2147483647 h 182"/>
              <a:gd name="T4" fmla="*/ 2147483647 w 182"/>
              <a:gd name="T5" fmla="*/ 0 h 182"/>
              <a:gd name="T6" fmla="*/ 2147483647 w 182"/>
              <a:gd name="T7" fmla="*/ 2147483647 h 182"/>
              <a:gd name="T8" fmla="*/ 0 w 182"/>
              <a:gd name="T9" fmla="*/ 0 h 1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82"/>
              <a:gd name="T16" fmla="*/ 0 h 182"/>
              <a:gd name="T17" fmla="*/ 182 w 182"/>
              <a:gd name="T18" fmla="*/ 182 h 1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82" h="182">
                <a:moveTo>
                  <a:pt x="0" y="0"/>
                </a:moveTo>
                <a:lnTo>
                  <a:pt x="0" y="182"/>
                </a:lnTo>
                <a:lnTo>
                  <a:pt x="182" y="0"/>
                </a:lnTo>
                <a:lnTo>
                  <a:pt x="182" y="182"/>
                </a:lnTo>
                <a:lnTo>
                  <a:pt x="0" y="0"/>
                </a:lnTo>
                <a:close/>
              </a:path>
            </a:pathLst>
          </a:custGeom>
          <a:noFill/>
          <a:ln w="127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  <p:pic>
        <p:nvPicPr>
          <p:cNvPr id="2" name="Picture 30" descr="C:\Users\as668\Desktop\Judi\7_02 figur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355" y="3732553"/>
            <a:ext cx="4100004" cy="27235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372110" y="4014992"/>
            <a:ext cx="7541522" cy="830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10000"/>
              <a:buFont typeface="Wingdings" panose="05000000000000000000" pitchFamily="2" charset="2"/>
              <a:buChar char="§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folHlink"/>
              </a:buClr>
              <a:buSzPct val="110000"/>
              <a:buFont typeface="Arial" panose="020B0604020202020204" pitchFamily="34" charset="0"/>
              <a:buChar char="•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2pPr>
            <a:lvl3pPr marL="10858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33CC33"/>
              </a:buClr>
              <a:buSzPct val="85000"/>
              <a:buFont typeface="Wingdings" panose="05000000000000000000" pitchFamily="2" charset="2"/>
              <a:buChar char="§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3pPr>
            <a:lvl4pPr marL="14287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hlink"/>
              </a:buClr>
              <a:buFont typeface="Arial" panose="020B0604020202020204" pitchFamily="34" charset="0"/>
              <a:buChar char="•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4pPr>
            <a:lvl5pPr marL="17716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5pPr>
            <a:lvl6pPr marL="22288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6860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1432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6004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>
              <a:tabLst>
                <a:tab pos="2336800" algn="l"/>
                <a:tab pos="3765550" algn="l"/>
              </a:tabLst>
            </a:pPr>
            <a:r>
              <a:rPr lang="en-US" altLang="en-US" kern="0"/>
              <a:t>Decomposition of </a:t>
            </a:r>
            <a:r>
              <a:rPr lang="en-US" altLang="en-US" i="1" kern="0"/>
              <a:t>R = (A, B, C)</a:t>
            </a:r>
            <a:br>
              <a:rPr lang="en-US" altLang="en-US" i="1" kern="0"/>
            </a:br>
            <a:r>
              <a:rPr lang="en-US" altLang="en-US" i="1" kern="0"/>
              <a:t>	R</a:t>
            </a:r>
            <a:r>
              <a:rPr lang="en-US" altLang="en-US" i="1" kern="0" baseline="-25000"/>
              <a:t>1</a:t>
            </a:r>
            <a:r>
              <a:rPr lang="en-US" altLang="en-US" i="1" kern="0"/>
              <a:t> = (A, B)	R</a:t>
            </a:r>
            <a:r>
              <a:rPr lang="en-US" altLang="en-US" kern="0" baseline="-25000"/>
              <a:t>2</a:t>
            </a:r>
            <a:r>
              <a:rPr lang="en-US" altLang="en-US" i="1" kern="0"/>
              <a:t> = (B, C)</a:t>
            </a:r>
            <a:endParaRPr lang="en-US" altLang="en-US" kern="0" dirty="0"/>
          </a:p>
        </p:txBody>
      </p:sp>
    </p:spTree>
    <p:extLst>
      <p:ext uri="{BB962C8B-B14F-4D97-AF65-F5344CB8AC3E}">
        <p14:creationId xmlns:p14="http://schemas.microsoft.com/office/powerpoint/2010/main" val="1701780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295526" y="185739"/>
            <a:ext cx="8372475" cy="598487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Normalization Theory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99440" y="1705421"/>
            <a:ext cx="10657840" cy="3124643"/>
          </a:xfrm>
        </p:spPr>
        <p:txBody>
          <a:bodyPr/>
          <a:lstStyle/>
          <a:p>
            <a:r>
              <a:rPr lang="en-US" altLang="en-US" dirty="0"/>
              <a:t>Decide whether a particular relation </a:t>
            </a:r>
            <a:r>
              <a:rPr lang="en-US" altLang="en-US" i="1" dirty="0"/>
              <a:t>R</a:t>
            </a:r>
            <a:r>
              <a:rPr lang="en-US" altLang="en-US" dirty="0"/>
              <a:t> is in </a:t>
            </a:r>
            <a:r>
              <a:rPr lang="ja-JP" altLang="en-US" dirty="0">
                <a:latin typeface="Arial" panose="020B0604020202020204" pitchFamily="34" charset="0"/>
              </a:rPr>
              <a:t>“</a:t>
            </a:r>
            <a:r>
              <a:rPr lang="en-US" altLang="ja-JP" dirty="0"/>
              <a:t>good</a:t>
            </a:r>
            <a:r>
              <a:rPr lang="ja-JP" altLang="en-US" dirty="0">
                <a:latin typeface="Arial" panose="020B0604020202020204" pitchFamily="34" charset="0"/>
              </a:rPr>
              <a:t>”</a:t>
            </a:r>
            <a:r>
              <a:rPr lang="en-US" altLang="ja-JP" dirty="0"/>
              <a:t> form.</a:t>
            </a:r>
          </a:p>
          <a:p>
            <a:r>
              <a:rPr lang="en-US" altLang="en-US" dirty="0"/>
              <a:t>In the case that a relation </a:t>
            </a:r>
            <a:r>
              <a:rPr lang="en-US" altLang="en-US" i="1" dirty="0"/>
              <a:t>R</a:t>
            </a:r>
            <a:r>
              <a:rPr lang="en-US" altLang="en-US" dirty="0"/>
              <a:t> is not in </a:t>
            </a:r>
            <a:r>
              <a:rPr lang="ja-JP" altLang="en-US" dirty="0">
                <a:latin typeface="Arial" panose="020B0604020202020204" pitchFamily="34" charset="0"/>
              </a:rPr>
              <a:t>“</a:t>
            </a:r>
            <a:r>
              <a:rPr lang="en-US" altLang="ja-JP" dirty="0"/>
              <a:t>good</a:t>
            </a:r>
            <a:r>
              <a:rPr lang="ja-JP" altLang="en-US" dirty="0">
                <a:latin typeface="Arial" panose="020B0604020202020204" pitchFamily="34" charset="0"/>
              </a:rPr>
              <a:t>”</a:t>
            </a:r>
            <a:r>
              <a:rPr lang="en-US" altLang="ja-JP" dirty="0"/>
              <a:t> form, decompose it into  set of relations {</a:t>
            </a:r>
            <a:r>
              <a:rPr lang="en-US" altLang="ja-JP" i="1" dirty="0"/>
              <a:t>R</a:t>
            </a:r>
            <a:r>
              <a:rPr lang="en-US" altLang="ja-JP" baseline="-25000" dirty="0"/>
              <a:t>1</a:t>
            </a:r>
            <a:r>
              <a:rPr lang="en-US" altLang="ja-JP" i="1" dirty="0"/>
              <a:t>, R</a:t>
            </a:r>
            <a:r>
              <a:rPr lang="en-US" altLang="ja-JP" baseline="-25000" dirty="0"/>
              <a:t>2</a:t>
            </a:r>
            <a:r>
              <a:rPr lang="en-US" altLang="ja-JP" i="1" dirty="0"/>
              <a:t>, ..., R</a:t>
            </a:r>
            <a:r>
              <a:rPr lang="en-US" altLang="ja-JP" i="1" baseline="-25000" dirty="0"/>
              <a:t>n</a:t>
            </a:r>
            <a:r>
              <a:rPr lang="en-US" altLang="ja-JP" dirty="0"/>
              <a:t>} such that </a:t>
            </a:r>
          </a:p>
          <a:p>
            <a:pPr lvl="1"/>
            <a:r>
              <a:rPr lang="en-US" altLang="en-US" dirty="0"/>
              <a:t>Each relation is in good form </a:t>
            </a:r>
          </a:p>
          <a:p>
            <a:pPr lvl="1"/>
            <a:r>
              <a:rPr lang="en-US" altLang="en-US" dirty="0"/>
              <a:t>The decomposition is a lossless decomposition</a:t>
            </a:r>
          </a:p>
        </p:txBody>
      </p:sp>
    </p:spTree>
    <p:extLst>
      <p:ext uri="{BB962C8B-B14F-4D97-AF65-F5344CB8AC3E}">
        <p14:creationId xmlns:p14="http://schemas.microsoft.com/office/powerpoint/2010/main" val="5254949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Few Important Concepts Revisited </a:t>
            </a:r>
          </a:p>
        </p:txBody>
      </p:sp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24468" y="1102298"/>
            <a:ext cx="9978812" cy="2055431"/>
          </a:xfrm>
        </p:spPr>
        <p:txBody>
          <a:bodyPr/>
          <a:lstStyle/>
          <a:p>
            <a:r>
              <a:rPr lang="en-US" altLang="en-US" dirty="0">
                <a:sym typeface="Symbol" panose="05050102010706020507" pitchFamily="18" charset="2"/>
              </a:rPr>
              <a:t>Database schema -- is the logical structure of the database.</a:t>
            </a:r>
          </a:p>
          <a:p>
            <a:r>
              <a:rPr lang="en-US" altLang="en-US" dirty="0">
                <a:sym typeface="Symbol" panose="05050102010706020507" pitchFamily="18" charset="2"/>
              </a:rPr>
              <a:t>Database instance -- is a snapshot of the data in the database at a given instant in time. </a:t>
            </a:r>
          </a:p>
          <a:p>
            <a:r>
              <a:rPr lang="en-US" altLang="en-US" dirty="0">
                <a:sym typeface="Symbol" panose="05050102010706020507" pitchFamily="18" charset="2"/>
              </a:rPr>
              <a:t>Example:</a:t>
            </a:r>
          </a:p>
          <a:p>
            <a:pPr lvl="1"/>
            <a:r>
              <a:rPr lang="en-US" altLang="en-US" dirty="0">
                <a:sym typeface="Symbol" panose="05050102010706020507" pitchFamily="18" charset="2"/>
              </a:rPr>
              <a:t>schema:   i</a:t>
            </a:r>
            <a:r>
              <a:rPr lang="en-US" altLang="en-US" i="1" dirty="0">
                <a:sym typeface="Symbol" panose="05050102010706020507" pitchFamily="18" charset="2"/>
              </a:rPr>
              <a:t>nstructor</a:t>
            </a:r>
            <a:r>
              <a:rPr lang="en-US" altLang="en-US" dirty="0">
                <a:sym typeface="Symbol" panose="05050102010706020507" pitchFamily="18" charset="2"/>
              </a:rPr>
              <a:t> (</a:t>
            </a:r>
            <a:r>
              <a:rPr lang="en-US" altLang="en-US" i="1" dirty="0">
                <a:sym typeface="Symbol" panose="05050102010706020507" pitchFamily="18" charset="2"/>
              </a:rPr>
              <a:t>ID, name, dept_name, salary</a:t>
            </a:r>
            <a:r>
              <a:rPr lang="en-US" altLang="en-US" dirty="0">
                <a:sym typeface="Symbol" panose="05050102010706020507" pitchFamily="18" charset="2"/>
              </a:rPr>
              <a:t>)</a:t>
            </a:r>
          </a:p>
          <a:p>
            <a:pPr lvl="1"/>
            <a:r>
              <a:rPr lang="en-US" altLang="en-US" dirty="0">
                <a:sym typeface="Symbol" panose="05050102010706020507" pitchFamily="18" charset="2"/>
              </a:rPr>
              <a:t>Instance: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D43850F-C798-4B0C-AB3F-7891AC78428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t="-1" b="12197"/>
          <a:stretch/>
        </p:blipFill>
        <p:spPr>
          <a:xfrm>
            <a:off x="4113388" y="2909280"/>
            <a:ext cx="4483051" cy="3540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6949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Keys</a:t>
            </a:r>
          </a:p>
        </p:txBody>
      </p:sp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24466" y="1098866"/>
            <a:ext cx="10161693" cy="4896167"/>
          </a:xfrm>
        </p:spPr>
        <p:txBody>
          <a:bodyPr/>
          <a:lstStyle/>
          <a:p>
            <a:r>
              <a:rPr lang="en-US" altLang="en-US" dirty="0"/>
              <a:t>Let K </a:t>
            </a:r>
            <a:r>
              <a:rPr lang="en-US" altLang="en-US" dirty="0">
                <a:sym typeface="Symbol" panose="05050102010706020507" pitchFamily="18" charset="2"/>
              </a:rPr>
              <a:t> R</a:t>
            </a:r>
          </a:p>
          <a:p>
            <a:r>
              <a:rPr lang="en-US" altLang="en-US" i="1" dirty="0">
                <a:sym typeface="Symbol" panose="05050102010706020507" pitchFamily="18" charset="2"/>
              </a:rPr>
              <a:t>K </a:t>
            </a:r>
            <a:r>
              <a:rPr lang="en-US" altLang="en-US" dirty="0">
                <a:sym typeface="Symbol" panose="05050102010706020507" pitchFamily="18" charset="2"/>
              </a:rPr>
              <a:t>is a </a:t>
            </a:r>
            <a:r>
              <a:rPr lang="en-US" altLang="en-US" b="1" dirty="0" err="1">
                <a:solidFill>
                  <a:srgbClr val="002060"/>
                </a:solidFill>
                <a:sym typeface="Symbol" panose="05050102010706020507" pitchFamily="18" charset="2"/>
              </a:rPr>
              <a:t>superkey</a:t>
            </a:r>
            <a:r>
              <a:rPr lang="en-US" altLang="en-US" b="1" dirty="0">
                <a:solidFill>
                  <a:schemeClr val="tx2"/>
                </a:solidFill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of </a:t>
            </a:r>
            <a:r>
              <a:rPr lang="en-US" altLang="en-US" i="1" dirty="0">
                <a:sym typeface="Symbol" panose="05050102010706020507" pitchFamily="18" charset="2"/>
              </a:rPr>
              <a:t>R</a:t>
            </a:r>
            <a:r>
              <a:rPr lang="en-US" altLang="en-US" dirty="0">
                <a:sym typeface="Symbol" panose="05050102010706020507" pitchFamily="18" charset="2"/>
              </a:rPr>
              <a:t> if values for </a:t>
            </a:r>
            <a:r>
              <a:rPr lang="en-US" altLang="en-US" i="1" dirty="0">
                <a:sym typeface="Symbol" panose="05050102010706020507" pitchFamily="18" charset="2"/>
              </a:rPr>
              <a:t>K</a:t>
            </a:r>
            <a:r>
              <a:rPr lang="en-US" altLang="en-US" dirty="0">
                <a:sym typeface="Symbol" panose="05050102010706020507" pitchFamily="18" charset="2"/>
              </a:rPr>
              <a:t> are sufficient to identify a unique tuple of each possible relation </a:t>
            </a:r>
            <a:r>
              <a:rPr lang="en-US" altLang="en-US" i="1" dirty="0">
                <a:sym typeface="Symbol" panose="05050102010706020507" pitchFamily="18" charset="2"/>
              </a:rPr>
              <a:t>r(R)</a:t>
            </a:r>
            <a:r>
              <a:rPr lang="en-US" altLang="en-US" dirty="0">
                <a:sym typeface="Symbol" panose="05050102010706020507" pitchFamily="18" charset="2"/>
              </a:rPr>
              <a:t> </a:t>
            </a:r>
          </a:p>
          <a:p>
            <a:pPr lvl="1">
              <a:lnSpc>
                <a:spcPct val="130000"/>
              </a:lnSpc>
            </a:pPr>
            <a:r>
              <a:rPr lang="en-US" altLang="en-US" dirty="0">
                <a:sym typeface="Symbol" panose="05050102010706020507" pitchFamily="18" charset="2"/>
              </a:rPr>
              <a:t>Example:  {</a:t>
            </a:r>
            <a:r>
              <a:rPr lang="en-US" altLang="en-US" i="1" dirty="0">
                <a:sym typeface="Symbol" panose="05050102010706020507" pitchFamily="18" charset="2"/>
              </a:rPr>
              <a:t>ID</a:t>
            </a:r>
            <a:r>
              <a:rPr lang="en-US" altLang="en-US" dirty="0">
                <a:sym typeface="Symbol" panose="05050102010706020507" pitchFamily="18" charset="2"/>
              </a:rPr>
              <a:t>} and {</a:t>
            </a:r>
            <a:r>
              <a:rPr lang="en-US" altLang="en-US" dirty="0" err="1">
                <a:sym typeface="Symbol" panose="05050102010706020507" pitchFamily="18" charset="2"/>
              </a:rPr>
              <a:t>ID,name</a:t>
            </a:r>
            <a:r>
              <a:rPr lang="en-US" altLang="en-US" dirty="0">
                <a:sym typeface="Symbol" panose="05050102010706020507" pitchFamily="18" charset="2"/>
              </a:rPr>
              <a:t>} are both </a:t>
            </a:r>
            <a:r>
              <a:rPr lang="en-US" altLang="en-US" dirty="0" err="1">
                <a:sym typeface="Symbol" panose="05050102010706020507" pitchFamily="18" charset="2"/>
              </a:rPr>
              <a:t>superkeys</a:t>
            </a:r>
            <a:r>
              <a:rPr lang="en-US" altLang="en-US" dirty="0">
                <a:sym typeface="Symbol" panose="05050102010706020507" pitchFamily="18" charset="2"/>
              </a:rPr>
              <a:t> of </a:t>
            </a:r>
            <a:r>
              <a:rPr lang="en-US" altLang="en-US" i="1" dirty="0">
                <a:sym typeface="Symbol" panose="05050102010706020507" pitchFamily="18" charset="2"/>
              </a:rPr>
              <a:t>instructor.</a:t>
            </a:r>
            <a:endParaRPr lang="en-US" altLang="en-US" dirty="0">
              <a:sym typeface="Symbol" panose="05050102010706020507" pitchFamily="18" charset="2"/>
            </a:endParaRPr>
          </a:p>
          <a:p>
            <a:pPr>
              <a:lnSpc>
                <a:spcPct val="120000"/>
              </a:lnSpc>
            </a:pPr>
            <a:r>
              <a:rPr lang="en-US" altLang="en-US" dirty="0" err="1">
                <a:sym typeface="Symbol" panose="05050102010706020507" pitchFamily="18" charset="2"/>
              </a:rPr>
              <a:t>Superkey</a:t>
            </a:r>
            <a:r>
              <a:rPr lang="en-US" altLang="en-US" dirty="0">
                <a:sym typeface="Symbol" panose="05050102010706020507" pitchFamily="18" charset="2"/>
              </a:rPr>
              <a:t> </a:t>
            </a:r>
            <a:r>
              <a:rPr lang="en-US" altLang="en-US" i="1" dirty="0">
                <a:sym typeface="Symbol" panose="05050102010706020507" pitchFamily="18" charset="2"/>
              </a:rPr>
              <a:t>K</a:t>
            </a:r>
            <a:r>
              <a:rPr lang="en-US" altLang="en-US" dirty="0">
                <a:sym typeface="Symbol" panose="05050102010706020507" pitchFamily="18" charset="2"/>
              </a:rPr>
              <a:t> is a </a:t>
            </a:r>
            <a:r>
              <a:rPr lang="en-US" altLang="en-US" b="1" dirty="0">
                <a:solidFill>
                  <a:srgbClr val="002060"/>
                </a:solidFill>
                <a:sym typeface="Symbol" panose="05050102010706020507" pitchFamily="18" charset="2"/>
              </a:rPr>
              <a:t>candidate key</a:t>
            </a:r>
            <a:r>
              <a:rPr lang="en-US" altLang="en-US" dirty="0">
                <a:sym typeface="Symbol" panose="05050102010706020507" pitchFamily="18" charset="2"/>
              </a:rPr>
              <a:t> if </a:t>
            </a:r>
            <a:r>
              <a:rPr lang="en-US" altLang="en-US" i="1" dirty="0">
                <a:sym typeface="Symbol" panose="05050102010706020507" pitchFamily="18" charset="2"/>
              </a:rPr>
              <a:t>K</a:t>
            </a:r>
            <a:r>
              <a:rPr lang="en-US" altLang="en-US" dirty="0">
                <a:sym typeface="Symbol" panose="05050102010706020507" pitchFamily="18" charset="2"/>
              </a:rPr>
              <a:t> is minimal</a:t>
            </a:r>
            <a:br>
              <a:rPr lang="en-US" altLang="en-US" dirty="0">
                <a:sym typeface="Symbol" panose="05050102010706020507" pitchFamily="18" charset="2"/>
              </a:rPr>
            </a:br>
            <a:r>
              <a:rPr lang="en-US" altLang="en-US" dirty="0">
                <a:sym typeface="Symbol" panose="05050102010706020507" pitchFamily="18" charset="2"/>
              </a:rPr>
              <a:t>Example:  {</a:t>
            </a:r>
            <a:r>
              <a:rPr lang="en-US" altLang="en-US" i="1" dirty="0">
                <a:sym typeface="Symbol" panose="05050102010706020507" pitchFamily="18" charset="2"/>
              </a:rPr>
              <a:t>ID</a:t>
            </a:r>
            <a:r>
              <a:rPr lang="en-US" altLang="en-US" dirty="0">
                <a:sym typeface="Symbol" panose="05050102010706020507" pitchFamily="18" charset="2"/>
              </a:rPr>
              <a:t>} is a candidate key for </a:t>
            </a:r>
            <a:r>
              <a:rPr lang="en-US" altLang="en-US" i="1" dirty="0">
                <a:sym typeface="Symbol" panose="05050102010706020507" pitchFamily="18" charset="2"/>
              </a:rPr>
              <a:t>Instructor</a:t>
            </a:r>
            <a:endParaRPr lang="en-US" altLang="en-US" dirty="0">
              <a:sym typeface="Symbol" panose="05050102010706020507" pitchFamily="18" charset="2"/>
            </a:endParaRPr>
          </a:p>
          <a:p>
            <a:pPr>
              <a:lnSpc>
                <a:spcPct val="120000"/>
              </a:lnSpc>
            </a:pPr>
            <a:r>
              <a:rPr lang="en-US" altLang="en-US" dirty="0">
                <a:sym typeface="Symbol" panose="05050102010706020507" pitchFamily="18" charset="2"/>
              </a:rPr>
              <a:t>One of the candidate keys is selected to be the </a:t>
            </a:r>
            <a:r>
              <a:rPr lang="en-US" altLang="en-US" b="1" dirty="0">
                <a:solidFill>
                  <a:srgbClr val="002060"/>
                </a:solidFill>
                <a:sym typeface="Symbol" panose="05050102010706020507" pitchFamily="18" charset="2"/>
              </a:rPr>
              <a:t>primary key</a:t>
            </a:r>
            <a:r>
              <a:rPr lang="en-US" altLang="en-US" dirty="0">
                <a:sym typeface="Symbol" panose="05050102010706020507" pitchFamily="18" charset="2"/>
              </a:rPr>
              <a:t>.</a:t>
            </a:r>
          </a:p>
          <a:p>
            <a:pPr lvl="1">
              <a:lnSpc>
                <a:spcPct val="120000"/>
              </a:lnSpc>
            </a:pPr>
            <a:r>
              <a:rPr lang="en-US" altLang="en-US" dirty="0">
                <a:sym typeface="Symbol" panose="05050102010706020507" pitchFamily="18" charset="2"/>
              </a:rPr>
              <a:t>Which one?</a:t>
            </a:r>
          </a:p>
          <a:p>
            <a:r>
              <a:rPr lang="en-US" altLang="en-US" b="1" dirty="0">
                <a:solidFill>
                  <a:srgbClr val="002060"/>
                </a:solidFill>
              </a:rPr>
              <a:t>Foreign key</a:t>
            </a:r>
            <a:r>
              <a:rPr lang="en-US" altLang="en-US" dirty="0">
                <a:solidFill>
                  <a:srgbClr val="002060"/>
                </a:solidFill>
              </a:rPr>
              <a:t> </a:t>
            </a:r>
            <a:r>
              <a:rPr lang="en-US" altLang="en-US" dirty="0"/>
              <a:t>constraint: Value in one relation must appear in another</a:t>
            </a:r>
          </a:p>
          <a:p>
            <a:pPr lvl="1"/>
            <a:r>
              <a:rPr lang="en-US" altLang="en-US" b="1" dirty="0">
                <a:solidFill>
                  <a:srgbClr val="002060"/>
                </a:solidFill>
              </a:rPr>
              <a:t>Referencing</a:t>
            </a:r>
            <a:r>
              <a:rPr lang="en-US" altLang="en-US" dirty="0"/>
              <a:t> relation</a:t>
            </a:r>
          </a:p>
          <a:p>
            <a:pPr lvl="1"/>
            <a:r>
              <a:rPr lang="en-US" altLang="en-US" b="1" dirty="0">
                <a:solidFill>
                  <a:srgbClr val="002060"/>
                </a:solidFill>
              </a:rPr>
              <a:t>Referenced</a:t>
            </a:r>
            <a:r>
              <a:rPr lang="en-US" altLang="en-US" dirty="0"/>
              <a:t> relation</a:t>
            </a:r>
          </a:p>
          <a:p>
            <a:pPr lvl="1"/>
            <a:r>
              <a:rPr lang="en-US" altLang="en-US" dirty="0">
                <a:sym typeface="Symbol" panose="05050102010706020507" pitchFamily="18" charset="2"/>
              </a:rPr>
              <a:t>Example: </a:t>
            </a:r>
            <a:r>
              <a:rPr lang="en-US" altLang="en-US" i="1" dirty="0">
                <a:sym typeface="Symbol" panose="05050102010706020507" pitchFamily="18" charset="2"/>
              </a:rPr>
              <a:t>dept_name</a:t>
            </a:r>
            <a:r>
              <a:rPr lang="en-US" altLang="en-US" dirty="0">
                <a:sym typeface="Symbol" panose="05050102010706020507" pitchFamily="18" charset="2"/>
              </a:rPr>
              <a:t> in i</a:t>
            </a:r>
            <a:r>
              <a:rPr lang="en-US" altLang="en-US" i="1" dirty="0">
                <a:sym typeface="Symbol" panose="05050102010706020507" pitchFamily="18" charset="2"/>
              </a:rPr>
              <a:t>nstructor</a:t>
            </a:r>
            <a:r>
              <a:rPr lang="en-US" altLang="en-US" dirty="0">
                <a:sym typeface="Symbol" panose="05050102010706020507" pitchFamily="18" charset="2"/>
              </a:rPr>
              <a:t>  is a foreign key from </a:t>
            </a:r>
            <a:r>
              <a:rPr lang="en-US" altLang="en-US" i="1" dirty="0">
                <a:sym typeface="Symbol" panose="05050102010706020507" pitchFamily="18" charset="2"/>
              </a:rPr>
              <a:t>instructor</a:t>
            </a:r>
            <a:r>
              <a:rPr lang="en-US" altLang="en-US" dirty="0">
                <a:sym typeface="Symbol" panose="05050102010706020507" pitchFamily="18" charset="2"/>
              </a:rPr>
              <a:t> referencing </a:t>
            </a:r>
            <a:r>
              <a:rPr lang="en-US" altLang="en-US" i="1" dirty="0">
                <a:sym typeface="Symbol" panose="05050102010706020507" pitchFamily="18" charset="2"/>
              </a:rPr>
              <a:t>department</a:t>
            </a:r>
          </a:p>
        </p:txBody>
      </p:sp>
    </p:spTree>
    <p:extLst>
      <p:ext uri="{BB962C8B-B14F-4D97-AF65-F5344CB8AC3E}">
        <p14:creationId xmlns:p14="http://schemas.microsoft.com/office/powerpoint/2010/main" val="1372088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41C7F-0357-C88B-0A38-928166593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 - 2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2352F-74A1-9136-DBA9-51FF1B0B3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out the Super key, Candidate Key and Primary Key for the following relations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pt-BR" b="0" i="0" dirty="0">
                <a:solidFill>
                  <a:srgbClr val="000000"/>
                </a:solidFill>
                <a:effectLst/>
                <a:latin typeface="ff2"/>
              </a:rPr>
              <a:t>R = (ABCDE), F = {A -&gt; C, E -&gt; D, B -&gt; C} </a:t>
            </a:r>
            <a:endParaRPr lang="en-GB" b="0" i="0" dirty="0">
              <a:solidFill>
                <a:srgbClr val="000000"/>
              </a:solidFill>
              <a:effectLst/>
              <a:latin typeface="ff2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ff2"/>
              </a:rPr>
              <a:t>R = (ABCDE), F = {A -&gt; BE, C -&gt; BE, B -&gt; D</a:t>
            </a:r>
            <a:r>
              <a:rPr lang="en-GB" dirty="0">
                <a:solidFill>
                  <a:srgbClr val="000000"/>
                </a:solidFill>
                <a:latin typeface="ff2"/>
              </a:rPr>
              <a:t>}</a:t>
            </a:r>
          </a:p>
          <a:p>
            <a:pPr marL="0" indent="0">
              <a:buNone/>
            </a:pPr>
            <a:r>
              <a:rPr lang="pt-BR" b="0" i="0" dirty="0">
                <a:solidFill>
                  <a:srgbClr val="000000"/>
                </a:solidFill>
                <a:effectLst/>
                <a:latin typeface="ff2"/>
              </a:rPr>
              <a:t>R = (ABCDEF), F = {A -&gt; B, B -&gt; D, C -&gt; D, E -&gt; F}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875869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2292350" y="98425"/>
            <a:ext cx="8077200" cy="609600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Functional Dependencies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33120" y="1106424"/>
            <a:ext cx="11064240" cy="5253736"/>
          </a:xfrm>
        </p:spPr>
        <p:txBody>
          <a:bodyPr/>
          <a:lstStyle/>
          <a:p>
            <a:pPr>
              <a:defRPr/>
            </a:pPr>
            <a:r>
              <a:rPr lang="en-US" altLang="en-US" sz="2000" dirty="0">
                <a:ea typeface="ＭＳ Ｐゴシック" pitchFamily="34" charset="-128"/>
              </a:rPr>
              <a:t>There are usually a variety of constraints (rules) on the data in the real world.</a:t>
            </a:r>
          </a:p>
          <a:p>
            <a:pPr>
              <a:defRPr/>
            </a:pPr>
            <a:r>
              <a:rPr lang="en-US" altLang="en-US" sz="2000" dirty="0">
                <a:ea typeface="ＭＳ Ｐゴシック" pitchFamily="34" charset="-128"/>
              </a:rPr>
              <a:t>For example, some of the constraints that are expected to hold  in a university database are:</a:t>
            </a:r>
          </a:p>
          <a:p>
            <a:pPr lvl="1">
              <a:defRPr/>
            </a:pPr>
            <a:r>
              <a:rPr lang="en-US" altLang="en-US" sz="2000" dirty="0">
                <a:ea typeface="ＭＳ Ｐゴシック" charset="-128"/>
              </a:rPr>
              <a:t>Students and instructors are uniquely identified by their ID.</a:t>
            </a:r>
          </a:p>
          <a:p>
            <a:pPr lvl="1">
              <a:defRPr/>
            </a:pPr>
            <a:r>
              <a:rPr lang="en-US" altLang="en-US" sz="2000" dirty="0">
                <a:ea typeface="ＭＳ Ｐゴシック" charset="-128"/>
              </a:rPr>
              <a:t>Each student and instructor has only one name.</a:t>
            </a:r>
          </a:p>
          <a:p>
            <a:pPr lvl="1">
              <a:defRPr/>
            </a:pPr>
            <a:r>
              <a:rPr lang="en-US" altLang="en-US" sz="2000" dirty="0">
                <a:ea typeface="ＭＳ Ｐゴシック" charset="-128"/>
              </a:rPr>
              <a:t>Each instructor and student is (primarily) associated with only one department.</a:t>
            </a:r>
          </a:p>
          <a:p>
            <a:pPr lvl="1">
              <a:defRPr/>
            </a:pPr>
            <a:r>
              <a:rPr lang="en-US" altLang="en-US" sz="2000" dirty="0">
                <a:ea typeface="ＭＳ Ｐゴシック" charset="-128"/>
              </a:rPr>
              <a:t>Each department has only one value for its budget, and only one associated building.</a:t>
            </a:r>
          </a:p>
          <a:p>
            <a:pPr>
              <a:defRPr/>
            </a:pPr>
            <a:r>
              <a:rPr lang="en-US" altLang="en-US" sz="2000" dirty="0">
                <a:ea typeface="ＭＳ Ｐゴシック" pitchFamily="34" charset="-128"/>
              </a:rPr>
              <a:t>An instance of a relation that satisfies all such real-world constraints is called a  </a:t>
            </a:r>
            <a:r>
              <a:rPr lang="en-US" altLang="en-US" sz="2000" b="1" dirty="0">
                <a:solidFill>
                  <a:srgbClr val="002060"/>
                </a:solidFill>
                <a:ea typeface="ＭＳ Ｐゴシック" pitchFamily="34" charset="-128"/>
              </a:rPr>
              <a:t>legal instance </a:t>
            </a:r>
            <a:r>
              <a:rPr lang="en-US" altLang="en-US" sz="2000" dirty="0">
                <a:ea typeface="ＭＳ Ｐゴシック" pitchFamily="34" charset="-128"/>
              </a:rPr>
              <a:t>of the relation;</a:t>
            </a:r>
            <a:endParaRPr lang="en-US" altLang="en-US" sz="2000" dirty="0"/>
          </a:p>
          <a:p>
            <a:r>
              <a:rPr lang="en-US" altLang="en-US" sz="2000" dirty="0">
                <a:ea typeface="ＭＳ Ｐゴシック" pitchFamily="34" charset="-128"/>
              </a:rPr>
              <a:t> A legal instance of a database is one where all the relation instances are legal instances</a:t>
            </a:r>
            <a:endParaRPr lang="en-US" altLang="en-US" sz="2000" dirty="0"/>
          </a:p>
          <a:p>
            <a:r>
              <a:rPr lang="en-US" altLang="en-US" sz="2000" dirty="0"/>
              <a:t>Constraints on the set of legal relations.</a:t>
            </a:r>
          </a:p>
          <a:p>
            <a:r>
              <a:rPr lang="en-US" altLang="en-US" sz="2000" dirty="0"/>
              <a:t>Require that the value for a certain set of attributes determines uniquely the value for another set of attributes.</a:t>
            </a:r>
          </a:p>
          <a:p>
            <a:r>
              <a:rPr lang="en-US" altLang="en-US" sz="2000" dirty="0"/>
              <a:t>A functional dependency is a generalization of the notion of a </a:t>
            </a:r>
            <a:r>
              <a:rPr lang="en-US" altLang="en-US" sz="2000" i="1" dirty="0"/>
              <a:t>key.</a:t>
            </a:r>
            <a:endParaRPr lang="en-US" altLang="en-US" sz="2000" dirty="0"/>
          </a:p>
          <a:p>
            <a:pPr>
              <a:defRPr/>
            </a:pPr>
            <a:endParaRPr lang="en-US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878627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4FBB18C-778A-8DDD-8584-9925C9B84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en-US" dirty="0"/>
              <a:t>Functional Dependency Example</a:t>
            </a: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BDCA6A49-6899-D992-A03B-287C56F4A02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87680" y="1795780"/>
            <a:ext cx="8371840" cy="3886200"/>
          </a:xfrm>
        </p:spPr>
        <p:txBody>
          <a:bodyPr/>
          <a:lstStyle/>
          <a:p>
            <a:r>
              <a:rPr lang="en-NZ" altLang="en-US" dirty="0"/>
              <a:t>We have a table representing orders in an online store</a:t>
            </a:r>
          </a:p>
          <a:p>
            <a:r>
              <a:rPr lang="en-NZ" altLang="en-US" dirty="0"/>
              <a:t>Each row represents an item on a particular order</a:t>
            </a:r>
          </a:p>
          <a:p>
            <a:r>
              <a:rPr lang="en-NZ" altLang="en-US" dirty="0"/>
              <a:t>Primary key is</a:t>
            </a:r>
            <a:br>
              <a:rPr lang="en-NZ" altLang="en-US" dirty="0"/>
            </a:br>
            <a:r>
              <a:rPr lang="en-NZ" altLang="en-US" dirty="0"/>
              <a:t>{Order, Product}</a:t>
            </a:r>
            <a:endParaRPr lang="en-GB" altLang="en-US" dirty="0"/>
          </a:p>
          <a:p>
            <a:endParaRPr lang="en-GB" alt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088C57-374F-71BD-78CA-9AC94A6FE8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400131"/>
              </p:ext>
            </p:extLst>
          </p:nvPr>
        </p:nvGraphicFramePr>
        <p:xfrm>
          <a:off x="792478" y="5496560"/>
          <a:ext cx="812800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1193923589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743892365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063382514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288795250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51365472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0873147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u="sng" dirty="0">
                          <a:solidFill>
                            <a:schemeClr val="tx1"/>
                          </a:solidFill>
                        </a:rPr>
                        <a:t>Order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u="sng" dirty="0">
                          <a:solidFill>
                            <a:schemeClr val="tx1"/>
                          </a:solidFill>
                        </a:rPr>
                        <a:t>Product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Quantity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UnitPrice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Customer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Address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015516"/>
                  </a:ext>
                </a:extLst>
              </a:tr>
            </a:tbl>
          </a:graphicData>
        </a:graphic>
      </p:graphicFrame>
      <p:sp>
        <p:nvSpPr>
          <p:cNvPr id="90115" name="Rectangle 3">
            <a:extLst>
              <a:ext uri="{FF2B5EF4-FFF2-40B4-BE49-F238E27FC236}">
                <a16:creationId xmlns:a16="http://schemas.microsoft.com/office/drawing/2014/main" id="{95332B12-DCC4-74E9-24E3-D4FEC4682B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02680" y="1795780"/>
            <a:ext cx="5435600" cy="438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002060"/>
              </a:buClr>
              <a:buSzPct val="110000"/>
              <a:buFont typeface="Wingdings" panose="05000000000000000000" pitchFamily="2" charset="2"/>
              <a:buChar char="§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  <a:cs typeface="ＭＳ Ｐゴシック" charset="0"/>
              </a:defRPr>
            </a:lvl1pPr>
            <a:lvl2pPr marL="742950" indent="-28575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folHlink"/>
              </a:buClr>
              <a:buSzPct val="110000"/>
              <a:buFont typeface="Arial" panose="020B0604020202020204" pitchFamily="34" charset="0"/>
              <a:buChar char="•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2pPr>
            <a:lvl3pPr marL="10858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rgbClr val="33CC33"/>
              </a:buClr>
              <a:buSzPct val="85000"/>
              <a:buFont typeface="Wingdings" panose="05000000000000000000" pitchFamily="2" charset="2"/>
              <a:buChar char="§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3pPr>
            <a:lvl4pPr marL="14287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hlink"/>
              </a:buClr>
              <a:buFont typeface="Arial" panose="020B0604020202020204" pitchFamily="34" charset="0"/>
              <a:buChar char="•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4pPr>
            <a:lvl5pPr marL="17716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1" sz="1700">
                <a:solidFill>
                  <a:schemeClr val="tx1"/>
                </a:solidFill>
                <a:latin typeface="+mn-lt"/>
                <a:ea typeface="MS PGothic" panose="020B0600070205080204" pitchFamily="34" charset="-128"/>
              </a:defRPr>
            </a:lvl5pPr>
            <a:lvl6pPr marL="22288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 sz="1800">
                <a:solidFill>
                  <a:schemeClr val="tx1"/>
                </a:solidFill>
                <a:latin typeface="+mn-lt"/>
                <a:ea typeface="ＭＳ Ｐゴシック" charset="-128"/>
              </a:defRPr>
            </a:lvl6pPr>
            <a:lvl7pPr marL="26860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 sz="1800">
                <a:solidFill>
                  <a:schemeClr val="tx1"/>
                </a:solidFill>
                <a:latin typeface="+mn-lt"/>
                <a:ea typeface="ＭＳ Ｐゴシック" charset="-128"/>
              </a:defRPr>
            </a:lvl7pPr>
            <a:lvl8pPr marL="31432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 sz="1800">
                <a:solidFill>
                  <a:schemeClr val="tx1"/>
                </a:solidFill>
                <a:latin typeface="+mn-lt"/>
                <a:ea typeface="ＭＳ Ｐゴシック" charset="-128"/>
              </a:defRPr>
            </a:lvl8pPr>
            <a:lvl9pPr marL="3600450" indent="-228600" algn="l" rtl="0" eaLnBrk="0" fontAlgn="base" hangingPunct="0">
              <a:spcBef>
                <a:spcPct val="35000"/>
              </a:spcBef>
              <a:spcAft>
                <a:spcPct val="0"/>
              </a:spcAft>
              <a:buClr>
                <a:schemeClr val="tx2"/>
              </a:buClr>
              <a:buSzPct val="75000"/>
              <a:buChar char="»"/>
              <a:defRPr kumimoji="1" sz="1800">
                <a:solidFill>
                  <a:schemeClr val="tx1"/>
                </a:solidFill>
                <a:latin typeface="+mn-lt"/>
                <a:ea typeface="ＭＳ Ｐゴシック" charset="-128"/>
              </a:defRPr>
            </a:lvl9pPr>
          </a:lstStyle>
          <a:p>
            <a:pPr>
              <a:tabLst>
                <a:tab pos="1431925" algn="l"/>
              </a:tabLst>
            </a:pPr>
            <a:r>
              <a:rPr lang="en-NZ" altLang="en-US" kern="0" dirty="0"/>
              <a:t>Each order is for a single customer:</a:t>
            </a:r>
          </a:p>
          <a:p>
            <a:pPr lvl="1">
              <a:tabLst>
                <a:tab pos="1431925" algn="l"/>
              </a:tabLst>
            </a:pPr>
            <a:r>
              <a:rPr lang="en-NZ" altLang="en-US" kern="0" dirty="0"/>
              <a:t>Order </a:t>
            </a:r>
            <a:r>
              <a:rPr lang="en-NZ" altLang="en-US" kern="0" dirty="0">
                <a:sym typeface="Symbol" panose="05050102010706020507" pitchFamily="18" charset="2"/>
              </a:rPr>
              <a:t> Customer</a:t>
            </a:r>
            <a:endParaRPr lang="en-NZ" altLang="en-US" kern="0" dirty="0"/>
          </a:p>
          <a:p>
            <a:pPr>
              <a:tabLst>
                <a:tab pos="1431925" algn="l"/>
              </a:tabLst>
            </a:pPr>
            <a:r>
              <a:rPr lang="en-NZ" altLang="en-US" kern="0" dirty="0"/>
              <a:t>Each customer has a single address</a:t>
            </a:r>
          </a:p>
          <a:p>
            <a:pPr lvl="1">
              <a:tabLst>
                <a:tab pos="1431925" algn="l"/>
              </a:tabLst>
            </a:pPr>
            <a:r>
              <a:rPr lang="en-NZ" altLang="en-US" kern="0" dirty="0">
                <a:sym typeface="Symbol" panose="05050102010706020507" pitchFamily="18" charset="2"/>
              </a:rPr>
              <a:t>Customer  Address</a:t>
            </a:r>
            <a:endParaRPr lang="en-NZ" altLang="en-US" kern="0" dirty="0"/>
          </a:p>
          <a:p>
            <a:pPr>
              <a:tabLst>
                <a:tab pos="1431925" algn="l"/>
              </a:tabLst>
            </a:pPr>
            <a:r>
              <a:rPr lang="en-NZ" altLang="en-US" kern="0" dirty="0"/>
              <a:t>Each product has a single price</a:t>
            </a:r>
          </a:p>
          <a:p>
            <a:pPr lvl="1">
              <a:tabLst>
                <a:tab pos="1431925" algn="l"/>
              </a:tabLst>
            </a:pPr>
            <a:r>
              <a:rPr lang="en-NZ" altLang="en-US" kern="0" dirty="0">
                <a:sym typeface="Symbol" panose="05050102010706020507" pitchFamily="18" charset="2"/>
              </a:rPr>
              <a:t>Product  UnitPrice</a:t>
            </a:r>
            <a:endParaRPr lang="en-NZ" altLang="en-US" kern="0" dirty="0"/>
          </a:p>
        </p:txBody>
      </p:sp>
    </p:spTree>
    <p:extLst>
      <p:ext uri="{BB962C8B-B14F-4D97-AF65-F5344CB8AC3E}">
        <p14:creationId xmlns:p14="http://schemas.microsoft.com/office/powerpoint/2010/main" val="11127838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2479866" y="266700"/>
            <a:ext cx="7924800" cy="457200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Closure of a Set of Functional Dependencies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05841" y="1217614"/>
            <a:ext cx="8845414" cy="2720403"/>
          </a:xfrm>
        </p:spPr>
        <p:txBody>
          <a:bodyPr/>
          <a:lstStyle/>
          <a:p>
            <a:r>
              <a:rPr lang="en-US" altLang="en-US" dirty="0"/>
              <a:t>Given a set </a:t>
            </a:r>
            <a:r>
              <a:rPr lang="en-US" altLang="en-US" i="1" dirty="0"/>
              <a:t>F</a:t>
            </a:r>
            <a:r>
              <a:rPr lang="en-US" altLang="en-US" dirty="0"/>
              <a:t> set of functional dependencies, there are certain other functional dependencies that are logically implied by </a:t>
            </a:r>
            <a:r>
              <a:rPr lang="en-US" altLang="en-US" i="1" dirty="0"/>
              <a:t>F</a:t>
            </a:r>
            <a:r>
              <a:rPr lang="en-US" altLang="en-US" dirty="0"/>
              <a:t>.</a:t>
            </a:r>
          </a:p>
          <a:p>
            <a:pPr lvl="1"/>
            <a:r>
              <a:rPr lang="en-US" altLang="en-US" dirty="0"/>
              <a:t> If  </a:t>
            </a:r>
            <a:r>
              <a:rPr lang="en-US" altLang="en-US" i="1" dirty="0"/>
              <a:t>A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</a:t>
            </a:r>
            <a:r>
              <a:rPr lang="en-US" altLang="en-US" dirty="0">
                <a:sym typeface="Monotype Sorts" pitchFamily="-84" charset="2"/>
              </a:rPr>
              <a:t> and  </a:t>
            </a:r>
            <a:r>
              <a:rPr lang="en-US" altLang="en-US" i="1" dirty="0">
                <a:sym typeface="Monotype Sorts" pitchFamily="-84" charset="2"/>
              </a:rPr>
              <a:t>B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C</a:t>
            </a:r>
            <a:r>
              <a:rPr lang="en-US" altLang="en-US" dirty="0">
                <a:sym typeface="Monotype Sorts" pitchFamily="-84" charset="2"/>
              </a:rPr>
              <a:t>,  then we can infer that </a:t>
            </a:r>
            <a:r>
              <a:rPr lang="en-US" altLang="en-US" i="1" dirty="0">
                <a:sym typeface="Monotype Sorts" pitchFamily="-84" charset="2"/>
              </a:rPr>
              <a:t>A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C</a:t>
            </a:r>
          </a:p>
          <a:p>
            <a:pPr lvl="1"/>
            <a:r>
              <a:rPr lang="en-US" altLang="en-US" dirty="0">
                <a:sym typeface="Monotype Sorts" pitchFamily="-84" charset="2"/>
              </a:rPr>
              <a:t>etc.</a:t>
            </a:r>
            <a:endParaRPr lang="en-US" altLang="en-US" dirty="0"/>
          </a:p>
          <a:p>
            <a:r>
              <a:rPr lang="en-US" altLang="en-US" dirty="0"/>
              <a:t>The set of </a:t>
            </a:r>
            <a:r>
              <a:rPr lang="en-US" altLang="en-US" b="1" dirty="0">
                <a:solidFill>
                  <a:srgbClr val="002060"/>
                </a:solidFill>
              </a:rPr>
              <a:t>all</a:t>
            </a:r>
            <a:r>
              <a:rPr lang="en-US" altLang="en-US" dirty="0"/>
              <a:t> functional dependencies logically implied by </a:t>
            </a:r>
            <a:r>
              <a:rPr lang="en-US" altLang="en-US" i="1" dirty="0"/>
              <a:t>F</a:t>
            </a:r>
            <a:r>
              <a:rPr lang="en-US" altLang="en-US" dirty="0"/>
              <a:t> is the </a:t>
            </a:r>
            <a:r>
              <a:rPr lang="en-US" altLang="en-US" b="1" dirty="0">
                <a:solidFill>
                  <a:srgbClr val="002060"/>
                </a:solidFill>
              </a:rPr>
              <a:t>closure</a:t>
            </a:r>
            <a:r>
              <a:rPr lang="en-US" altLang="en-US" dirty="0"/>
              <a:t> of </a:t>
            </a:r>
            <a:r>
              <a:rPr lang="en-US" altLang="en-US" i="1" dirty="0"/>
              <a:t>F</a:t>
            </a:r>
            <a:r>
              <a:rPr lang="en-US" altLang="en-US" dirty="0"/>
              <a:t>.</a:t>
            </a:r>
          </a:p>
          <a:p>
            <a:r>
              <a:rPr lang="en-US" altLang="en-US" dirty="0"/>
              <a:t>We denote the </a:t>
            </a:r>
            <a:r>
              <a:rPr lang="en-US" altLang="en-US" i="1" dirty="0"/>
              <a:t>closure </a:t>
            </a:r>
            <a:r>
              <a:rPr lang="en-US" altLang="en-US" dirty="0"/>
              <a:t>of </a:t>
            </a:r>
            <a:r>
              <a:rPr lang="en-US" altLang="en-US" i="1" dirty="0"/>
              <a:t>F</a:t>
            </a:r>
            <a:r>
              <a:rPr lang="en-US" altLang="en-US" dirty="0"/>
              <a:t> by </a:t>
            </a:r>
            <a:r>
              <a:rPr lang="en-US" altLang="en-US" b="1" i="1" dirty="0">
                <a:solidFill>
                  <a:srgbClr val="002060"/>
                </a:solidFill>
              </a:rPr>
              <a:t>F</a:t>
            </a:r>
            <a:r>
              <a:rPr lang="en-US" altLang="en-US" b="1" i="1" baseline="44000" dirty="0">
                <a:solidFill>
                  <a:srgbClr val="002060"/>
                </a:solidFill>
              </a:rPr>
              <a:t>+</a:t>
            </a:r>
            <a:r>
              <a:rPr lang="en-US" altLang="en-US" i="1" dirty="0">
                <a:solidFill>
                  <a:srgbClr val="000099"/>
                </a:solidFill>
              </a:rPr>
              <a:t>.</a:t>
            </a:r>
          </a:p>
          <a:p>
            <a:endParaRPr lang="en-US" altLang="en-US" i="1" dirty="0">
              <a:solidFill>
                <a:srgbClr val="000099"/>
              </a:solidFill>
            </a:endParaRPr>
          </a:p>
          <a:p>
            <a:endParaRPr lang="en-US" altLang="en-US" i="1" dirty="0">
              <a:solidFill>
                <a:srgbClr val="000099"/>
              </a:solidFill>
            </a:endParaRPr>
          </a:p>
          <a:p>
            <a:pPr>
              <a:tabLst>
                <a:tab pos="1431925" algn="l"/>
              </a:tabLst>
            </a:pPr>
            <a:endParaRPr lang="en-GB" altLang="en-US" kern="0" dirty="0"/>
          </a:p>
          <a:p>
            <a:endParaRPr lang="en-US" altLang="en-US" i="1" dirty="0">
              <a:solidFill>
                <a:srgbClr val="000099"/>
              </a:solidFill>
            </a:endParaRPr>
          </a:p>
          <a:p>
            <a:endParaRPr lang="en-US" altLang="en-US" dirty="0">
              <a:sym typeface="Greek Symbols"/>
            </a:endParaRPr>
          </a:p>
        </p:txBody>
      </p:sp>
    </p:spTree>
    <p:extLst>
      <p:ext uri="{BB962C8B-B14F-4D97-AF65-F5344CB8AC3E}">
        <p14:creationId xmlns:p14="http://schemas.microsoft.com/office/powerpoint/2010/main" val="42514144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Keys and Functional Dependencies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82320" y="1093789"/>
            <a:ext cx="9885680" cy="4648644"/>
          </a:xfrm>
        </p:spPr>
        <p:txBody>
          <a:bodyPr/>
          <a:lstStyle/>
          <a:p>
            <a:pPr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i="1" dirty="0">
                <a:sym typeface="Symbol" panose="05050102010706020507" pitchFamily="18" charset="2"/>
              </a:rPr>
              <a:t>K</a:t>
            </a:r>
            <a:r>
              <a:rPr lang="en-US" altLang="en-US" dirty="0">
                <a:sym typeface="Symbol" panose="05050102010706020507" pitchFamily="18" charset="2"/>
              </a:rPr>
              <a:t> is a </a:t>
            </a:r>
            <a:r>
              <a:rPr lang="en-US" altLang="en-US" dirty="0" err="1">
                <a:sym typeface="Symbol" panose="05050102010706020507" pitchFamily="18" charset="2"/>
              </a:rPr>
              <a:t>superkey</a:t>
            </a:r>
            <a:r>
              <a:rPr lang="en-US" altLang="en-US" dirty="0">
                <a:sym typeface="Symbol" panose="05050102010706020507" pitchFamily="18" charset="2"/>
              </a:rPr>
              <a:t> for relation schema </a:t>
            </a:r>
            <a:r>
              <a:rPr lang="en-US" altLang="en-US" i="1" dirty="0">
                <a:sym typeface="Symbol" panose="05050102010706020507" pitchFamily="18" charset="2"/>
              </a:rPr>
              <a:t>R</a:t>
            </a:r>
            <a:r>
              <a:rPr lang="en-US" altLang="en-US" dirty="0">
                <a:sym typeface="Symbol" panose="05050102010706020507" pitchFamily="18" charset="2"/>
              </a:rPr>
              <a:t> if and only if </a:t>
            </a:r>
            <a:r>
              <a:rPr lang="en-US" altLang="en-US" i="1" dirty="0">
                <a:sym typeface="Symbol" panose="05050102010706020507" pitchFamily="18" charset="2"/>
              </a:rPr>
              <a:t>K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R</a:t>
            </a:r>
            <a:endParaRPr lang="en-US" altLang="en-US" dirty="0">
              <a:sym typeface="Monotype Sorts" pitchFamily="-84" charset="2"/>
            </a:endParaRPr>
          </a:p>
          <a:p>
            <a:pPr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i="1" dirty="0">
                <a:sym typeface="Monotype Sorts" pitchFamily="-84" charset="2"/>
              </a:rPr>
              <a:t>K</a:t>
            </a:r>
            <a:r>
              <a:rPr lang="en-US" altLang="en-US" dirty="0">
                <a:sym typeface="Monotype Sorts" pitchFamily="-84" charset="2"/>
              </a:rPr>
              <a:t> is a candidate key for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dirty="0">
                <a:sym typeface="Monotype Sorts" pitchFamily="-84" charset="2"/>
              </a:rPr>
              <a:t> if and only if </a:t>
            </a:r>
          </a:p>
          <a:p>
            <a:pPr lvl="1"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i="1" dirty="0">
                <a:sym typeface="Monotype Sorts" pitchFamily="-84" charset="2"/>
              </a:rPr>
              <a:t>K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dirty="0">
                <a:sym typeface="Monotype Sorts" pitchFamily="-84" charset="2"/>
              </a:rPr>
              <a:t>, and</a:t>
            </a:r>
          </a:p>
          <a:p>
            <a:pPr lvl="1"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dirty="0">
                <a:sym typeface="Monotype Sorts" pitchFamily="-84" charset="2"/>
              </a:rPr>
              <a:t>for no </a:t>
            </a:r>
            <a:r>
              <a:rPr lang="en-US" altLang="en-US" dirty="0">
                <a:sym typeface="Symbol" panose="05050102010706020507" pitchFamily="18" charset="2"/>
              </a:rPr>
              <a:t>  </a:t>
            </a:r>
            <a:r>
              <a:rPr lang="en-US" altLang="en-US" i="1" dirty="0">
                <a:sym typeface="Symbol" panose="05050102010706020507" pitchFamily="18" charset="2"/>
              </a:rPr>
              <a:t>K, </a:t>
            </a:r>
            <a:r>
              <a:rPr lang="en-US" altLang="en-US" dirty="0">
                <a:sym typeface="Symbol" panose="05050102010706020507" pitchFamily="18" charset="2"/>
              </a:rPr>
              <a:t> 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R</a:t>
            </a:r>
          </a:p>
          <a:p>
            <a:pPr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dirty="0"/>
              <a:t>Functional dependencies allow us to express constraints that cannot be expressed using </a:t>
            </a:r>
            <a:r>
              <a:rPr lang="en-US" altLang="en-US" dirty="0" err="1"/>
              <a:t>superkeys</a:t>
            </a:r>
            <a:r>
              <a:rPr lang="en-US" altLang="en-US" dirty="0"/>
              <a:t>.  Consider the schema:</a:t>
            </a: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dirty="0"/>
              <a:t>	      </a:t>
            </a:r>
            <a:r>
              <a:rPr lang="en-US" altLang="en-US" i="1" dirty="0" err="1"/>
              <a:t>in_dep</a:t>
            </a:r>
            <a:r>
              <a:rPr lang="en-US" altLang="en-US" i="1" dirty="0"/>
              <a:t> </a:t>
            </a:r>
            <a:r>
              <a:rPr lang="en-US" altLang="en-US" dirty="0"/>
              <a:t>(</a:t>
            </a:r>
            <a:r>
              <a:rPr lang="en-US" altLang="en-US" i="1" u="sng" dirty="0"/>
              <a:t>ID, </a:t>
            </a:r>
            <a:r>
              <a:rPr lang="en-US" altLang="en-US" i="1" dirty="0"/>
              <a:t>name, salary</a:t>
            </a:r>
            <a:r>
              <a:rPr lang="en-US" altLang="en-US" i="1" u="sng" dirty="0"/>
              <a:t>, </a:t>
            </a:r>
            <a:r>
              <a:rPr lang="en-US" altLang="en-US" i="1" u="sng" dirty="0" err="1"/>
              <a:t>dept_name</a:t>
            </a:r>
            <a:r>
              <a:rPr lang="en-US" altLang="en-US" i="1" u="sng" dirty="0"/>
              <a:t>, </a:t>
            </a:r>
            <a:r>
              <a:rPr lang="en-US" altLang="en-US" i="1" dirty="0"/>
              <a:t>building, budget </a:t>
            </a:r>
            <a:r>
              <a:rPr lang="en-US" altLang="en-US" dirty="0"/>
              <a:t>)</a:t>
            </a:r>
            <a:r>
              <a:rPr lang="en-US" altLang="en-US" i="1" dirty="0"/>
              <a:t>.</a:t>
            </a: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i="1" dirty="0"/>
              <a:t>	</a:t>
            </a:r>
            <a:r>
              <a:rPr lang="en-US" altLang="en-US" dirty="0"/>
              <a:t>We expect these functional dependencies to hold:</a:t>
            </a: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dirty="0"/>
              <a:t>	                          </a:t>
            </a:r>
            <a:r>
              <a:rPr lang="en-US" altLang="en-US" i="1" dirty="0" err="1"/>
              <a:t>dept_name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building</a:t>
            </a: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i="1" dirty="0">
                <a:sym typeface="Monotype Sorts" pitchFamily="-84" charset="2"/>
              </a:rPr>
              <a:t>                               ID </a:t>
            </a:r>
            <a:r>
              <a:rPr lang="en-US" altLang="en-US" dirty="0">
                <a:sym typeface="Wingdings" panose="05000000000000000000" pitchFamily="2" charset="2"/>
              </a:rPr>
              <a:t></a:t>
            </a:r>
            <a:r>
              <a:rPr lang="en-US" altLang="en-US" i="1" dirty="0">
                <a:sym typeface="Wingdings" panose="05000000000000000000" pitchFamily="2" charset="2"/>
              </a:rPr>
              <a:t> building</a:t>
            </a:r>
            <a:endParaRPr lang="en-US" altLang="en-US" i="1" dirty="0">
              <a:sym typeface="Monotype Sorts" pitchFamily="-84" charset="2"/>
            </a:endParaRP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i="1" dirty="0">
                <a:sym typeface="Monotype Sorts" pitchFamily="-84" charset="2"/>
              </a:rPr>
              <a:t>	</a:t>
            </a:r>
            <a:r>
              <a:rPr lang="en-US" altLang="en-US" dirty="0">
                <a:sym typeface="Monotype Sorts" pitchFamily="-84" charset="2"/>
              </a:rPr>
              <a:t>but would not expect the following to hold: </a:t>
            </a: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r>
              <a:rPr lang="en-US" altLang="en-US" dirty="0">
                <a:sym typeface="Monotype Sorts" pitchFamily="-84" charset="2"/>
              </a:rPr>
              <a:t>			</a:t>
            </a:r>
            <a:r>
              <a:rPr lang="en-US" altLang="en-US" i="1" dirty="0" err="1">
                <a:sym typeface="Monotype Sorts" pitchFamily="-84" charset="2"/>
              </a:rPr>
              <a:t>dept_name</a:t>
            </a:r>
            <a:r>
              <a:rPr lang="en-US" altLang="en-US" i="1" dirty="0">
                <a:sym typeface="Monotype Sorts" pitchFamily="-84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salary</a:t>
            </a:r>
          </a:p>
          <a:p>
            <a:pPr>
              <a:buNone/>
              <a:tabLst>
                <a:tab pos="1250950" algn="l"/>
                <a:tab pos="2173288" algn="l"/>
                <a:tab pos="3378200" algn="l"/>
              </a:tabLst>
            </a:pPr>
            <a:endParaRPr lang="en-US" altLang="en-US" i="1" dirty="0">
              <a:sym typeface="Monotype Sorts" pitchFamily="-84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6784737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Use of Functional Dependencies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8480" y="1117404"/>
            <a:ext cx="9753600" cy="4210501"/>
          </a:xfrm>
        </p:spPr>
        <p:txBody>
          <a:bodyPr/>
          <a:lstStyle/>
          <a:p>
            <a:r>
              <a:rPr lang="en-US" altLang="en-US" dirty="0"/>
              <a:t>We use functional dependencies to:</a:t>
            </a:r>
          </a:p>
          <a:p>
            <a:pPr lvl="1"/>
            <a:r>
              <a:rPr lang="en-US" altLang="en-US" dirty="0"/>
              <a:t>To test relations to see if they are legal under a given set of functional dependencies. </a:t>
            </a:r>
          </a:p>
          <a:p>
            <a:pPr lvl="2"/>
            <a:r>
              <a:rPr lang="en-US" altLang="en-US" dirty="0"/>
              <a:t> If a relation </a:t>
            </a:r>
            <a:r>
              <a:rPr lang="en-US" altLang="en-US" i="1" dirty="0"/>
              <a:t>r</a:t>
            </a:r>
            <a:r>
              <a:rPr lang="en-US" altLang="en-US" dirty="0"/>
              <a:t> is legal under a set </a:t>
            </a:r>
            <a:r>
              <a:rPr lang="en-US" altLang="en-US" i="1" dirty="0"/>
              <a:t>F</a:t>
            </a:r>
            <a:r>
              <a:rPr lang="en-US" altLang="en-US" dirty="0"/>
              <a:t> of functional dependencies, we say that </a:t>
            </a:r>
            <a:r>
              <a:rPr lang="en-US" altLang="en-US" i="1" dirty="0"/>
              <a:t>r</a:t>
            </a:r>
            <a:r>
              <a:rPr lang="en-US" altLang="en-US" dirty="0"/>
              <a:t> </a:t>
            </a:r>
            <a:r>
              <a:rPr lang="en-US" altLang="en-US" b="1" dirty="0">
                <a:solidFill>
                  <a:srgbClr val="002060"/>
                </a:solidFill>
              </a:rPr>
              <a:t>satisfies</a:t>
            </a:r>
            <a:r>
              <a:rPr lang="en-US" altLang="en-US" b="1" dirty="0">
                <a:solidFill>
                  <a:srgbClr val="000099"/>
                </a:solidFill>
              </a:rPr>
              <a:t> </a:t>
            </a:r>
            <a:r>
              <a:rPr lang="en-US" altLang="en-US" i="1" dirty="0"/>
              <a:t>F.</a:t>
            </a:r>
            <a:endParaRPr lang="en-US" altLang="en-US" dirty="0"/>
          </a:p>
          <a:p>
            <a:pPr lvl="1"/>
            <a:r>
              <a:rPr lang="en-US" altLang="en-US" dirty="0"/>
              <a:t>To specify constraints on the set of legal relations</a:t>
            </a:r>
          </a:p>
          <a:p>
            <a:pPr lvl="2"/>
            <a:r>
              <a:rPr lang="en-US" altLang="en-US" dirty="0"/>
              <a:t>We say that </a:t>
            </a:r>
            <a:r>
              <a:rPr lang="en-US" altLang="en-US" i="1" dirty="0"/>
              <a:t>F</a:t>
            </a:r>
            <a:r>
              <a:rPr lang="en-US" altLang="en-US" dirty="0"/>
              <a:t> </a:t>
            </a:r>
            <a:r>
              <a:rPr lang="en-US" altLang="en-US" b="1" dirty="0">
                <a:solidFill>
                  <a:srgbClr val="002060"/>
                </a:solidFill>
              </a:rPr>
              <a:t>holds on</a:t>
            </a:r>
            <a:r>
              <a:rPr lang="en-US" altLang="en-US" dirty="0">
                <a:solidFill>
                  <a:srgbClr val="002060"/>
                </a:solidFill>
              </a:rPr>
              <a:t> </a:t>
            </a:r>
            <a:r>
              <a:rPr lang="en-US" altLang="en-US" i="1" dirty="0"/>
              <a:t>R</a:t>
            </a:r>
            <a:r>
              <a:rPr lang="en-US" altLang="en-US" dirty="0"/>
              <a:t> if all legal relations on </a:t>
            </a:r>
            <a:r>
              <a:rPr lang="en-US" altLang="en-US" i="1" dirty="0"/>
              <a:t>R</a:t>
            </a:r>
            <a:r>
              <a:rPr lang="en-US" altLang="en-US" dirty="0"/>
              <a:t> satisfy the set of functional dependencies </a:t>
            </a:r>
            <a:r>
              <a:rPr lang="en-US" altLang="en-US" i="1" dirty="0"/>
              <a:t>F.</a:t>
            </a:r>
          </a:p>
          <a:p>
            <a:r>
              <a:rPr lang="en-US" altLang="en-US" dirty="0"/>
              <a:t>Note:  A specific instance of a relation schema may satisfy a functional dependency even if the functional dependency does not hold on all legal instances.  </a:t>
            </a:r>
          </a:p>
          <a:p>
            <a:pPr lvl="1"/>
            <a:r>
              <a:rPr lang="en-US" altLang="en-US" dirty="0"/>
              <a:t>For example, a specific instance of </a:t>
            </a:r>
            <a:r>
              <a:rPr lang="en-US" altLang="en-US" i="1" dirty="0"/>
              <a:t>instructor</a:t>
            </a:r>
            <a:r>
              <a:rPr lang="en-US" altLang="en-US" dirty="0"/>
              <a:t> may, by chance, satisfy </a:t>
            </a:r>
            <a:br>
              <a:rPr lang="en-US" altLang="en-US" dirty="0"/>
            </a:br>
            <a:r>
              <a:rPr lang="en-US" altLang="en-US" dirty="0"/>
              <a:t>               </a:t>
            </a:r>
            <a:r>
              <a:rPr lang="en-US" altLang="en-US" i="1" dirty="0"/>
              <a:t>name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ID.</a:t>
            </a:r>
          </a:p>
        </p:txBody>
      </p:sp>
    </p:spTree>
    <p:extLst>
      <p:ext uri="{BB962C8B-B14F-4D97-AF65-F5344CB8AC3E}">
        <p14:creationId xmlns:p14="http://schemas.microsoft.com/office/powerpoint/2010/main" val="8823957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Trivial Functional Dependencies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24467" y="1683248"/>
            <a:ext cx="9521613" cy="2374069"/>
          </a:xfrm>
        </p:spPr>
        <p:txBody>
          <a:bodyPr/>
          <a:lstStyle/>
          <a:p>
            <a:r>
              <a:rPr lang="en-US" altLang="en-US" i="1" dirty="0">
                <a:sym typeface="Monotype Sorts" pitchFamily="-84" charset="2"/>
              </a:rPr>
              <a:t>A </a:t>
            </a:r>
            <a:r>
              <a:rPr lang="en-US" altLang="en-US" dirty="0">
                <a:sym typeface="Monotype Sorts" pitchFamily="-84" charset="2"/>
              </a:rPr>
              <a:t>functional dependency is </a:t>
            </a:r>
            <a:r>
              <a:rPr lang="en-US" altLang="en-US" b="1" dirty="0">
                <a:solidFill>
                  <a:srgbClr val="002060"/>
                </a:solidFill>
                <a:sym typeface="Monotype Sorts" pitchFamily="-84" charset="2"/>
              </a:rPr>
              <a:t>trivial</a:t>
            </a:r>
            <a:r>
              <a:rPr lang="en-US" altLang="en-US" dirty="0">
                <a:sym typeface="Monotype Sorts" pitchFamily="-84" charset="2"/>
              </a:rPr>
              <a:t> if it is satisfied by all instances of a relation</a:t>
            </a:r>
          </a:p>
          <a:p>
            <a:r>
              <a:rPr lang="en-US" altLang="en-US" sz="1800" dirty="0">
                <a:sym typeface="Monotype Sorts" pitchFamily="-84" charset="2"/>
              </a:rPr>
              <a:t>Example</a:t>
            </a:r>
            <a:r>
              <a:rPr lang="en-US" altLang="en-US" sz="1800" i="1" dirty="0">
                <a:sym typeface="Monotype Sorts" pitchFamily="-84" charset="2"/>
              </a:rPr>
              <a:t>:</a:t>
            </a:r>
          </a:p>
          <a:p>
            <a:pPr lvl="1"/>
            <a:r>
              <a:rPr lang="en-US" altLang="en-US" i="1" dirty="0">
                <a:sym typeface="Monotype Sorts" pitchFamily="-84" charset="2"/>
              </a:rPr>
              <a:t> ID, name</a:t>
            </a:r>
            <a:r>
              <a:rPr lang="en-US" altLang="en-US" i="1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ID</a:t>
            </a:r>
          </a:p>
          <a:p>
            <a:pPr lvl="1"/>
            <a:r>
              <a:rPr lang="en-US" altLang="en-US" i="1" dirty="0">
                <a:sym typeface="Monotype Sorts" pitchFamily="-84" charset="2"/>
              </a:rPr>
              <a:t> name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name</a:t>
            </a:r>
          </a:p>
          <a:p>
            <a:r>
              <a:rPr lang="en-US" altLang="en-US" sz="1800" dirty="0">
                <a:sym typeface="Monotype Sorts" pitchFamily="-84" charset="2"/>
              </a:rPr>
              <a:t>In general, </a:t>
            </a:r>
            <a:r>
              <a:rPr lang="en-US" altLang="en-US" sz="1800" dirty="0">
                <a:sym typeface="Symbol" panose="05050102010706020507" pitchFamily="18" charset="2"/>
              </a:rPr>
              <a:t> </a:t>
            </a:r>
            <a:r>
              <a:rPr lang="en-US" altLang="en-US" sz="1800" dirty="0">
                <a:sym typeface="Monotype Sorts" pitchFamily="-84" charset="2"/>
              </a:rPr>
              <a:t> </a:t>
            </a:r>
            <a:r>
              <a:rPr lang="en-US" altLang="en-US" sz="1800" i="1" dirty="0">
                <a:sym typeface="Symbol" panose="05050102010706020507" pitchFamily="18" charset="2"/>
              </a:rPr>
              <a:t> </a:t>
            </a:r>
            <a:r>
              <a:rPr lang="en-US" altLang="en-US" sz="1800" dirty="0">
                <a:sym typeface="Symbol" panose="05050102010706020507" pitchFamily="18" charset="2"/>
              </a:rPr>
              <a:t>is trivial if</a:t>
            </a:r>
            <a:r>
              <a:rPr lang="en-US" altLang="en-US" sz="1800" i="1" dirty="0">
                <a:sym typeface="Symbol" panose="05050102010706020507" pitchFamily="18" charset="2"/>
              </a:rPr>
              <a:t> </a:t>
            </a:r>
            <a:r>
              <a:rPr lang="en-US" altLang="en-US" sz="1800" dirty="0">
                <a:sym typeface="Symbol" panose="05050102010706020507" pitchFamily="18" charset="2"/>
              </a:rPr>
              <a:t>   </a:t>
            </a:r>
            <a:br>
              <a:rPr lang="en-US" altLang="en-US" i="1" dirty="0">
                <a:sym typeface="Symbol" panose="05050102010706020507" pitchFamily="18" charset="2"/>
              </a:rPr>
            </a:br>
            <a:r>
              <a:rPr lang="en-US" altLang="en-US" i="1" dirty="0">
                <a:sym typeface="Symbol" panose="05050102010706020507" pitchFamily="18" charset="2"/>
              </a:rPr>
              <a:t> </a:t>
            </a:r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518062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Lossless Decomposition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34721" y="1158876"/>
            <a:ext cx="8960924" cy="4937125"/>
          </a:xfrm>
        </p:spPr>
        <p:txBody>
          <a:bodyPr/>
          <a:lstStyle/>
          <a:p>
            <a:pPr>
              <a:tabLst>
                <a:tab pos="2292350" algn="l"/>
                <a:tab pos="2976563" algn="l"/>
              </a:tabLst>
            </a:pPr>
            <a:r>
              <a:rPr lang="en-US" altLang="en-US" dirty="0"/>
              <a:t>We can use functional dependencies to show when certain decomposition are lossless.  </a:t>
            </a:r>
          </a:p>
          <a:p>
            <a:pPr>
              <a:tabLst>
                <a:tab pos="2292350" algn="l"/>
                <a:tab pos="2976563" algn="l"/>
              </a:tabLst>
            </a:pPr>
            <a:r>
              <a:rPr lang="en-US" altLang="en-US" dirty="0"/>
              <a:t>For the case of</a:t>
            </a:r>
            <a:r>
              <a:rPr lang="en-US" altLang="en-US" i="1" dirty="0"/>
              <a:t> R</a:t>
            </a:r>
            <a:r>
              <a:rPr lang="en-US" altLang="en-US" dirty="0"/>
              <a:t> = (</a:t>
            </a:r>
            <a:r>
              <a:rPr lang="en-US" altLang="en-US" i="1" dirty="0"/>
              <a:t>R</a:t>
            </a:r>
            <a:r>
              <a:rPr lang="en-US" altLang="en-US" baseline="-25000" dirty="0"/>
              <a:t>1</a:t>
            </a:r>
            <a:r>
              <a:rPr lang="en-US" altLang="en-US" i="1" dirty="0"/>
              <a:t>, R</a:t>
            </a:r>
            <a:r>
              <a:rPr lang="en-US" altLang="en-US" baseline="-25000" dirty="0"/>
              <a:t>2</a:t>
            </a:r>
            <a:r>
              <a:rPr lang="en-US" altLang="en-US" dirty="0"/>
              <a:t>)</a:t>
            </a:r>
            <a:r>
              <a:rPr lang="en-US" altLang="en-US" i="1" dirty="0"/>
              <a:t>,</a:t>
            </a:r>
            <a:r>
              <a:rPr lang="en-US" altLang="en-US" dirty="0"/>
              <a:t> we require that for all possible relations </a:t>
            </a:r>
            <a:r>
              <a:rPr lang="en-US" altLang="en-US" i="1" dirty="0"/>
              <a:t>r</a:t>
            </a:r>
            <a:r>
              <a:rPr lang="en-US" altLang="en-US" dirty="0"/>
              <a:t> on schema </a:t>
            </a:r>
            <a:r>
              <a:rPr lang="en-US" altLang="en-US" i="1" dirty="0"/>
              <a:t>R</a:t>
            </a:r>
          </a:p>
          <a:p>
            <a:pPr>
              <a:buNone/>
              <a:tabLst>
                <a:tab pos="2292350" algn="l"/>
                <a:tab pos="2976563" algn="l"/>
              </a:tabLst>
            </a:pPr>
            <a:r>
              <a:rPr lang="en-US" altLang="en-US" baseline="-25000" dirty="0"/>
              <a:t>		</a:t>
            </a:r>
            <a:r>
              <a:rPr lang="en-US" altLang="en-US" i="1" dirty="0"/>
              <a:t>r = </a:t>
            </a:r>
            <a:r>
              <a:rPr lang="en-US" altLang="en-US" dirty="0">
                <a:sym typeface="Symbol" panose="05050102010706020507" pitchFamily="18" charset="2"/>
              </a:rPr>
              <a:t></a:t>
            </a:r>
            <a:r>
              <a:rPr lang="en-US" altLang="en-US" i="1" baseline="-25000" dirty="0">
                <a:sym typeface="Symbol" panose="05050102010706020507" pitchFamily="18" charset="2"/>
              </a:rPr>
              <a:t>R1</a:t>
            </a:r>
            <a:r>
              <a:rPr lang="en-US" altLang="en-US" baseline="-25000" dirty="0"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(</a:t>
            </a:r>
            <a:r>
              <a:rPr lang="en-US" altLang="en-US" i="1" dirty="0">
                <a:sym typeface="Symbol" panose="05050102010706020507" pitchFamily="18" charset="2"/>
              </a:rPr>
              <a:t>r </a:t>
            </a:r>
            <a:r>
              <a:rPr lang="en-US" altLang="en-US" dirty="0">
                <a:sym typeface="Symbol" panose="05050102010706020507" pitchFamily="18" charset="2"/>
              </a:rPr>
              <a:t>)    </a:t>
            </a:r>
            <a:r>
              <a:rPr lang="en-US" altLang="en-US" i="1" baseline="-25000" dirty="0">
                <a:sym typeface="Symbol" panose="05050102010706020507" pitchFamily="18" charset="2"/>
              </a:rPr>
              <a:t>R2</a:t>
            </a:r>
            <a:r>
              <a:rPr lang="en-US" altLang="en-US" baseline="-25000" dirty="0"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(</a:t>
            </a:r>
            <a:r>
              <a:rPr lang="en-US" altLang="en-US" i="1" dirty="0">
                <a:sym typeface="Symbol" panose="05050102010706020507" pitchFamily="18" charset="2"/>
              </a:rPr>
              <a:t>r </a:t>
            </a:r>
            <a:r>
              <a:rPr lang="en-US" altLang="en-US" dirty="0">
                <a:sym typeface="Symbol" panose="05050102010706020507" pitchFamily="18" charset="2"/>
              </a:rPr>
              <a:t>) </a:t>
            </a:r>
          </a:p>
          <a:p>
            <a:pPr>
              <a:tabLst>
                <a:tab pos="2292350" algn="l"/>
                <a:tab pos="2976563" algn="l"/>
              </a:tabLst>
            </a:pPr>
            <a:r>
              <a:rPr lang="en-US" altLang="en-US" dirty="0"/>
              <a:t>A decomposition of </a:t>
            </a:r>
            <a:r>
              <a:rPr lang="en-US" altLang="en-US" i="1" dirty="0"/>
              <a:t>R</a:t>
            </a:r>
            <a:r>
              <a:rPr lang="en-US" altLang="en-US" dirty="0"/>
              <a:t> into </a:t>
            </a:r>
            <a:r>
              <a:rPr kumimoji="0" lang="en-US" altLang="en-US" i="1" dirty="0"/>
              <a:t>R</a:t>
            </a:r>
            <a:r>
              <a:rPr kumimoji="0" lang="en-US" altLang="en-US" baseline="-25000" dirty="0"/>
              <a:t>1</a:t>
            </a:r>
            <a:r>
              <a:rPr kumimoji="0" lang="en-US" altLang="en-US" dirty="0"/>
              <a:t> and </a:t>
            </a:r>
            <a:r>
              <a:rPr kumimoji="0" lang="en-US" altLang="en-US" i="1" dirty="0"/>
              <a:t>R</a:t>
            </a:r>
            <a:r>
              <a:rPr kumimoji="0" lang="en-US" altLang="en-US" baseline="-25000" dirty="0"/>
              <a:t>2</a:t>
            </a:r>
            <a:r>
              <a:rPr kumimoji="0" lang="en-US" altLang="en-US" dirty="0"/>
              <a:t> is lossless decomposition  if at</a:t>
            </a:r>
            <a:r>
              <a:rPr lang="en-US" altLang="en-US" dirty="0"/>
              <a:t> least one of the following dependencies is in </a:t>
            </a:r>
            <a:r>
              <a:rPr lang="en-US" altLang="en-US" i="1" dirty="0"/>
              <a:t>F</a:t>
            </a:r>
            <a:r>
              <a:rPr lang="en-US" altLang="en-US" baseline="30000" dirty="0"/>
              <a:t>+</a:t>
            </a:r>
            <a:r>
              <a:rPr lang="en-US" altLang="en-US" dirty="0"/>
              <a:t>:</a:t>
            </a:r>
          </a:p>
          <a:p>
            <a:pPr lvl="1">
              <a:tabLst>
                <a:tab pos="2292350" algn="l"/>
                <a:tab pos="2976563" algn="l"/>
              </a:tabLst>
            </a:pPr>
            <a:r>
              <a:rPr lang="en-US" altLang="en-US" i="1" dirty="0"/>
              <a:t>R</a:t>
            </a:r>
            <a:r>
              <a:rPr lang="en-US" altLang="en-US" baseline="-25000" dirty="0"/>
              <a:t>1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 </a:t>
            </a:r>
            <a:r>
              <a:rPr lang="en-US" altLang="en-US" i="1" dirty="0"/>
              <a:t>R</a:t>
            </a:r>
            <a:r>
              <a:rPr lang="en-US" altLang="en-US" baseline="-25000" dirty="0"/>
              <a:t>2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/>
              <a:t>R</a:t>
            </a:r>
            <a:r>
              <a:rPr lang="en-US" altLang="en-US" baseline="-25000" dirty="0"/>
              <a:t>1</a:t>
            </a:r>
          </a:p>
          <a:p>
            <a:pPr lvl="1">
              <a:tabLst>
                <a:tab pos="2292350" algn="l"/>
                <a:tab pos="2976563" algn="l"/>
              </a:tabLst>
            </a:pPr>
            <a:r>
              <a:rPr lang="en-US" altLang="en-US" i="1" dirty="0"/>
              <a:t>R</a:t>
            </a:r>
            <a:r>
              <a:rPr lang="en-US" altLang="en-US" baseline="-25000" dirty="0"/>
              <a:t>1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 </a:t>
            </a:r>
            <a:r>
              <a:rPr lang="en-US" altLang="en-US" i="1" dirty="0"/>
              <a:t>R</a:t>
            </a:r>
            <a:r>
              <a:rPr lang="en-US" altLang="en-US" baseline="-25000" dirty="0"/>
              <a:t>2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/>
              <a:t>R</a:t>
            </a:r>
            <a:r>
              <a:rPr lang="en-US" altLang="en-US" baseline="-25000" dirty="0"/>
              <a:t>2</a:t>
            </a:r>
            <a:endParaRPr lang="en-US" altLang="en-US" dirty="0"/>
          </a:p>
          <a:p>
            <a:pPr>
              <a:tabLst>
                <a:tab pos="2292350" algn="l"/>
                <a:tab pos="2976563" algn="l"/>
              </a:tabLst>
            </a:pPr>
            <a:r>
              <a:rPr lang="en-US" altLang="en-US" dirty="0">
                <a:sym typeface="Symbol" panose="05050102010706020507" pitchFamily="18" charset="2"/>
              </a:rPr>
              <a:t>The above functional dependencies are a sufficient condition for lossless join decomposition; the dependencies are a necessary condition only if all constraints are functional dependencies</a:t>
            </a:r>
          </a:p>
        </p:txBody>
      </p:sp>
      <p:sp>
        <p:nvSpPr>
          <p:cNvPr id="22532" name="Freeform 4"/>
          <p:cNvSpPr>
            <a:spLocks/>
          </p:cNvSpPr>
          <p:nvPr/>
        </p:nvSpPr>
        <p:spPr bwMode="auto">
          <a:xfrm>
            <a:off x="4334488" y="1978749"/>
            <a:ext cx="142875" cy="142875"/>
          </a:xfrm>
          <a:custGeom>
            <a:avLst/>
            <a:gdLst>
              <a:gd name="T0" fmla="*/ 0 w 182"/>
              <a:gd name="T1" fmla="*/ 0 h 182"/>
              <a:gd name="T2" fmla="*/ 0 w 182"/>
              <a:gd name="T3" fmla="*/ 2147483647 h 182"/>
              <a:gd name="T4" fmla="*/ 2147483647 w 182"/>
              <a:gd name="T5" fmla="*/ 0 h 182"/>
              <a:gd name="T6" fmla="*/ 2147483647 w 182"/>
              <a:gd name="T7" fmla="*/ 2147483647 h 182"/>
              <a:gd name="T8" fmla="*/ 0 w 182"/>
              <a:gd name="T9" fmla="*/ 0 h 1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82"/>
              <a:gd name="T16" fmla="*/ 0 h 182"/>
              <a:gd name="T17" fmla="*/ 182 w 182"/>
              <a:gd name="T18" fmla="*/ 182 h 1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82" h="182">
                <a:moveTo>
                  <a:pt x="0" y="0"/>
                </a:moveTo>
                <a:lnTo>
                  <a:pt x="0" y="182"/>
                </a:lnTo>
                <a:lnTo>
                  <a:pt x="182" y="0"/>
                </a:lnTo>
                <a:lnTo>
                  <a:pt x="182" y="182"/>
                </a:lnTo>
                <a:lnTo>
                  <a:pt x="0" y="0"/>
                </a:lnTo>
                <a:close/>
              </a:path>
            </a:pathLst>
          </a:custGeom>
          <a:noFill/>
          <a:ln w="12700">
            <a:solidFill>
              <a:srgbClr val="000000"/>
            </a:solidFill>
            <a:prstDash val="solid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09910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6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ea typeface="ＭＳ Ｐゴシック" pitchFamily="34" charset="-128"/>
              </a:rPr>
              <a:t>Example</a:t>
            </a:r>
          </a:p>
        </p:txBody>
      </p:sp>
      <p:sp>
        <p:nvSpPr>
          <p:cNvPr id="926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0" y="1155257"/>
            <a:ext cx="8223249" cy="4522787"/>
          </a:xfrm>
        </p:spPr>
        <p:txBody>
          <a:bodyPr/>
          <a:lstStyle/>
          <a:p>
            <a:pPr>
              <a:tabLst>
                <a:tab pos="2054225" algn="l"/>
              </a:tabLst>
            </a:pPr>
            <a:r>
              <a:rPr lang="en-US" altLang="en-US" i="1" dirty="0"/>
              <a:t>R = (A, B, C)</a:t>
            </a:r>
            <a:br>
              <a:rPr lang="en-US" altLang="en-US" i="1" dirty="0"/>
            </a:br>
            <a:r>
              <a:rPr lang="en-US" altLang="en-US" i="1" dirty="0"/>
              <a:t>F = {A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B, 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C)</a:t>
            </a:r>
          </a:p>
          <a:p>
            <a:pPr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1</a:t>
            </a:r>
            <a:r>
              <a:rPr lang="en-US" altLang="en-US" i="1" dirty="0">
                <a:sym typeface="Monotype Sorts" pitchFamily="-84" charset="2"/>
              </a:rPr>
              <a:t> = (A, B),   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 (B, C)</a:t>
            </a:r>
          </a:p>
          <a:p>
            <a:pPr lvl="1"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Lossless decomposition:</a:t>
            </a:r>
          </a:p>
          <a:p>
            <a:pPr lvl="1">
              <a:buNone/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	       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1  </a:t>
            </a:r>
            <a:r>
              <a:rPr lang="en-US" altLang="en-US" dirty="0">
                <a:sym typeface="Symbol" panose="05050102010706020507" pitchFamily="18" charset="2"/>
              </a:rPr>
              <a:t>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 </a:t>
            </a:r>
            <a:r>
              <a:rPr lang="en-US" altLang="en-US" dirty="0">
                <a:sym typeface="Monotype Sorts" pitchFamily="-84" charset="2"/>
              </a:rPr>
              <a:t>{</a:t>
            </a:r>
            <a:r>
              <a:rPr lang="en-US" altLang="en-US" i="1" dirty="0">
                <a:sym typeface="Monotype Sorts" pitchFamily="-84" charset="2"/>
              </a:rPr>
              <a:t>B</a:t>
            </a:r>
            <a:r>
              <a:rPr lang="en-US" altLang="en-US" dirty="0">
                <a:sym typeface="Monotype Sorts" pitchFamily="-84" charset="2"/>
              </a:rPr>
              <a:t>}</a:t>
            </a:r>
            <a:r>
              <a:rPr lang="en-US" altLang="en-US" i="1" dirty="0">
                <a:sym typeface="Monotype Sorts" pitchFamily="-84" charset="2"/>
              </a:rPr>
              <a:t>  </a:t>
            </a:r>
            <a:r>
              <a:rPr lang="en-US" altLang="en-US" dirty="0">
                <a:sym typeface="Monotype Sorts" pitchFamily="-84" charset="2"/>
              </a:rPr>
              <a:t>and </a:t>
            </a:r>
            <a:r>
              <a:rPr lang="en-US" altLang="en-US" i="1" dirty="0">
                <a:sym typeface="Monotype Sorts" pitchFamily="-84" charset="2"/>
              </a:rPr>
              <a:t>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BC</a:t>
            </a:r>
          </a:p>
          <a:p>
            <a:pPr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i="1" baseline="-25000" dirty="0">
                <a:sym typeface="Monotype Sorts" pitchFamily="-84" charset="2"/>
              </a:rPr>
              <a:t>1 </a:t>
            </a:r>
            <a:r>
              <a:rPr lang="en-US" altLang="en-US" i="1" dirty="0">
                <a:sym typeface="Monotype Sorts" pitchFamily="-84" charset="2"/>
              </a:rPr>
              <a:t>= (A, B),   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 (A, C)</a:t>
            </a:r>
          </a:p>
          <a:p>
            <a:pPr lvl="1"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Lossless decomposition:</a:t>
            </a:r>
          </a:p>
          <a:p>
            <a:pPr lvl="1">
              <a:buNone/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            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1  </a:t>
            </a:r>
            <a:r>
              <a:rPr lang="en-US" altLang="en-US" dirty="0">
                <a:sym typeface="Symbol" panose="05050102010706020507" pitchFamily="18" charset="2"/>
              </a:rPr>
              <a:t>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</a:t>
            </a:r>
            <a:r>
              <a:rPr lang="en-US" altLang="en-US" dirty="0">
                <a:sym typeface="Monotype Sorts" pitchFamily="-84" charset="2"/>
              </a:rPr>
              <a:t> {</a:t>
            </a:r>
            <a:r>
              <a:rPr lang="en-US" altLang="en-US" i="1" dirty="0">
                <a:sym typeface="Monotype Sorts" pitchFamily="-84" charset="2"/>
              </a:rPr>
              <a:t>A</a:t>
            </a:r>
            <a:r>
              <a:rPr lang="en-US" altLang="en-US" dirty="0">
                <a:sym typeface="Monotype Sorts" pitchFamily="-84" charset="2"/>
              </a:rPr>
              <a:t>}</a:t>
            </a:r>
            <a:r>
              <a:rPr lang="en-US" altLang="en-US" i="1" dirty="0">
                <a:sym typeface="Monotype Sorts" pitchFamily="-84" charset="2"/>
              </a:rPr>
              <a:t>  </a:t>
            </a:r>
            <a:r>
              <a:rPr lang="en-US" altLang="en-US" dirty="0">
                <a:sym typeface="Monotype Sorts" pitchFamily="-84" charset="2"/>
              </a:rPr>
              <a:t>and </a:t>
            </a:r>
            <a:r>
              <a:rPr lang="en-US" altLang="en-US" i="1" dirty="0">
                <a:sym typeface="Monotype Sorts" pitchFamily="-84" charset="2"/>
              </a:rPr>
              <a:t>A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A</a:t>
            </a:r>
            <a:r>
              <a:rPr lang="en-US" altLang="en-US" i="1" dirty="0">
                <a:sym typeface="Monotype Sorts" pitchFamily="-84" charset="2"/>
              </a:rPr>
              <a:t>B</a:t>
            </a:r>
          </a:p>
          <a:p>
            <a:pPr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Note:</a:t>
            </a:r>
          </a:p>
          <a:p>
            <a:pPr lvl="1"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 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BC </a:t>
            </a:r>
          </a:p>
          <a:p>
            <a:pPr lvl="1">
              <a:buNone/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         </a:t>
            </a:r>
            <a:r>
              <a:rPr lang="en-US" altLang="en-US" dirty="0">
                <a:sym typeface="Monotype Sorts" pitchFamily="-84" charset="2"/>
              </a:rPr>
              <a:t>is a shorthand notation for </a:t>
            </a:r>
          </a:p>
          <a:p>
            <a:pPr lvl="1"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 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{</a:t>
            </a:r>
            <a:r>
              <a:rPr lang="en-US" altLang="en-US" i="1" dirty="0">
                <a:sym typeface="Monotype Sorts" pitchFamily="-84" charset="2"/>
              </a:rPr>
              <a:t>B, C</a:t>
            </a:r>
            <a:r>
              <a:rPr lang="en-US" altLang="en-US" dirty="0">
                <a:sym typeface="Monotype Sorts" pitchFamily="-84" charset="2"/>
              </a:rPr>
              <a:t>}</a:t>
            </a:r>
            <a:endParaRPr lang="en-US" altLang="en-US" i="1" dirty="0">
              <a:sym typeface="Monotype Sorts" pitchFamily="-84" charset="2"/>
            </a:endParaRPr>
          </a:p>
          <a:p>
            <a:pPr lvl="1">
              <a:tabLst>
                <a:tab pos="2054225" algn="l"/>
              </a:tabLst>
            </a:pPr>
            <a:endParaRPr lang="en-US" altLang="en-US" sz="2000" i="1" dirty="0">
              <a:sym typeface="Monotype Sorts" pitchFamily="-84" charset="2"/>
            </a:endParaRPr>
          </a:p>
          <a:p>
            <a:pPr lvl="1">
              <a:tabLst>
                <a:tab pos="2054225" algn="l"/>
              </a:tabLst>
            </a:pPr>
            <a:endParaRPr lang="en-US" altLang="en-US" sz="2000" i="1" dirty="0">
              <a:sym typeface="Monotype Sorts" pitchFamily="-84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381345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67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6723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33613" y="296950"/>
            <a:ext cx="7993062" cy="441325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Dependency Preservation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26160" y="1093788"/>
            <a:ext cx="9357360" cy="3539172"/>
          </a:xfrm>
        </p:spPr>
        <p:txBody>
          <a:bodyPr/>
          <a:lstStyle/>
          <a:p>
            <a:pPr>
              <a:defRPr/>
            </a:pPr>
            <a:r>
              <a:rPr lang="en-US" altLang="en-US" dirty="0"/>
              <a:t>Testing functional dependency constraints each time the database is updated can be costly</a:t>
            </a:r>
          </a:p>
          <a:p>
            <a:pPr>
              <a:defRPr/>
            </a:pPr>
            <a:r>
              <a:rPr lang="en-US" altLang="en-US" dirty="0"/>
              <a:t>It is useful to design the database in a way that constraints can be tested efficiently.  </a:t>
            </a:r>
          </a:p>
          <a:p>
            <a:pPr>
              <a:defRPr/>
            </a:pPr>
            <a:r>
              <a:rPr lang="en-US" altLang="en-US" dirty="0"/>
              <a:t>If testing a functional dependency can be done by considering just one relation, then the cost of testing this constraint is low</a:t>
            </a:r>
          </a:p>
          <a:p>
            <a:pPr>
              <a:defRPr/>
            </a:pPr>
            <a:r>
              <a:rPr lang="en-US" altLang="en-US" dirty="0"/>
              <a:t>When decomposing a relation, it is possible that it is no longer possible to do the testing without having to perform a Cartesian Produced.</a:t>
            </a:r>
          </a:p>
          <a:p>
            <a:pPr>
              <a:defRPr/>
            </a:pPr>
            <a:r>
              <a:rPr lang="en-US" altLang="en-US" dirty="0"/>
              <a:t>A decomposition that makes it computationally hard to enforce functional dependency is said to be NOT </a:t>
            </a:r>
            <a:r>
              <a:rPr lang="en-US" altLang="en-US" b="1" dirty="0">
                <a:solidFill>
                  <a:srgbClr val="002060"/>
                </a:solidFill>
              </a:rPr>
              <a:t>dependency preserving</a:t>
            </a:r>
            <a:r>
              <a:rPr lang="en-US" alt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0257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33613" y="264700"/>
            <a:ext cx="7993062" cy="497639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Dependency Preservation Example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0880" y="1093788"/>
            <a:ext cx="9535795" cy="4526724"/>
          </a:xfrm>
        </p:spPr>
        <p:txBody>
          <a:bodyPr/>
          <a:lstStyle/>
          <a:p>
            <a:pPr>
              <a:defRPr/>
            </a:pPr>
            <a:r>
              <a:rPr lang="en-US" altLang="en-US" dirty="0"/>
              <a:t>Consider a schema: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/>
              <a:t>         </a:t>
            </a:r>
            <a:r>
              <a:rPr lang="en-US" altLang="en-US" i="1" dirty="0"/>
              <a:t>dept_advisor(s_ID, i_ID, </a:t>
            </a:r>
            <a:r>
              <a:rPr lang="en-US" altLang="en-US" i="1" dirty="0" err="1"/>
              <a:t>dept_name</a:t>
            </a:r>
            <a:r>
              <a:rPr lang="en-US" altLang="en-US" dirty="0"/>
              <a:t>)</a:t>
            </a:r>
          </a:p>
          <a:p>
            <a:pPr>
              <a:defRPr/>
            </a:pPr>
            <a:r>
              <a:rPr lang="en-US" altLang="en-US" dirty="0"/>
              <a:t>With function dependencies: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/>
              <a:t>             </a:t>
            </a:r>
            <a:r>
              <a:rPr lang="en-US" altLang="en-US" i="1" dirty="0"/>
              <a:t>i_ID</a:t>
            </a:r>
            <a:r>
              <a:rPr lang="en-US" altLang="en-US" dirty="0"/>
              <a:t> </a:t>
            </a:r>
            <a:r>
              <a:rPr lang="en-US" altLang="en-US" dirty="0">
                <a:sym typeface="Symbol" pitchFamily="18" charset="2"/>
              </a:rPr>
              <a:t> </a:t>
            </a:r>
            <a:r>
              <a:rPr lang="en-US" altLang="en-US" i="1" dirty="0">
                <a:sym typeface="Symbol" pitchFamily="18" charset="2"/>
              </a:rPr>
              <a:t>dept_name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/>
              <a:t>             </a:t>
            </a:r>
            <a:r>
              <a:rPr lang="en-US" altLang="en-US" i="1" dirty="0"/>
              <a:t>s_ID, </a:t>
            </a:r>
            <a:r>
              <a:rPr lang="en-US" altLang="en-US" i="1" dirty="0">
                <a:sym typeface="Symbol" pitchFamily="18" charset="2"/>
              </a:rPr>
              <a:t>dept_name</a:t>
            </a:r>
            <a:r>
              <a:rPr lang="en-US" altLang="en-US" i="1" dirty="0"/>
              <a:t> </a:t>
            </a:r>
            <a:r>
              <a:rPr lang="en-US" altLang="en-US" dirty="0">
                <a:sym typeface="Symbol" pitchFamily="18" charset="2"/>
              </a:rPr>
              <a:t> </a:t>
            </a:r>
            <a:r>
              <a:rPr lang="en-US" altLang="en-US" i="1" dirty="0">
                <a:sym typeface="Symbol" pitchFamily="18" charset="2"/>
              </a:rPr>
              <a:t>i_ID</a:t>
            </a:r>
          </a:p>
          <a:p>
            <a:pPr>
              <a:defRPr/>
            </a:pPr>
            <a:r>
              <a:rPr lang="en-US" altLang="en-US" dirty="0">
                <a:sym typeface="Symbol" pitchFamily="18" charset="2"/>
              </a:rPr>
              <a:t>In the above design we are forced to repeat the department name once for each time an instructor participates in a </a:t>
            </a:r>
            <a:r>
              <a:rPr lang="en-US" altLang="en-US" i="1" dirty="0">
                <a:sym typeface="Symbol" pitchFamily="18" charset="2"/>
              </a:rPr>
              <a:t>dept_advisor</a:t>
            </a:r>
            <a:r>
              <a:rPr lang="en-US" altLang="en-US" dirty="0">
                <a:sym typeface="Symbol" pitchFamily="18" charset="2"/>
              </a:rPr>
              <a:t> relationship.  </a:t>
            </a:r>
          </a:p>
          <a:p>
            <a:pPr>
              <a:defRPr/>
            </a:pPr>
            <a:r>
              <a:rPr lang="en-US" altLang="en-US" dirty="0">
                <a:sym typeface="Symbol" pitchFamily="18" charset="2"/>
              </a:rPr>
              <a:t>To fix this, we need to decompose </a:t>
            </a:r>
            <a:r>
              <a:rPr lang="en-US" altLang="en-US" i="1" dirty="0"/>
              <a:t>dept_advisor</a:t>
            </a:r>
          </a:p>
          <a:p>
            <a:pPr>
              <a:defRPr/>
            </a:pPr>
            <a:r>
              <a:rPr lang="en-US" altLang="en-US" dirty="0">
                <a:sym typeface="Symbol" pitchFamily="18" charset="2"/>
              </a:rPr>
              <a:t>Any decomposition will not include all the attributes in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>
                <a:sym typeface="Symbol" pitchFamily="18" charset="2"/>
              </a:rPr>
              <a:t>            </a:t>
            </a:r>
            <a:r>
              <a:rPr lang="en-US" altLang="en-US" i="1" dirty="0"/>
              <a:t>s_ID, </a:t>
            </a:r>
            <a:r>
              <a:rPr lang="en-US" altLang="en-US" i="1" dirty="0">
                <a:sym typeface="Symbol" pitchFamily="18" charset="2"/>
              </a:rPr>
              <a:t>dept_name</a:t>
            </a:r>
            <a:r>
              <a:rPr lang="en-US" altLang="en-US" i="1" dirty="0"/>
              <a:t> </a:t>
            </a:r>
            <a:r>
              <a:rPr lang="en-US" altLang="en-US" i="1" dirty="0">
                <a:sym typeface="Symbol" pitchFamily="18" charset="2"/>
              </a:rPr>
              <a:t> i_ID</a:t>
            </a:r>
          </a:p>
          <a:p>
            <a:pPr>
              <a:defRPr/>
            </a:pPr>
            <a:r>
              <a:rPr lang="en-US" altLang="en-US" dirty="0">
                <a:sym typeface="Symbol" pitchFamily="18" charset="2"/>
              </a:rPr>
              <a:t>Thus, the composition NOT be</a:t>
            </a:r>
            <a:r>
              <a:rPr lang="en-US" altLang="en-US" b="1" dirty="0">
                <a:solidFill>
                  <a:schemeClr val="bg1">
                    <a:lumMod val="25000"/>
                  </a:schemeClr>
                </a:solidFill>
              </a:rPr>
              <a:t> </a:t>
            </a:r>
            <a:r>
              <a:rPr lang="en-US" altLang="en-US" dirty="0">
                <a:sym typeface="Symbol" pitchFamily="18" charset="2"/>
              </a:rPr>
              <a:t>dependency preserving </a:t>
            </a:r>
          </a:p>
          <a:p>
            <a:pPr>
              <a:buFont typeface="Monotype Sorts" pitchFamily="-84" charset="2"/>
              <a:buNone/>
              <a:defRPr/>
            </a:pPr>
            <a:endParaRPr lang="en-US" altLang="en-US" dirty="0">
              <a:sym typeface="Symbol" pitchFamily="18" charset="2"/>
            </a:endParaRPr>
          </a:p>
          <a:p>
            <a:pPr>
              <a:defRPr/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9278087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409243" y="2286000"/>
            <a:ext cx="3901320" cy="1479550"/>
          </a:xfrm>
        </p:spPr>
        <p:txBody>
          <a:bodyPr/>
          <a:lstStyle/>
          <a:p>
            <a:pPr>
              <a:buFont typeface="Monotype Sorts" charset="2"/>
              <a:buNone/>
              <a:defRPr/>
            </a:pPr>
            <a:r>
              <a:rPr lang="en-US" altLang="en-US" sz="3200" b="1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ＭＳ Ｐゴシック" pitchFamily="34" charset="-128"/>
                <a:cs typeface="+mj-cs"/>
              </a:rPr>
              <a:t>Normal Forms</a:t>
            </a:r>
          </a:p>
        </p:txBody>
      </p:sp>
    </p:spTree>
    <p:extLst>
      <p:ext uri="{BB962C8B-B14F-4D97-AF65-F5344CB8AC3E}">
        <p14:creationId xmlns:p14="http://schemas.microsoft.com/office/powerpoint/2010/main" val="2015827623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Boyce-Codd Normal Form</a:t>
            </a:r>
          </a:p>
        </p:txBody>
      </p:sp>
      <p:sp>
        <p:nvSpPr>
          <p:cNvPr id="68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1841" y="1163639"/>
            <a:ext cx="9081660" cy="2664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A relation schema </a:t>
            </a:r>
            <a:r>
              <a:rPr lang="en-US" altLang="en-US" i="1" dirty="0"/>
              <a:t>R</a:t>
            </a:r>
            <a:r>
              <a:rPr lang="en-US" altLang="en-US" dirty="0"/>
              <a:t> is in BCNF with respect to a set </a:t>
            </a:r>
            <a:r>
              <a:rPr lang="en-US" altLang="en-US" i="1" dirty="0"/>
              <a:t>F</a:t>
            </a:r>
            <a:r>
              <a:rPr lang="en-US" altLang="en-US" dirty="0"/>
              <a:t> of functional  dependencies if for all functional dependencies in </a:t>
            </a:r>
            <a:r>
              <a:rPr lang="en-US" altLang="en-US" i="1" dirty="0"/>
              <a:t>F</a:t>
            </a:r>
            <a:r>
              <a:rPr lang="en-US" altLang="en-US" baseline="30000" dirty="0"/>
              <a:t>+</a:t>
            </a:r>
            <a:r>
              <a:rPr lang="en-US" altLang="en-US" dirty="0"/>
              <a:t> of the form 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>
                <a:sym typeface="Symbol" panose="05050102010706020507" pitchFamily="18" charset="2"/>
              </a:rPr>
              <a:t>                 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endParaRPr lang="en-US" altLang="en-US" i="1" dirty="0">
              <a:sym typeface="Greek Symbols"/>
            </a:endParaRPr>
          </a:p>
          <a:p>
            <a:pPr>
              <a:buFont typeface="Monotype Sorts" pitchFamily="-84" charset="2"/>
              <a:buNone/>
            </a:pPr>
            <a:r>
              <a:rPr lang="en-US" altLang="en-US" i="1" dirty="0">
                <a:sym typeface="Greek Symbols"/>
              </a:rPr>
              <a:t>      </a:t>
            </a:r>
            <a:r>
              <a:rPr lang="en-US" altLang="en-US" dirty="0">
                <a:sym typeface="Greek Symbols"/>
              </a:rPr>
              <a:t>where </a:t>
            </a: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 </a:t>
            </a:r>
            <a:r>
              <a:rPr lang="en-US" altLang="en-US" i="1" dirty="0">
                <a:sym typeface="Symbol" panose="05050102010706020507" pitchFamily="18" charset="2"/>
              </a:rPr>
              <a:t>R</a:t>
            </a:r>
            <a:r>
              <a:rPr lang="en-US" altLang="en-US" dirty="0">
                <a:sym typeface="Symbol" panose="05050102010706020507" pitchFamily="18" charset="2"/>
              </a:rPr>
              <a:t> and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 </a:t>
            </a:r>
            <a:r>
              <a:rPr lang="en-US" altLang="en-US" i="1" dirty="0">
                <a:sym typeface="Symbol" panose="05050102010706020507" pitchFamily="18" charset="2"/>
              </a:rPr>
              <a:t>R</a:t>
            </a:r>
            <a:r>
              <a:rPr lang="en-US" altLang="en-US" dirty="0">
                <a:sym typeface="Symbol" panose="05050102010706020507" pitchFamily="18" charset="2"/>
              </a:rPr>
              <a:t>,</a:t>
            </a:r>
            <a:r>
              <a:rPr lang="en-US" altLang="en-US" i="1" dirty="0"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at least one of the following holds:</a:t>
            </a:r>
          </a:p>
          <a:p>
            <a:pPr lvl="1"/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i="1" dirty="0">
                <a:sym typeface="Greek Symbols"/>
              </a:rPr>
              <a:t>  </a:t>
            </a:r>
            <a:r>
              <a:rPr lang="en-US" altLang="en-US" dirty="0">
                <a:sym typeface="Greek Symbols"/>
              </a:rPr>
              <a:t>is trivial (i.e.,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 </a:t>
            </a:r>
            <a:r>
              <a:rPr lang="en-US" altLang="en-US" dirty="0">
                <a:sym typeface="Greek Symbols"/>
              </a:rPr>
              <a:t>)</a:t>
            </a:r>
          </a:p>
          <a:p>
            <a:pPr lvl="1"/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is a </a:t>
            </a:r>
            <a:r>
              <a:rPr lang="en-US" altLang="en-US" dirty="0" err="1">
                <a:sym typeface="Greek Symbols"/>
              </a:rPr>
              <a:t>superkey</a:t>
            </a:r>
            <a:r>
              <a:rPr lang="en-US" altLang="en-US" dirty="0">
                <a:sym typeface="Greek Symbols"/>
              </a:rPr>
              <a:t> for </a:t>
            </a:r>
            <a:r>
              <a:rPr lang="en-US" altLang="en-US" i="1" dirty="0">
                <a:sym typeface="Greek Symbols"/>
              </a:rPr>
              <a:t>R</a:t>
            </a:r>
          </a:p>
          <a:p>
            <a:endParaRPr lang="en-US" altLang="en-US" sz="2000" i="1" dirty="0">
              <a:sym typeface="Greek Symbols"/>
            </a:endParaRPr>
          </a:p>
          <a:p>
            <a:endParaRPr lang="en-US" altLang="en-US" sz="2000" dirty="0">
              <a:sym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651386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3011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Boyce-Codd Normal Form (Cont.)</a:t>
            </a:r>
          </a:p>
        </p:txBody>
      </p:sp>
      <p:sp>
        <p:nvSpPr>
          <p:cNvPr id="68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0" y="1163639"/>
            <a:ext cx="7774928" cy="3725354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Example schema  that is </a:t>
            </a:r>
            <a:r>
              <a:rPr lang="en-US" altLang="en-US" b="1" i="1" dirty="0"/>
              <a:t>not</a:t>
            </a:r>
            <a:r>
              <a:rPr lang="en-US" altLang="en-US" dirty="0"/>
              <a:t>  in BCNF: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    </a:t>
            </a:r>
            <a:r>
              <a:rPr lang="en-US" altLang="en-US" i="1" dirty="0" err="1"/>
              <a:t>in_dep</a:t>
            </a:r>
            <a:r>
              <a:rPr lang="en-US" altLang="en-US" i="1" dirty="0"/>
              <a:t> </a:t>
            </a:r>
            <a:r>
              <a:rPr lang="en-US" altLang="en-US" dirty="0"/>
              <a:t>(</a:t>
            </a:r>
            <a:r>
              <a:rPr lang="en-US" altLang="en-US" i="1" u="sng" dirty="0"/>
              <a:t>ID, </a:t>
            </a:r>
            <a:r>
              <a:rPr lang="en-US" altLang="en-US" i="1" dirty="0"/>
              <a:t>name, salary</a:t>
            </a:r>
            <a:r>
              <a:rPr lang="en-US" altLang="en-US" i="1" u="sng" dirty="0"/>
              <a:t>, </a:t>
            </a:r>
            <a:r>
              <a:rPr lang="en-US" altLang="en-US" i="1" u="sng" dirty="0" err="1"/>
              <a:t>dept_name</a:t>
            </a:r>
            <a:r>
              <a:rPr lang="en-US" altLang="en-US" i="1" u="sng" dirty="0"/>
              <a:t>, </a:t>
            </a:r>
            <a:r>
              <a:rPr lang="en-US" altLang="en-US" i="1" dirty="0"/>
              <a:t>building, budget </a:t>
            </a:r>
            <a:r>
              <a:rPr lang="en-US" altLang="en-US" dirty="0"/>
              <a:t>)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because :</a:t>
            </a:r>
          </a:p>
          <a:p>
            <a:pPr lvl="1"/>
            <a:r>
              <a:rPr lang="en-US" altLang="en-US" i="1" dirty="0" err="1"/>
              <a:t>dept_name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building, budget  </a:t>
            </a:r>
          </a:p>
          <a:p>
            <a:pPr lvl="2"/>
            <a:r>
              <a:rPr lang="en-US" altLang="en-US" dirty="0">
                <a:sym typeface="Monotype Sorts" pitchFamily="-84" charset="2"/>
              </a:rPr>
              <a:t>holds on </a:t>
            </a:r>
            <a:r>
              <a:rPr lang="en-US" altLang="en-US" i="1" dirty="0" err="1">
                <a:sym typeface="Monotype Sorts" pitchFamily="-84" charset="2"/>
              </a:rPr>
              <a:t>in_dep</a:t>
            </a:r>
            <a:endParaRPr lang="en-US" altLang="en-US" i="1" dirty="0">
              <a:sym typeface="Monotype Sorts" pitchFamily="-84" charset="2"/>
            </a:endParaRPr>
          </a:p>
          <a:p>
            <a:pPr lvl="2"/>
            <a:r>
              <a:rPr lang="en-US" altLang="en-US" dirty="0">
                <a:sym typeface="Monotype Sorts" pitchFamily="-84" charset="2"/>
              </a:rPr>
              <a:t>but </a:t>
            </a:r>
          </a:p>
          <a:p>
            <a:pPr lvl="1"/>
            <a:r>
              <a:rPr lang="en-US" altLang="en-US" i="1" dirty="0" err="1">
                <a:sym typeface="Monotype Sorts" pitchFamily="-84" charset="2"/>
              </a:rPr>
              <a:t>dept_name</a:t>
            </a:r>
            <a:r>
              <a:rPr lang="en-US" altLang="en-US" dirty="0">
                <a:sym typeface="Monotype Sorts" pitchFamily="-84" charset="2"/>
              </a:rPr>
              <a:t> is not a </a:t>
            </a:r>
            <a:r>
              <a:rPr lang="en-US" altLang="en-US" dirty="0" err="1">
                <a:sym typeface="Monotype Sorts" pitchFamily="-84" charset="2"/>
              </a:rPr>
              <a:t>superkey</a:t>
            </a:r>
            <a:endParaRPr lang="en-US" altLang="en-US" dirty="0">
              <a:sym typeface="Monotype Sorts" pitchFamily="-84" charset="2"/>
            </a:endParaRPr>
          </a:p>
          <a:p>
            <a:r>
              <a:rPr lang="en-US" altLang="en-US" dirty="0">
                <a:sym typeface="Monotype Sorts" pitchFamily="-84" charset="2"/>
              </a:rPr>
              <a:t>When decompose  </a:t>
            </a:r>
            <a:r>
              <a:rPr lang="en-US" altLang="en-US" i="1" dirty="0" err="1">
                <a:sym typeface="Monotype Sorts" pitchFamily="-84" charset="2"/>
              </a:rPr>
              <a:t>in_dept</a:t>
            </a:r>
            <a:r>
              <a:rPr lang="en-US" altLang="en-US" i="1" dirty="0">
                <a:sym typeface="Monotype Sorts" pitchFamily="-84" charset="2"/>
              </a:rPr>
              <a:t>  </a:t>
            </a:r>
            <a:r>
              <a:rPr lang="en-US" altLang="en-US" dirty="0">
                <a:sym typeface="Monotype Sorts" pitchFamily="-84" charset="2"/>
              </a:rPr>
              <a:t>into</a:t>
            </a:r>
            <a:r>
              <a:rPr lang="en-US" altLang="en-US" i="1" dirty="0">
                <a:sym typeface="Monotype Sorts" pitchFamily="-84" charset="2"/>
              </a:rPr>
              <a:t> instructor </a:t>
            </a:r>
            <a:r>
              <a:rPr lang="en-US" altLang="en-US" dirty="0">
                <a:sym typeface="Monotype Sorts" pitchFamily="-84" charset="2"/>
              </a:rPr>
              <a:t>and </a:t>
            </a:r>
            <a:r>
              <a:rPr lang="en-US" altLang="en-US" i="1" dirty="0">
                <a:sym typeface="Monotype Sorts" pitchFamily="-84" charset="2"/>
              </a:rPr>
              <a:t>department </a:t>
            </a:r>
          </a:p>
          <a:p>
            <a:pPr lvl="1"/>
            <a:r>
              <a:rPr lang="en-US" altLang="en-US" i="1" dirty="0">
                <a:sym typeface="Monotype Sorts" pitchFamily="-84" charset="2"/>
              </a:rPr>
              <a:t>instructor</a:t>
            </a:r>
            <a:r>
              <a:rPr lang="en-US" altLang="en-US" dirty="0">
                <a:sym typeface="Monotype Sorts" pitchFamily="-84" charset="2"/>
              </a:rPr>
              <a:t>  is in BCNF</a:t>
            </a:r>
          </a:p>
          <a:p>
            <a:pPr lvl="1"/>
            <a:r>
              <a:rPr lang="en-US" altLang="en-US" i="1" dirty="0">
                <a:sym typeface="Monotype Sorts" pitchFamily="-84" charset="2"/>
              </a:rPr>
              <a:t>department </a:t>
            </a:r>
            <a:r>
              <a:rPr lang="en-US" altLang="en-US" dirty="0">
                <a:sym typeface="Monotype Sorts" pitchFamily="-84" charset="2"/>
              </a:rPr>
              <a:t>is in BCNF</a:t>
            </a:r>
          </a:p>
          <a:p>
            <a:pPr>
              <a:buFont typeface="Monotype Sorts" pitchFamily="-84" charset="2"/>
              <a:buNone/>
            </a:pPr>
            <a:endParaRPr lang="en-US" altLang="en-US" sz="2000" dirty="0">
              <a:sym typeface="Monotype Sorts" pitchFamily="-84" charset="2"/>
            </a:endParaRPr>
          </a:p>
          <a:p>
            <a:pPr>
              <a:buFont typeface="Monotype Sorts" pitchFamily="-84" charset="2"/>
              <a:buNone/>
            </a:pPr>
            <a:endParaRPr lang="en-US" altLang="en-US" sz="2000" dirty="0">
              <a:sym typeface="Monotype Sorts" pitchFamily="-84" charset="2"/>
            </a:endParaRPr>
          </a:p>
          <a:p>
            <a:endParaRPr lang="en-US" altLang="en-US" sz="2000" i="1" dirty="0">
              <a:sym typeface="Greek Symbols"/>
            </a:endParaRPr>
          </a:p>
          <a:p>
            <a:endParaRPr lang="en-US" altLang="en-US" sz="2000" dirty="0">
              <a:sym typeface="Symbol" panose="05050102010706020507" pitchFamily="18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12074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3011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Decomposing a Schema into BCNF</a:t>
            </a:r>
          </a:p>
        </p:txBody>
      </p:sp>
      <p:sp>
        <p:nvSpPr>
          <p:cNvPr id="68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0" y="1163640"/>
            <a:ext cx="7399106" cy="433495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Let  R be a schema </a:t>
            </a:r>
            <a:r>
              <a:rPr lang="en-US" altLang="en-US" i="1" dirty="0"/>
              <a:t>R  </a:t>
            </a:r>
            <a:r>
              <a:rPr lang="en-US" altLang="en-US" dirty="0"/>
              <a:t>that is not in BCNF.  Let </a:t>
            </a: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</a:t>
            </a:r>
            <a:r>
              <a:rPr kumimoji="0"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i="1" dirty="0">
                <a:sym typeface="Greek Symbols"/>
              </a:rPr>
              <a:t>   </a:t>
            </a:r>
            <a:r>
              <a:rPr lang="en-US" altLang="en-US" dirty="0">
                <a:sym typeface="Greek Symbols"/>
              </a:rPr>
              <a:t>be the FD that </a:t>
            </a:r>
            <a:r>
              <a:rPr lang="en-US" altLang="en-US" dirty="0"/>
              <a:t>causes a violation of BCNF.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We decompose </a:t>
            </a:r>
            <a:r>
              <a:rPr lang="en-US" altLang="en-US" i="1" dirty="0"/>
              <a:t>R</a:t>
            </a:r>
            <a:r>
              <a:rPr lang="en-US" altLang="en-US" dirty="0"/>
              <a:t> into:</a:t>
            </a:r>
          </a:p>
          <a:p>
            <a:pPr lvl="1">
              <a:lnSpc>
                <a:spcPct val="90000"/>
              </a:lnSpc>
              <a:buFont typeface="Times" panose="02020603050405020304" pitchFamily="18" charset="0"/>
              <a:buChar char="•"/>
            </a:pPr>
            <a:r>
              <a:rPr lang="en-US" altLang="en-US" dirty="0"/>
              <a:t>(</a:t>
            </a: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U </a:t>
            </a:r>
            <a:r>
              <a:rPr lang="en-US" altLang="en-US" dirty="0">
                <a:sym typeface="Symbol" panose="05050102010706020507" pitchFamily="18" charset="2"/>
              </a:rPr>
              <a:t></a:t>
            </a:r>
            <a:r>
              <a:rPr lang="en-US" altLang="en-US" i="1" dirty="0"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)</a:t>
            </a:r>
            <a:endParaRPr lang="en-US" altLang="en-US" dirty="0"/>
          </a:p>
          <a:p>
            <a:pPr lvl="1">
              <a:lnSpc>
                <a:spcPct val="90000"/>
              </a:lnSpc>
              <a:buFont typeface="Times" panose="02020603050405020304" pitchFamily="18" charset="0"/>
              <a:buChar char="•"/>
            </a:pPr>
            <a:r>
              <a:rPr lang="en-US" altLang="en-US" dirty="0"/>
              <a:t>( </a:t>
            </a:r>
            <a:r>
              <a:rPr lang="en-US" altLang="en-US" i="1" dirty="0"/>
              <a:t>R</a:t>
            </a:r>
            <a:r>
              <a:rPr lang="en-US" altLang="en-US" dirty="0"/>
              <a:t> - ( </a:t>
            </a:r>
            <a:r>
              <a:rPr lang="en-US" altLang="en-US" i="1" dirty="0">
                <a:sym typeface="Symbol" panose="05050102010706020507" pitchFamily="18" charset="2"/>
              </a:rPr>
              <a:t> - </a:t>
            </a:r>
            <a:r>
              <a:rPr lang="en-US" altLang="en-US" dirty="0">
                <a:sym typeface="Symbol" panose="05050102010706020507" pitchFamily="18" charset="2"/>
              </a:rPr>
              <a:t> ) )</a:t>
            </a:r>
            <a:endParaRPr lang="en-US" altLang="en-US" dirty="0"/>
          </a:p>
          <a:p>
            <a:pPr>
              <a:lnSpc>
                <a:spcPct val="90000"/>
              </a:lnSpc>
            </a:pPr>
            <a:r>
              <a:rPr lang="en-US" altLang="en-US" dirty="0"/>
              <a:t>In our example of </a:t>
            </a:r>
            <a:r>
              <a:rPr lang="en-US" altLang="en-US" i="1" dirty="0" err="1"/>
              <a:t>in_dep</a:t>
            </a:r>
            <a:r>
              <a:rPr lang="en-US" altLang="en-US" dirty="0"/>
              <a:t>,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ym typeface="Symbol" panose="05050102010706020507" pitchFamily="18" charset="2"/>
              </a:rPr>
              <a:t> =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endParaRPr lang="en-US" altLang="en-US" dirty="0">
              <a:sym typeface="Symbol" panose="05050102010706020507" pitchFamily="18" charset="2"/>
            </a:endParaRPr>
          </a:p>
          <a:p>
            <a:pPr lvl="1">
              <a:lnSpc>
                <a:spcPct val="90000"/>
              </a:lnSpc>
            </a:pPr>
            <a:r>
              <a:rPr lang="en-US" altLang="en-US" i="1" dirty="0">
                <a:sym typeface="Symbol" panose="05050102010706020507" pitchFamily="18" charset="2"/>
              </a:rPr>
              <a:t> </a:t>
            </a:r>
            <a:r>
              <a:rPr lang="en-US" altLang="en-US" dirty="0">
                <a:sym typeface="Symbol" panose="05050102010706020507" pitchFamily="18" charset="2"/>
              </a:rPr>
              <a:t>=</a:t>
            </a:r>
            <a:r>
              <a:rPr lang="en-US" altLang="en-US" i="1" dirty="0">
                <a:sym typeface="Symbol" panose="05050102010706020507" pitchFamily="18" charset="2"/>
              </a:rPr>
              <a:t> building, budget</a:t>
            </a:r>
          </a:p>
          <a:p>
            <a:pPr lvl="1">
              <a:lnSpc>
                <a:spcPct val="90000"/>
              </a:lnSpc>
              <a:buFont typeface="Monotype Sorts" pitchFamily="-84" charset="2"/>
              <a:buNone/>
            </a:pPr>
            <a:r>
              <a:rPr lang="en-US" altLang="en-US" dirty="0"/>
              <a:t>and </a:t>
            </a:r>
            <a:r>
              <a:rPr lang="en-US" altLang="en-US" i="1" dirty="0" err="1"/>
              <a:t>in_dep</a:t>
            </a:r>
            <a:r>
              <a:rPr lang="en-US" altLang="en-US" i="1" dirty="0"/>
              <a:t> </a:t>
            </a:r>
            <a:r>
              <a:rPr lang="en-US" altLang="en-US" dirty="0"/>
              <a:t>is replaced by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 (</a:t>
            </a: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U </a:t>
            </a:r>
            <a:r>
              <a:rPr lang="en-US" altLang="en-US" dirty="0">
                <a:sym typeface="Symbol" panose="05050102010706020507" pitchFamily="18" charset="2"/>
              </a:rPr>
              <a:t></a:t>
            </a:r>
            <a:r>
              <a:rPr lang="en-US" altLang="en-US" i="1" dirty="0"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) = (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i="1" dirty="0">
                <a:sym typeface="Symbol" panose="05050102010706020507" pitchFamily="18" charset="2"/>
              </a:rPr>
              <a:t>, building, budget</a:t>
            </a:r>
            <a:r>
              <a:rPr lang="en-US" altLang="en-US" dirty="0">
                <a:sym typeface="Symbol" panose="05050102010706020507" pitchFamily="18" charset="2"/>
              </a:rPr>
              <a:t> )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 </a:t>
            </a:r>
            <a:r>
              <a:rPr lang="en-US" altLang="en-US" i="1" dirty="0"/>
              <a:t>R</a:t>
            </a:r>
            <a:r>
              <a:rPr lang="en-US" altLang="en-US" dirty="0"/>
              <a:t> - ( </a:t>
            </a:r>
            <a:r>
              <a:rPr lang="en-US" altLang="en-US" i="1" dirty="0">
                <a:sym typeface="Symbol" panose="05050102010706020507" pitchFamily="18" charset="2"/>
              </a:rPr>
              <a:t> - </a:t>
            </a:r>
            <a:r>
              <a:rPr lang="en-US" altLang="en-US" dirty="0">
                <a:sym typeface="Symbol" panose="05050102010706020507" pitchFamily="18" charset="2"/>
              </a:rPr>
              <a:t> ) ) = ( </a:t>
            </a:r>
            <a:r>
              <a:rPr lang="en-US" altLang="en-US" i="1" dirty="0">
                <a:sym typeface="Symbol" panose="05050102010706020507" pitchFamily="18" charset="2"/>
              </a:rPr>
              <a:t>ID, name,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i="1" dirty="0">
                <a:sym typeface="Symbol" panose="05050102010706020507" pitchFamily="18" charset="2"/>
              </a:rPr>
              <a:t>, salary</a:t>
            </a:r>
            <a:r>
              <a:rPr lang="en-US" altLang="en-US" dirty="0">
                <a:sym typeface="Symbol" panose="05050102010706020507" pitchFamily="18" charset="2"/>
              </a:rPr>
              <a:t> )</a:t>
            </a:r>
          </a:p>
        </p:txBody>
      </p:sp>
    </p:spTree>
    <p:extLst>
      <p:ext uri="{BB962C8B-B14F-4D97-AF65-F5344CB8AC3E}">
        <p14:creationId xmlns:p14="http://schemas.microsoft.com/office/powerpoint/2010/main" val="346254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3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3011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4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>
                <a:ea typeface="ＭＳ Ｐゴシック" pitchFamily="34" charset="-128"/>
              </a:rPr>
              <a:t>Example</a:t>
            </a:r>
          </a:p>
        </p:txBody>
      </p:sp>
      <p:sp>
        <p:nvSpPr>
          <p:cNvPr id="924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1" y="1093789"/>
            <a:ext cx="7607554" cy="4502340"/>
          </a:xfrm>
        </p:spPr>
        <p:txBody>
          <a:bodyPr/>
          <a:lstStyle/>
          <a:p>
            <a:pPr>
              <a:tabLst>
                <a:tab pos="2054225" algn="l"/>
              </a:tabLst>
            </a:pPr>
            <a:r>
              <a:rPr lang="en-US" altLang="en-US" i="1" dirty="0"/>
              <a:t>R = (A, B, C)</a:t>
            </a:r>
            <a:br>
              <a:rPr lang="en-US" altLang="en-US" i="1" dirty="0"/>
            </a:br>
            <a:r>
              <a:rPr lang="en-US" altLang="en-US" i="1" dirty="0"/>
              <a:t>F = {A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B, 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C)</a:t>
            </a:r>
            <a:endParaRPr lang="en-US" altLang="en-US" dirty="0">
              <a:sym typeface="Monotype Sorts" pitchFamily="-84" charset="2"/>
            </a:endParaRPr>
          </a:p>
          <a:p>
            <a:pPr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1</a:t>
            </a:r>
            <a:r>
              <a:rPr lang="en-US" altLang="en-US" i="1" dirty="0">
                <a:sym typeface="Monotype Sorts" pitchFamily="-84" charset="2"/>
              </a:rPr>
              <a:t> = (A, B),   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 (B, C)</a:t>
            </a:r>
          </a:p>
          <a:p>
            <a:pPr lvl="1"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Lossless-join decomposition:</a:t>
            </a:r>
          </a:p>
          <a:p>
            <a:pPr lvl="1">
              <a:buNone/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		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1  </a:t>
            </a:r>
            <a:r>
              <a:rPr lang="en-US" altLang="en-US" dirty="0">
                <a:sym typeface="Symbol" panose="05050102010706020507" pitchFamily="18" charset="2"/>
              </a:rPr>
              <a:t>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 </a:t>
            </a:r>
            <a:r>
              <a:rPr lang="en-US" altLang="en-US" dirty="0">
                <a:sym typeface="Monotype Sorts" pitchFamily="-84" charset="2"/>
              </a:rPr>
              <a:t>{</a:t>
            </a:r>
            <a:r>
              <a:rPr lang="en-US" altLang="en-US" i="1" dirty="0">
                <a:sym typeface="Monotype Sorts" pitchFamily="-84" charset="2"/>
              </a:rPr>
              <a:t>B</a:t>
            </a:r>
            <a:r>
              <a:rPr lang="en-US" altLang="en-US" dirty="0">
                <a:sym typeface="Monotype Sorts" pitchFamily="-84" charset="2"/>
              </a:rPr>
              <a:t>}</a:t>
            </a:r>
            <a:r>
              <a:rPr lang="en-US" altLang="en-US" i="1" dirty="0">
                <a:sym typeface="Monotype Sorts" pitchFamily="-84" charset="2"/>
              </a:rPr>
              <a:t>   </a:t>
            </a:r>
            <a:r>
              <a:rPr lang="en-US" altLang="en-US" dirty="0">
                <a:sym typeface="Monotype Sorts" pitchFamily="-84" charset="2"/>
              </a:rPr>
              <a:t>and </a:t>
            </a:r>
            <a:r>
              <a:rPr lang="en-US" altLang="en-US" i="1" dirty="0">
                <a:sym typeface="Monotype Sorts" pitchFamily="-84" charset="2"/>
              </a:rPr>
              <a:t>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BC</a:t>
            </a:r>
          </a:p>
          <a:p>
            <a:pPr lvl="1"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Dependency preserving</a:t>
            </a:r>
          </a:p>
          <a:p>
            <a:pPr>
              <a:tabLst>
                <a:tab pos="2054225" algn="l"/>
              </a:tabLst>
            </a:pP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i="1" baseline="-25000" dirty="0">
                <a:sym typeface="Monotype Sorts" pitchFamily="-84" charset="2"/>
              </a:rPr>
              <a:t>1 </a:t>
            </a:r>
            <a:r>
              <a:rPr lang="en-US" altLang="en-US" i="1" dirty="0">
                <a:sym typeface="Monotype Sorts" pitchFamily="-84" charset="2"/>
              </a:rPr>
              <a:t>= (A, B),   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 (A, C)</a:t>
            </a:r>
          </a:p>
          <a:p>
            <a:pPr lvl="1"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Lossless-join decomposition:</a:t>
            </a:r>
          </a:p>
          <a:p>
            <a:pPr lvl="1">
              <a:buNone/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		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1  </a:t>
            </a:r>
            <a:r>
              <a:rPr lang="en-US" altLang="en-US" dirty="0">
                <a:sym typeface="Symbol" panose="05050102010706020507" pitchFamily="18" charset="2"/>
              </a:rPr>
              <a:t>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i="1" dirty="0">
                <a:sym typeface="Monotype Sorts" pitchFamily="-84" charset="2"/>
              </a:rPr>
              <a:t> =</a:t>
            </a:r>
            <a:r>
              <a:rPr lang="en-US" altLang="en-US" dirty="0">
                <a:sym typeface="Monotype Sorts" pitchFamily="-84" charset="2"/>
              </a:rPr>
              <a:t> {</a:t>
            </a:r>
            <a:r>
              <a:rPr lang="en-US" altLang="en-US" i="1" dirty="0">
                <a:sym typeface="Monotype Sorts" pitchFamily="-84" charset="2"/>
              </a:rPr>
              <a:t>A</a:t>
            </a:r>
            <a:r>
              <a:rPr lang="en-US" altLang="en-US" dirty="0">
                <a:sym typeface="Monotype Sorts" pitchFamily="-84" charset="2"/>
              </a:rPr>
              <a:t>}</a:t>
            </a:r>
            <a:r>
              <a:rPr lang="en-US" altLang="en-US" i="1" dirty="0">
                <a:sym typeface="Monotype Sorts" pitchFamily="-84" charset="2"/>
              </a:rPr>
              <a:t> </a:t>
            </a:r>
            <a:r>
              <a:rPr lang="en-US" altLang="en-US" dirty="0">
                <a:sym typeface="Monotype Sorts" pitchFamily="-84" charset="2"/>
              </a:rPr>
              <a:t>and </a:t>
            </a:r>
            <a:r>
              <a:rPr lang="en-US" altLang="en-US" i="1" dirty="0">
                <a:sym typeface="Monotype Sorts" pitchFamily="-84" charset="2"/>
              </a:rPr>
              <a:t>A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A</a:t>
            </a:r>
            <a:r>
              <a:rPr lang="en-US" altLang="en-US" i="1" dirty="0">
                <a:sym typeface="Monotype Sorts" pitchFamily="-84" charset="2"/>
              </a:rPr>
              <a:t>B</a:t>
            </a:r>
          </a:p>
          <a:p>
            <a:pPr lvl="1">
              <a:tabLst>
                <a:tab pos="2054225" algn="l"/>
              </a:tabLst>
            </a:pPr>
            <a:r>
              <a:rPr lang="en-US" altLang="en-US" dirty="0">
                <a:sym typeface="Monotype Sorts" pitchFamily="-84" charset="2"/>
              </a:rPr>
              <a:t>Not dependency preserving </a:t>
            </a:r>
            <a:br>
              <a:rPr lang="en-US" altLang="en-US" dirty="0">
                <a:sym typeface="Monotype Sorts" pitchFamily="-84" charset="2"/>
              </a:rPr>
            </a:br>
            <a:r>
              <a:rPr lang="en-US" altLang="en-US" dirty="0">
                <a:sym typeface="Monotype Sorts" pitchFamily="-84" charset="2"/>
              </a:rPr>
              <a:t>(cannot check </a:t>
            </a:r>
            <a:r>
              <a:rPr lang="en-US" altLang="en-US" i="1" dirty="0">
                <a:sym typeface="Monotype Sorts" pitchFamily="-84" charset="2"/>
              </a:rPr>
              <a:t>B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C </a:t>
            </a:r>
            <a:r>
              <a:rPr lang="en-US" altLang="en-US" dirty="0">
                <a:sym typeface="Monotype Sorts" pitchFamily="-84" charset="2"/>
              </a:rPr>
              <a:t>without computing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i="1" baseline="-25000" dirty="0">
                <a:sym typeface="Monotype Sorts" pitchFamily="-84" charset="2"/>
              </a:rPr>
              <a:t>1 </a:t>
            </a:r>
            <a:r>
              <a:rPr lang="en-US" altLang="en-US" dirty="0">
                <a:sym typeface="Monotype Sorts" pitchFamily="-84" charset="2"/>
              </a:rPr>
              <a:t>    </a:t>
            </a:r>
            <a:r>
              <a:rPr lang="en-US" altLang="en-US" i="1" dirty="0">
                <a:sym typeface="Monotype Sorts" pitchFamily="-84" charset="2"/>
              </a:rPr>
              <a:t>R</a:t>
            </a:r>
            <a:r>
              <a:rPr lang="en-US" altLang="en-US" baseline="-25000" dirty="0">
                <a:sym typeface="Monotype Sorts" pitchFamily="-84" charset="2"/>
              </a:rPr>
              <a:t>2</a:t>
            </a:r>
            <a:r>
              <a:rPr lang="en-US" altLang="en-US" dirty="0">
                <a:sym typeface="Monotype Sorts" pitchFamily="-84" charset="2"/>
              </a:rPr>
              <a:t>)</a:t>
            </a:r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156" y="4474921"/>
            <a:ext cx="234950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527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4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4675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BCNF and Dependency Preservation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1" y="1093788"/>
            <a:ext cx="7612170" cy="5075000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a typeface="ＭＳ Ｐゴシック" pitchFamily="34" charset="-128"/>
              </a:rPr>
              <a:t>It is not always possible to achieve both BCNF and dependency preservation </a:t>
            </a:r>
            <a:endParaRPr lang="en-US" altLang="en-US" dirty="0"/>
          </a:p>
          <a:p>
            <a:pPr>
              <a:defRPr/>
            </a:pPr>
            <a:r>
              <a:rPr lang="en-US" altLang="en-US" dirty="0"/>
              <a:t>Consider a schema: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/>
              <a:t>         </a:t>
            </a:r>
            <a:r>
              <a:rPr lang="en-US" altLang="en-US" i="1" dirty="0" err="1"/>
              <a:t>dept_advisor</a:t>
            </a:r>
            <a:r>
              <a:rPr lang="en-US" altLang="en-US" i="1" dirty="0"/>
              <a:t>(</a:t>
            </a:r>
            <a:r>
              <a:rPr lang="en-US" altLang="en-US" i="1" dirty="0" err="1"/>
              <a:t>s_ID</a:t>
            </a:r>
            <a:r>
              <a:rPr lang="en-US" altLang="en-US" i="1" dirty="0"/>
              <a:t>, </a:t>
            </a:r>
            <a:r>
              <a:rPr lang="en-US" altLang="en-US" i="1" dirty="0" err="1"/>
              <a:t>i_ID</a:t>
            </a:r>
            <a:r>
              <a:rPr lang="en-US" altLang="en-US" i="1" dirty="0"/>
              <a:t>, </a:t>
            </a:r>
            <a:r>
              <a:rPr lang="en-US" altLang="en-US" i="1" dirty="0" err="1"/>
              <a:t>department_name</a:t>
            </a:r>
            <a:r>
              <a:rPr lang="en-US" altLang="en-US" dirty="0"/>
              <a:t>)</a:t>
            </a:r>
          </a:p>
          <a:p>
            <a:pPr>
              <a:defRPr/>
            </a:pPr>
            <a:r>
              <a:rPr lang="en-US" altLang="en-US" dirty="0"/>
              <a:t>With function dependencies: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/>
              <a:t>             </a:t>
            </a:r>
            <a:r>
              <a:rPr lang="en-US" altLang="en-US" i="1" dirty="0"/>
              <a:t>i_ID</a:t>
            </a:r>
            <a:r>
              <a:rPr lang="en-US" altLang="en-US" dirty="0"/>
              <a:t> </a:t>
            </a:r>
            <a:r>
              <a:rPr lang="en-US" altLang="en-US" dirty="0">
                <a:sym typeface="Symbol" pitchFamily="18" charset="2"/>
              </a:rPr>
              <a:t> </a:t>
            </a:r>
            <a:r>
              <a:rPr lang="en-US" altLang="en-US" i="1" dirty="0">
                <a:sym typeface="Symbol" pitchFamily="18" charset="2"/>
              </a:rPr>
              <a:t>dept_name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/>
              <a:t>             </a:t>
            </a:r>
            <a:r>
              <a:rPr lang="en-US" altLang="en-US" i="1" dirty="0"/>
              <a:t>s_ID, </a:t>
            </a:r>
            <a:r>
              <a:rPr lang="en-US" altLang="en-US" i="1" dirty="0">
                <a:sym typeface="Symbol" pitchFamily="18" charset="2"/>
              </a:rPr>
              <a:t>dept_name</a:t>
            </a:r>
            <a:r>
              <a:rPr lang="en-US" altLang="en-US" i="1" dirty="0"/>
              <a:t> </a:t>
            </a:r>
            <a:r>
              <a:rPr lang="en-US" altLang="en-US" dirty="0">
                <a:sym typeface="Symbol" pitchFamily="18" charset="2"/>
              </a:rPr>
              <a:t> </a:t>
            </a:r>
            <a:r>
              <a:rPr lang="en-US" altLang="en-US" i="1" dirty="0">
                <a:sym typeface="Symbol" pitchFamily="18" charset="2"/>
              </a:rPr>
              <a:t>i_ID</a:t>
            </a:r>
          </a:p>
          <a:p>
            <a:pPr>
              <a:defRPr/>
            </a:pPr>
            <a:r>
              <a:rPr lang="en-US" altLang="en-US" i="1" dirty="0"/>
              <a:t>dept_advisor </a:t>
            </a:r>
            <a:r>
              <a:rPr lang="en-US" altLang="en-US" dirty="0"/>
              <a:t>is not in BCNF </a:t>
            </a:r>
          </a:p>
          <a:p>
            <a:pPr lvl="1">
              <a:defRPr/>
            </a:pPr>
            <a:r>
              <a:rPr lang="en-US" altLang="en-US" dirty="0"/>
              <a:t> </a:t>
            </a:r>
            <a:r>
              <a:rPr lang="en-US" altLang="en-US" i="1" dirty="0"/>
              <a:t>i_ID</a:t>
            </a:r>
            <a:r>
              <a:rPr lang="en-US" altLang="en-US" dirty="0"/>
              <a:t>  is not a superkey.</a:t>
            </a:r>
          </a:p>
          <a:p>
            <a:pPr>
              <a:defRPr/>
            </a:pPr>
            <a:r>
              <a:rPr lang="en-US" altLang="en-US" dirty="0">
                <a:sym typeface="Symbol" pitchFamily="18" charset="2"/>
              </a:rPr>
              <a:t>Any decomposition  of </a:t>
            </a:r>
            <a:r>
              <a:rPr lang="en-US" altLang="en-US" i="1" dirty="0"/>
              <a:t>dept_advisor </a:t>
            </a:r>
            <a:r>
              <a:rPr lang="en-US" altLang="en-US" dirty="0">
                <a:sym typeface="Symbol" pitchFamily="18" charset="2"/>
              </a:rPr>
              <a:t>will not include all the attributes in</a:t>
            </a:r>
          </a:p>
          <a:p>
            <a:pPr>
              <a:buFont typeface="Monotype Sorts" pitchFamily="-84" charset="2"/>
              <a:buNone/>
              <a:defRPr/>
            </a:pPr>
            <a:r>
              <a:rPr lang="en-US" altLang="en-US" dirty="0">
                <a:sym typeface="Symbol" pitchFamily="18" charset="2"/>
              </a:rPr>
              <a:t>            </a:t>
            </a:r>
            <a:r>
              <a:rPr lang="en-US" altLang="en-US" i="1" dirty="0"/>
              <a:t>s_ID, </a:t>
            </a:r>
            <a:r>
              <a:rPr lang="en-US" altLang="en-US" i="1" dirty="0">
                <a:sym typeface="Symbol" pitchFamily="18" charset="2"/>
              </a:rPr>
              <a:t>dept_name</a:t>
            </a:r>
            <a:r>
              <a:rPr lang="en-US" altLang="en-US" i="1" dirty="0"/>
              <a:t> </a:t>
            </a:r>
            <a:r>
              <a:rPr lang="en-US" altLang="en-US" i="1" dirty="0">
                <a:sym typeface="Symbol" pitchFamily="18" charset="2"/>
              </a:rPr>
              <a:t> i_ID</a:t>
            </a:r>
          </a:p>
          <a:p>
            <a:pPr>
              <a:defRPr/>
            </a:pPr>
            <a:r>
              <a:rPr lang="en-US" altLang="en-US" dirty="0">
                <a:sym typeface="Symbol" pitchFamily="18" charset="2"/>
              </a:rPr>
              <a:t>Thus, the composition is  NOT be</a:t>
            </a:r>
            <a:r>
              <a:rPr lang="en-US" altLang="en-US" b="1" dirty="0">
                <a:solidFill>
                  <a:schemeClr val="bg1">
                    <a:lumMod val="25000"/>
                  </a:schemeClr>
                </a:solidFill>
              </a:rPr>
              <a:t> </a:t>
            </a:r>
            <a:r>
              <a:rPr lang="en-US" altLang="en-US" dirty="0">
                <a:sym typeface="Symbol" pitchFamily="18" charset="2"/>
              </a:rPr>
              <a:t>dependency preserving</a:t>
            </a:r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9036718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Third Normal Form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2350" y="1093789"/>
            <a:ext cx="7621048" cy="4903787"/>
          </a:xfrm>
        </p:spPr>
        <p:txBody>
          <a:bodyPr/>
          <a:lstStyle/>
          <a:p>
            <a:pPr>
              <a:tabLst>
                <a:tab pos="2738438" algn="l"/>
              </a:tabLst>
            </a:pPr>
            <a:r>
              <a:rPr lang="en-US" altLang="en-US" dirty="0"/>
              <a:t>A relation schema </a:t>
            </a:r>
            <a:r>
              <a:rPr lang="en-US" altLang="en-US" i="1" dirty="0"/>
              <a:t>R</a:t>
            </a:r>
            <a:r>
              <a:rPr lang="en-US" altLang="en-US" dirty="0"/>
              <a:t> is in </a:t>
            </a:r>
            <a:r>
              <a:rPr lang="en-US" altLang="en-US" b="1" dirty="0">
                <a:solidFill>
                  <a:srgbClr val="002060"/>
                </a:solidFill>
              </a:rPr>
              <a:t>third normal form (3NF)</a:t>
            </a:r>
            <a:r>
              <a:rPr lang="en-US" altLang="en-US" dirty="0">
                <a:solidFill>
                  <a:srgbClr val="002060"/>
                </a:solidFill>
              </a:rPr>
              <a:t> </a:t>
            </a:r>
            <a:r>
              <a:rPr lang="en-US" altLang="en-US" dirty="0"/>
              <a:t>if for all:</a:t>
            </a:r>
          </a:p>
          <a:p>
            <a:pPr>
              <a:buNone/>
              <a:tabLst>
                <a:tab pos="2738438" algn="l"/>
              </a:tabLst>
            </a:pPr>
            <a:r>
              <a:rPr lang="en-US" altLang="en-US" dirty="0"/>
              <a:t>		</a:t>
            </a: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dirty="0">
                <a:sym typeface="Monotype Sorts" pitchFamily="-84" charset="2"/>
              </a:rPr>
              <a:t> in </a:t>
            </a:r>
            <a:r>
              <a:rPr lang="en-US" altLang="en-US" i="1" dirty="0">
                <a:sym typeface="Monotype Sorts" pitchFamily="-84" charset="2"/>
              </a:rPr>
              <a:t>F</a:t>
            </a:r>
            <a:r>
              <a:rPr lang="en-US" altLang="en-US" baseline="30000" dirty="0">
                <a:sym typeface="Monotype Sorts" pitchFamily="-84" charset="2"/>
              </a:rPr>
              <a:t>+</a:t>
            </a:r>
          </a:p>
          <a:p>
            <a:pPr>
              <a:buNone/>
              <a:tabLst>
                <a:tab pos="2738438" algn="l"/>
              </a:tabLst>
            </a:pPr>
            <a:r>
              <a:rPr lang="en-US" altLang="en-US" sz="800" dirty="0">
                <a:sym typeface="Monotype Sorts" pitchFamily="-84" charset="2"/>
              </a:rPr>
              <a:t> </a:t>
            </a:r>
            <a:br>
              <a:rPr lang="en-US" altLang="en-US" dirty="0">
                <a:sym typeface="Monotype Sorts" pitchFamily="-84" charset="2"/>
              </a:rPr>
            </a:br>
            <a:r>
              <a:rPr lang="en-US" altLang="en-US" dirty="0">
                <a:sym typeface="Monotype Sorts" pitchFamily="-84" charset="2"/>
              </a:rPr>
              <a:t>at least one of the following holds:</a:t>
            </a:r>
          </a:p>
          <a:p>
            <a:pPr lvl="1">
              <a:tabLst>
                <a:tab pos="2738438" algn="l"/>
              </a:tabLst>
            </a:pP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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i="1" dirty="0">
                <a:sym typeface="Greek Symbols"/>
              </a:rPr>
              <a:t> </a:t>
            </a:r>
            <a:r>
              <a:rPr lang="en-US" altLang="en-US" dirty="0">
                <a:sym typeface="Greek Symbols"/>
              </a:rPr>
              <a:t>is trivial (i.e.,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i="1" dirty="0">
                <a:sym typeface="Greek Symbols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 </a:t>
            </a:r>
            <a:r>
              <a:rPr lang="en-US" altLang="en-US" dirty="0">
                <a:sym typeface="Greek Symbols"/>
              </a:rPr>
              <a:t>)</a:t>
            </a:r>
          </a:p>
          <a:p>
            <a:pPr lvl="1">
              <a:tabLst>
                <a:tab pos="2738438" algn="l"/>
              </a:tabLst>
            </a:pP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is a </a:t>
            </a:r>
            <a:r>
              <a:rPr lang="en-US" altLang="en-US" dirty="0" err="1">
                <a:sym typeface="Greek Symbols"/>
              </a:rPr>
              <a:t>superkey</a:t>
            </a:r>
            <a:r>
              <a:rPr lang="en-US" altLang="en-US" dirty="0">
                <a:sym typeface="Greek Symbols"/>
              </a:rPr>
              <a:t> for </a:t>
            </a:r>
            <a:r>
              <a:rPr lang="en-US" altLang="en-US" i="1" dirty="0">
                <a:sym typeface="Greek Symbols"/>
              </a:rPr>
              <a:t>R</a:t>
            </a:r>
            <a:endParaRPr lang="en-US" altLang="en-US" dirty="0">
              <a:sym typeface="Greek Symbols"/>
            </a:endParaRPr>
          </a:p>
          <a:p>
            <a:pPr lvl="1">
              <a:tabLst>
                <a:tab pos="2738438" algn="l"/>
              </a:tabLst>
            </a:pPr>
            <a:r>
              <a:rPr lang="en-US" altLang="en-US" dirty="0">
                <a:sym typeface="Greek Symbols"/>
              </a:rPr>
              <a:t>Each attribute </a:t>
            </a:r>
            <a:r>
              <a:rPr lang="en-US" altLang="en-US" i="1" dirty="0">
                <a:sym typeface="Greek Symbols"/>
              </a:rPr>
              <a:t>A</a:t>
            </a:r>
            <a:r>
              <a:rPr lang="en-US" altLang="en-US" dirty="0">
                <a:sym typeface="Greek Symbols"/>
              </a:rPr>
              <a:t> in </a:t>
            </a:r>
            <a:r>
              <a:rPr lang="en-US" altLang="en-US" i="1" dirty="0">
                <a:sym typeface="Symbol" panose="05050102010706020507" pitchFamily="18" charset="2"/>
              </a:rPr>
              <a:t></a:t>
            </a:r>
            <a:r>
              <a:rPr lang="en-US" altLang="en-US" dirty="0">
                <a:sym typeface="Greek Symbols"/>
              </a:rPr>
              <a:t> – </a:t>
            </a:r>
            <a:r>
              <a:rPr lang="en-US" altLang="en-US" dirty="0">
                <a:sym typeface="Symbol" panose="05050102010706020507" pitchFamily="18" charset="2"/>
              </a:rPr>
              <a:t></a:t>
            </a:r>
            <a:r>
              <a:rPr lang="en-US" altLang="en-US" dirty="0">
                <a:sym typeface="Greek Symbols"/>
              </a:rPr>
              <a:t> is contained in a candidate key for </a:t>
            </a:r>
            <a:r>
              <a:rPr lang="en-US" altLang="en-US" i="1" dirty="0">
                <a:sym typeface="Greek Symbols"/>
              </a:rPr>
              <a:t>R.</a:t>
            </a:r>
          </a:p>
          <a:p>
            <a:pPr lvl="1">
              <a:buNone/>
              <a:tabLst>
                <a:tab pos="2738438" algn="l"/>
              </a:tabLst>
            </a:pPr>
            <a:r>
              <a:rPr lang="en-US" altLang="en-US" i="1" dirty="0">
                <a:sym typeface="Greek Symbols"/>
              </a:rPr>
              <a:t>   </a:t>
            </a:r>
            <a:r>
              <a:rPr lang="en-US" altLang="en-US" dirty="0">
                <a:sym typeface="Greek Symbols"/>
              </a:rPr>
              <a:t>(</a:t>
            </a:r>
            <a:r>
              <a:rPr lang="en-US" altLang="en-US" b="1" dirty="0">
                <a:sym typeface="Greek Symbols"/>
              </a:rPr>
              <a:t>NOTE</a:t>
            </a:r>
            <a:r>
              <a:rPr lang="en-US" altLang="en-US" i="1" dirty="0">
                <a:sym typeface="Greek Symbols"/>
              </a:rPr>
              <a:t>: </a:t>
            </a:r>
            <a:r>
              <a:rPr lang="en-US" altLang="en-US" dirty="0">
                <a:sym typeface="Greek Symbols"/>
              </a:rPr>
              <a:t>each attribute may be in a different candidate key)</a:t>
            </a:r>
            <a:endParaRPr lang="en-US" altLang="en-US" i="1" dirty="0">
              <a:sym typeface="Greek Symbols"/>
            </a:endParaRPr>
          </a:p>
          <a:p>
            <a:pPr>
              <a:tabLst>
                <a:tab pos="2738438" algn="l"/>
              </a:tabLst>
            </a:pPr>
            <a:r>
              <a:rPr lang="en-US" altLang="en-US" dirty="0">
                <a:sym typeface="Greek Symbols"/>
              </a:rPr>
              <a:t>If a relation is in BCNF it is in 3NF (since in BCNF one of the first two conditions above must hold).</a:t>
            </a:r>
          </a:p>
          <a:p>
            <a:pPr>
              <a:tabLst>
                <a:tab pos="2738438" algn="l"/>
              </a:tabLst>
            </a:pPr>
            <a:r>
              <a:rPr lang="en-US" altLang="en-US" dirty="0"/>
              <a:t>Third condition is a minimal relaxation of BCNF to ensure dependency preservation (will see why later).</a:t>
            </a:r>
          </a:p>
          <a:p>
            <a:pPr>
              <a:tabLst>
                <a:tab pos="2738438" algn="l"/>
              </a:tabLst>
            </a:pPr>
            <a:endParaRPr lang="en-US" altLang="en-US" sz="2000" dirty="0">
              <a:sym typeface="Greek Symbols"/>
            </a:endParaRPr>
          </a:p>
        </p:txBody>
      </p:sp>
    </p:spTree>
    <p:extLst>
      <p:ext uri="{BB962C8B-B14F-4D97-AF65-F5344CB8AC3E}">
        <p14:creationId xmlns:p14="http://schemas.microsoft.com/office/powerpoint/2010/main" val="29569665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33614" y="98426"/>
            <a:ext cx="8015287" cy="625475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pitchFamily="34" charset="-128"/>
              </a:rPr>
              <a:t>3NF Example</a:t>
            </a:r>
            <a:endParaRPr lang="en-US" altLang="en-US" dirty="0">
              <a:effectLst>
                <a:outerShdw blurRad="38100" dist="38100" dir="2700000" algn="tl">
                  <a:srgbClr val="C0C0C0"/>
                </a:outerShdw>
              </a:effectLst>
              <a:ea typeface="ＭＳ Ｐゴシック" pitchFamily="34" charset="-128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954" y="1093788"/>
            <a:ext cx="8015287" cy="4490148"/>
          </a:xfrm>
        </p:spPr>
        <p:txBody>
          <a:bodyPr/>
          <a:lstStyle/>
          <a:p>
            <a:r>
              <a:rPr lang="en-US" altLang="en-US" dirty="0"/>
              <a:t>Consider a schema: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   </a:t>
            </a:r>
            <a:r>
              <a:rPr lang="en-US" altLang="en-US" i="1" dirty="0" err="1"/>
              <a:t>dept_advisor</a:t>
            </a:r>
            <a:r>
              <a:rPr lang="en-US" altLang="en-US" i="1" dirty="0"/>
              <a:t>(</a:t>
            </a:r>
            <a:r>
              <a:rPr lang="en-US" altLang="en-US" i="1" dirty="0" err="1"/>
              <a:t>s_ID</a:t>
            </a:r>
            <a:r>
              <a:rPr lang="en-US" altLang="en-US" i="1" dirty="0"/>
              <a:t>, </a:t>
            </a:r>
            <a:r>
              <a:rPr lang="en-US" altLang="en-US" i="1" dirty="0" err="1"/>
              <a:t>i_ID</a:t>
            </a:r>
            <a:r>
              <a:rPr lang="en-US" altLang="en-US" i="1" dirty="0"/>
              <a:t>, </a:t>
            </a:r>
            <a:r>
              <a:rPr lang="en-US" altLang="en-US" i="1" dirty="0" err="1"/>
              <a:t>dept_name</a:t>
            </a:r>
            <a:r>
              <a:rPr lang="en-US" altLang="en-US" dirty="0"/>
              <a:t>)</a:t>
            </a:r>
          </a:p>
          <a:p>
            <a:r>
              <a:rPr lang="en-US" altLang="en-US" dirty="0"/>
              <a:t>With function dependencies:</a:t>
            </a: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       </a:t>
            </a:r>
            <a:r>
              <a:rPr lang="en-US" altLang="en-US" i="1" dirty="0" err="1"/>
              <a:t>i_ID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endParaRPr lang="en-US" altLang="en-US" i="1" dirty="0">
              <a:sym typeface="Symbol" panose="05050102010706020507" pitchFamily="18" charset="2"/>
            </a:endParaRPr>
          </a:p>
          <a:p>
            <a:pPr>
              <a:buFont typeface="Monotype Sorts" pitchFamily="-84" charset="2"/>
              <a:buNone/>
            </a:pPr>
            <a:r>
              <a:rPr lang="en-US" altLang="en-US" dirty="0"/>
              <a:t>             </a:t>
            </a:r>
            <a:r>
              <a:rPr lang="en-US" altLang="en-US" i="1" dirty="0" err="1"/>
              <a:t>s_ID</a:t>
            </a:r>
            <a:r>
              <a:rPr lang="en-US" altLang="en-US" i="1" dirty="0"/>
              <a:t>,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i="1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 </a:t>
            </a:r>
            <a:r>
              <a:rPr lang="en-US" altLang="en-US" i="1" dirty="0" err="1">
                <a:sym typeface="Symbol" panose="05050102010706020507" pitchFamily="18" charset="2"/>
              </a:rPr>
              <a:t>i_ID</a:t>
            </a:r>
            <a:endParaRPr lang="en-US" altLang="en-US" i="1" dirty="0">
              <a:sym typeface="Symbol" panose="05050102010706020507" pitchFamily="18" charset="2"/>
            </a:endParaRPr>
          </a:p>
          <a:p>
            <a:r>
              <a:rPr lang="en-US" altLang="en-US" dirty="0">
                <a:sym typeface="Monotype Sorts" pitchFamily="-84" charset="2"/>
              </a:rPr>
              <a:t>Two candidate keys =  {</a:t>
            </a:r>
            <a:r>
              <a:rPr lang="en-US" altLang="en-US" i="1" dirty="0" err="1"/>
              <a:t>s_ID</a:t>
            </a:r>
            <a:r>
              <a:rPr lang="en-US" altLang="en-US" i="1" dirty="0"/>
              <a:t>,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dirty="0">
                <a:sym typeface="Symbol" panose="05050102010706020507" pitchFamily="18" charset="2"/>
              </a:rPr>
              <a:t>}, {</a:t>
            </a:r>
            <a:r>
              <a:rPr lang="en-US" altLang="en-US" i="1" dirty="0" err="1"/>
              <a:t>s_ID</a:t>
            </a:r>
            <a:r>
              <a:rPr lang="en-US" altLang="en-US" i="1" dirty="0"/>
              <a:t>,</a:t>
            </a:r>
            <a:r>
              <a:rPr lang="en-US" altLang="en-US" i="1" dirty="0">
                <a:sym typeface="Symbol" panose="05050102010706020507" pitchFamily="18" charset="2"/>
              </a:rPr>
              <a:t> </a:t>
            </a:r>
            <a:r>
              <a:rPr lang="en-US" altLang="en-US" i="1" dirty="0" err="1">
                <a:sym typeface="Symbol" panose="05050102010706020507" pitchFamily="18" charset="2"/>
              </a:rPr>
              <a:t>i_ID</a:t>
            </a:r>
            <a:r>
              <a:rPr lang="en-US" altLang="en-US" i="1" dirty="0">
                <a:sym typeface="Symbol" panose="05050102010706020507" pitchFamily="18" charset="2"/>
              </a:rPr>
              <a:t> </a:t>
            </a:r>
            <a:r>
              <a:rPr lang="en-US" altLang="en-US" dirty="0">
                <a:sym typeface="Symbol" panose="05050102010706020507" pitchFamily="18" charset="2"/>
              </a:rPr>
              <a:t>}</a:t>
            </a:r>
            <a:endParaRPr lang="en-US" altLang="en-US" dirty="0">
              <a:sym typeface="Monotype Sorts" pitchFamily="-84" charset="2"/>
            </a:endParaRPr>
          </a:p>
          <a:p>
            <a:r>
              <a:rPr lang="en-US" altLang="en-US" dirty="0">
                <a:sym typeface="Monotype Sorts" pitchFamily="-84" charset="2"/>
              </a:rPr>
              <a:t>We have seen before that </a:t>
            </a:r>
            <a:r>
              <a:rPr lang="en-US" altLang="en-US" i="1" dirty="0" err="1"/>
              <a:t>dept_advisor</a:t>
            </a:r>
            <a:r>
              <a:rPr lang="en-US" altLang="en-US" i="1" dirty="0"/>
              <a:t> </a:t>
            </a:r>
            <a:r>
              <a:rPr lang="en-US" altLang="en-US" dirty="0">
                <a:sym typeface="Monotype Sorts" pitchFamily="-84" charset="2"/>
              </a:rPr>
              <a:t>is </a:t>
            </a:r>
            <a:r>
              <a:rPr lang="en-US" altLang="en-US" dirty="0">
                <a:solidFill>
                  <a:srgbClr val="002060"/>
                </a:solidFill>
                <a:sym typeface="Monotype Sorts" pitchFamily="-84" charset="2"/>
              </a:rPr>
              <a:t>not</a:t>
            </a:r>
            <a:r>
              <a:rPr lang="en-US" altLang="en-US" dirty="0">
                <a:sym typeface="Monotype Sorts" pitchFamily="-84" charset="2"/>
              </a:rPr>
              <a:t> in BCNF</a:t>
            </a:r>
          </a:p>
          <a:p>
            <a:r>
              <a:rPr lang="en-US" altLang="en-US" i="1" dirty="0">
                <a:sym typeface="Monotype Sorts" pitchFamily="-84" charset="2"/>
              </a:rPr>
              <a:t>R,  </a:t>
            </a:r>
            <a:r>
              <a:rPr lang="en-US" altLang="en-US" dirty="0">
                <a:sym typeface="Monotype Sorts" pitchFamily="-84" charset="2"/>
              </a:rPr>
              <a:t>however, </a:t>
            </a:r>
            <a:r>
              <a:rPr lang="en-US" altLang="en-US" i="1" dirty="0">
                <a:sym typeface="Monotype Sorts" pitchFamily="-84" charset="2"/>
              </a:rPr>
              <a:t> </a:t>
            </a:r>
            <a:r>
              <a:rPr lang="en-US" altLang="en-US" dirty="0">
                <a:sym typeface="Monotype Sorts" pitchFamily="-84" charset="2"/>
              </a:rPr>
              <a:t>is in  3NF</a:t>
            </a:r>
          </a:p>
          <a:p>
            <a:pPr lvl="1"/>
            <a:r>
              <a:rPr lang="en-US" altLang="en-US" i="1" dirty="0"/>
              <a:t> </a:t>
            </a:r>
            <a:r>
              <a:rPr lang="en-US" altLang="en-US" i="1" dirty="0" err="1"/>
              <a:t>s_ID</a:t>
            </a:r>
            <a:r>
              <a:rPr lang="en-US" altLang="en-US" i="1" dirty="0"/>
              <a:t>,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i="1" dirty="0"/>
              <a:t> </a:t>
            </a:r>
            <a:r>
              <a:rPr lang="en-US" altLang="en-US" dirty="0">
                <a:sym typeface="Monotype Sorts" pitchFamily="-84" charset="2"/>
              </a:rPr>
              <a:t>is a </a:t>
            </a:r>
            <a:r>
              <a:rPr lang="en-US" altLang="en-US" dirty="0" err="1">
                <a:sym typeface="Monotype Sorts" pitchFamily="-84" charset="2"/>
              </a:rPr>
              <a:t>superkey</a:t>
            </a:r>
            <a:endParaRPr lang="en-US" altLang="en-US" dirty="0">
              <a:sym typeface="Monotype Sorts" pitchFamily="-84" charset="2"/>
            </a:endParaRPr>
          </a:p>
          <a:p>
            <a:pPr lvl="1"/>
            <a:r>
              <a:rPr lang="en-US" altLang="en-US" dirty="0"/>
              <a:t> </a:t>
            </a:r>
            <a:r>
              <a:rPr lang="en-US" altLang="en-US" i="1" dirty="0" err="1"/>
              <a:t>i_ID</a:t>
            </a:r>
            <a:r>
              <a:rPr lang="en-US" altLang="en-US" dirty="0"/>
              <a:t> </a:t>
            </a:r>
            <a:r>
              <a:rPr lang="en-US" altLang="en-US" dirty="0">
                <a:sym typeface="Symbol" panose="05050102010706020507" pitchFamily="18" charset="2"/>
              </a:rPr>
              <a:t>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dirty="0">
                <a:sym typeface="Monotype Sorts" pitchFamily="-84" charset="2"/>
              </a:rPr>
              <a:t> </a:t>
            </a:r>
            <a:r>
              <a:rPr lang="en-US" altLang="en-US" i="1" dirty="0">
                <a:sym typeface="Monotype Sorts" pitchFamily="-84" charset="2"/>
              </a:rPr>
              <a:t> and </a:t>
            </a:r>
            <a:r>
              <a:rPr lang="en-US" altLang="en-US" i="1" dirty="0"/>
              <a:t> </a:t>
            </a:r>
            <a:r>
              <a:rPr lang="en-US" altLang="en-US" i="1" dirty="0" err="1"/>
              <a:t>i_ID</a:t>
            </a:r>
            <a:r>
              <a:rPr lang="en-US" altLang="en-US" i="1" dirty="0">
                <a:sym typeface="Monotype Sorts" pitchFamily="-84" charset="2"/>
              </a:rPr>
              <a:t> </a:t>
            </a:r>
            <a:r>
              <a:rPr lang="en-US" altLang="en-US" dirty="0">
                <a:sym typeface="Monotype Sorts" pitchFamily="-84" charset="2"/>
              </a:rPr>
              <a:t>is NOT a </a:t>
            </a:r>
            <a:r>
              <a:rPr lang="en-US" altLang="en-US" dirty="0" err="1">
                <a:sym typeface="Monotype Sorts" pitchFamily="-84" charset="2"/>
              </a:rPr>
              <a:t>superkey</a:t>
            </a:r>
            <a:r>
              <a:rPr lang="en-US" altLang="en-US" dirty="0">
                <a:sym typeface="Monotype Sorts" pitchFamily="-84" charset="2"/>
              </a:rPr>
              <a:t>, but:</a:t>
            </a:r>
          </a:p>
          <a:p>
            <a:pPr lvl="2"/>
            <a:r>
              <a:rPr lang="en-US" altLang="en-US" dirty="0">
                <a:sym typeface="Monotype Sorts" pitchFamily="-84" charset="2"/>
              </a:rPr>
              <a:t>{ 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dirty="0">
                <a:sym typeface="Monotype Sorts" pitchFamily="-84" charset="2"/>
              </a:rPr>
              <a:t>} – {</a:t>
            </a:r>
            <a:r>
              <a:rPr lang="en-US" altLang="en-US" i="1" dirty="0" err="1"/>
              <a:t>i_ID</a:t>
            </a:r>
            <a:r>
              <a:rPr lang="en-US" altLang="en-US" dirty="0">
                <a:sym typeface="Monotype Sorts" pitchFamily="-84" charset="2"/>
              </a:rPr>
              <a:t> }  = </a:t>
            </a:r>
            <a:r>
              <a:rPr lang="en-US" altLang="en-US" i="1" dirty="0">
                <a:sym typeface="Monotype Sorts" pitchFamily="-84" charset="2"/>
              </a:rPr>
              <a:t>  </a:t>
            </a:r>
            <a:r>
              <a:rPr lang="en-US" altLang="en-US" dirty="0">
                <a:sym typeface="Monotype Sorts" pitchFamily="-84" charset="2"/>
              </a:rPr>
              <a:t>{</a:t>
            </a:r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i="1" dirty="0">
                <a:sym typeface="Monotype Sorts" pitchFamily="-84" charset="2"/>
              </a:rPr>
              <a:t> </a:t>
            </a:r>
            <a:r>
              <a:rPr lang="en-US" altLang="en-US" dirty="0">
                <a:sym typeface="Monotype Sorts" pitchFamily="-84" charset="2"/>
              </a:rPr>
              <a:t>} and</a:t>
            </a:r>
          </a:p>
          <a:p>
            <a:pPr lvl="2"/>
            <a:r>
              <a:rPr lang="en-US" altLang="en-US" i="1" dirty="0" err="1">
                <a:sym typeface="Symbol" panose="05050102010706020507" pitchFamily="18" charset="2"/>
              </a:rPr>
              <a:t>dept_name</a:t>
            </a:r>
            <a:r>
              <a:rPr lang="en-US" altLang="en-US" i="1" dirty="0">
                <a:sym typeface="Monotype Sorts" pitchFamily="-84" charset="2"/>
              </a:rPr>
              <a:t>  </a:t>
            </a:r>
            <a:r>
              <a:rPr lang="en-US" altLang="en-US" dirty="0">
                <a:sym typeface="Greek Symbols"/>
              </a:rPr>
              <a:t>is contained in a  candidate key</a:t>
            </a:r>
            <a:endParaRPr lang="en-US" altLang="en-US" i="1" dirty="0">
              <a:sym typeface="Greek Symbols"/>
            </a:endParaRPr>
          </a:p>
          <a:p>
            <a:pPr>
              <a:buFont typeface="Monotype Sorts" pitchFamily="-84" charset="2"/>
              <a:buNone/>
            </a:pPr>
            <a:endParaRPr lang="en-US" altLang="en-US" sz="2000" i="1" dirty="0">
              <a:sym typeface="Symbol" panose="05050102010706020507" pitchFamily="18" charset="2"/>
            </a:endParaRPr>
          </a:p>
          <a:p>
            <a:pPr>
              <a:buFont typeface="Monotype Sorts" pitchFamily="-84" charset="2"/>
              <a:buNone/>
            </a:pPr>
            <a:endParaRPr lang="en-US" altLang="en-US" sz="2000" dirty="0">
              <a:sym typeface="Symbol" panose="05050102010706020507" pitchFamily="18" charset="2"/>
            </a:endParaRPr>
          </a:p>
          <a:p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42530332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8290" name="Rectangle 2"/>
          <p:cNvSpPr>
            <a:spLocks noGrp="1" noChangeArrowheads="1"/>
          </p:cNvSpPr>
          <p:nvPr>
            <p:ph type="title"/>
          </p:nvPr>
        </p:nvSpPr>
        <p:spPr>
          <a:xfrm>
            <a:off x="2305050" y="174963"/>
            <a:ext cx="8077200" cy="609600"/>
          </a:xfrm>
        </p:spPr>
        <p:txBody>
          <a:bodyPr/>
          <a:lstStyle/>
          <a:p>
            <a:pPr>
              <a:defRPr/>
            </a:pPr>
            <a:r>
              <a:rPr lang="en-US" dirty="0">
                <a:ea typeface="ＭＳ Ｐゴシック" pitchFamily="34" charset="-128"/>
              </a:rPr>
              <a:t>Redundancy in 3NF</a:t>
            </a:r>
          </a:p>
        </p:txBody>
      </p:sp>
      <p:sp>
        <p:nvSpPr>
          <p:cNvPr id="34819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2305050" y="1130542"/>
            <a:ext cx="7716774" cy="5123954"/>
          </a:xfrm>
        </p:spPr>
        <p:txBody>
          <a:bodyPr/>
          <a:lstStyle/>
          <a:p>
            <a:r>
              <a:rPr lang="en-US" altLang="en-US" dirty="0"/>
              <a:t>Consider  the schema R below,  which is in 3NF</a:t>
            </a:r>
          </a:p>
          <a:p>
            <a:pPr marL="0" indent="0">
              <a:buNone/>
            </a:pP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  <a:p>
            <a:r>
              <a:rPr lang="en-US" altLang="en-US" sz="1800" dirty="0"/>
              <a:t>What is wrong with the table?</a:t>
            </a:r>
            <a:endParaRPr lang="en-US" altLang="en-US" dirty="0"/>
          </a:p>
          <a:p>
            <a:pPr marL="0" indent="0">
              <a:buNone/>
            </a:pPr>
            <a:endParaRPr lang="en-US" altLang="en-US" dirty="0"/>
          </a:p>
        </p:txBody>
      </p:sp>
      <p:sp>
        <p:nvSpPr>
          <p:cNvPr id="34822" name="TextBox 1"/>
          <p:cNvSpPr txBox="1">
            <a:spLocks noChangeArrowheads="1"/>
          </p:cNvSpPr>
          <p:nvPr/>
        </p:nvSpPr>
        <p:spPr bwMode="auto">
          <a:xfrm>
            <a:off x="2305051" y="1530990"/>
            <a:ext cx="6717030" cy="87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800100" lvl="1" indent="-342900">
              <a:buClr>
                <a:srgbClr val="F5960B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en-US" sz="1700" i="1" dirty="0"/>
              <a:t>R = </a:t>
            </a:r>
            <a:r>
              <a:rPr lang="en-US" altLang="en-US" sz="1700" dirty="0"/>
              <a:t>(</a:t>
            </a:r>
            <a:r>
              <a:rPr lang="en-US" altLang="en-US" sz="1700" i="1" dirty="0"/>
              <a:t>J, K, L </a:t>
            </a:r>
            <a:r>
              <a:rPr lang="en-US" altLang="en-US" sz="1700" dirty="0"/>
              <a:t>)</a:t>
            </a:r>
            <a:endParaRPr lang="en-US" altLang="en-US" sz="1700" i="1" dirty="0"/>
          </a:p>
          <a:p>
            <a:pPr marL="800100" lvl="1" indent="-342900">
              <a:buClr>
                <a:srgbClr val="F5960B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en-US" sz="1700" i="1" dirty="0"/>
              <a:t>F = </a:t>
            </a:r>
            <a:r>
              <a:rPr lang="en-US" altLang="en-US" sz="1700" dirty="0"/>
              <a:t>{</a:t>
            </a:r>
            <a:r>
              <a:rPr lang="en-US" altLang="en-US" sz="1700" i="1" dirty="0"/>
              <a:t>JK </a:t>
            </a:r>
            <a:r>
              <a:rPr lang="en-US" altLang="en-US" sz="1700" dirty="0">
                <a:sym typeface="Symbol" panose="05050102010706020507" pitchFamily="18" charset="2"/>
              </a:rPr>
              <a:t></a:t>
            </a:r>
            <a:r>
              <a:rPr lang="en-US" altLang="en-US" sz="1700" dirty="0">
                <a:sym typeface="Monotype Sorts" pitchFamily="-84" charset="2"/>
              </a:rPr>
              <a:t> </a:t>
            </a:r>
            <a:r>
              <a:rPr lang="en-US" altLang="en-US" sz="1700" i="1" dirty="0">
                <a:sym typeface="Monotype Sorts" pitchFamily="-84" charset="2"/>
              </a:rPr>
              <a:t>L, L </a:t>
            </a:r>
            <a:r>
              <a:rPr lang="en-US" altLang="en-US" sz="1700" dirty="0">
                <a:sym typeface="Symbol" panose="05050102010706020507" pitchFamily="18" charset="2"/>
              </a:rPr>
              <a:t></a:t>
            </a:r>
            <a:r>
              <a:rPr lang="en-US" altLang="en-US" sz="1700" dirty="0">
                <a:sym typeface="Monotype Sorts" pitchFamily="-84" charset="2"/>
              </a:rPr>
              <a:t> </a:t>
            </a:r>
            <a:r>
              <a:rPr lang="en-US" altLang="en-US" sz="1700" i="1" dirty="0">
                <a:sym typeface="Monotype Sorts" pitchFamily="-84" charset="2"/>
              </a:rPr>
              <a:t>K </a:t>
            </a:r>
            <a:r>
              <a:rPr lang="en-US" altLang="en-US" sz="1700" dirty="0">
                <a:sym typeface="Monotype Sorts" pitchFamily="-84" charset="2"/>
              </a:rPr>
              <a:t>}</a:t>
            </a:r>
          </a:p>
          <a:p>
            <a:pPr marL="800100" lvl="1" indent="-342900">
              <a:buClr>
                <a:srgbClr val="F5960B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en-US" sz="1700" dirty="0">
                <a:sym typeface="Monotype Sorts" pitchFamily="-84" charset="2"/>
              </a:rPr>
              <a:t>And an instance table: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2305050" y="4316202"/>
            <a:ext cx="7472935" cy="87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1pPr>
            <a:lvl2pPr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Helvetica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marL="800100" lvl="1" indent="-342900">
              <a:buClr>
                <a:srgbClr val="FF9933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en-US" sz="1700" dirty="0"/>
              <a:t>Repetition of information</a:t>
            </a:r>
          </a:p>
          <a:p>
            <a:pPr marL="800100" lvl="1" indent="-342900">
              <a:buClr>
                <a:srgbClr val="FF9933"/>
              </a:buClr>
              <a:buSzPct val="110000"/>
              <a:buFont typeface="Arial" panose="020B0604020202020204" pitchFamily="34" charset="0"/>
              <a:buChar char="•"/>
            </a:pPr>
            <a:r>
              <a:rPr lang="en-US" altLang="en-US" sz="1700" dirty="0"/>
              <a:t>Need to use null values (e.g., to represent the relationship </a:t>
            </a:r>
            <a:r>
              <a:rPr lang="en-US" altLang="en-US" sz="1700" i="1" dirty="0">
                <a:sym typeface="Monotype Sorts" pitchFamily="-84" charset="2"/>
              </a:rPr>
              <a:t>l</a:t>
            </a:r>
            <a:r>
              <a:rPr lang="en-US" altLang="en-US" sz="1700" baseline="-25000" dirty="0">
                <a:sym typeface="Monotype Sorts" pitchFamily="-84" charset="2"/>
              </a:rPr>
              <a:t>2</a:t>
            </a:r>
            <a:r>
              <a:rPr lang="en-US" altLang="en-US" sz="1700" dirty="0">
                <a:sym typeface="Monotype Sorts" pitchFamily="-84" charset="2"/>
              </a:rPr>
              <a:t>, </a:t>
            </a:r>
            <a:r>
              <a:rPr lang="en-US" altLang="en-US" sz="1700" i="1" dirty="0">
                <a:sym typeface="Monotype Sorts" pitchFamily="-84" charset="2"/>
              </a:rPr>
              <a:t>k</a:t>
            </a:r>
            <a:r>
              <a:rPr lang="en-US" altLang="en-US" sz="1700" baseline="-25000" dirty="0">
                <a:sym typeface="Monotype Sorts" pitchFamily="-84" charset="2"/>
              </a:rPr>
              <a:t>2</a:t>
            </a:r>
            <a:r>
              <a:rPr lang="en-US" altLang="en-US" sz="1700" dirty="0">
                <a:sym typeface="Monotype Sorts" pitchFamily="-84" charset="2"/>
              </a:rPr>
              <a:t> </a:t>
            </a:r>
          </a:p>
          <a:p>
            <a:pPr lvl="1">
              <a:buClr>
                <a:srgbClr val="F89108"/>
              </a:buClr>
              <a:buSzPct val="80000"/>
            </a:pPr>
            <a:r>
              <a:rPr lang="en-US" altLang="en-US" sz="1700" dirty="0">
                <a:sym typeface="Monotype Sorts" pitchFamily="-84" charset="2"/>
              </a:rPr>
              <a:t>     where there is no corresponding value for </a:t>
            </a:r>
            <a:r>
              <a:rPr lang="en-US" altLang="en-US" sz="1700" i="1" dirty="0">
                <a:sym typeface="Monotype Sorts" pitchFamily="-84" charset="2"/>
              </a:rPr>
              <a:t>J</a:t>
            </a:r>
            <a:r>
              <a:rPr lang="en-US" altLang="en-US" sz="1700" dirty="0">
                <a:sym typeface="Monotype Sorts" pitchFamily="-84" charset="2"/>
              </a:rPr>
              <a:t>)</a:t>
            </a:r>
            <a:endParaRPr lang="en-US" altLang="en-US" sz="17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643" y="2565464"/>
            <a:ext cx="933450" cy="119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37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2841626" y="184151"/>
            <a:ext cx="6969125" cy="500063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Comparison of BCNF and 3NF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05237" y="1093788"/>
            <a:ext cx="7599285" cy="2661348"/>
          </a:xfrm>
        </p:spPr>
        <p:txBody>
          <a:bodyPr/>
          <a:lstStyle/>
          <a:p>
            <a:r>
              <a:rPr lang="en-US" altLang="en-US" dirty="0"/>
              <a:t>Advantages to 3NF over BCNF.  It is always possible to obtain a 3NF design without sacrificing </a:t>
            </a:r>
            <a:r>
              <a:rPr lang="en-US" altLang="en-US" dirty="0" err="1"/>
              <a:t>losslessness</a:t>
            </a:r>
            <a:r>
              <a:rPr lang="en-US" altLang="en-US" dirty="0"/>
              <a:t> or dependency preservation. </a:t>
            </a:r>
          </a:p>
          <a:p>
            <a:r>
              <a:rPr lang="en-US" altLang="en-US" dirty="0"/>
              <a:t>Disadvantages to 3NF. </a:t>
            </a:r>
          </a:p>
          <a:p>
            <a:pPr lvl="1"/>
            <a:r>
              <a:rPr lang="en-US" altLang="en-US" dirty="0"/>
              <a:t>We may have to use null values to represent some of the possible meaningful relationships among data items.</a:t>
            </a:r>
          </a:p>
          <a:p>
            <a:pPr lvl="1"/>
            <a:r>
              <a:rPr lang="en-US" altLang="en-US" dirty="0"/>
              <a:t> There is the problem of repetition of information.</a:t>
            </a:r>
          </a:p>
          <a:p>
            <a:pPr>
              <a:buFont typeface="Monotype Sorts" pitchFamily="-84" charset="2"/>
              <a:buNone/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39892444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2841626" y="184151"/>
            <a:ext cx="6969125" cy="500063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Goals of Normalization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6359" y="1093790"/>
            <a:ext cx="7401846" cy="2844227"/>
          </a:xfrm>
        </p:spPr>
        <p:txBody>
          <a:bodyPr/>
          <a:lstStyle/>
          <a:p>
            <a:r>
              <a:rPr lang="en-US" altLang="en-US" dirty="0"/>
              <a:t>Let </a:t>
            </a:r>
            <a:r>
              <a:rPr lang="en-US" altLang="en-US" i="1" dirty="0"/>
              <a:t>R</a:t>
            </a:r>
            <a:r>
              <a:rPr lang="en-US" altLang="en-US" dirty="0"/>
              <a:t> be a relation scheme with a set</a:t>
            </a:r>
            <a:r>
              <a:rPr lang="en-US" altLang="en-US" i="1" dirty="0"/>
              <a:t> F</a:t>
            </a:r>
            <a:r>
              <a:rPr lang="en-US" altLang="en-US" dirty="0"/>
              <a:t> of functional dependencies.</a:t>
            </a:r>
          </a:p>
          <a:p>
            <a:r>
              <a:rPr lang="en-US" altLang="en-US" dirty="0"/>
              <a:t>Decide whether a relation scheme </a:t>
            </a:r>
            <a:r>
              <a:rPr lang="en-US" altLang="en-US" i="1" dirty="0"/>
              <a:t>R</a:t>
            </a:r>
            <a:r>
              <a:rPr lang="en-US" altLang="en-US" dirty="0"/>
              <a:t> is in </a:t>
            </a:r>
            <a:r>
              <a:rPr lang="ja-JP" altLang="en-US" dirty="0">
                <a:latin typeface="Arial" panose="020B0604020202020204" pitchFamily="34" charset="0"/>
              </a:rPr>
              <a:t>“</a:t>
            </a:r>
            <a:r>
              <a:rPr lang="en-US" altLang="ja-JP" dirty="0"/>
              <a:t>good</a:t>
            </a:r>
            <a:r>
              <a:rPr lang="ja-JP" altLang="en-US" dirty="0">
                <a:latin typeface="Arial" panose="020B0604020202020204" pitchFamily="34" charset="0"/>
              </a:rPr>
              <a:t>”</a:t>
            </a:r>
            <a:r>
              <a:rPr lang="en-US" altLang="ja-JP" dirty="0"/>
              <a:t> form.</a:t>
            </a:r>
          </a:p>
          <a:p>
            <a:r>
              <a:rPr lang="en-US" altLang="en-US" dirty="0"/>
              <a:t>In the case that a relation scheme </a:t>
            </a:r>
            <a:r>
              <a:rPr lang="en-US" altLang="en-US" i="1" dirty="0"/>
              <a:t>R</a:t>
            </a:r>
            <a:r>
              <a:rPr lang="en-US" altLang="en-US" dirty="0"/>
              <a:t> is not in </a:t>
            </a:r>
            <a:r>
              <a:rPr lang="ja-JP" altLang="en-US" dirty="0">
                <a:latin typeface="Arial" panose="020B0604020202020204" pitchFamily="34" charset="0"/>
              </a:rPr>
              <a:t>“</a:t>
            </a:r>
            <a:r>
              <a:rPr lang="en-US" altLang="ja-JP" dirty="0"/>
              <a:t>good</a:t>
            </a:r>
            <a:r>
              <a:rPr lang="ja-JP" altLang="en-US" dirty="0">
                <a:latin typeface="Arial" panose="020B0604020202020204" pitchFamily="34" charset="0"/>
              </a:rPr>
              <a:t>”</a:t>
            </a:r>
            <a:r>
              <a:rPr lang="en-US" altLang="ja-JP" dirty="0"/>
              <a:t> form, need to decompose it into a set of relation scheme  {</a:t>
            </a:r>
            <a:r>
              <a:rPr lang="en-US" altLang="ja-JP" i="1" dirty="0"/>
              <a:t>R</a:t>
            </a:r>
            <a:r>
              <a:rPr lang="en-US" altLang="ja-JP" baseline="-25000" dirty="0"/>
              <a:t>1</a:t>
            </a:r>
            <a:r>
              <a:rPr lang="en-US" altLang="ja-JP" i="1" dirty="0"/>
              <a:t>, R</a:t>
            </a:r>
            <a:r>
              <a:rPr lang="en-US" altLang="ja-JP" baseline="-25000" dirty="0"/>
              <a:t>2</a:t>
            </a:r>
            <a:r>
              <a:rPr lang="en-US" altLang="ja-JP" i="1" dirty="0"/>
              <a:t>, ..., R</a:t>
            </a:r>
            <a:r>
              <a:rPr lang="en-US" altLang="ja-JP" i="1" baseline="-25000" dirty="0"/>
              <a:t>n</a:t>
            </a:r>
            <a:r>
              <a:rPr lang="en-US" altLang="ja-JP" dirty="0"/>
              <a:t>} such that:</a:t>
            </a:r>
          </a:p>
          <a:p>
            <a:pPr lvl="1"/>
            <a:r>
              <a:rPr lang="en-US" altLang="en-US" dirty="0"/>
              <a:t>Each relation scheme is in good form </a:t>
            </a:r>
          </a:p>
          <a:p>
            <a:pPr lvl="1"/>
            <a:r>
              <a:rPr lang="en-US" altLang="en-US" dirty="0"/>
              <a:t>The decomposition is a lossless decomposition</a:t>
            </a:r>
          </a:p>
          <a:p>
            <a:pPr lvl="1"/>
            <a:r>
              <a:rPr lang="en-US" altLang="en-US" dirty="0"/>
              <a:t>Preferably, the decomposition should be dependency preserving.</a:t>
            </a:r>
          </a:p>
        </p:txBody>
      </p:sp>
    </p:spTree>
    <p:extLst>
      <p:ext uri="{BB962C8B-B14F-4D97-AF65-F5344CB8AC3E}">
        <p14:creationId xmlns:p14="http://schemas.microsoft.com/office/powerpoint/2010/main" val="8589380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2946400" y="125766"/>
            <a:ext cx="7124700" cy="635000"/>
          </a:xfrm>
        </p:spPr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How good is BCNF?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96357" y="1093789"/>
            <a:ext cx="7469436" cy="2454084"/>
          </a:xfrm>
        </p:spPr>
        <p:txBody>
          <a:bodyPr/>
          <a:lstStyle/>
          <a:p>
            <a:pPr>
              <a:tabLst>
                <a:tab pos="2976563" algn="ctr"/>
              </a:tabLst>
            </a:pPr>
            <a:r>
              <a:rPr lang="en-US" altLang="en-US" dirty="0"/>
              <a:t>There are database schemas in BCNF that do not seem to be sufficiently normalized </a:t>
            </a:r>
          </a:p>
          <a:p>
            <a:pPr>
              <a:tabLst>
                <a:tab pos="2976563" algn="ctr"/>
              </a:tabLst>
            </a:pPr>
            <a:r>
              <a:rPr lang="en-US" altLang="en-US" dirty="0"/>
              <a:t>Consider a relation </a:t>
            </a:r>
          </a:p>
          <a:p>
            <a:pPr>
              <a:buNone/>
              <a:tabLst>
                <a:tab pos="2976563" algn="ctr"/>
              </a:tabLst>
            </a:pPr>
            <a:r>
              <a:rPr lang="en-US" altLang="en-US" dirty="0"/>
              <a:t>		</a:t>
            </a:r>
            <a:r>
              <a:rPr lang="en-US" altLang="en-US" i="1" dirty="0" err="1"/>
              <a:t>inst_info</a:t>
            </a:r>
            <a:r>
              <a:rPr lang="en-US" altLang="en-US" i="1" dirty="0"/>
              <a:t> (ID, </a:t>
            </a:r>
            <a:r>
              <a:rPr lang="en-US" altLang="en-US" i="1" dirty="0" err="1"/>
              <a:t>child_name</a:t>
            </a:r>
            <a:r>
              <a:rPr lang="en-US" altLang="en-US" i="1" dirty="0"/>
              <a:t>, phone)</a:t>
            </a:r>
          </a:p>
          <a:p>
            <a:pPr lvl="1">
              <a:tabLst>
                <a:tab pos="2976563" algn="ctr"/>
              </a:tabLst>
            </a:pPr>
            <a:r>
              <a:rPr lang="en-US" altLang="en-US" dirty="0"/>
              <a:t>where an instructor may have more than one phone and can have multiple children</a:t>
            </a:r>
          </a:p>
          <a:p>
            <a:pPr lvl="1">
              <a:tabLst>
                <a:tab pos="2976563" algn="ctr"/>
              </a:tabLst>
            </a:pPr>
            <a:r>
              <a:rPr lang="en-US" altLang="en-US" dirty="0"/>
              <a:t>Instance of </a:t>
            </a:r>
            <a:r>
              <a:rPr lang="en-US" altLang="en-US" i="1" dirty="0" err="1"/>
              <a:t>inst_info</a:t>
            </a:r>
            <a:endParaRPr lang="en-US" altLang="en-US" i="1" dirty="0"/>
          </a:p>
          <a:p>
            <a:pPr>
              <a:buNone/>
              <a:tabLst>
                <a:tab pos="2976563" algn="ctr"/>
              </a:tabLst>
            </a:pPr>
            <a:endParaRPr lang="en-US" altLang="en-US" dirty="0"/>
          </a:p>
          <a:p>
            <a:pPr>
              <a:buNone/>
              <a:tabLst>
                <a:tab pos="2976563" algn="ctr"/>
              </a:tabLst>
            </a:pPr>
            <a:endParaRPr lang="en-US" altLang="en-US" dirty="0"/>
          </a:p>
        </p:txBody>
      </p:sp>
      <p:pic>
        <p:nvPicPr>
          <p:cNvPr id="37892" name="Picture 11" descr="C:\Users\as668\Desktop\Judi-Done\7_1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856" y="3648464"/>
            <a:ext cx="3536569" cy="152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953527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92351" y="1133476"/>
            <a:ext cx="7594415" cy="2314575"/>
          </a:xfrm>
        </p:spPr>
        <p:txBody>
          <a:bodyPr/>
          <a:lstStyle/>
          <a:p>
            <a:pPr>
              <a:tabLst>
                <a:tab pos="1993900" algn="l"/>
              </a:tabLst>
            </a:pPr>
            <a:r>
              <a:rPr kumimoji="0" lang="en-US" altLang="en-US" dirty="0"/>
              <a:t>There are no non-trivial functional dependencies and therefore the relation is in BCNF </a:t>
            </a:r>
          </a:p>
          <a:p>
            <a:pPr>
              <a:tabLst>
                <a:tab pos="1993900" algn="l"/>
              </a:tabLst>
            </a:pPr>
            <a:r>
              <a:rPr kumimoji="0" lang="en-US" altLang="en-US" dirty="0"/>
              <a:t>Insertion anomalies – i.e., if we add a phone 981-992-3443 to 99999, we need to add two tuples</a:t>
            </a:r>
          </a:p>
          <a:p>
            <a:pPr>
              <a:buNone/>
              <a:tabLst>
                <a:tab pos="1993900" algn="l"/>
              </a:tabLst>
            </a:pPr>
            <a:r>
              <a:rPr kumimoji="0" lang="en-US" altLang="en-US" dirty="0"/>
              <a:t>		(99999, David,   981-992-3443)</a:t>
            </a:r>
            <a:br>
              <a:rPr kumimoji="0" lang="en-US" altLang="en-US" dirty="0"/>
            </a:br>
            <a:r>
              <a:rPr kumimoji="0" lang="en-US" altLang="en-US" dirty="0"/>
              <a:t>	(99999, William, 981-992-3443)</a:t>
            </a:r>
            <a:br>
              <a:rPr kumimoji="0" lang="en-US" altLang="en-US" dirty="0"/>
            </a:br>
            <a:endParaRPr kumimoji="0" lang="en-US" altLang="en-US" dirty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>
                <a:effectLst>
                  <a:outerShdw blurRad="38100" dist="38100" dir="2700000" algn="tl">
                    <a:srgbClr val="C0C0C0"/>
                  </a:outerShdw>
                </a:effectLst>
                <a:ea typeface="ＭＳ Ｐゴシック" pitchFamily="34" charset="-128"/>
              </a:rPr>
              <a:t>How good is BCNF? (Cont.)</a:t>
            </a:r>
          </a:p>
        </p:txBody>
      </p:sp>
    </p:spTree>
    <p:extLst>
      <p:ext uri="{BB962C8B-B14F-4D97-AF65-F5344CB8AC3E}">
        <p14:creationId xmlns:p14="http://schemas.microsoft.com/office/powerpoint/2010/main" val="22365846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9A3EA596-7E98-C0E7-1CE7-A6BAD10B9705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Objective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C9640A8F-0101-625E-577B-E63F1ED311CE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Normalization presents a set of rules that tables and databases must follow to be well structured.</a:t>
            </a:r>
          </a:p>
          <a:p>
            <a:r>
              <a:rPr lang="en-US" altLang="en-US"/>
              <a:t>Historically presented as a sequence of normal forms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74541528-B64D-43CC-DEC8-631D5012C3F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First Normal From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419D58AE-A008-B573-6667-890CA3096F5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A table is in the first normal form iff</a:t>
            </a:r>
          </a:p>
          <a:p>
            <a:pPr marL="800100" lvl="1" indent="-342900"/>
            <a:r>
              <a:rPr lang="en-US" altLang="en-US"/>
              <a:t>The domain of each attribute contains only </a:t>
            </a:r>
            <a:r>
              <a:rPr lang="en-US" altLang="en-US" b="1" i="1"/>
              <a:t>atomic values</a:t>
            </a:r>
            <a:r>
              <a:rPr lang="en-US" altLang="en-US"/>
              <a:t>, and</a:t>
            </a:r>
          </a:p>
          <a:p>
            <a:pPr marL="800100" lvl="1" indent="-342900"/>
            <a:r>
              <a:rPr lang="en-US" altLang="en-US"/>
              <a:t>The value of each attribute contains only a </a:t>
            </a:r>
            <a:r>
              <a:rPr lang="en-US" altLang="en-US" b="1" i="1"/>
              <a:t>single value</a:t>
            </a:r>
            <a:r>
              <a:rPr lang="en-US" altLang="en-US"/>
              <a:t> from that domain. </a:t>
            </a:r>
          </a:p>
        </p:txBody>
      </p:sp>
      <p:sp>
        <p:nvSpPr>
          <p:cNvPr id="5124" name="Text Box 4">
            <a:extLst>
              <a:ext uri="{FF2B5EF4-FFF2-40B4-BE49-F238E27FC236}">
                <a16:creationId xmlns:a16="http://schemas.microsoft.com/office/drawing/2014/main" id="{567AA551-B9A6-A3C7-5C22-4F5577DC56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04428" y="3129757"/>
            <a:ext cx="6604000" cy="8318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400" b="1" dirty="0"/>
              <a:t>In layman's terms. it means every column of</a:t>
            </a:r>
            <a:br>
              <a:rPr lang="en-US" altLang="en-US" sz="2400" b="1" dirty="0"/>
            </a:br>
            <a:r>
              <a:rPr lang="en-US" altLang="en-US" sz="2400" b="1" dirty="0"/>
              <a:t>your table should only contain </a:t>
            </a:r>
            <a:r>
              <a:rPr lang="en-US" altLang="en-US" sz="2400" b="1" i="1" u="sng" dirty="0"/>
              <a:t>single values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FF494DA-95F5-E577-5E8C-7D24CEC934B3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3384F5EA-1DC9-E514-4913-76B16DC3CEFE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/>
        <p:txBody>
          <a:bodyPr/>
          <a:lstStyle/>
          <a:p>
            <a:r>
              <a:rPr lang="en-US" altLang="en-US" dirty="0"/>
              <a:t>For a library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1NF Solution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r>
              <a:rPr lang="en-US" altLang="en-US" dirty="0"/>
              <a:t>In ER diagram Watch for entities that can have multiple values for the same attribute</a:t>
            </a:r>
          </a:p>
          <a:p>
            <a:pPr lvl="1"/>
            <a:r>
              <a:rPr lang="en-US" altLang="en-US" dirty="0"/>
              <a:t> e.g., phone numbers</a:t>
            </a:r>
          </a:p>
          <a:p>
            <a:endParaRPr lang="en-US" altLang="en-US" dirty="0"/>
          </a:p>
        </p:txBody>
      </p:sp>
      <p:graphicFrame>
        <p:nvGraphicFramePr>
          <p:cNvPr id="133159" name="Group 39">
            <a:extLst>
              <a:ext uri="{FF2B5EF4-FFF2-40B4-BE49-F238E27FC236}">
                <a16:creationId xmlns:a16="http://schemas.microsoft.com/office/drawing/2014/main" id="{2B3A79A0-96CD-52D5-1B5B-8DFC5D2E6A6F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4255511776"/>
              </p:ext>
            </p:extLst>
          </p:nvPr>
        </p:nvGraphicFramePr>
        <p:xfrm>
          <a:off x="3190081" y="1249681"/>
          <a:ext cx="5811838" cy="1703389"/>
        </p:xfrm>
        <a:graphic>
          <a:graphicData uri="http://schemas.openxmlformats.org/drawingml/2006/table">
            <a:tbl>
              <a:tblPr/>
              <a:tblGrid>
                <a:gridCol w="19415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03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 ID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Borrowed books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C45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B33, B44, B55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22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B56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136220" name="Group 28">
            <a:extLst>
              <a:ext uri="{FF2B5EF4-FFF2-40B4-BE49-F238E27FC236}">
                <a16:creationId xmlns:a16="http://schemas.microsoft.com/office/drawing/2014/main" id="{FF041F20-E875-66B7-85CA-1E749F42691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52966286"/>
              </p:ext>
            </p:extLst>
          </p:nvPr>
        </p:nvGraphicFramePr>
        <p:xfrm>
          <a:off x="3704591" y="3545683"/>
          <a:ext cx="6597649" cy="2286000"/>
        </p:xfrm>
        <a:graphic>
          <a:graphicData uri="http://schemas.openxmlformats.org/drawingml/2006/table">
            <a:tbl>
              <a:tblPr/>
              <a:tblGrid>
                <a:gridCol w="39115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8612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830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 ID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Borrowed book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627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C45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627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C45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B44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627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C45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627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C12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B56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AB7EFE33-E1FB-F692-8C7E-5B5AE968775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Functional dependency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53465487-DD2A-ED71-86BA-888D3621648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dirty="0"/>
              <a:t>Let X and Y be</a:t>
            </a:r>
            <a:r>
              <a:rPr lang="en-US" altLang="en-US" i="1" dirty="0"/>
              <a:t> sets</a:t>
            </a:r>
            <a:r>
              <a:rPr lang="en-US" altLang="en-US" dirty="0"/>
              <a:t> of attributes in a table </a:t>
            </a:r>
            <a:r>
              <a:rPr lang="en-US" altLang="en-US" i="1" dirty="0"/>
              <a:t>T</a:t>
            </a:r>
          </a:p>
          <a:p>
            <a:r>
              <a:rPr lang="en-US" altLang="en-US" dirty="0"/>
              <a:t>Y is </a:t>
            </a:r>
            <a:r>
              <a:rPr lang="en-US" altLang="en-US" b="1" dirty="0"/>
              <a:t>functionally dependent </a:t>
            </a:r>
            <a:r>
              <a:rPr lang="en-US" altLang="en-US" dirty="0"/>
              <a:t>on </a:t>
            </a:r>
            <a:r>
              <a:rPr lang="en-US" altLang="en-US" i="1" dirty="0"/>
              <a:t>X</a:t>
            </a:r>
            <a:r>
              <a:rPr lang="en-US" altLang="en-US" dirty="0"/>
              <a:t> in </a:t>
            </a:r>
            <a:r>
              <a:rPr lang="en-US" altLang="en-US" i="1" dirty="0"/>
              <a:t>T</a:t>
            </a:r>
            <a:r>
              <a:rPr lang="en-US" altLang="en-US" dirty="0"/>
              <a:t> </a:t>
            </a:r>
            <a:r>
              <a:rPr lang="en-US" altLang="en-US" b="1" dirty="0" err="1"/>
              <a:t>iff</a:t>
            </a:r>
            <a:r>
              <a:rPr lang="en-US" altLang="en-US" dirty="0"/>
              <a:t> for each set x </a:t>
            </a:r>
            <a:r>
              <a:rPr lang="en-US" altLang="en-US" b="1" dirty="0">
                <a:latin typeface="Symbol" panose="05050102010706020507" pitchFamily="18" charset="2"/>
              </a:rPr>
              <a:t>Î</a:t>
            </a:r>
            <a:r>
              <a:rPr lang="en-US" altLang="en-US" dirty="0"/>
              <a:t> R.X there is precisely one corresponding  set </a:t>
            </a:r>
            <a:r>
              <a:rPr lang="en-US" altLang="en-US" dirty="0" err="1"/>
              <a:t>y</a:t>
            </a:r>
            <a:r>
              <a:rPr lang="en-US" altLang="en-US" b="1" dirty="0" err="1">
                <a:latin typeface="Symbol" panose="05050102010706020507" pitchFamily="18" charset="2"/>
              </a:rPr>
              <a:t>Î</a:t>
            </a:r>
            <a:r>
              <a:rPr lang="en-US" altLang="en-US" dirty="0"/>
              <a:t> R.Y</a:t>
            </a:r>
          </a:p>
          <a:p>
            <a:r>
              <a:rPr lang="en-US" altLang="en-US" dirty="0"/>
              <a:t>Y is </a:t>
            </a:r>
            <a:r>
              <a:rPr lang="en-US" altLang="en-US" b="1" dirty="0"/>
              <a:t>fully functional dependent </a:t>
            </a:r>
            <a:r>
              <a:rPr lang="en-US" altLang="en-US" dirty="0"/>
              <a:t>on </a:t>
            </a:r>
            <a:r>
              <a:rPr lang="en-US" altLang="en-US" i="1" dirty="0"/>
              <a:t>X</a:t>
            </a:r>
            <a:r>
              <a:rPr lang="en-US" altLang="en-US" dirty="0"/>
              <a:t> in </a:t>
            </a:r>
            <a:r>
              <a:rPr lang="en-US" altLang="en-US" i="1" dirty="0"/>
              <a:t>T</a:t>
            </a:r>
            <a:r>
              <a:rPr lang="en-US" altLang="en-US" dirty="0"/>
              <a:t> if </a:t>
            </a:r>
            <a:r>
              <a:rPr lang="en-US" altLang="en-US" i="1" dirty="0"/>
              <a:t>Y</a:t>
            </a:r>
            <a:r>
              <a:rPr lang="en-US" altLang="en-US" dirty="0"/>
              <a:t> is functional dependent on X and Y is not functional dependent on any proper subset of </a:t>
            </a:r>
            <a:r>
              <a:rPr lang="en-US" altLang="en-US" i="1" dirty="0"/>
              <a:t>X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C7280A9-3AE3-2072-9AEE-139361BBC7D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8ED5DEE2-40B6-C43E-ADA4-2E3E579E7EB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 sz="3200"/>
              <a:t>Book table</a:t>
            </a:r>
          </a:p>
        </p:txBody>
      </p:sp>
      <p:graphicFrame>
        <p:nvGraphicFramePr>
          <p:cNvPr id="142397" name="Group 61">
            <a:extLst>
              <a:ext uri="{FF2B5EF4-FFF2-40B4-BE49-F238E27FC236}">
                <a16:creationId xmlns:a16="http://schemas.microsoft.com/office/drawing/2014/main" id="{7CD7088B-DBC1-CA23-A66B-3FBB2F0B5766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583421331"/>
              </p:ext>
            </p:extLst>
          </p:nvPr>
        </p:nvGraphicFramePr>
        <p:xfrm>
          <a:off x="1817687" y="1861344"/>
          <a:ext cx="8556625" cy="1684338"/>
        </p:xfrm>
        <a:graphic>
          <a:graphicData uri="http://schemas.openxmlformats.org/drawingml/2006/table">
            <a:tbl>
              <a:tblPr/>
              <a:tblGrid>
                <a:gridCol w="1698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13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589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85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Title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Author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Year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Moby Brown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H. Melville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1851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Lincoln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G. Vidal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1984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2314" name="Text Box 60">
            <a:extLst>
              <a:ext uri="{FF2B5EF4-FFF2-40B4-BE49-F238E27FC236}">
                <a16:creationId xmlns:a16="http://schemas.microsoft.com/office/drawing/2014/main" id="{DC01AAE3-D2E3-7479-C7D6-6F55B45812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3690" y="3745549"/>
            <a:ext cx="945007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/>
              <a:t>Author attribute is:</a:t>
            </a:r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b="1" i="1" dirty="0"/>
              <a:t>fully functionally dependent</a:t>
            </a:r>
            <a:r>
              <a:rPr lang="en-US" altLang="en-US" dirty="0"/>
              <a:t> on </a:t>
            </a:r>
            <a:r>
              <a:rPr lang="en-US" altLang="en-US" dirty="0" err="1"/>
              <a:t>BookNo</a:t>
            </a:r>
            <a:endParaRPr lang="en-US" altLang="en-US" dirty="0"/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b="1" i="1" dirty="0"/>
              <a:t>functionally dependent</a:t>
            </a:r>
            <a:r>
              <a:rPr lang="en-US" altLang="en-US" dirty="0"/>
              <a:t> on the pair { </a:t>
            </a:r>
            <a:r>
              <a:rPr lang="en-US" altLang="en-US" dirty="0" err="1"/>
              <a:t>BookNo</a:t>
            </a:r>
            <a:r>
              <a:rPr lang="en-US" altLang="en-US" dirty="0"/>
              <a:t>, Title}</a:t>
            </a:r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dirty="0"/>
              <a:t>  </a:t>
            </a: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8B0DC5F7-88BE-7B8F-BCF3-C912A1493B8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Why it matters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005509FE-4776-B4E6-AFF6-4F34DD62E264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981201" y="1981200"/>
            <a:ext cx="8424863" cy="3886200"/>
          </a:xfrm>
        </p:spPr>
        <p:txBody>
          <a:bodyPr/>
          <a:lstStyle/>
          <a:p>
            <a:r>
              <a:rPr lang="en-US" altLang="en-US" dirty="0"/>
              <a:t>table </a:t>
            </a:r>
            <a:r>
              <a:rPr lang="en-US" altLang="en-US" dirty="0" err="1"/>
              <a:t>BorrowedBooks</a:t>
            </a:r>
            <a:endParaRPr lang="en-US" altLang="en-US" dirty="0"/>
          </a:p>
        </p:txBody>
      </p:sp>
      <p:graphicFrame>
        <p:nvGraphicFramePr>
          <p:cNvPr id="145441" name="Group 33">
            <a:extLst>
              <a:ext uri="{FF2B5EF4-FFF2-40B4-BE49-F238E27FC236}">
                <a16:creationId xmlns:a16="http://schemas.microsoft.com/office/drawing/2014/main" id="{C675C046-4566-AEB3-9EEC-BC8D2C31D93A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713902263"/>
              </p:ext>
            </p:extLst>
          </p:nvPr>
        </p:nvGraphicFramePr>
        <p:xfrm>
          <a:off x="1229361" y="2655095"/>
          <a:ext cx="9550399" cy="1684338"/>
        </p:xfrm>
        <a:graphic>
          <a:graphicData uri="http://schemas.openxmlformats.org/drawingml/2006/table">
            <a:tbl>
              <a:tblPr/>
              <a:tblGrid>
                <a:gridCol w="197054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425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964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391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101 Main Street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3/2/15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L. Perez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 Market Street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2/28/15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3338" name="Text Box 26">
            <a:extLst>
              <a:ext uri="{FF2B5EF4-FFF2-40B4-BE49-F238E27FC236}">
                <a16:creationId xmlns:a16="http://schemas.microsoft.com/office/drawing/2014/main" id="{18FB6AEF-4EBF-9AB1-4E90-BB9B5460E3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3449" y="4751389"/>
            <a:ext cx="9590617" cy="1384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dirty="0"/>
              <a:t>Address attribute is</a:t>
            </a:r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b="1" i="1" dirty="0"/>
              <a:t>functionally dependent</a:t>
            </a:r>
            <a:r>
              <a:rPr lang="en-US" altLang="en-US" dirty="0"/>
              <a:t> on the pair{ </a:t>
            </a:r>
            <a:r>
              <a:rPr lang="en-US" altLang="en-US" dirty="0" err="1"/>
              <a:t>BookNo</a:t>
            </a:r>
            <a:r>
              <a:rPr lang="en-US" altLang="en-US" dirty="0"/>
              <a:t>, Patron}</a:t>
            </a:r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 b="1" i="1" dirty="0"/>
              <a:t>fully functionally dependent</a:t>
            </a:r>
            <a:r>
              <a:rPr lang="en-US" altLang="en-US" dirty="0"/>
              <a:t> on Patron  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AC3E1C0-0CE4-5AF8-28F9-2ECA8C907D7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Problems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9A13AAB1-31F1-72A9-088E-1750830212A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Cannot insert new patrons in the system until they have borrowed books</a:t>
            </a:r>
          </a:p>
          <a:p>
            <a:pPr lvl="1"/>
            <a:r>
              <a:rPr lang="en-US" altLang="en-US"/>
              <a:t> </a:t>
            </a:r>
            <a:r>
              <a:rPr lang="en-US" altLang="en-US" b="1" i="1"/>
              <a:t>Insertion anomaly</a:t>
            </a:r>
          </a:p>
          <a:p>
            <a:r>
              <a:rPr lang="en-US" altLang="en-US"/>
              <a:t>Must update all rows involving a given patron if he or she moves.</a:t>
            </a:r>
          </a:p>
          <a:p>
            <a:pPr lvl="1"/>
            <a:r>
              <a:rPr lang="en-US" altLang="en-US" b="1" i="1"/>
              <a:t>Update anomaly</a:t>
            </a:r>
          </a:p>
          <a:p>
            <a:r>
              <a:rPr lang="en-US" altLang="en-US"/>
              <a:t>Will lose information about patrons that have returned all the books they have borrowed</a:t>
            </a:r>
          </a:p>
          <a:p>
            <a:pPr lvl="1"/>
            <a:r>
              <a:rPr lang="en-US" altLang="en-US" b="1" i="1"/>
              <a:t>Deletion anomaly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FAB0E047-D354-9C92-7ABD-6ECB714D8E7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Second Normal Form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58D791E-DF74-008A-8AB5-3930AD4DE53F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A table is in 2NF iff </a:t>
            </a:r>
          </a:p>
          <a:p>
            <a:pPr lvl="1"/>
            <a:r>
              <a:rPr lang="en-US" altLang="en-US"/>
              <a:t>It is in 1NF and</a:t>
            </a:r>
          </a:p>
          <a:p>
            <a:pPr lvl="1"/>
            <a:r>
              <a:rPr lang="en-US" altLang="en-US"/>
              <a:t>no non-prime attribute is dependent on any proper subset of any candidate key of the table</a:t>
            </a:r>
          </a:p>
          <a:p>
            <a:r>
              <a:rPr lang="en-US" altLang="en-US"/>
              <a:t>A </a:t>
            </a:r>
            <a:r>
              <a:rPr lang="en-US" altLang="en-US" b="1" i="1"/>
              <a:t>non-prime attribute</a:t>
            </a:r>
            <a:r>
              <a:rPr lang="en-US" altLang="en-US"/>
              <a:t> of a table is an attribute that is not a part of any candidate key of the table</a:t>
            </a:r>
          </a:p>
          <a:p>
            <a:r>
              <a:rPr lang="en-US" altLang="en-US"/>
              <a:t>A </a:t>
            </a:r>
            <a:r>
              <a:rPr lang="en-US" altLang="en-US" b="1" i="1"/>
              <a:t>candidate key</a:t>
            </a:r>
            <a:r>
              <a:rPr lang="en-US" altLang="en-US"/>
              <a:t> is a minimal superkey 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0CA278F5-4E17-F3DB-53E2-0EF806CF6C9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07A22381-A663-7404-114D-828B6330C28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 dirty="0"/>
              <a:t>Library allows patrons to request books that are currently out of stock</a:t>
            </a:r>
          </a:p>
          <a:p>
            <a:endParaRPr lang="en-US" altLang="en-US" dirty="0"/>
          </a:p>
          <a:p>
            <a:pPr marL="0" indent="0">
              <a:buNone/>
            </a:pPr>
            <a:r>
              <a:rPr lang="en-US" altLang="en-US" dirty="0"/>
              <a:t>request-books</a:t>
            </a:r>
          </a:p>
        </p:txBody>
      </p:sp>
      <p:graphicFrame>
        <p:nvGraphicFramePr>
          <p:cNvPr id="151661" name="Group 109">
            <a:extLst>
              <a:ext uri="{FF2B5EF4-FFF2-40B4-BE49-F238E27FC236}">
                <a16:creationId xmlns:a16="http://schemas.microsoft.com/office/drawing/2014/main" id="{A4630F5B-1C59-7BFE-BEA0-1374A78D0A38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205900082"/>
              </p:ext>
            </p:extLst>
          </p:nvPr>
        </p:nvGraphicFramePr>
        <p:xfrm>
          <a:off x="1487489" y="2123758"/>
          <a:ext cx="6777037" cy="2360613"/>
        </p:xfrm>
        <a:graphic>
          <a:graphicData uri="http://schemas.openxmlformats.org/drawingml/2006/table">
            <a:tbl>
              <a:tblPr/>
              <a:tblGrid>
                <a:gridCol w="17319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37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813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905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PhoneNo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555-1234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555-1234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 Amer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555-4321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1">
            <a:extLst>
              <a:ext uri="{FF2B5EF4-FFF2-40B4-BE49-F238E27FC236}">
                <a16:creationId xmlns:a16="http://schemas.microsoft.com/office/drawing/2014/main" id="{34BE37C1-9158-1B02-A3A2-1F0A7891B14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7562DF8E-5F90-99BF-771F-8688CF6A1378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Candidate key is {BookNo, Patron}</a:t>
            </a:r>
          </a:p>
          <a:p>
            <a:r>
              <a:rPr lang="en-US" altLang="en-US"/>
              <a:t>We have</a:t>
            </a:r>
          </a:p>
          <a:p>
            <a:pPr lvl="1"/>
            <a:r>
              <a:rPr lang="en-US" altLang="en-US"/>
              <a:t>Patron → PhoneNo</a:t>
            </a:r>
          </a:p>
          <a:p>
            <a:r>
              <a:rPr lang="en-US" altLang="en-US"/>
              <a:t>Table is not 2NF</a:t>
            </a:r>
          </a:p>
          <a:p>
            <a:pPr lvl="1"/>
            <a:r>
              <a:rPr lang="en-US" altLang="en-US"/>
              <a:t>Potential for</a:t>
            </a:r>
          </a:p>
          <a:p>
            <a:pPr lvl="2"/>
            <a:r>
              <a:rPr lang="en-US" altLang="en-US"/>
              <a:t>Insertion anomalies</a:t>
            </a:r>
          </a:p>
          <a:p>
            <a:pPr lvl="2"/>
            <a:r>
              <a:rPr lang="en-US" altLang="en-US"/>
              <a:t>Update anomalies</a:t>
            </a:r>
          </a:p>
          <a:p>
            <a:pPr lvl="2"/>
            <a:r>
              <a:rPr lang="en-US" altLang="en-US"/>
              <a:t>Deletion anomalies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7488A88E-9862-3B13-1A0E-3ECD758BC602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2NF Solution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2EBED730-7256-A4FB-F407-3CAFF6D85E0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Put telephone number in separate Patron table</a:t>
            </a:r>
          </a:p>
        </p:txBody>
      </p:sp>
      <p:graphicFrame>
        <p:nvGraphicFramePr>
          <p:cNvPr id="159802" name="Group 58">
            <a:extLst>
              <a:ext uri="{FF2B5EF4-FFF2-40B4-BE49-F238E27FC236}">
                <a16:creationId xmlns:a16="http://schemas.microsoft.com/office/drawing/2014/main" id="{28EA6AFE-8032-7561-9110-C2872DC14D8E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1981200" y="3424238"/>
          <a:ext cx="3695700" cy="2360613"/>
        </p:xfrm>
        <a:graphic>
          <a:graphicData uri="http://schemas.openxmlformats.org/drawingml/2006/table">
            <a:tbl>
              <a:tblPr/>
              <a:tblGrid>
                <a:gridCol w="17319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37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056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 Amer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59803" name="Group 59">
            <a:extLst>
              <a:ext uri="{FF2B5EF4-FFF2-40B4-BE49-F238E27FC236}">
                <a16:creationId xmlns:a16="http://schemas.microsoft.com/office/drawing/2014/main" id="{F1E99D8F-FE32-1177-9A40-2A1F41A42BD1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6321426" y="3498851"/>
          <a:ext cx="4149725" cy="1749462"/>
        </p:xfrm>
        <a:graphic>
          <a:graphicData uri="http://schemas.openxmlformats.org/drawingml/2006/table">
            <a:tbl>
              <a:tblPr/>
              <a:tblGrid>
                <a:gridCol w="1614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5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914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 </a:t>
                      </a:r>
                    </a:p>
                  </a:txBody>
                  <a:tcPr marT="45699" marB="456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PhoneNo</a:t>
                      </a:r>
                    </a:p>
                  </a:txBody>
                  <a:tcPr marT="45699" marB="4569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220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marT="45699" marB="456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555-1234</a:t>
                      </a:r>
                    </a:p>
                  </a:txBody>
                  <a:tcPr marT="45699" marB="4569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08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M. Amer</a:t>
                      </a:r>
                    </a:p>
                  </a:txBody>
                  <a:tcPr marT="45699" marB="456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555-4321</a:t>
                      </a:r>
                    </a:p>
                  </a:txBody>
                  <a:tcPr marT="45699" marB="4569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34AA157-BCFA-DC70-E706-B38449BA86D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Third Normal Form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DC883234-1989-F7C8-D6E7-E8734EE2A17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A table is in 3NF iff</a:t>
            </a:r>
          </a:p>
          <a:p>
            <a:pPr lvl="1"/>
            <a:r>
              <a:rPr lang="en-US" altLang="en-US"/>
              <a:t>it is in 2NF and </a:t>
            </a:r>
          </a:p>
          <a:p>
            <a:pPr lvl="1"/>
            <a:r>
              <a:rPr lang="en-US" altLang="en-US"/>
              <a:t>all its attributes are determined only by its candidate keys and not by any non-prime attributes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6E8FE5A2-AE29-4A01-0749-E8464A010CD4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9B39955-FB94-FB6C-9E53-0A585EAB98B4}"/>
              </a:ext>
            </a:extLst>
          </p:cNvPr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981201" y="1981200"/>
            <a:ext cx="8424863" cy="3886200"/>
          </a:xfrm>
        </p:spPr>
        <p:txBody>
          <a:bodyPr/>
          <a:lstStyle/>
          <a:p>
            <a:r>
              <a:rPr lang="en-US" altLang="en-US"/>
              <a:t>Table BorrowedBooks</a:t>
            </a:r>
          </a:p>
        </p:txBody>
      </p:sp>
      <p:graphicFrame>
        <p:nvGraphicFramePr>
          <p:cNvPr id="164891" name="Group 27">
            <a:extLst>
              <a:ext uri="{FF2B5EF4-FFF2-40B4-BE49-F238E27FC236}">
                <a16:creationId xmlns:a16="http://schemas.microsoft.com/office/drawing/2014/main" id="{62A684FB-F90E-876A-B130-E9A3FF207AC2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1981201" y="2789239"/>
          <a:ext cx="8424863" cy="1684338"/>
        </p:xfrm>
        <a:graphic>
          <a:graphicData uri="http://schemas.openxmlformats.org/drawingml/2006/table">
            <a:tbl>
              <a:tblPr/>
              <a:tblGrid>
                <a:gridCol w="17383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92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22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81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BookNo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Patron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67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B1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J. Fisher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101 Main Street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3/2/15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65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L. Perez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202 Market Street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2/28/15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3578" name="Text Box 26">
            <a:extLst>
              <a:ext uri="{FF2B5EF4-FFF2-40B4-BE49-F238E27FC236}">
                <a16:creationId xmlns:a16="http://schemas.microsoft.com/office/drawing/2014/main" id="{33B59CEA-CC21-5E18-F3FF-C4E6E46345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76450" y="4751388"/>
            <a:ext cx="7227888" cy="946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8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bg2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accent2"/>
              </a:buClr>
              <a:buSzPct val="70000"/>
              <a:buFont typeface="Wingdings" panose="05000000000000000000" pitchFamily="2" charset="2"/>
              <a:buChar char="¨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lr>
                <a:schemeClr val="bg2"/>
              </a:buClr>
              <a:buFont typeface="Wingdings" panose="05000000000000000000" pitchFamily="2" charset="2"/>
              <a:buChar char="§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/>
              <a:t>Candidate key is BookNo</a:t>
            </a:r>
          </a:p>
          <a:p>
            <a:pPr>
              <a:spcBef>
                <a:spcPct val="0"/>
              </a:spcBef>
              <a:buClrTx/>
              <a:buFont typeface="Wingdings" panose="05000000000000000000" pitchFamily="2" charset="2"/>
              <a:buChar char="q"/>
            </a:pPr>
            <a:r>
              <a:rPr lang="en-US" altLang="en-US"/>
              <a:t>Patron  → Address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68CE597A-491D-AAA3-9AAA-B56C37DC524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3NF Solution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D74EB0B-05F9-B988-AFBD-030466667F8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 sz="3200"/>
              <a:t>Put address in separate Patron table</a:t>
            </a:r>
          </a:p>
        </p:txBody>
      </p:sp>
      <p:graphicFrame>
        <p:nvGraphicFramePr>
          <p:cNvPr id="24625" name="Group 49">
            <a:extLst>
              <a:ext uri="{FF2B5EF4-FFF2-40B4-BE49-F238E27FC236}">
                <a16:creationId xmlns:a16="http://schemas.microsoft.com/office/drawing/2014/main" id="{50639A5B-B8EA-43E1-BEE0-F73A37D1DD32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2374900" y="2790826"/>
          <a:ext cx="5126038" cy="1604681"/>
        </p:xfrm>
        <a:graphic>
          <a:graphicData uri="http://schemas.openxmlformats.org/drawingml/2006/table">
            <a:tbl>
              <a:tblPr/>
              <a:tblGrid>
                <a:gridCol w="1579563">
                  <a:extLst>
                    <a:ext uri="{9D8B030D-6E8A-4147-A177-3AD203B41FA5}">
                      <a16:colId xmlns:a16="http://schemas.microsoft.com/office/drawing/2014/main" val="1497692194"/>
                    </a:ext>
                  </a:extLst>
                </a:gridCol>
                <a:gridCol w="1903412">
                  <a:extLst>
                    <a:ext uri="{9D8B030D-6E8A-4147-A177-3AD203B41FA5}">
                      <a16:colId xmlns:a16="http://schemas.microsoft.com/office/drawing/2014/main" val="3433673888"/>
                    </a:ext>
                  </a:extLst>
                </a:gridCol>
                <a:gridCol w="1643063">
                  <a:extLst>
                    <a:ext uri="{9D8B030D-6E8A-4147-A177-3AD203B41FA5}">
                      <a16:colId xmlns:a16="http://schemas.microsoft.com/office/drawing/2014/main" val="3291192465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BookNo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Patron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Due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07632548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B1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J. Fisher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3/2/15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95148420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B2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L. Perez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2/28/15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9794775"/>
                  </a:ext>
                </a:extLst>
              </a:tr>
            </a:tbl>
          </a:graphicData>
        </a:graphic>
      </p:graphicFrame>
      <p:graphicFrame>
        <p:nvGraphicFramePr>
          <p:cNvPr id="24623" name="Group 47">
            <a:extLst>
              <a:ext uri="{FF2B5EF4-FFF2-40B4-BE49-F238E27FC236}">
                <a16:creationId xmlns:a16="http://schemas.microsoft.com/office/drawing/2014/main" id="{3F9DDEFF-5446-BFCC-7EBB-A89D95ECBD0C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2374900" y="4702176"/>
          <a:ext cx="6199188" cy="1586512"/>
        </p:xfrm>
        <a:graphic>
          <a:graphicData uri="http://schemas.openxmlformats.org/drawingml/2006/table">
            <a:tbl>
              <a:tblPr/>
              <a:tblGrid>
                <a:gridCol w="2413000">
                  <a:extLst>
                    <a:ext uri="{9D8B030D-6E8A-4147-A177-3AD203B41FA5}">
                      <a16:colId xmlns:a16="http://schemas.microsoft.com/office/drawing/2014/main" val="1252847136"/>
                    </a:ext>
                  </a:extLst>
                </a:gridCol>
                <a:gridCol w="3786188">
                  <a:extLst>
                    <a:ext uri="{9D8B030D-6E8A-4147-A177-3AD203B41FA5}">
                      <a16:colId xmlns:a16="http://schemas.microsoft.com/office/drawing/2014/main" val="86343577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Patron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98113998"/>
                  </a:ext>
                </a:extLst>
              </a:tr>
              <a:tr h="528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J. Fisher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101 Main Street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8935904"/>
                  </a:ext>
                </a:extLst>
              </a:tr>
              <a:tr h="539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L. Perez</a:t>
                      </a:r>
                    </a:p>
                  </a:txBody>
                  <a:tcPr marT="45702" marB="4570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 Market Street </a:t>
                      </a:r>
                    </a:p>
                  </a:txBody>
                  <a:tcPr marT="45702" marB="4570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040349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F24BE84-4BC2-01FF-16BF-F3FA5F5EBE8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Another example 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A84CAA40-63E2-7D21-B2C4-119F47A7CA84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Tournament winners</a:t>
            </a:r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r>
              <a:rPr lang="en-US" altLang="en-US"/>
              <a:t>Candidate key is {Tournament, Year}</a:t>
            </a:r>
          </a:p>
          <a:p>
            <a:r>
              <a:rPr lang="en-US" altLang="en-US"/>
              <a:t>Winner →DOB</a:t>
            </a:r>
          </a:p>
        </p:txBody>
      </p:sp>
      <p:graphicFrame>
        <p:nvGraphicFramePr>
          <p:cNvPr id="169034" name="Group 74">
            <a:extLst>
              <a:ext uri="{FF2B5EF4-FFF2-40B4-BE49-F238E27FC236}">
                <a16:creationId xmlns:a16="http://schemas.microsoft.com/office/drawing/2014/main" id="{96B9AE60-E8C4-56A5-63CF-53DF3EB9C6D3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1981201" y="2841625"/>
          <a:ext cx="8442325" cy="2351088"/>
        </p:xfrm>
        <a:graphic>
          <a:graphicData uri="http://schemas.openxmlformats.org/drawingml/2006/table">
            <a:tbl>
              <a:tblPr/>
              <a:tblGrid>
                <a:gridCol w="30861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83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891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Tournament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Year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Winner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DOB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65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Indiana Invitational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Al Fredrickson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 July 1975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Cleveland Open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Bob Albertson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28 Sept. 1968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15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Des Moines Masters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1999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Al Fredrickson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 July 1975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D499584-6C87-956E-D02D-C650249D146E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Boyce-Codd Normal Form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3383ECB-D4F0-CB1E-44CA-71FD4400780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en-US" altLang="en-US"/>
              <a:t>Stricter form of 3NF</a:t>
            </a:r>
          </a:p>
          <a:p>
            <a:r>
              <a:rPr lang="en-US" altLang="en-US"/>
              <a:t>A table  </a:t>
            </a:r>
            <a:r>
              <a:rPr lang="en-US" altLang="en-US" i="1"/>
              <a:t>T</a:t>
            </a:r>
            <a:r>
              <a:rPr lang="en-US" altLang="en-US"/>
              <a:t> is in BCNF iff </a:t>
            </a:r>
          </a:p>
          <a:p>
            <a:pPr lvl="1"/>
            <a:r>
              <a:rPr lang="en-US" altLang="en-US"/>
              <a:t>for every one of its non-trivial dependencies</a:t>
            </a:r>
            <a:br>
              <a:rPr lang="en-US" altLang="en-US"/>
            </a:br>
            <a:r>
              <a:rPr lang="en-US" altLang="en-US" i="1"/>
              <a:t>X → Y</a:t>
            </a:r>
            <a:r>
              <a:rPr lang="en-US" altLang="en-US"/>
              <a:t>, </a:t>
            </a:r>
            <a:r>
              <a:rPr lang="en-US" altLang="en-US" i="1"/>
              <a:t>X</a:t>
            </a:r>
            <a:r>
              <a:rPr lang="en-US" altLang="en-US"/>
              <a:t> is a super key for </a:t>
            </a:r>
            <a:r>
              <a:rPr lang="en-US" altLang="en-US" i="1"/>
              <a:t>T</a:t>
            </a:r>
          </a:p>
          <a:p>
            <a:pPr lvl="1"/>
            <a:endParaRPr lang="en-US" altLang="en-US" i="1"/>
          </a:p>
          <a:p>
            <a:r>
              <a:rPr lang="en-US" altLang="en-US"/>
              <a:t> Most tables that are in 3NF also are in BCNF	</a:t>
            </a: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4D7C468F-AB62-A2A0-30F6-F08A71578AA6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7F06425E-45B9-AEA5-FB68-4C967B47442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97075" y="4457700"/>
            <a:ext cx="8229600" cy="2154238"/>
          </a:xfrm>
        </p:spPr>
        <p:txBody>
          <a:bodyPr/>
          <a:lstStyle/>
          <a:p>
            <a:r>
              <a:rPr lang="en-US" altLang="en-US"/>
              <a:t>We can assume</a:t>
            </a:r>
          </a:p>
          <a:p>
            <a:pPr lvl="1"/>
            <a:r>
              <a:rPr lang="en-US" altLang="en-US"/>
              <a:t>Manager → Branch</a:t>
            </a:r>
          </a:p>
          <a:p>
            <a:pPr lvl="1"/>
            <a:r>
              <a:rPr lang="en-US" altLang="en-US"/>
              <a:t>{Project, Branch} → Manager</a:t>
            </a:r>
          </a:p>
        </p:txBody>
      </p:sp>
      <p:graphicFrame>
        <p:nvGraphicFramePr>
          <p:cNvPr id="27680" name="Group 32">
            <a:extLst>
              <a:ext uri="{FF2B5EF4-FFF2-40B4-BE49-F238E27FC236}">
                <a16:creationId xmlns:a16="http://schemas.microsoft.com/office/drawing/2014/main" id="{B32B7FA0-8C20-CFBC-58AF-B599175B64E0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4400550" y="1446214"/>
          <a:ext cx="5126038" cy="2691100"/>
        </p:xfrm>
        <a:graphic>
          <a:graphicData uri="http://schemas.openxmlformats.org/drawingml/2006/table">
            <a:tbl>
              <a:tblPr/>
              <a:tblGrid>
                <a:gridCol w="1762125">
                  <a:extLst>
                    <a:ext uri="{9D8B030D-6E8A-4147-A177-3AD203B41FA5}">
                      <a16:colId xmlns:a16="http://schemas.microsoft.com/office/drawing/2014/main" val="3773207300"/>
                    </a:ext>
                  </a:extLst>
                </a:gridCol>
                <a:gridCol w="1720850">
                  <a:extLst>
                    <a:ext uri="{9D8B030D-6E8A-4147-A177-3AD203B41FA5}">
                      <a16:colId xmlns:a16="http://schemas.microsoft.com/office/drawing/2014/main" val="3475516955"/>
                    </a:ext>
                  </a:extLst>
                </a:gridCol>
                <a:gridCol w="1643063">
                  <a:extLst>
                    <a:ext uri="{9D8B030D-6E8A-4147-A177-3AD203B41FA5}">
                      <a16:colId xmlns:a16="http://schemas.microsoft.com/office/drawing/2014/main" val="3774491861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Branch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5975756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00089668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5672480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Carol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1365254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Dean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825478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F3096A55-CB38-B4D4-292B-3B1F8C19D28D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en-US" altLang="en-US"/>
              <a:t>Example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EE919E77-656A-4232-7928-8ABF810859C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981200" y="4438651"/>
            <a:ext cx="8229600" cy="2233613"/>
          </a:xfrm>
        </p:spPr>
        <p:txBody>
          <a:bodyPr/>
          <a:lstStyle/>
          <a:p>
            <a:r>
              <a:rPr lang="en-US" altLang="en-US"/>
              <a:t>Not in BCNF because Manager → Branch and Manager is not a superkey</a:t>
            </a:r>
          </a:p>
          <a:p>
            <a:r>
              <a:rPr lang="en-US" altLang="en-US"/>
              <a:t>Will decomposition work?</a:t>
            </a:r>
          </a:p>
          <a:p>
            <a:pPr lvl="1"/>
            <a:endParaRPr lang="en-US" altLang="en-US"/>
          </a:p>
        </p:txBody>
      </p:sp>
      <p:graphicFrame>
        <p:nvGraphicFramePr>
          <p:cNvPr id="28703" name="Group 31">
            <a:extLst>
              <a:ext uri="{FF2B5EF4-FFF2-40B4-BE49-F238E27FC236}">
                <a16:creationId xmlns:a16="http://schemas.microsoft.com/office/drawing/2014/main" id="{E8D185FB-DEE3-47D9-80A2-B9DE17ED69D0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4400550" y="1446214"/>
          <a:ext cx="5126038" cy="2691100"/>
        </p:xfrm>
        <a:graphic>
          <a:graphicData uri="http://schemas.openxmlformats.org/drawingml/2006/table">
            <a:tbl>
              <a:tblPr/>
              <a:tblGrid>
                <a:gridCol w="1762125">
                  <a:extLst>
                    <a:ext uri="{9D8B030D-6E8A-4147-A177-3AD203B41FA5}">
                      <a16:colId xmlns:a16="http://schemas.microsoft.com/office/drawing/2014/main" val="1397576611"/>
                    </a:ext>
                  </a:extLst>
                </a:gridCol>
                <a:gridCol w="1720850">
                  <a:extLst>
                    <a:ext uri="{9D8B030D-6E8A-4147-A177-3AD203B41FA5}">
                      <a16:colId xmlns:a16="http://schemas.microsoft.com/office/drawing/2014/main" val="651183197"/>
                    </a:ext>
                  </a:extLst>
                </a:gridCol>
                <a:gridCol w="1643063">
                  <a:extLst>
                    <a:ext uri="{9D8B030D-6E8A-4147-A177-3AD203B41FA5}">
                      <a16:colId xmlns:a16="http://schemas.microsoft.com/office/drawing/2014/main" val="3959406653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Branch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5009080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0609763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Bob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7451306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Carol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2662447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373233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1E04454D-AE71-82C3-A31A-69F753264C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 decomposition (I)</a:t>
            </a:r>
          </a:p>
        </p:txBody>
      </p:sp>
      <p:sp>
        <p:nvSpPr>
          <p:cNvPr id="51334" name="Rectangle 134">
            <a:extLst>
              <a:ext uri="{FF2B5EF4-FFF2-40B4-BE49-F238E27FC236}">
                <a16:creationId xmlns:a16="http://schemas.microsoft.com/office/drawing/2014/main" id="{0CF220EF-6DED-31BA-ECF1-F00C4E5F32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7075" y="4706939"/>
            <a:ext cx="8229600" cy="1335087"/>
          </a:xfrm>
        </p:spPr>
        <p:txBody>
          <a:bodyPr/>
          <a:lstStyle/>
          <a:p>
            <a:r>
              <a:rPr lang="en-US" altLang="en-US"/>
              <a:t>Two-table solution does not preserve the dependency {Project, Branch} → Manager</a:t>
            </a:r>
          </a:p>
          <a:p>
            <a:endParaRPr lang="en-US" altLang="en-US"/>
          </a:p>
        </p:txBody>
      </p:sp>
      <p:graphicFrame>
        <p:nvGraphicFramePr>
          <p:cNvPr id="51336" name="Group 136">
            <a:extLst>
              <a:ext uri="{FF2B5EF4-FFF2-40B4-BE49-F238E27FC236}">
                <a16:creationId xmlns:a16="http://schemas.microsoft.com/office/drawing/2014/main" id="{874C3B70-A886-3CD6-D80F-E3026608704D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6111876" y="1843088"/>
          <a:ext cx="3286125" cy="2172950"/>
        </p:xfrm>
        <a:graphic>
          <a:graphicData uri="http://schemas.openxmlformats.org/drawingml/2006/table">
            <a:tbl>
              <a:tblPr/>
              <a:tblGrid>
                <a:gridCol w="1643063">
                  <a:extLst>
                    <a:ext uri="{9D8B030D-6E8A-4147-A177-3AD203B41FA5}">
                      <a16:colId xmlns:a16="http://schemas.microsoft.com/office/drawing/2014/main" val="2207774611"/>
                    </a:ext>
                  </a:extLst>
                </a:gridCol>
                <a:gridCol w="1643062">
                  <a:extLst>
                    <a:ext uri="{9D8B030D-6E8A-4147-A177-3AD203B41FA5}">
                      <a16:colId xmlns:a16="http://schemas.microsoft.com/office/drawing/2014/main" val="2149315394"/>
                    </a:ext>
                  </a:extLst>
                </a:gridCol>
              </a:tblGrid>
              <a:tr h="5064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Branch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8560686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4593415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Bob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59435517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Carol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58213079"/>
                  </a:ext>
                </a:extLst>
              </a:tr>
            </a:tbl>
          </a:graphicData>
        </a:graphic>
      </p:graphicFrame>
      <p:graphicFrame>
        <p:nvGraphicFramePr>
          <p:cNvPr id="51333" name="Group 133">
            <a:extLst>
              <a:ext uri="{FF2B5EF4-FFF2-40B4-BE49-F238E27FC236}">
                <a16:creationId xmlns:a16="http://schemas.microsoft.com/office/drawing/2014/main" id="{ABFB0119-9E8E-D312-DE15-D712146F6033}"/>
              </a:ext>
            </a:extLst>
          </p:cNvPr>
          <p:cNvGraphicFramePr>
            <a:graphicFrameLocks noGrp="1"/>
          </p:cNvGraphicFramePr>
          <p:nvPr/>
        </p:nvGraphicFramePr>
        <p:xfrm>
          <a:off x="2371726" y="1843089"/>
          <a:ext cx="3482975" cy="2691130"/>
        </p:xfrm>
        <a:graphic>
          <a:graphicData uri="http://schemas.openxmlformats.org/drawingml/2006/table">
            <a:tbl>
              <a:tblPr/>
              <a:tblGrid>
                <a:gridCol w="1762125">
                  <a:extLst>
                    <a:ext uri="{9D8B030D-6E8A-4147-A177-3AD203B41FA5}">
                      <a16:colId xmlns:a16="http://schemas.microsoft.com/office/drawing/2014/main" val="1860818576"/>
                    </a:ext>
                  </a:extLst>
                </a:gridCol>
                <a:gridCol w="1720850">
                  <a:extLst>
                    <a:ext uri="{9D8B030D-6E8A-4147-A177-3AD203B41FA5}">
                      <a16:colId xmlns:a16="http://schemas.microsoft.com/office/drawing/2014/main" val="1647991162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2039300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8724451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2083371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Carol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2697340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478916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9808A0CF-C809-5752-4221-B67951A2B1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 decomposition (II)</a:t>
            </a:r>
          </a:p>
        </p:txBody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6E36D1FB-4467-6298-67E2-ECB927B2F5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97075" y="5146675"/>
            <a:ext cx="8229600" cy="1335088"/>
          </a:xfrm>
        </p:spPr>
        <p:txBody>
          <a:bodyPr/>
          <a:lstStyle/>
          <a:p>
            <a:r>
              <a:rPr lang="en-US" altLang="en-US"/>
              <a:t>Cannot have two or more managers managing the same project at the same branch</a:t>
            </a:r>
          </a:p>
          <a:p>
            <a:endParaRPr lang="en-US" altLang="en-US"/>
          </a:p>
        </p:txBody>
      </p:sp>
      <p:graphicFrame>
        <p:nvGraphicFramePr>
          <p:cNvPr id="55360" name="Group 64">
            <a:extLst>
              <a:ext uri="{FF2B5EF4-FFF2-40B4-BE49-F238E27FC236}">
                <a16:creationId xmlns:a16="http://schemas.microsoft.com/office/drawing/2014/main" id="{B985BCF9-CFE6-D2BD-EA9F-2C799448F473}"/>
              </a:ext>
            </a:extLst>
          </p:cNvPr>
          <p:cNvGraphicFramePr>
            <a:graphicFrameLocks noGrp="1"/>
          </p:cNvGraphicFramePr>
          <p:nvPr>
            <p:ph sz="quarter" idx="4294967295"/>
          </p:nvPr>
        </p:nvGraphicFramePr>
        <p:xfrm>
          <a:off x="6111876" y="1843089"/>
          <a:ext cx="3286125" cy="2741275"/>
        </p:xfrm>
        <a:graphic>
          <a:graphicData uri="http://schemas.openxmlformats.org/drawingml/2006/table">
            <a:tbl>
              <a:tblPr/>
              <a:tblGrid>
                <a:gridCol w="1643063">
                  <a:extLst>
                    <a:ext uri="{9D8B030D-6E8A-4147-A177-3AD203B41FA5}">
                      <a16:colId xmlns:a16="http://schemas.microsoft.com/office/drawing/2014/main" val="3122814819"/>
                    </a:ext>
                  </a:extLst>
                </a:gridCol>
                <a:gridCol w="1643062">
                  <a:extLst>
                    <a:ext uri="{9D8B030D-6E8A-4147-A177-3AD203B41FA5}">
                      <a16:colId xmlns:a16="http://schemas.microsoft.com/office/drawing/2014/main" val="3217219592"/>
                    </a:ext>
                  </a:extLst>
                </a:gridCol>
              </a:tblGrid>
              <a:tr h="5064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Branch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0590055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Austin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5815094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Bob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4470476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Carol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64766434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Dean</a:t>
                      </a:r>
                    </a:p>
                  </a:txBody>
                  <a:tcPr marT="45715" marB="45715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Houston</a:t>
                      </a:r>
                    </a:p>
                  </a:txBody>
                  <a:tcPr marT="45715" marB="45715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4531663"/>
                  </a:ext>
                </a:extLst>
              </a:tr>
            </a:tbl>
          </a:graphicData>
        </a:graphic>
      </p:graphicFrame>
      <p:graphicFrame>
        <p:nvGraphicFramePr>
          <p:cNvPr id="55359" name="Group 63">
            <a:extLst>
              <a:ext uri="{FF2B5EF4-FFF2-40B4-BE49-F238E27FC236}">
                <a16:creationId xmlns:a16="http://schemas.microsoft.com/office/drawing/2014/main" id="{409C1D53-DD75-B499-5316-19C4F5AB740D}"/>
              </a:ext>
            </a:extLst>
          </p:cNvPr>
          <p:cNvGraphicFramePr>
            <a:graphicFrameLocks noGrp="1"/>
          </p:cNvGraphicFramePr>
          <p:nvPr/>
        </p:nvGraphicFramePr>
        <p:xfrm>
          <a:off x="2371726" y="1843088"/>
          <a:ext cx="3482975" cy="3209290"/>
        </p:xfrm>
        <a:graphic>
          <a:graphicData uri="http://schemas.openxmlformats.org/drawingml/2006/table">
            <a:tbl>
              <a:tblPr/>
              <a:tblGrid>
                <a:gridCol w="1762125">
                  <a:extLst>
                    <a:ext uri="{9D8B030D-6E8A-4147-A177-3AD203B41FA5}">
                      <a16:colId xmlns:a16="http://schemas.microsoft.com/office/drawing/2014/main" val="484311802"/>
                    </a:ext>
                  </a:extLst>
                </a:gridCol>
                <a:gridCol w="1720850">
                  <a:extLst>
                    <a:ext uri="{9D8B030D-6E8A-4147-A177-3AD203B41FA5}">
                      <a16:colId xmlns:a16="http://schemas.microsoft.com/office/drawing/2014/main" val="2593172266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23349349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5081018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3996532"/>
                  </a:ext>
                </a:extLst>
              </a:tr>
              <a:tr h="5683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Carol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Alpha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36716303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23045405"/>
                  </a:ext>
                </a:extLst>
              </a:tr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Dean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708644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6" name="Rectangle 4">
            <a:extLst>
              <a:ext uri="{FF2B5EF4-FFF2-40B4-BE49-F238E27FC236}">
                <a16:creationId xmlns:a16="http://schemas.microsoft.com/office/drawing/2014/main" id="{44BFA8D6-190F-A84C-F5DD-55E9EA86F4D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/>
              <a:t>An Example</a:t>
            </a: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4FBB18C-778A-8DDD-8584-9925C9B849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en-US"/>
              <a:t>Normalisation Example</a:t>
            </a: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BDCA6A49-6899-D992-A03B-287C56F4A02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81200"/>
            <a:ext cx="8371840" cy="3886200"/>
          </a:xfrm>
        </p:spPr>
        <p:txBody>
          <a:bodyPr/>
          <a:lstStyle/>
          <a:p>
            <a:r>
              <a:rPr lang="en-NZ" altLang="en-US" dirty="0"/>
              <a:t>We have a table representing orders in an online store</a:t>
            </a:r>
          </a:p>
          <a:p>
            <a:r>
              <a:rPr lang="en-NZ" altLang="en-US" dirty="0"/>
              <a:t>Each row represents an item on a particular order</a:t>
            </a:r>
          </a:p>
          <a:p>
            <a:r>
              <a:rPr lang="en-NZ" altLang="en-US" dirty="0"/>
              <a:t>Primary key is</a:t>
            </a:r>
            <a:br>
              <a:rPr lang="en-NZ" altLang="en-US" dirty="0"/>
            </a:br>
            <a:r>
              <a:rPr lang="en-NZ" altLang="en-US" dirty="0"/>
              <a:t>{Order, Product}</a:t>
            </a:r>
            <a:endParaRPr lang="en-GB" altLang="en-US" dirty="0"/>
          </a:p>
          <a:p>
            <a:endParaRPr lang="en-GB" alt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088C57-374F-71BD-78CA-9AC94A6FE8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442192"/>
              </p:ext>
            </p:extLst>
          </p:nvPr>
        </p:nvGraphicFramePr>
        <p:xfrm>
          <a:off x="2225038" y="3553460"/>
          <a:ext cx="812800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1193923589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743892365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063382514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288795250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51365472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20873147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u="sng" dirty="0">
                          <a:solidFill>
                            <a:schemeClr val="tx1"/>
                          </a:solidFill>
                        </a:rPr>
                        <a:t>Order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u="sng" dirty="0">
                          <a:solidFill>
                            <a:schemeClr val="tx1"/>
                          </a:solidFill>
                        </a:rPr>
                        <a:t>Product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Quantity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UnitPrice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Customer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Address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01551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>
            <a:extLst>
              <a:ext uri="{FF2B5EF4-FFF2-40B4-BE49-F238E27FC236}">
                <a16:creationId xmlns:a16="http://schemas.microsoft.com/office/drawing/2014/main" id="{BC8E066B-5F37-090D-B0CB-FD73AE80CE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en-US"/>
              <a:t>Functional Dependencies</a:t>
            </a:r>
            <a:endParaRPr lang="en-GB" altLang="en-US"/>
          </a:p>
        </p:txBody>
      </p:sp>
      <p:sp>
        <p:nvSpPr>
          <p:cNvPr id="90115" name="Rectangle 3">
            <a:extLst>
              <a:ext uri="{FF2B5EF4-FFF2-40B4-BE49-F238E27FC236}">
                <a16:creationId xmlns:a16="http://schemas.microsoft.com/office/drawing/2014/main" id="{95332B12-DCC4-74E9-24E3-D4FEC4682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981200"/>
            <a:ext cx="8453438" cy="4389438"/>
          </a:xfrm>
        </p:spPr>
        <p:txBody>
          <a:bodyPr/>
          <a:lstStyle/>
          <a:p>
            <a:pPr>
              <a:tabLst>
                <a:tab pos="1431925" algn="l"/>
              </a:tabLst>
            </a:pPr>
            <a:r>
              <a:rPr lang="en-NZ" altLang="en-US" dirty="0"/>
              <a:t>Each order is for a single customer:</a:t>
            </a:r>
          </a:p>
          <a:p>
            <a:pPr lvl="1">
              <a:tabLst>
                <a:tab pos="1431925" algn="l"/>
              </a:tabLst>
            </a:pPr>
            <a:r>
              <a:rPr lang="en-NZ" altLang="en-US" dirty="0"/>
              <a:t>Order </a:t>
            </a:r>
            <a:r>
              <a:rPr lang="en-NZ" altLang="en-US" dirty="0">
                <a:sym typeface="Symbol" panose="05050102010706020507" pitchFamily="18" charset="2"/>
              </a:rPr>
              <a:t> Customer</a:t>
            </a:r>
            <a:endParaRPr lang="en-NZ" altLang="en-US" dirty="0"/>
          </a:p>
          <a:p>
            <a:pPr>
              <a:tabLst>
                <a:tab pos="1431925" algn="l"/>
              </a:tabLst>
            </a:pPr>
            <a:r>
              <a:rPr lang="en-NZ" altLang="en-US" dirty="0"/>
              <a:t>Each customer has a single address</a:t>
            </a:r>
          </a:p>
          <a:p>
            <a:pPr lvl="1">
              <a:tabLst>
                <a:tab pos="1431925" algn="l"/>
              </a:tabLst>
            </a:pPr>
            <a:r>
              <a:rPr lang="en-NZ" altLang="en-US" dirty="0">
                <a:sym typeface="Symbol" panose="05050102010706020507" pitchFamily="18" charset="2"/>
              </a:rPr>
              <a:t>Customer  Address</a:t>
            </a:r>
            <a:endParaRPr lang="en-NZ" altLang="en-US" dirty="0"/>
          </a:p>
          <a:p>
            <a:pPr>
              <a:tabLst>
                <a:tab pos="1431925" algn="l"/>
              </a:tabLst>
            </a:pPr>
            <a:r>
              <a:rPr lang="en-NZ" altLang="en-US" dirty="0"/>
              <a:t>Each product has a single price</a:t>
            </a:r>
          </a:p>
          <a:p>
            <a:pPr lvl="1">
              <a:tabLst>
                <a:tab pos="1431925" algn="l"/>
              </a:tabLst>
            </a:pPr>
            <a:r>
              <a:rPr lang="en-NZ" altLang="en-US" dirty="0">
                <a:sym typeface="Symbol" panose="05050102010706020507" pitchFamily="18" charset="2"/>
              </a:rPr>
              <a:t>Product  UnitPrice</a:t>
            </a:r>
            <a:endParaRPr lang="en-NZ" altLang="en-US" dirty="0"/>
          </a:p>
          <a:p>
            <a:pPr>
              <a:tabLst>
                <a:tab pos="1431925" algn="l"/>
              </a:tabLst>
            </a:pPr>
            <a:r>
              <a:rPr lang="en-NZ" altLang="en-US" dirty="0"/>
              <a:t>As Order </a:t>
            </a:r>
            <a:r>
              <a:rPr lang="en-NZ" altLang="en-US" dirty="0">
                <a:sym typeface="Symbol" panose="05050102010706020507" pitchFamily="18" charset="2"/>
              </a:rPr>
              <a:t> Customer and Customer  Address</a:t>
            </a:r>
          </a:p>
          <a:p>
            <a:pPr lvl="1">
              <a:tabLst>
                <a:tab pos="1431925" algn="l"/>
              </a:tabLst>
            </a:pPr>
            <a:r>
              <a:rPr lang="en-NZ" altLang="en-US" dirty="0"/>
              <a:t>Order </a:t>
            </a:r>
            <a:r>
              <a:rPr lang="en-NZ" altLang="en-US" dirty="0">
                <a:sym typeface="Symbol" panose="05050102010706020507" pitchFamily="18" charset="2"/>
              </a:rPr>
              <a:t> Address</a:t>
            </a:r>
            <a:endParaRPr lang="en-GB" altLang="en-US" dirty="0"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4A687E72-5F10-EF94-4934-1AA0242C214B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457200"/>
            <a:ext cx="8229600" cy="1371600"/>
          </a:xfrm>
        </p:spPr>
        <p:txBody>
          <a:bodyPr/>
          <a:lstStyle/>
          <a:p>
            <a:r>
              <a:rPr lang="en-US" altLang="en-US"/>
              <a:t> 2NF Solution (I)</a:t>
            </a:r>
          </a:p>
        </p:txBody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FEBE97A9-E710-BE49-F0C4-D6579BBFE38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1981200"/>
            <a:ext cx="8229600" cy="3886200"/>
          </a:xfrm>
        </p:spPr>
        <p:txBody>
          <a:bodyPr/>
          <a:lstStyle/>
          <a:p>
            <a:r>
              <a:rPr lang="en-US" altLang="en-US" b="1" i="1"/>
              <a:t>First decomposition</a:t>
            </a:r>
          </a:p>
          <a:p>
            <a:pPr lvl="1"/>
            <a:r>
              <a:rPr lang="en-US" altLang="en-US"/>
              <a:t>First table</a:t>
            </a:r>
          </a:p>
          <a:p>
            <a:pPr lvl="1"/>
            <a:endParaRPr lang="en-US" altLang="en-US"/>
          </a:p>
          <a:p>
            <a:pPr lvl="1"/>
            <a:endParaRPr lang="en-US" altLang="en-US"/>
          </a:p>
          <a:p>
            <a:pPr lvl="1"/>
            <a:r>
              <a:rPr lang="en-US" altLang="en-US"/>
              <a:t>Second table</a:t>
            </a:r>
          </a:p>
        </p:txBody>
      </p:sp>
      <p:graphicFrame>
        <p:nvGraphicFramePr>
          <p:cNvPr id="98381" name="Group 77">
            <a:extLst>
              <a:ext uri="{FF2B5EF4-FFF2-40B4-BE49-F238E27FC236}">
                <a16:creationId xmlns:a16="http://schemas.microsoft.com/office/drawing/2014/main" id="{01A092A4-1C38-DBC6-F5EE-325F2A926CAA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1977588326"/>
              </p:ext>
            </p:extLst>
          </p:nvPr>
        </p:nvGraphicFramePr>
        <p:xfrm>
          <a:off x="3729355" y="2398079"/>
          <a:ext cx="5607050" cy="517525"/>
        </p:xfrm>
        <a:graphic>
          <a:graphicData uri="http://schemas.openxmlformats.org/drawingml/2006/table">
            <a:tbl>
              <a:tblPr/>
              <a:tblGrid>
                <a:gridCol w="1168400">
                  <a:extLst>
                    <a:ext uri="{9D8B030D-6E8A-4147-A177-3AD203B41FA5}">
                      <a16:colId xmlns:a16="http://schemas.microsoft.com/office/drawing/2014/main" val="1149129638"/>
                    </a:ext>
                  </a:extLst>
                </a:gridCol>
                <a:gridCol w="1431925">
                  <a:extLst>
                    <a:ext uri="{9D8B030D-6E8A-4147-A177-3AD203B41FA5}">
                      <a16:colId xmlns:a16="http://schemas.microsoft.com/office/drawing/2014/main" val="887267257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248180802"/>
                    </a:ext>
                  </a:extLst>
                </a:gridCol>
                <a:gridCol w="1597025">
                  <a:extLst>
                    <a:ext uri="{9D8B030D-6E8A-4147-A177-3AD203B41FA5}">
                      <a16:colId xmlns:a16="http://schemas.microsoft.com/office/drawing/2014/main" val="773191023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60855468"/>
                  </a:ext>
                </a:extLst>
              </a:tr>
            </a:tbl>
          </a:graphicData>
        </a:graphic>
      </p:graphicFrame>
      <p:graphicFrame>
        <p:nvGraphicFramePr>
          <p:cNvPr id="98378" name="Group 74">
            <a:extLst>
              <a:ext uri="{FF2B5EF4-FFF2-40B4-BE49-F238E27FC236}">
                <a16:creationId xmlns:a16="http://schemas.microsoft.com/office/drawing/2014/main" id="{5B6DB899-CB1D-2BD5-C266-0E1178D65D2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15708"/>
              </p:ext>
            </p:extLst>
          </p:nvPr>
        </p:nvGraphicFramePr>
        <p:xfrm>
          <a:off x="3729355" y="3429000"/>
          <a:ext cx="4291013" cy="476250"/>
        </p:xfrm>
        <a:graphic>
          <a:graphicData uri="http://schemas.openxmlformats.org/drawingml/2006/table">
            <a:tbl>
              <a:tblPr/>
              <a:tblGrid>
                <a:gridCol w="1168400">
                  <a:extLst>
                    <a:ext uri="{9D8B030D-6E8A-4147-A177-3AD203B41FA5}">
                      <a16:colId xmlns:a16="http://schemas.microsoft.com/office/drawing/2014/main" val="610494340"/>
                    </a:ext>
                  </a:extLst>
                </a:gridCol>
                <a:gridCol w="1525588">
                  <a:extLst>
                    <a:ext uri="{9D8B030D-6E8A-4147-A177-3AD203B41FA5}">
                      <a16:colId xmlns:a16="http://schemas.microsoft.com/office/drawing/2014/main" val="580633995"/>
                    </a:ext>
                  </a:extLst>
                </a:gridCol>
                <a:gridCol w="1597025">
                  <a:extLst>
                    <a:ext uri="{9D8B030D-6E8A-4147-A177-3AD203B41FA5}">
                      <a16:colId xmlns:a16="http://schemas.microsoft.com/office/drawing/2014/main" val="1968210441"/>
                    </a:ext>
                  </a:extLst>
                </a:gridCol>
              </a:tblGrid>
              <a:tr h="4762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050373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>
            <a:extLst>
              <a:ext uri="{FF2B5EF4-FFF2-40B4-BE49-F238E27FC236}">
                <a16:creationId xmlns:a16="http://schemas.microsoft.com/office/drawing/2014/main" id="{3BB2AA55-7063-769E-31D3-DF6FFED52F0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457200"/>
            <a:ext cx="8229600" cy="1371600"/>
          </a:xfrm>
        </p:spPr>
        <p:txBody>
          <a:bodyPr/>
          <a:lstStyle/>
          <a:p>
            <a:r>
              <a:rPr lang="en-US" altLang="en-US"/>
              <a:t> 2NF Solution (II)</a:t>
            </a:r>
          </a:p>
        </p:txBody>
      </p:sp>
      <p:sp>
        <p:nvSpPr>
          <p:cNvPr id="105475" name="Rectangle 3">
            <a:extLst>
              <a:ext uri="{FF2B5EF4-FFF2-40B4-BE49-F238E27FC236}">
                <a16:creationId xmlns:a16="http://schemas.microsoft.com/office/drawing/2014/main" id="{B7C0C74C-C613-BC2B-7CE8-25E8131BF57D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>
          <a:xfrm>
            <a:off x="1524000" y="1981200"/>
            <a:ext cx="8229600" cy="3886200"/>
          </a:xfrm>
        </p:spPr>
        <p:txBody>
          <a:bodyPr/>
          <a:lstStyle/>
          <a:p>
            <a:r>
              <a:rPr lang="en-US" altLang="en-US" b="1" i="1"/>
              <a:t>Second decomposition</a:t>
            </a:r>
          </a:p>
          <a:p>
            <a:pPr lvl="1"/>
            <a:r>
              <a:rPr lang="en-US" altLang="en-US"/>
              <a:t>First table</a:t>
            </a:r>
          </a:p>
          <a:p>
            <a:pPr lvl="1">
              <a:spcBef>
                <a:spcPct val="200000"/>
              </a:spcBef>
            </a:pPr>
            <a:r>
              <a:rPr lang="en-US" altLang="en-US"/>
              <a:t>Second table</a:t>
            </a:r>
          </a:p>
          <a:p>
            <a:pPr lvl="1">
              <a:spcBef>
                <a:spcPct val="200000"/>
              </a:spcBef>
            </a:pPr>
            <a:r>
              <a:rPr lang="en-US" altLang="en-US"/>
              <a:t>Third table</a:t>
            </a:r>
          </a:p>
        </p:txBody>
      </p:sp>
      <p:graphicFrame>
        <p:nvGraphicFramePr>
          <p:cNvPr id="105517" name="Group 45">
            <a:extLst>
              <a:ext uri="{FF2B5EF4-FFF2-40B4-BE49-F238E27FC236}">
                <a16:creationId xmlns:a16="http://schemas.microsoft.com/office/drawing/2014/main" id="{9000A287-04FE-DE51-A832-9071FA386BEE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723012882"/>
              </p:ext>
            </p:extLst>
          </p:nvPr>
        </p:nvGraphicFramePr>
        <p:xfrm>
          <a:off x="3749675" y="2463642"/>
          <a:ext cx="4197350" cy="518160"/>
        </p:xfrm>
        <a:graphic>
          <a:graphicData uri="http://schemas.openxmlformats.org/drawingml/2006/table">
            <a:tbl>
              <a:tblPr/>
              <a:tblGrid>
                <a:gridCol w="1168400">
                  <a:extLst>
                    <a:ext uri="{9D8B030D-6E8A-4147-A177-3AD203B41FA5}">
                      <a16:colId xmlns:a16="http://schemas.microsoft.com/office/drawing/2014/main" val="2841120426"/>
                    </a:ext>
                  </a:extLst>
                </a:gridCol>
                <a:gridCol w="1431925">
                  <a:extLst>
                    <a:ext uri="{9D8B030D-6E8A-4147-A177-3AD203B41FA5}">
                      <a16:colId xmlns:a16="http://schemas.microsoft.com/office/drawing/2014/main" val="2231096018"/>
                    </a:ext>
                  </a:extLst>
                </a:gridCol>
                <a:gridCol w="1597025">
                  <a:extLst>
                    <a:ext uri="{9D8B030D-6E8A-4147-A177-3AD203B41FA5}">
                      <a16:colId xmlns:a16="http://schemas.microsoft.com/office/drawing/2014/main" val="2905210218"/>
                    </a:ext>
                  </a:extLst>
                </a:gridCol>
              </a:tblGrid>
              <a:tr h="4873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Quantity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9503584"/>
                  </a:ext>
                </a:extLst>
              </a:tr>
            </a:tbl>
          </a:graphicData>
        </a:graphic>
      </p:graphicFrame>
      <p:graphicFrame>
        <p:nvGraphicFramePr>
          <p:cNvPr id="105519" name="Group 47">
            <a:extLst>
              <a:ext uri="{FF2B5EF4-FFF2-40B4-BE49-F238E27FC236}">
                <a16:creationId xmlns:a16="http://schemas.microsoft.com/office/drawing/2014/main" id="{5C05F5A6-AD8E-7C8D-B0F7-B9784216E7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583823"/>
              </p:ext>
            </p:extLst>
          </p:nvPr>
        </p:nvGraphicFramePr>
        <p:xfrm>
          <a:off x="3749675" y="3205164"/>
          <a:ext cx="4876800" cy="518160"/>
        </p:xfrm>
        <a:graphic>
          <a:graphicData uri="http://schemas.openxmlformats.org/drawingml/2006/table">
            <a:tbl>
              <a:tblPr/>
              <a:tblGrid>
                <a:gridCol w="1168400">
                  <a:extLst>
                    <a:ext uri="{9D8B030D-6E8A-4147-A177-3AD203B41FA5}">
                      <a16:colId xmlns:a16="http://schemas.microsoft.com/office/drawing/2014/main" val="1132475856"/>
                    </a:ext>
                  </a:extLst>
                </a:gridCol>
                <a:gridCol w="1893888">
                  <a:extLst>
                    <a:ext uri="{9D8B030D-6E8A-4147-A177-3AD203B41FA5}">
                      <a16:colId xmlns:a16="http://schemas.microsoft.com/office/drawing/2014/main" val="153097253"/>
                    </a:ext>
                  </a:extLst>
                </a:gridCol>
                <a:gridCol w="1814512">
                  <a:extLst>
                    <a:ext uri="{9D8B030D-6E8A-4147-A177-3AD203B41FA5}">
                      <a16:colId xmlns:a16="http://schemas.microsoft.com/office/drawing/2014/main" val="1855219442"/>
                    </a:ext>
                  </a:extLst>
                </a:gridCol>
              </a:tblGrid>
              <a:tr h="4841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1321870"/>
                  </a:ext>
                </a:extLst>
              </a:tr>
            </a:tbl>
          </a:graphicData>
        </a:graphic>
      </p:graphicFrame>
      <p:graphicFrame>
        <p:nvGraphicFramePr>
          <p:cNvPr id="105521" name="Group 49">
            <a:extLst>
              <a:ext uri="{FF2B5EF4-FFF2-40B4-BE49-F238E27FC236}">
                <a16:creationId xmlns:a16="http://schemas.microsoft.com/office/drawing/2014/main" id="{8AA0A1D7-39A2-1D45-262A-AE5B5984C1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3131314"/>
              </p:ext>
            </p:extLst>
          </p:nvPr>
        </p:nvGraphicFramePr>
        <p:xfrm>
          <a:off x="3749675" y="4002405"/>
          <a:ext cx="3359150" cy="528638"/>
        </p:xfrm>
        <a:graphic>
          <a:graphicData uri="http://schemas.openxmlformats.org/drawingml/2006/table">
            <a:tbl>
              <a:tblPr/>
              <a:tblGrid>
                <a:gridCol w="1587500">
                  <a:extLst>
                    <a:ext uri="{9D8B030D-6E8A-4147-A177-3AD203B41FA5}">
                      <a16:colId xmlns:a16="http://schemas.microsoft.com/office/drawing/2014/main" val="1353987973"/>
                    </a:ext>
                  </a:extLst>
                </a:gridCol>
                <a:gridCol w="1771650">
                  <a:extLst>
                    <a:ext uri="{9D8B030D-6E8A-4147-A177-3AD203B41FA5}">
                      <a16:colId xmlns:a16="http://schemas.microsoft.com/office/drawing/2014/main" val="2411568372"/>
                    </a:ext>
                  </a:extLst>
                </a:gridCol>
              </a:tblGrid>
              <a:tr h="5286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UnitPrice</a:t>
                      </a:r>
                      <a:endParaRPr kumimoji="0" lang="en-US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810511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7BC1B0B6-5A58-14E7-B18D-67FE5E2DF4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3NF</a:t>
            </a:r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D262EB66-2469-08B1-A69D-E9B64A049F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200000"/>
              </a:spcBef>
            </a:pPr>
            <a:r>
              <a:rPr lang="en-US" altLang="en-US"/>
              <a:t>In second table</a:t>
            </a:r>
          </a:p>
          <a:p>
            <a:pPr lvl="1">
              <a:spcBef>
                <a:spcPct val="250000"/>
              </a:spcBef>
            </a:pPr>
            <a:r>
              <a:rPr lang="en-NZ" altLang="en-US">
                <a:sym typeface="Symbol" panose="05050102010706020507" pitchFamily="18" charset="2"/>
              </a:rPr>
              <a:t>Customer  Address</a:t>
            </a:r>
          </a:p>
          <a:p>
            <a:r>
              <a:rPr lang="en-US" altLang="en-US">
                <a:sym typeface="Symbol" panose="05050102010706020507" pitchFamily="18" charset="2"/>
              </a:rPr>
              <a:t>Split second table into</a:t>
            </a:r>
          </a:p>
        </p:txBody>
      </p:sp>
      <p:graphicFrame>
        <p:nvGraphicFramePr>
          <p:cNvPr id="106574" name="Group 78">
            <a:extLst>
              <a:ext uri="{FF2B5EF4-FFF2-40B4-BE49-F238E27FC236}">
                <a16:creationId xmlns:a16="http://schemas.microsoft.com/office/drawing/2014/main" id="{E7E5E405-3965-9794-F81C-323C3D8EBEA9}"/>
              </a:ext>
            </a:extLst>
          </p:cNvPr>
          <p:cNvGraphicFramePr>
            <a:graphicFrameLocks noGrp="1"/>
          </p:cNvGraphicFramePr>
          <p:nvPr>
            <p:ph sz="half" idx="4294967295"/>
          </p:nvPr>
        </p:nvGraphicFramePr>
        <p:xfrm>
          <a:off x="3292476" y="2724150"/>
          <a:ext cx="5121275" cy="577850"/>
        </p:xfrm>
        <a:graphic>
          <a:graphicData uri="http://schemas.openxmlformats.org/drawingml/2006/table">
            <a:tbl>
              <a:tblPr/>
              <a:tblGrid>
                <a:gridCol w="1227138">
                  <a:extLst>
                    <a:ext uri="{9D8B030D-6E8A-4147-A177-3AD203B41FA5}">
                      <a16:colId xmlns:a16="http://schemas.microsoft.com/office/drawing/2014/main" val="1173485348"/>
                    </a:ext>
                  </a:extLst>
                </a:gridCol>
                <a:gridCol w="1814512">
                  <a:extLst>
                    <a:ext uri="{9D8B030D-6E8A-4147-A177-3AD203B41FA5}">
                      <a16:colId xmlns:a16="http://schemas.microsoft.com/office/drawing/2014/main" val="1716662113"/>
                    </a:ext>
                  </a:extLst>
                </a:gridCol>
                <a:gridCol w="2079625">
                  <a:extLst>
                    <a:ext uri="{9D8B030D-6E8A-4147-A177-3AD203B41FA5}">
                      <a16:colId xmlns:a16="http://schemas.microsoft.com/office/drawing/2014/main" val="1584467363"/>
                    </a:ext>
                  </a:extLst>
                </a:gridCol>
              </a:tblGrid>
              <a:tr h="5778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30708386"/>
                  </a:ext>
                </a:extLst>
              </a:tr>
            </a:tbl>
          </a:graphicData>
        </a:graphic>
      </p:graphicFrame>
      <p:graphicFrame>
        <p:nvGraphicFramePr>
          <p:cNvPr id="106563" name="Group 67">
            <a:extLst>
              <a:ext uri="{FF2B5EF4-FFF2-40B4-BE49-F238E27FC236}">
                <a16:creationId xmlns:a16="http://schemas.microsoft.com/office/drawing/2014/main" id="{28F6042F-777D-CB3B-C8A1-EDFA800A9679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265720560"/>
              </p:ext>
            </p:extLst>
          </p:nvPr>
        </p:nvGraphicFramePr>
        <p:xfrm>
          <a:off x="1750218" y="4310063"/>
          <a:ext cx="3084513" cy="547688"/>
        </p:xfrm>
        <a:graphic>
          <a:graphicData uri="http://schemas.openxmlformats.org/drawingml/2006/table">
            <a:tbl>
              <a:tblPr/>
              <a:tblGrid>
                <a:gridCol w="1190625">
                  <a:extLst>
                    <a:ext uri="{9D8B030D-6E8A-4147-A177-3AD203B41FA5}">
                      <a16:colId xmlns:a16="http://schemas.microsoft.com/office/drawing/2014/main" val="1532287320"/>
                    </a:ext>
                  </a:extLst>
                </a:gridCol>
                <a:gridCol w="1893888">
                  <a:extLst>
                    <a:ext uri="{9D8B030D-6E8A-4147-A177-3AD203B41FA5}">
                      <a16:colId xmlns:a16="http://schemas.microsoft.com/office/drawing/2014/main" val="3955464276"/>
                    </a:ext>
                  </a:extLst>
                </a:gridCol>
              </a:tblGrid>
              <a:tr h="547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Order</a:t>
                      </a: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7386494"/>
                  </a:ext>
                </a:extLst>
              </a:tr>
            </a:tbl>
          </a:graphicData>
        </a:graphic>
      </p:graphicFrame>
      <p:graphicFrame>
        <p:nvGraphicFramePr>
          <p:cNvPr id="106589" name="Group 93">
            <a:extLst>
              <a:ext uri="{FF2B5EF4-FFF2-40B4-BE49-F238E27FC236}">
                <a16:creationId xmlns:a16="http://schemas.microsoft.com/office/drawing/2014/main" id="{966C3EC6-F552-536B-1909-95951FA7393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880470164"/>
              </p:ext>
            </p:extLst>
          </p:nvPr>
        </p:nvGraphicFramePr>
        <p:xfrm>
          <a:off x="6320155" y="4313557"/>
          <a:ext cx="3708400" cy="547688"/>
        </p:xfrm>
        <a:graphic>
          <a:graphicData uri="http://schemas.openxmlformats.org/drawingml/2006/table">
            <a:tbl>
              <a:tblPr/>
              <a:tblGrid>
                <a:gridCol w="1806575">
                  <a:extLst>
                    <a:ext uri="{9D8B030D-6E8A-4147-A177-3AD203B41FA5}">
                      <a16:colId xmlns:a16="http://schemas.microsoft.com/office/drawing/2014/main" val="3219893872"/>
                    </a:ext>
                  </a:extLst>
                </a:gridCol>
                <a:gridCol w="1901825">
                  <a:extLst>
                    <a:ext uri="{9D8B030D-6E8A-4147-A177-3AD203B41FA5}">
                      <a16:colId xmlns:a16="http://schemas.microsoft.com/office/drawing/2014/main" val="3920595294"/>
                    </a:ext>
                  </a:extLst>
                </a:gridCol>
              </a:tblGrid>
              <a:tr h="5476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sng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Customer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8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6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Address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7003651"/>
                  </a:ext>
                </a:extLst>
              </a:tr>
            </a:tbl>
          </a:graphicData>
        </a:graphic>
      </p:graphicFrame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064681-E94A-FF7B-D309-A02438D34F95}"/>
              </a:ext>
            </a:extLst>
          </p:cNvPr>
          <p:cNvCxnSpPr/>
          <p:nvPr/>
        </p:nvCxnSpPr>
        <p:spPr bwMode="auto">
          <a:xfrm flipH="1">
            <a:off x="3901440" y="3429000"/>
            <a:ext cx="1757680" cy="7874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134187C-3571-86EA-59C7-86162756D91F}"/>
              </a:ext>
            </a:extLst>
          </p:cNvPr>
          <p:cNvCxnSpPr>
            <a:cxnSpLocks/>
          </p:cNvCxnSpPr>
          <p:nvPr/>
        </p:nvCxnSpPr>
        <p:spPr bwMode="auto">
          <a:xfrm>
            <a:off x="5659120" y="3429000"/>
            <a:ext cx="1774402" cy="78740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2FC4DBD7-4FF6-FA2E-47FD-939D8A1CDBE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NZ" altLang="en-US"/>
              <a:t>Normalisation to 2NF</a:t>
            </a:r>
            <a:endParaRPr lang="en-GB" altLang="en-US"/>
          </a:p>
        </p:txBody>
      </p:sp>
      <p:sp>
        <p:nvSpPr>
          <p:cNvPr id="92163" name="Rectangle 3">
            <a:extLst>
              <a:ext uri="{FF2B5EF4-FFF2-40B4-BE49-F238E27FC236}">
                <a16:creationId xmlns:a16="http://schemas.microsoft.com/office/drawing/2014/main" id="{E98A539A-00F2-F099-E26D-C7E3D3AE43A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81200"/>
            <a:ext cx="4033838" cy="3886200"/>
          </a:xfrm>
        </p:spPr>
        <p:txBody>
          <a:bodyPr/>
          <a:lstStyle/>
          <a:p>
            <a:r>
              <a:rPr lang="en-NZ" altLang="en-US" sz="2400" dirty="0"/>
              <a:t>Second normal form means no partial dependencies on candidate keys</a:t>
            </a:r>
          </a:p>
          <a:p>
            <a:pPr lvl="1"/>
            <a:r>
              <a:rPr lang="en-NZ" altLang="en-US" sz="2400" dirty="0"/>
              <a:t>{Order} </a:t>
            </a:r>
            <a:r>
              <a:rPr lang="en-NZ" altLang="en-US" sz="2400" dirty="0">
                <a:sym typeface="Symbol" panose="05050102010706020507" pitchFamily="18" charset="2"/>
              </a:rPr>
              <a:t> {Customer, Address}</a:t>
            </a:r>
          </a:p>
          <a:p>
            <a:pPr lvl="1"/>
            <a:r>
              <a:rPr lang="en-NZ" altLang="en-US" sz="2400" dirty="0">
                <a:sym typeface="Symbol" panose="05050102010706020507" pitchFamily="18" charset="2"/>
              </a:rPr>
              <a:t>{Product}  {UnitPrice}</a:t>
            </a:r>
            <a:endParaRPr lang="en-NZ" altLang="en-US" sz="2400" dirty="0"/>
          </a:p>
          <a:p>
            <a:endParaRPr lang="en-GB" altLang="en-US" sz="2400" dirty="0"/>
          </a:p>
        </p:txBody>
      </p:sp>
      <p:sp>
        <p:nvSpPr>
          <p:cNvPr id="92164" name="Rectangle 4">
            <a:extLst>
              <a:ext uri="{FF2B5EF4-FFF2-40B4-BE49-F238E27FC236}">
                <a16:creationId xmlns:a16="http://schemas.microsoft.com/office/drawing/2014/main" id="{E4190833-C38F-9469-5121-3F81358F707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6964" y="1981200"/>
            <a:ext cx="4033837" cy="3886200"/>
          </a:xfrm>
        </p:spPr>
        <p:txBody>
          <a:bodyPr/>
          <a:lstStyle/>
          <a:p>
            <a:r>
              <a:rPr lang="en-NZ" altLang="en-US" sz="2400" dirty="0"/>
              <a:t>To remove the first FD we project over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NZ" altLang="en-US" sz="2400" dirty="0"/>
              <a:t>{Order, Customer, Address} (R1)</a:t>
            </a:r>
          </a:p>
          <a:p>
            <a:pPr>
              <a:buFont typeface="Wingdings" panose="05000000000000000000" pitchFamily="2" charset="2"/>
              <a:buNone/>
            </a:pPr>
            <a:r>
              <a:rPr lang="en-NZ" altLang="en-US" sz="2400" dirty="0"/>
              <a:t>and</a:t>
            </a:r>
          </a:p>
          <a:p>
            <a:pPr>
              <a:buFont typeface="Wingdings" panose="05000000000000000000" pitchFamily="2" charset="2"/>
              <a:buNone/>
            </a:pPr>
            <a:r>
              <a:rPr lang="en-NZ" altLang="en-US" sz="2000" dirty="0">
                <a:sym typeface="Symbol" panose="05050102010706020507" pitchFamily="18" charset="2"/>
              </a:rPr>
              <a:t>{Order, Product, Quantity, UnitPrice} (R2)</a:t>
            </a:r>
            <a:endParaRPr lang="en-GB" altLang="en-US" sz="2000" dirty="0">
              <a:sym typeface="Symbol" panose="05050102010706020507" pitchFamily="18" charset="2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>
            <a:extLst>
              <a:ext uri="{FF2B5EF4-FFF2-40B4-BE49-F238E27FC236}">
                <a16:creationId xmlns:a16="http://schemas.microsoft.com/office/drawing/2014/main" id="{297BE625-B2EF-17F0-9375-314EE70FDB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Normalisation to 2NF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18662BD5-39CE-CFA8-B3BC-0509BA5472B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81200"/>
            <a:ext cx="4033838" cy="3886200"/>
          </a:xfrm>
        </p:spPr>
        <p:txBody>
          <a:bodyPr/>
          <a:lstStyle/>
          <a:p>
            <a:r>
              <a:rPr lang="en-GB" altLang="en-US" sz="2400" dirty="0"/>
              <a:t>R1 is now in 2NF, but there is still a partial FD in R2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NZ" altLang="en-US" sz="2400" dirty="0">
                <a:sym typeface="Symbol" panose="05050102010706020507" pitchFamily="18" charset="2"/>
              </a:rPr>
              <a:t>{Product}  {UnitPrice}</a:t>
            </a:r>
            <a:endParaRPr lang="en-GB" altLang="en-US" sz="2400" dirty="0"/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C78FF4BB-D440-8BCA-588F-42B2139923BA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6964" y="1981200"/>
            <a:ext cx="4033837" cy="3886200"/>
          </a:xfrm>
        </p:spPr>
        <p:txBody>
          <a:bodyPr/>
          <a:lstStyle/>
          <a:p>
            <a:r>
              <a:rPr lang="en-GB" altLang="en-US" sz="2000" dirty="0"/>
              <a:t>To remove this we project over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dirty="0"/>
              <a:t>{Product, UnitPrice} (R3)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dirty="0"/>
              <a:t>and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 sz="2000" dirty="0"/>
              <a:t>{Order, Product,  Quantity} (R4)</a:t>
            </a: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>
            <a:extLst>
              <a:ext uri="{FF2B5EF4-FFF2-40B4-BE49-F238E27FC236}">
                <a16:creationId xmlns:a16="http://schemas.microsoft.com/office/drawing/2014/main" id="{F7C91CD1-6712-6C32-BC4C-319BA6D00F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Normalisation to 3NF</a:t>
            </a:r>
          </a:p>
        </p:txBody>
      </p:sp>
      <p:sp>
        <p:nvSpPr>
          <p:cNvPr id="95235" name="Rectangle 3">
            <a:extLst>
              <a:ext uri="{FF2B5EF4-FFF2-40B4-BE49-F238E27FC236}">
                <a16:creationId xmlns:a16="http://schemas.microsoft.com/office/drawing/2014/main" id="{D1792142-09A1-B721-C24E-AEBC799BA61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981200"/>
            <a:ext cx="4033838" cy="3886200"/>
          </a:xfrm>
        </p:spPr>
        <p:txBody>
          <a:bodyPr/>
          <a:lstStyle/>
          <a:p>
            <a:r>
              <a:rPr lang="en-GB" altLang="en-US" sz="2400"/>
              <a:t>R has now been split into 3 relations - R1, R3, and R4</a:t>
            </a:r>
          </a:p>
          <a:p>
            <a:pPr lvl="1"/>
            <a:r>
              <a:rPr lang="en-GB" altLang="en-US" sz="2400"/>
              <a:t>R3 and R4 are in 3NF</a:t>
            </a:r>
          </a:p>
          <a:p>
            <a:pPr lvl="1"/>
            <a:r>
              <a:rPr lang="en-GB" altLang="en-US" sz="2400"/>
              <a:t>R1 has a transitive FD on its key</a:t>
            </a:r>
          </a:p>
          <a:p>
            <a:pPr lvl="1"/>
            <a:endParaRPr lang="en-GB" altLang="en-US" sz="2400"/>
          </a:p>
        </p:txBody>
      </p:sp>
      <p:sp>
        <p:nvSpPr>
          <p:cNvPr id="95236" name="Rectangle 4">
            <a:extLst>
              <a:ext uri="{FF2B5EF4-FFF2-40B4-BE49-F238E27FC236}">
                <a16:creationId xmlns:a16="http://schemas.microsoft.com/office/drawing/2014/main" id="{F8295E15-B80E-A05F-7F90-A1F371D89B4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6964" y="1981200"/>
            <a:ext cx="4033837" cy="3886200"/>
          </a:xfrm>
        </p:spPr>
        <p:txBody>
          <a:bodyPr/>
          <a:lstStyle/>
          <a:p>
            <a:r>
              <a:rPr lang="en-GB" altLang="en-US" sz="2400"/>
              <a:t>To remove 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{Order} </a:t>
            </a:r>
            <a:r>
              <a:rPr lang="en-NZ" altLang="en-US" sz="2400">
                <a:sym typeface="Symbol" panose="05050102010706020507" pitchFamily="18" charset="2"/>
              </a:rPr>
              <a:t> </a:t>
            </a:r>
            <a:r>
              <a:rPr lang="en-GB" altLang="en-US" sz="2400"/>
              <a:t>{Customer} </a:t>
            </a:r>
            <a:r>
              <a:rPr lang="en-NZ" altLang="en-US" sz="2400">
                <a:sym typeface="Symbol" panose="05050102010706020507" pitchFamily="18" charset="2"/>
              </a:rPr>
              <a:t> </a:t>
            </a:r>
            <a:r>
              <a:rPr lang="en-GB" altLang="en-US" sz="2400"/>
              <a:t>{Address}</a:t>
            </a:r>
          </a:p>
          <a:p>
            <a:r>
              <a:rPr lang="en-GB" altLang="en-US" sz="2400"/>
              <a:t>	we project R1 over</a:t>
            </a:r>
          </a:p>
          <a:p>
            <a:pPr lvl="1"/>
            <a:r>
              <a:rPr lang="en-GB" altLang="en-US" sz="2400"/>
              <a:t>{Order, Customer}</a:t>
            </a:r>
          </a:p>
          <a:p>
            <a:pPr lvl="1"/>
            <a:r>
              <a:rPr lang="en-GB" altLang="en-US" sz="2400"/>
              <a:t>{Customer, Address}</a:t>
            </a: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>
            <a:extLst>
              <a:ext uri="{FF2B5EF4-FFF2-40B4-BE49-F238E27FC236}">
                <a16:creationId xmlns:a16="http://schemas.microsoft.com/office/drawing/2014/main" id="{59325020-9434-4C5F-8279-2E74A247C5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Normalisation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45928349-0F9C-EB5F-F082-C21DC99EEE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57400" y="1981200"/>
            <a:ext cx="8077200" cy="4191000"/>
          </a:xfrm>
        </p:spPr>
        <p:txBody>
          <a:bodyPr/>
          <a:lstStyle/>
          <a:p>
            <a:r>
              <a:rPr lang="en-GB" altLang="en-US" sz="2400" dirty="0"/>
              <a:t>1NF: </a:t>
            </a:r>
          </a:p>
          <a:p>
            <a:pPr lvl="1"/>
            <a:r>
              <a:rPr lang="en-GB" altLang="en-US" sz="2400" dirty="0"/>
              <a:t>{</a:t>
            </a:r>
            <a:r>
              <a:rPr lang="en-GB" altLang="en-US" sz="2400" u="sng" dirty="0"/>
              <a:t>Order, Product</a:t>
            </a:r>
            <a:r>
              <a:rPr lang="en-GB" altLang="en-US" sz="2400" dirty="0"/>
              <a:t>, Customer, Address, Quantity, UnitPrice}</a:t>
            </a:r>
            <a:endParaRPr lang="en-GB" altLang="en-US" dirty="0"/>
          </a:p>
          <a:p>
            <a:r>
              <a:rPr lang="en-GB" altLang="en-US" sz="2400" dirty="0"/>
              <a:t>2NF:</a:t>
            </a:r>
          </a:p>
          <a:p>
            <a:pPr lvl="1"/>
            <a:r>
              <a:rPr lang="en-GB" altLang="en-US" sz="2400" dirty="0"/>
              <a:t>{</a:t>
            </a:r>
            <a:r>
              <a:rPr lang="en-GB" altLang="en-US" sz="2400" u="sng" dirty="0"/>
              <a:t>Order</a:t>
            </a:r>
            <a:r>
              <a:rPr lang="en-GB" altLang="en-US" sz="2400" dirty="0"/>
              <a:t>, Customer, Address}, {</a:t>
            </a:r>
            <a:r>
              <a:rPr lang="en-GB" altLang="en-US" sz="2400" u="sng" dirty="0"/>
              <a:t>Product</a:t>
            </a:r>
            <a:r>
              <a:rPr lang="en-GB" altLang="en-US" sz="2400" dirty="0"/>
              <a:t>, UnitPrice}, and {</a:t>
            </a:r>
            <a:r>
              <a:rPr lang="en-GB" altLang="en-US" sz="2400" u="sng" dirty="0"/>
              <a:t>Order, Product</a:t>
            </a:r>
            <a:r>
              <a:rPr lang="en-GB" altLang="en-US" sz="2400" dirty="0"/>
              <a:t>, Quantity}</a:t>
            </a:r>
          </a:p>
          <a:p>
            <a:r>
              <a:rPr lang="en-GB" altLang="en-US" sz="2400" dirty="0"/>
              <a:t>3NF:</a:t>
            </a:r>
          </a:p>
          <a:p>
            <a:pPr lvl="1"/>
            <a:r>
              <a:rPr lang="en-GB" altLang="en-US" sz="2400" dirty="0"/>
              <a:t>{</a:t>
            </a:r>
            <a:r>
              <a:rPr lang="en-GB" altLang="en-US" sz="2400" u="sng" dirty="0"/>
              <a:t>Product</a:t>
            </a:r>
            <a:r>
              <a:rPr lang="en-GB" altLang="en-US" sz="2400" dirty="0"/>
              <a:t>, UnitPrice}, {</a:t>
            </a:r>
            <a:r>
              <a:rPr lang="en-GB" altLang="en-US" sz="2400" u="sng" dirty="0"/>
              <a:t>Order, Product</a:t>
            </a:r>
            <a:r>
              <a:rPr lang="en-GB" altLang="en-US" sz="2400" dirty="0"/>
              <a:t>, Quantity}, 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 dirty="0"/>
              <a:t>	{</a:t>
            </a:r>
            <a:r>
              <a:rPr lang="en-GB" altLang="en-US" sz="2400" u="sng" dirty="0"/>
              <a:t>Order</a:t>
            </a:r>
            <a:r>
              <a:rPr lang="en-GB" altLang="en-US" sz="2400" dirty="0"/>
              <a:t>, Customer}, and {</a:t>
            </a:r>
            <a:r>
              <a:rPr lang="en-GB" altLang="en-US" sz="2400" u="sng" dirty="0"/>
              <a:t>Customer</a:t>
            </a:r>
            <a:r>
              <a:rPr lang="en-GB" altLang="en-US" sz="2400" dirty="0"/>
              <a:t>, Address}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db-5-grey">
  <a:themeElements>
    <a:clrScheme name="">
      <a:dk1>
        <a:srgbClr val="000000"/>
      </a:dk1>
      <a:lt1>
        <a:srgbClr val="CCECFF"/>
      </a:lt1>
      <a:dk2>
        <a:srgbClr val="CC3300"/>
      </a:dk2>
      <a:lt2>
        <a:srgbClr val="666699"/>
      </a:lt2>
      <a:accent1>
        <a:srgbClr val="FFFFFF"/>
      </a:accent1>
      <a:accent2>
        <a:srgbClr val="CCCC00"/>
      </a:accent2>
      <a:accent3>
        <a:srgbClr val="E2F4FF"/>
      </a:accent3>
      <a:accent4>
        <a:srgbClr val="000000"/>
      </a:accent4>
      <a:accent5>
        <a:srgbClr val="FFFFFF"/>
      </a:accent5>
      <a:accent6>
        <a:srgbClr val="B9B900"/>
      </a:accent6>
      <a:hlink>
        <a:srgbClr val="FF9900"/>
      </a:hlink>
      <a:folHlink>
        <a:srgbClr val="FF9933"/>
      </a:folHlink>
    </a:clrScheme>
    <a:fontScheme name="2_db-5-grey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Helvetic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Helvetica" charset="0"/>
          </a:defRPr>
        </a:defPPr>
      </a:lstStyle>
    </a:lnDef>
  </a:objectDefaults>
  <a:extraClrSchemeLst>
    <a:extraClrScheme>
      <a:clrScheme name="2_db-5-grey 1">
        <a:dk1>
          <a:srgbClr val="333333"/>
        </a:dk1>
        <a:lt1>
          <a:srgbClr val="A9BDA9"/>
        </a:lt1>
        <a:dk2>
          <a:srgbClr val="004C2B"/>
        </a:dk2>
        <a:lt2>
          <a:srgbClr val="578963"/>
        </a:lt2>
        <a:accent1>
          <a:srgbClr val="E1B7B7"/>
        </a:accent1>
        <a:accent2>
          <a:srgbClr val="B3E1B3"/>
        </a:accent2>
        <a:accent3>
          <a:srgbClr val="D1DBD1"/>
        </a:accent3>
        <a:accent4>
          <a:srgbClr val="2A2A2A"/>
        </a:accent4>
        <a:accent5>
          <a:srgbClr val="EED8D8"/>
        </a:accent5>
        <a:accent6>
          <a:srgbClr val="A2CCA2"/>
        </a:accent6>
        <a:hlink>
          <a:srgbClr val="BDD7E5"/>
        </a:hlink>
        <a:folHlink>
          <a:srgbClr val="D2AAD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b-5-grey 2">
        <a:dk1>
          <a:srgbClr val="333333"/>
        </a:dk1>
        <a:lt1>
          <a:srgbClr val="FFFFFF"/>
        </a:lt1>
        <a:dk2>
          <a:srgbClr val="004C2B"/>
        </a:dk2>
        <a:lt2>
          <a:srgbClr val="578963"/>
        </a:lt2>
        <a:accent1>
          <a:srgbClr val="E1B7B7"/>
        </a:accent1>
        <a:accent2>
          <a:srgbClr val="B3E1B3"/>
        </a:accent2>
        <a:accent3>
          <a:srgbClr val="FFFFFF"/>
        </a:accent3>
        <a:accent4>
          <a:srgbClr val="2A2A2A"/>
        </a:accent4>
        <a:accent5>
          <a:srgbClr val="EED8D8"/>
        </a:accent5>
        <a:accent6>
          <a:srgbClr val="A2CCA2"/>
        </a:accent6>
        <a:hlink>
          <a:srgbClr val="BDD7E5"/>
        </a:hlink>
        <a:folHlink>
          <a:srgbClr val="D2AAD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db-5-grey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37373"/>
        </a:accent6>
        <a:hlink>
          <a:srgbClr val="B2B2B2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4712</Words>
  <Application>Microsoft Office PowerPoint</Application>
  <PresentationFormat>Widescreen</PresentationFormat>
  <Paragraphs>747</Paragraphs>
  <Slides>74</Slides>
  <Notes>42</Notes>
  <HiddenSlides>13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74</vt:i4>
      </vt:variant>
    </vt:vector>
  </HeadingPairs>
  <TitlesOfParts>
    <vt:vector size="88" baseType="lpstr">
      <vt:lpstr>ff2</vt:lpstr>
      <vt:lpstr>Greek Symbols</vt:lpstr>
      <vt:lpstr>Monotype Sorts</vt:lpstr>
      <vt:lpstr>ＭＳ Ｐゴシック</vt:lpstr>
      <vt:lpstr>Arial</vt:lpstr>
      <vt:lpstr>Calibri</vt:lpstr>
      <vt:lpstr>Calibri Light</vt:lpstr>
      <vt:lpstr>Helvetica</vt:lpstr>
      <vt:lpstr>Symbol</vt:lpstr>
      <vt:lpstr>Times</vt:lpstr>
      <vt:lpstr>Times New Roman</vt:lpstr>
      <vt:lpstr>Wingdings</vt:lpstr>
      <vt:lpstr>Office Theme</vt:lpstr>
      <vt:lpstr>2_db-5-grey</vt:lpstr>
      <vt:lpstr>ER Diagram to Relational Schema</vt:lpstr>
      <vt:lpstr>Reduction to Relation Schemas</vt:lpstr>
      <vt:lpstr>Revisiting Last Weeks Important Concepts</vt:lpstr>
      <vt:lpstr>Week and Strong Entities</vt:lpstr>
      <vt:lpstr>Representing Entity Sets</vt:lpstr>
      <vt:lpstr>Representation of Entity Sets with Composite Attributes</vt:lpstr>
      <vt:lpstr>Representation of Entity Sets with Multivalued Attributes</vt:lpstr>
      <vt:lpstr>Representing Relationship Sets</vt:lpstr>
      <vt:lpstr>Many – to- one Relationships</vt:lpstr>
      <vt:lpstr>Redundancy of Schemas (Cont.)</vt:lpstr>
      <vt:lpstr>Class Activity - 1</vt:lpstr>
      <vt:lpstr>Schema Diagram for University Database</vt:lpstr>
      <vt:lpstr> Normalization</vt:lpstr>
      <vt:lpstr>Features of Good Relational Designs</vt:lpstr>
      <vt:lpstr>Decomposition</vt:lpstr>
      <vt:lpstr>A Lossy Decomposition</vt:lpstr>
      <vt:lpstr>Lossless Decomposition</vt:lpstr>
      <vt:lpstr>Normalization Theory</vt:lpstr>
      <vt:lpstr>Few Important Concepts Revisited </vt:lpstr>
      <vt:lpstr>Keys</vt:lpstr>
      <vt:lpstr>Class Activity - 2</vt:lpstr>
      <vt:lpstr>Functional Dependencies</vt:lpstr>
      <vt:lpstr>Functional Dependency Example</vt:lpstr>
      <vt:lpstr>Closure of a Set of Functional Dependencies</vt:lpstr>
      <vt:lpstr>Keys and Functional Dependencies</vt:lpstr>
      <vt:lpstr>Use of Functional Dependencies</vt:lpstr>
      <vt:lpstr>Trivial Functional Dependencies</vt:lpstr>
      <vt:lpstr>Lossless Decomposition</vt:lpstr>
      <vt:lpstr>Example</vt:lpstr>
      <vt:lpstr>Dependency Preservation</vt:lpstr>
      <vt:lpstr>Dependency Preservation Example</vt:lpstr>
      <vt:lpstr>PowerPoint Presentation</vt:lpstr>
      <vt:lpstr>Boyce-Codd Normal Form</vt:lpstr>
      <vt:lpstr>Boyce-Codd Normal Form (Cont.)</vt:lpstr>
      <vt:lpstr>Decomposing a Schema into BCNF</vt:lpstr>
      <vt:lpstr>Example</vt:lpstr>
      <vt:lpstr>BCNF and Dependency Preservation</vt:lpstr>
      <vt:lpstr>Third Normal Form</vt:lpstr>
      <vt:lpstr>3NF Example</vt:lpstr>
      <vt:lpstr>Redundancy in 3NF</vt:lpstr>
      <vt:lpstr>Comparison of BCNF and 3NF</vt:lpstr>
      <vt:lpstr>Goals of Normalization</vt:lpstr>
      <vt:lpstr>How good is BCNF?</vt:lpstr>
      <vt:lpstr>How good is BCNF? (Cont.)</vt:lpstr>
      <vt:lpstr>Objective</vt:lpstr>
      <vt:lpstr>First Normal From</vt:lpstr>
      <vt:lpstr>Example</vt:lpstr>
      <vt:lpstr>Functional dependency</vt:lpstr>
      <vt:lpstr>Example</vt:lpstr>
      <vt:lpstr>Why it matters</vt:lpstr>
      <vt:lpstr>Problems</vt:lpstr>
      <vt:lpstr>Second Normal Form</vt:lpstr>
      <vt:lpstr>Example</vt:lpstr>
      <vt:lpstr>Example</vt:lpstr>
      <vt:lpstr>2NF Solution</vt:lpstr>
      <vt:lpstr>Third Normal Form</vt:lpstr>
      <vt:lpstr>Example</vt:lpstr>
      <vt:lpstr>3NF Solution</vt:lpstr>
      <vt:lpstr>Another example </vt:lpstr>
      <vt:lpstr>Boyce-Codd Normal Form</vt:lpstr>
      <vt:lpstr>Example</vt:lpstr>
      <vt:lpstr>Example</vt:lpstr>
      <vt:lpstr>A decomposition (I)</vt:lpstr>
      <vt:lpstr>A decomposition (II)</vt:lpstr>
      <vt:lpstr>An Example</vt:lpstr>
      <vt:lpstr>Normalisation Example</vt:lpstr>
      <vt:lpstr>Functional Dependencies</vt:lpstr>
      <vt:lpstr> 2NF Solution (I)</vt:lpstr>
      <vt:lpstr> 2NF Solution (II)</vt:lpstr>
      <vt:lpstr>3NF</vt:lpstr>
      <vt:lpstr>Normalisation to 2NF</vt:lpstr>
      <vt:lpstr>Normalisation to 2NF</vt:lpstr>
      <vt:lpstr>Normalisation to 3NF</vt:lpstr>
      <vt:lpstr>Normalisation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 Diagram to Relational Schema</dc:title>
  <dc:creator>Sadhana Jha</dc:creator>
  <cp:lastModifiedBy>Sadhana Jha</cp:lastModifiedBy>
  <cp:revision>1</cp:revision>
  <dcterms:created xsi:type="dcterms:W3CDTF">2024-05-28T08:11:51Z</dcterms:created>
  <dcterms:modified xsi:type="dcterms:W3CDTF">2024-05-28T13:50:30Z</dcterms:modified>
</cp:coreProperties>
</file>