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8"/>
  </p:notesMasterIdLst>
  <p:sldIdLst>
    <p:sldId id="257" r:id="rId5"/>
    <p:sldId id="261" r:id="rId6"/>
    <p:sldId id="262" r:id="rId7"/>
    <p:sldId id="263" r:id="rId8"/>
    <p:sldId id="264" r:id="rId9"/>
    <p:sldId id="265" r:id="rId10"/>
    <p:sldId id="266" r:id="rId11"/>
    <p:sldId id="268" r:id="rId12"/>
    <p:sldId id="267"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885" autoAdjust="0"/>
  </p:normalViewPr>
  <p:slideViewPr>
    <p:cSldViewPr snapToGrid="0">
      <p:cViewPr>
        <p:scale>
          <a:sx n="66" d="100"/>
          <a:sy n="66" d="100"/>
        </p:scale>
        <p:origin x="90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708C6F-9BE6-4335-A617-09CE4F189779}" type="datetimeFigureOut">
              <a:rPr lang="en-GB" smtClean="0"/>
              <a:t>20/01/2022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50029-98E3-4A10-8B99-C62C5082C1C5}" type="slidenum">
              <a:rPr lang="en-GB" smtClean="0"/>
              <a:t>‹#›</a:t>
            </a:fld>
            <a:endParaRPr lang="en-GB"/>
          </a:p>
        </p:txBody>
      </p:sp>
    </p:spTree>
    <p:extLst>
      <p:ext uri="{BB962C8B-B14F-4D97-AF65-F5344CB8AC3E}">
        <p14:creationId xmlns:p14="http://schemas.microsoft.com/office/powerpoint/2010/main" val="1077547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xpress.adobe.com/video/c90Gf7LqTrCF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is the students first ever lecture then this may take longer, those that have already had a 4001 lecture should have no problem. Any lack of access should be referred to Birmingham IT services, students should have fully completed enrolment and have access to Moodle. </a:t>
            </a:r>
          </a:p>
        </p:txBody>
      </p:sp>
      <p:sp>
        <p:nvSpPr>
          <p:cNvPr id="4" name="Slide Number Placeholder 3"/>
          <p:cNvSpPr>
            <a:spLocks noGrp="1"/>
          </p:cNvSpPr>
          <p:nvPr>
            <p:ph type="sldNum" sz="quarter" idx="5"/>
          </p:nvPr>
        </p:nvSpPr>
        <p:spPr/>
        <p:txBody>
          <a:bodyPr/>
          <a:lstStyle/>
          <a:p>
            <a:fld id="{75550029-98E3-4A10-8B99-C62C5082C1C5}" type="slidenum">
              <a:rPr lang="en-GB" smtClean="0"/>
              <a:t>5</a:t>
            </a:fld>
            <a:endParaRPr lang="en-GB"/>
          </a:p>
        </p:txBody>
      </p:sp>
    </p:spTree>
    <p:extLst>
      <p:ext uri="{BB962C8B-B14F-4D97-AF65-F5344CB8AC3E}">
        <p14:creationId xmlns:p14="http://schemas.microsoft.com/office/powerpoint/2010/main" val="2131704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a go at the task, compare the results, this can act as an icebreaker task. Some students will encounter technical challenges but should be supported to complete to show that they are able to access Moodle. Anyone that is unable to access the module needs to be direct to Birmingham IT services. </a:t>
            </a:r>
          </a:p>
        </p:txBody>
      </p:sp>
      <p:sp>
        <p:nvSpPr>
          <p:cNvPr id="4" name="Slide Number Placeholder 3"/>
          <p:cNvSpPr>
            <a:spLocks noGrp="1"/>
          </p:cNvSpPr>
          <p:nvPr>
            <p:ph type="sldNum" sz="quarter" idx="5"/>
          </p:nvPr>
        </p:nvSpPr>
        <p:spPr/>
        <p:txBody>
          <a:bodyPr/>
          <a:lstStyle/>
          <a:p>
            <a:fld id="{75550029-98E3-4A10-8B99-C62C5082C1C5}" type="slidenum">
              <a:rPr lang="en-GB" smtClean="0"/>
              <a:t>6</a:t>
            </a:fld>
            <a:endParaRPr lang="en-GB"/>
          </a:p>
        </p:txBody>
      </p:sp>
    </p:spTree>
    <p:extLst>
      <p:ext uri="{BB962C8B-B14F-4D97-AF65-F5344CB8AC3E}">
        <p14:creationId xmlns:p14="http://schemas.microsoft.com/office/powerpoint/2010/main" val="2484169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4" name="Slide Number Placeholder 3"/>
          <p:cNvSpPr>
            <a:spLocks noGrp="1"/>
          </p:cNvSpPr>
          <p:nvPr>
            <p:ph type="sldNum" sz="quarter" idx="5"/>
          </p:nvPr>
        </p:nvSpPr>
        <p:spPr/>
        <p:txBody>
          <a:bodyPr/>
          <a:lstStyle/>
          <a:p>
            <a:fld id="{75550029-98E3-4A10-8B99-C62C5082C1C5}" type="slidenum">
              <a:rPr lang="en-GB" smtClean="0"/>
              <a:t>7</a:t>
            </a:fld>
            <a:endParaRPr lang="en-GB"/>
          </a:p>
        </p:txBody>
      </p:sp>
    </p:spTree>
    <p:extLst>
      <p:ext uri="{BB962C8B-B14F-4D97-AF65-F5344CB8AC3E}">
        <p14:creationId xmlns:p14="http://schemas.microsoft.com/office/powerpoint/2010/main" val="78919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https://express.adobe.com/video/c90Gf7LqTrCFT</a:t>
            </a:r>
            <a:r>
              <a:rPr lang="en-GB" dirty="0"/>
              <a:t> </a:t>
            </a:r>
          </a:p>
          <a:p>
            <a:endParaRPr lang="en-GB" dirty="0"/>
          </a:p>
          <a:p>
            <a:r>
              <a:rPr lang="en-GB" dirty="0"/>
              <a:t>Watch the short video about accessing outlook email. </a:t>
            </a:r>
          </a:p>
        </p:txBody>
      </p:sp>
      <p:sp>
        <p:nvSpPr>
          <p:cNvPr id="4" name="Slide Number Placeholder 3"/>
          <p:cNvSpPr>
            <a:spLocks noGrp="1"/>
          </p:cNvSpPr>
          <p:nvPr>
            <p:ph type="sldNum" sz="quarter" idx="5"/>
          </p:nvPr>
        </p:nvSpPr>
        <p:spPr/>
        <p:txBody>
          <a:bodyPr/>
          <a:lstStyle/>
          <a:p>
            <a:fld id="{75550029-98E3-4A10-8B99-C62C5082C1C5}" type="slidenum">
              <a:rPr lang="en-GB" smtClean="0"/>
              <a:t>9</a:t>
            </a:fld>
            <a:endParaRPr lang="en-GB"/>
          </a:p>
        </p:txBody>
      </p:sp>
    </p:spTree>
    <p:extLst>
      <p:ext uri="{BB962C8B-B14F-4D97-AF65-F5344CB8AC3E}">
        <p14:creationId xmlns:p14="http://schemas.microsoft.com/office/powerpoint/2010/main" val="2800788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p:cNvSpPr>
            <a:spLocks noGrp="1"/>
          </p:cNvSpPr>
          <p:nvPr>
            <p:ph type="sldNum" sz="quarter" idx="5"/>
          </p:nvPr>
        </p:nvSpPr>
        <p:spPr/>
        <p:txBody>
          <a:bodyPr/>
          <a:lstStyle/>
          <a:p>
            <a:fld id="{75550029-98E3-4A10-8B99-C62C5082C1C5}" type="slidenum">
              <a:rPr lang="en-GB" smtClean="0"/>
              <a:t>10</a:t>
            </a:fld>
            <a:endParaRPr lang="en-GB"/>
          </a:p>
        </p:txBody>
      </p:sp>
    </p:spTree>
    <p:extLst>
      <p:ext uri="{BB962C8B-B14F-4D97-AF65-F5344CB8AC3E}">
        <p14:creationId xmlns:p14="http://schemas.microsoft.com/office/powerpoint/2010/main" val="4211239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https://express.adobe.com/video/eaZiAkCagComc</a:t>
            </a:r>
          </a:p>
          <a:p>
            <a:r>
              <a:rPr lang="en-GB" dirty="0"/>
              <a:t> </a:t>
            </a:r>
          </a:p>
        </p:txBody>
      </p:sp>
      <p:sp>
        <p:nvSpPr>
          <p:cNvPr id="4" name="Slide Number Placeholder 3"/>
          <p:cNvSpPr>
            <a:spLocks noGrp="1"/>
          </p:cNvSpPr>
          <p:nvPr>
            <p:ph type="sldNum" sz="quarter" idx="5"/>
          </p:nvPr>
        </p:nvSpPr>
        <p:spPr/>
        <p:txBody>
          <a:bodyPr/>
          <a:lstStyle/>
          <a:p>
            <a:fld id="{75550029-98E3-4A10-8B99-C62C5082C1C5}" type="slidenum">
              <a:rPr lang="en-GB" smtClean="0"/>
              <a:t>11</a:t>
            </a:fld>
            <a:endParaRPr lang="en-GB"/>
          </a:p>
        </p:txBody>
      </p:sp>
    </p:spTree>
    <p:extLst>
      <p:ext uri="{BB962C8B-B14F-4D97-AF65-F5344CB8AC3E}">
        <p14:creationId xmlns:p14="http://schemas.microsoft.com/office/powerpoint/2010/main" val="969379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students will find this very easy, others will need guided support. </a:t>
            </a:r>
          </a:p>
        </p:txBody>
      </p:sp>
      <p:sp>
        <p:nvSpPr>
          <p:cNvPr id="4" name="Slide Number Placeholder 3"/>
          <p:cNvSpPr>
            <a:spLocks noGrp="1"/>
          </p:cNvSpPr>
          <p:nvPr>
            <p:ph type="sldNum" sz="quarter" idx="5"/>
          </p:nvPr>
        </p:nvSpPr>
        <p:spPr/>
        <p:txBody>
          <a:bodyPr/>
          <a:lstStyle/>
          <a:p>
            <a:fld id="{75550029-98E3-4A10-8B99-C62C5082C1C5}" type="slidenum">
              <a:rPr lang="en-GB" smtClean="0"/>
              <a:t>12</a:t>
            </a:fld>
            <a:endParaRPr lang="en-GB"/>
          </a:p>
        </p:txBody>
      </p:sp>
    </p:spTree>
    <p:extLst>
      <p:ext uri="{BB962C8B-B14F-4D97-AF65-F5344CB8AC3E}">
        <p14:creationId xmlns:p14="http://schemas.microsoft.com/office/powerpoint/2010/main" val="1765451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1/20/2022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1/20/2022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1/20/2022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1/20/2022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1/20/2022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express.adobe.com/video/c90Gf7LqTrCFT"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express.adobe.com/video/eaZiAkCagComc"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Introduction to module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a:normAutofit fontScale="85000" lnSpcReduction="20000"/>
          </a:bodyPr>
          <a:lstStyle/>
          <a:p>
            <a:pPr>
              <a:spcAft>
                <a:spcPts val="600"/>
              </a:spcAft>
            </a:pPr>
            <a:r>
              <a:rPr lang="en-US" dirty="0">
                <a:solidFill>
                  <a:schemeClr val="tx1"/>
                </a:solidFill>
              </a:rPr>
              <a:t>BMSW4003_BIRM </a:t>
            </a:r>
          </a:p>
          <a:p>
            <a:pPr>
              <a:spcAft>
                <a:spcPts val="600"/>
              </a:spcAft>
            </a:pPr>
            <a:r>
              <a:rPr lang="en-US" dirty="0">
                <a:solidFill>
                  <a:schemeClr val="tx1"/>
                </a:solidFill>
              </a:rPr>
              <a:t>Digital Skills and Research Methods</a:t>
            </a:r>
          </a:p>
          <a:p>
            <a:pPr>
              <a:spcAft>
                <a:spcPts val="600"/>
              </a:spcAft>
            </a:pPr>
            <a:r>
              <a:rPr lang="en-US" dirty="0">
                <a:solidFill>
                  <a:schemeClr val="tx1"/>
                </a:solidFill>
              </a:rPr>
              <a:t>Week 1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the session today </a:t>
            </a:r>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A6B4B786-39A2-4882-B476-D4F10D2673BD}"/>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We</a:t>
              </a:r>
              <a:r>
                <a:rPr lang="en-US" sz="1500" kern="1200" baseline="0" dirty="0"/>
                <a:t> will explore the term overview</a:t>
              </a:r>
              <a:endParaRPr lang="en-US" sz="1500" kern="1200" dirty="0"/>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BF4CB73-40DC-48E8-AB2B-D700667B00DF}"/>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Ensure everyone can use Moodle, Outlook and </a:t>
              </a:r>
              <a:r>
                <a:rPr lang="en-US" sz="1500" kern="1200" dirty="0" err="1"/>
                <a:t>onedrive</a:t>
              </a:r>
              <a:r>
                <a:rPr lang="en-US" sz="1500" kern="1200" dirty="0"/>
                <a:t>.</a:t>
              </a:r>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59DCA48-832C-470B-B26E-C142608482C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Introduce the concept of research </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a:xfrm>
            <a:off x="452650" y="332239"/>
            <a:ext cx="10058400" cy="1371600"/>
          </a:xfrm>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sz="half" idx="1"/>
          </p:nvPr>
        </p:nvSpPr>
        <p:spPr>
          <a:xfrm>
            <a:off x="711957" y="1751883"/>
            <a:ext cx="5511421" cy="1371600"/>
          </a:xfrm>
        </p:spPr>
        <p:style>
          <a:lnRef idx="2">
            <a:schemeClr val="accent6"/>
          </a:lnRef>
          <a:fillRef idx="1">
            <a:schemeClr val="lt1"/>
          </a:fillRef>
          <a:effectRef idx="0">
            <a:schemeClr val="accent6"/>
          </a:effectRef>
          <a:fontRef idx="minor">
            <a:schemeClr val="dk1"/>
          </a:fontRef>
        </p:style>
        <p:txBody>
          <a:bodyPr>
            <a:normAutofit/>
          </a:bodyPr>
          <a:lstStyle/>
          <a:p>
            <a:r>
              <a:rPr lang="en-GB" dirty="0"/>
              <a:t>Level 4 </a:t>
            </a:r>
          </a:p>
          <a:p>
            <a:r>
              <a:rPr lang="en-GB" dirty="0"/>
              <a:t>20 Credit Module </a:t>
            </a:r>
          </a:p>
          <a:p>
            <a:r>
              <a:rPr lang="en-GB" dirty="0"/>
              <a:t>10 weeks of teaching </a:t>
            </a:r>
          </a:p>
        </p:txBody>
      </p:sp>
      <p:pic>
        <p:nvPicPr>
          <p:cNvPr id="5" name="Picture 4">
            <a:extLst>
              <a:ext uri="{FF2B5EF4-FFF2-40B4-BE49-F238E27FC236}">
                <a16:creationId xmlns:a16="http://schemas.microsoft.com/office/drawing/2014/main" id="{926ABB96-9808-42BC-A876-CC93A0A8A67E}"/>
              </a:ext>
            </a:extLst>
          </p:cNvPr>
          <p:cNvPicPr>
            <a:picLocks noChangeAspect="1"/>
          </p:cNvPicPr>
          <p:nvPr/>
        </p:nvPicPr>
        <p:blipFill>
          <a:blip r:embed="rId2"/>
          <a:stretch>
            <a:fillRect/>
          </a:stretch>
        </p:blipFill>
        <p:spPr>
          <a:xfrm>
            <a:off x="6816602" y="2093077"/>
            <a:ext cx="4663440" cy="3091924"/>
          </a:xfrm>
          <a:prstGeom prst="rect">
            <a:avLst/>
          </a:prstGeom>
          <a:noFill/>
        </p:spPr>
      </p:pic>
      <p:sp>
        <p:nvSpPr>
          <p:cNvPr id="6" name="TextBox 5">
            <a:extLst>
              <a:ext uri="{FF2B5EF4-FFF2-40B4-BE49-F238E27FC236}">
                <a16:creationId xmlns:a16="http://schemas.microsoft.com/office/drawing/2014/main" id="{CA92FA01-C35E-49AC-AD53-880AF0CD2F84}"/>
              </a:ext>
            </a:extLst>
          </p:cNvPr>
          <p:cNvSpPr txBox="1"/>
          <p:nvPr/>
        </p:nvSpPr>
        <p:spPr>
          <a:xfrm>
            <a:off x="711958" y="3771869"/>
            <a:ext cx="5511421" cy="1754326"/>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85750" indent="-285750">
              <a:buFont typeface="Wingdings" panose="05000000000000000000" pitchFamily="2" charset="2"/>
              <a:buChar char="ü"/>
            </a:pPr>
            <a:r>
              <a:rPr lang="en-GB" dirty="0"/>
              <a:t> To improve your digital skills within the workplace. </a:t>
            </a:r>
          </a:p>
          <a:p>
            <a:pPr marL="285750" indent="-285750">
              <a:buFont typeface="Wingdings" panose="05000000000000000000" pitchFamily="2" charset="2"/>
              <a:buChar char="ü"/>
            </a:pPr>
            <a:r>
              <a:rPr lang="en-GB" dirty="0"/>
              <a:t>To develop awareness of the importance of effective analysis of information and its translation into knowledge</a:t>
            </a:r>
          </a:p>
        </p:txBody>
      </p:sp>
    </p:spTree>
    <p:extLst>
      <p:ext uri="{BB962C8B-B14F-4D97-AF65-F5344CB8AC3E}">
        <p14:creationId xmlns:p14="http://schemas.microsoft.com/office/powerpoint/2010/main" val="291059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711957" y="2084287"/>
            <a:ext cx="5948150" cy="2967239"/>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a:t>Upon the successful completion of this module, the you should be able to: </a:t>
            </a:r>
          </a:p>
          <a:p>
            <a:r>
              <a:rPr lang="en-GB" dirty="0"/>
              <a:t> Evaluate the appropriate use of contemporary technologies to improve workplace efficiency and employability;</a:t>
            </a:r>
          </a:p>
          <a:p>
            <a:r>
              <a:rPr lang="en-GB" dirty="0"/>
              <a:t>Identify and effectively evaluate a range of information sources; </a:t>
            </a:r>
          </a:p>
          <a:p>
            <a:r>
              <a:rPr lang="en-GB" dirty="0"/>
              <a:t>Show competence in workplace data handling</a:t>
            </a:r>
          </a:p>
          <a:p>
            <a:endParaRPr lang="en-GB" dirty="0"/>
          </a:p>
        </p:txBody>
      </p:sp>
      <p:pic>
        <p:nvPicPr>
          <p:cNvPr id="4" name="Picture 3">
            <a:extLst>
              <a:ext uri="{FF2B5EF4-FFF2-40B4-BE49-F238E27FC236}">
                <a16:creationId xmlns:a16="http://schemas.microsoft.com/office/drawing/2014/main" id="{E60E42DF-0100-40E0-870D-7AB91E982B21}"/>
              </a:ext>
            </a:extLst>
          </p:cNvPr>
          <p:cNvPicPr>
            <a:picLocks noChangeAspect="1"/>
          </p:cNvPicPr>
          <p:nvPr/>
        </p:nvPicPr>
        <p:blipFill>
          <a:blip r:embed="rId2"/>
          <a:stretch>
            <a:fillRect/>
          </a:stretch>
        </p:blipFill>
        <p:spPr>
          <a:xfrm>
            <a:off x="6816603" y="2014194"/>
            <a:ext cx="4663440" cy="3091924"/>
          </a:xfrm>
          <a:prstGeom prst="rect">
            <a:avLst/>
          </a:prstGeom>
          <a:noFill/>
        </p:spPr>
      </p:pic>
      <p:sp>
        <p:nvSpPr>
          <p:cNvPr id="5" name="TextBox 4">
            <a:extLst>
              <a:ext uri="{FF2B5EF4-FFF2-40B4-BE49-F238E27FC236}">
                <a16:creationId xmlns:a16="http://schemas.microsoft.com/office/drawing/2014/main" id="{6655B3B8-9C68-46B3-BA9E-7E8FB01A4ACB}"/>
              </a:ext>
            </a:extLst>
          </p:cNvPr>
          <p:cNvSpPr txBox="1"/>
          <p:nvPr/>
        </p:nvSpPr>
        <p:spPr>
          <a:xfrm>
            <a:off x="711957" y="5431809"/>
            <a:ext cx="1076808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 week 2 we will introduce the assignments that will be completed in order to meet these learning outcomes. </a:t>
            </a:r>
          </a:p>
        </p:txBody>
      </p:sp>
    </p:spTree>
    <p:extLst>
      <p:ext uri="{BB962C8B-B14F-4D97-AF65-F5344CB8AC3E}">
        <p14:creationId xmlns:p14="http://schemas.microsoft.com/office/powerpoint/2010/main" val="72907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F1D6-61C3-498E-9A4D-DBAC76FD86F7}"/>
              </a:ext>
            </a:extLst>
          </p:cNvPr>
          <p:cNvSpPr>
            <a:spLocks noGrp="1"/>
          </p:cNvSpPr>
          <p:nvPr>
            <p:ph type="title"/>
          </p:nvPr>
        </p:nvSpPr>
        <p:spPr>
          <a:xfrm>
            <a:off x="2511188" y="642594"/>
            <a:ext cx="8614012" cy="749478"/>
          </a:xfrm>
        </p:spPr>
        <p:txBody>
          <a:bodyPr/>
          <a:lstStyle/>
          <a:p>
            <a:r>
              <a:rPr lang="en-GB" dirty="0"/>
              <a:t>Moodle</a:t>
            </a:r>
          </a:p>
        </p:txBody>
      </p:sp>
      <p:pic>
        <p:nvPicPr>
          <p:cNvPr id="5" name="Content Placeholder 4">
            <a:extLst>
              <a:ext uri="{FF2B5EF4-FFF2-40B4-BE49-F238E27FC236}">
                <a16:creationId xmlns:a16="http://schemas.microsoft.com/office/drawing/2014/main" id="{68B7039C-9B68-44E6-AFC5-E8D7B1245E4D}"/>
              </a:ext>
            </a:extLst>
          </p:cNvPr>
          <p:cNvPicPr>
            <a:picLocks noGrp="1" noChangeAspect="1"/>
          </p:cNvPicPr>
          <p:nvPr>
            <p:ph idx="1"/>
          </p:nvPr>
        </p:nvPicPr>
        <p:blipFill>
          <a:blip r:embed="rId3"/>
          <a:stretch>
            <a:fillRect/>
          </a:stretch>
        </p:blipFill>
        <p:spPr>
          <a:xfrm>
            <a:off x="7127297" y="2429667"/>
            <a:ext cx="2857847" cy="682471"/>
          </a:xfrm>
        </p:spPr>
      </p:pic>
      <p:pic>
        <p:nvPicPr>
          <p:cNvPr id="7" name="Picture 6">
            <a:extLst>
              <a:ext uri="{FF2B5EF4-FFF2-40B4-BE49-F238E27FC236}">
                <a16:creationId xmlns:a16="http://schemas.microsoft.com/office/drawing/2014/main" id="{12E706AD-EFEA-401A-B7D5-68404BE0219A}"/>
              </a:ext>
            </a:extLst>
          </p:cNvPr>
          <p:cNvPicPr>
            <a:picLocks noChangeAspect="1"/>
          </p:cNvPicPr>
          <p:nvPr/>
        </p:nvPicPr>
        <p:blipFill>
          <a:blip r:embed="rId4"/>
          <a:stretch>
            <a:fillRect/>
          </a:stretch>
        </p:blipFill>
        <p:spPr>
          <a:xfrm>
            <a:off x="7127297" y="3395753"/>
            <a:ext cx="2498132" cy="1170296"/>
          </a:xfrm>
          <a:prstGeom prst="rect">
            <a:avLst/>
          </a:prstGeom>
        </p:spPr>
      </p:pic>
      <p:pic>
        <p:nvPicPr>
          <p:cNvPr id="9" name="Picture 8">
            <a:extLst>
              <a:ext uri="{FF2B5EF4-FFF2-40B4-BE49-F238E27FC236}">
                <a16:creationId xmlns:a16="http://schemas.microsoft.com/office/drawing/2014/main" id="{A2EE67B5-80EE-4977-9753-C22B14B1EA7D}"/>
              </a:ext>
            </a:extLst>
          </p:cNvPr>
          <p:cNvPicPr>
            <a:picLocks noChangeAspect="1"/>
          </p:cNvPicPr>
          <p:nvPr/>
        </p:nvPicPr>
        <p:blipFill>
          <a:blip r:embed="rId5"/>
          <a:stretch>
            <a:fillRect/>
          </a:stretch>
        </p:blipFill>
        <p:spPr>
          <a:xfrm>
            <a:off x="620416" y="480669"/>
            <a:ext cx="1695450" cy="1695450"/>
          </a:xfrm>
          <a:prstGeom prst="rect">
            <a:avLst/>
          </a:prstGeom>
        </p:spPr>
      </p:pic>
      <p:sp>
        <p:nvSpPr>
          <p:cNvPr id="10" name="TextBox 9">
            <a:extLst>
              <a:ext uri="{FF2B5EF4-FFF2-40B4-BE49-F238E27FC236}">
                <a16:creationId xmlns:a16="http://schemas.microsoft.com/office/drawing/2014/main" id="{10687A7B-C1CA-4624-B76B-F9DB361CE9AD}"/>
              </a:ext>
            </a:extLst>
          </p:cNvPr>
          <p:cNvSpPr txBox="1"/>
          <p:nvPr/>
        </p:nvSpPr>
        <p:spPr>
          <a:xfrm>
            <a:off x="2511188" y="1596634"/>
            <a:ext cx="8925636" cy="369332"/>
          </a:xfrm>
          <a:prstGeom prst="rect">
            <a:avLst/>
          </a:prstGeom>
          <a:noFill/>
        </p:spPr>
        <p:txBody>
          <a:bodyPr wrap="square" rtlCol="0">
            <a:spAutoFit/>
          </a:bodyPr>
          <a:lstStyle/>
          <a:p>
            <a:r>
              <a:rPr lang="en-GB" dirty="0"/>
              <a:t>Moodle is our virtual learning environment (VLE) here at UWTSD</a:t>
            </a:r>
          </a:p>
        </p:txBody>
      </p:sp>
      <p:sp>
        <p:nvSpPr>
          <p:cNvPr id="11" name="TextBox 10">
            <a:extLst>
              <a:ext uri="{FF2B5EF4-FFF2-40B4-BE49-F238E27FC236}">
                <a16:creationId xmlns:a16="http://schemas.microsoft.com/office/drawing/2014/main" id="{1C0432D6-BB90-4AE4-939C-51F7A88B2008}"/>
              </a:ext>
            </a:extLst>
          </p:cNvPr>
          <p:cNvSpPr txBox="1"/>
          <p:nvPr/>
        </p:nvSpPr>
        <p:spPr>
          <a:xfrm>
            <a:off x="1330099" y="2644269"/>
            <a:ext cx="530271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access Moodle – visit the university website </a:t>
            </a:r>
          </a:p>
        </p:txBody>
      </p:sp>
      <p:sp>
        <p:nvSpPr>
          <p:cNvPr id="12" name="TextBox 11">
            <a:extLst>
              <a:ext uri="{FF2B5EF4-FFF2-40B4-BE49-F238E27FC236}">
                <a16:creationId xmlns:a16="http://schemas.microsoft.com/office/drawing/2014/main" id="{EEC34CBB-FE65-407C-BA81-F708C43B2451}"/>
              </a:ext>
            </a:extLst>
          </p:cNvPr>
          <p:cNvSpPr txBox="1"/>
          <p:nvPr/>
        </p:nvSpPr>
        <p:spPr>
          <a:xfrm>
            <a:off x="1330099" y="3549430"/>
            <a:ext cx="530271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Follow the quick links tab at the top of the page. </a:t>
            </a:r>
          </a:p>
        </p:txBody>
      </p:sp>
      <p:sp>
        <p:nvSpPr>
          <p:cNvPr id="13" name="TextBox 12">
            <a:extLst>
              <a:ext uri="{FF2B5EF4-FFF2-40B4-BE49-F238E27FC236}">
                <a16:creationId xmlns:a16="http://schemas.microsoft.com/office/drawing/2014/main" id="{514949A2-6C2E-4A9D-A2C7-0F8A417C02D1}"/>
              </a:ext>
            </a:extLst>
          </p:cNvPr>
          <p:cNvSpPr txBox="1"/>
          <p:nvPr/>
        </p:nvSpPr>
        <p:spPr>
          <a:xfrm>
            <a:off x="1330099" y="5225226"/>
            <a:ext cx="50087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Click on the Moodle icon. </a:t>
            </a:r>
          </a:p>
        </p:txBody>
      </p:sp>
      <p:pic>
        <p:nvPicPr>
          <p:cNvPr id="16" name="Picture 15">
            <a:extLst>
              <a:ext uri="{FF2B5EF4-FFF2-40B4-BE49-F238E27FC236}">
                <a16:creationId xmlns:a16="http://schemas.microsoft.com/office/drawing/2014/main" id="{E96E5555-3B08-4147-8CAA-3DA038E231D2}"/>
              </a:ext>
            </a:extLst>
          </p:cNvPr>
          <p:cNvPicPr>
            <a:picLocks noChangeAspect="1"/>
          </p:cNvPicPr>
          <p:nvPr/>
        </p:nvPicPr>
        <p:blipFill>
          <a:blip r:embed="rId5"/>
          <a:stretch>
            <a:fillRect/>
          </a:stretch>
        </p:blipFill>
        <p:spPr>
          <a:xfrm>
            <a:off x="7658410" y="4653568"/>
            <a:ext cx="1561838" cy="1561838"/>
          </a:xfrm>
          <a:prstGeom prst="rect">
            <a:avLst/>
          </a:prstGeom>
        </p:spPr>
      </p:pic>
    </p:spTree>
    <p:extLst>
      <p:ext uri="{BB962C8B-B14F-4D97-AF65-F5344CB8AC3E}">
        <p14:creationId xmlns:p14="http://schemas.microsoft.com/office/powerpoint/2010/main" val="92014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8B47-61F4-4079-AF9A-E341FE7FABD2}"/>
              </a:ext>
            </a:extLst>
          </p:cNvPr>
          <p:cNvSpPr>
            <a:spLocks noGrp="1"/>
          </p:cNvSpPr>
          <p:nvPr>
            <p:ph type="title"/>
          </p:nvPr>
        </p:nvSpPr>
        <p:spPr>
          <a:xfrm>
            <a:off x="4672781" y="704345"/>
            <a:ext cx="5147187" cy="1371600"/>
          </a:xfrm>
        </p:spPr>
        <p:txBody>
          <a:bodyPr>
            <a:normAutofit/>
          </a:bodyPr>
          <a:lstStyle/>
          <a:p>
            <a:r>
              <a:rPr lang="en-GB" dirty="0"/>
              <a:t>Activity   </a:t>
            </a:r>
          </a:p>
        </p:txBody>
      </p:sp>
      <p:pic>
        <p:nvPicPr>
          <p:cNvPr id="4" name="Content Placeholder 3">
            <a:extLst>
              <a:ext uri="{FF2B5EF4-FFF2-40B4-BE49-F238E27FC236}">
                <a16:creationId xmlns:a16="http://schemas.microsoft.com/office/drawing/2014/main" id="{223633B0-E25F-4510-8CE0-8E8C2AC81734}"/>
              </a:ext>
            </a:extLst>
          </p:cNvPr>
          <p:cNvPicPr>
            <a:picLocks noGrp="1" noChangeAspect="1"/>
          </p:cNvPicPr>
          <p:nvPr>
            <p:ph idx="1"/>
          </p:nvPr>
        </p:nvPicPr>
        <p:blipFill>
          <a:blip r:embed="rId3"/>
          <a:stretch>
            <a:fillRect/>
          </a:stretch>
        </p:blipFill>
        <p:spPr>
          <a:xfrm>
            <a:off x="757085" y="672203"/>
            <a:ext cx="3279324" cy="2174236"/>
          </a:xfrm>
          <a:prstGeom prst="rect">
            <a:avLst/>
          </a:prstGeom>
          <a:noFill/>
        </p:spPr>
      </p:pic>
      <p:pic>
        <p:nvPicPr>
          <p:cNvPr id="6" name="Picture 5">
            <a:extLst>
              <a:ext uri="{FF2B5EF4-FFF2-40B4-BE49-F238E27FC236}">
                <a16:creationId xmlns:a16="http://schemas.microsoft.com/office/drawing/2014/main" id="{13B147B7-93FC-41FC-9E35-BF672FCD1C8A}"/>
              </a:ext>
            </a:extLst>
          </p:cNvPr>
          <p:cNvPicPr>
            <a:picLocks noChangeAspect="1"/>
          </p:cNvPicPr>
          <p:nvPr/>
        </p:nvPicPr>
        <p:blipFill>
          <a:blip r:embed="rId4"/>
          <a:stretch>
            <a:fillRect/>
          </a:stretch>
        </p:blipFill>
        <p:spPr>
          <a:xfrm>
            <a:off x="4869524" y="3487526"/>
            <a:ext cx="6294212" cy="1973020"/>
          </a:xfrm>
          <a:prstGeom prst="rect">
            <a:avLst/>
          </a:prstGeom>
        </p:spPr>
      </p:pic>
      <p:sp>
        <p:nvSpPr>
          <p:cNvPr id="7" name="TextBox 6">
            <a:extLst>
              <a:ext uri="{FF2B5EF4-FFF2-40B4-BE49-F238E27FC236}">
                <a16:creationId xmlns:a16="http://schemas.microsoft.com/office/drawing/2014/main" id="{BCD15526-95FA-4DF9-BE95-57DFE8D82325}"/>
              </a:ext>
            </a:extLst>
          </p:cNvPr>
          <p:cNvSpPr txBox="1"/>
          <p:nvPr/>
        </p:nvSpPr>
        <p:spPr>
          <a:xfrm>
            <a:off x="4672781" y="2138553"/>
            <a:ext cx="5486401"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Visit</a:t>
            </a:r>
            <a:r>
              <a:rPr lang="en-GB" sz="2000" dirty="0">
                <a:latin typeface="Arial" panose="020B0604020202020204" pitchFamily="34" charset="0"/>
                <a:cs typeface="Arial" panose="020B0604020202020204" pitchFamily="34" charset="0"/>
              </a:rPr>
              <a:t> the module Moodle page and </a:t>
            </a:r>
            <a:r>
              <a:rPr lang="en-GB" sz="2000" b="1" dirty="0">
                <a:latin typeface="Arial" panose="020B0604020202020204" pitchFamily="34" charset="0"/>
                <a:cs typeface="Arial" panose="020B0604020202020204" pitchFamily="34" charset="0"/>
              </a:rPr>
              <a:t>complete</a:t>
            </a:r>
            <a:r>
              <a:rPr lang="en-GB" sz="2000" dirty="0">
                <a:latin typeface="Arial" panose="020B0604020202020204" pitchFamily="34" charset="0"/>
                <a:cs typeface="Arial" panose="020B0604020202020204" pitchFamily="34" charset="0"/>
              </a:rPr>
              <a:t> the choice activity in the week 1 tile. </a:t>
            </a:r>
          </a:p>
        </p:txBody>
      </p:sp>
      <p:sp>
        <p:nvSpPr>
          <p:cNvPr id="8" name="TextBox 7">
            <a:extLst>
              <a:ext uri="{FF2B5EF4-FFF2-40B4-BE49-F238E27FC236}">
                <a16:creationId xmlns:a16="http://schemas.microsoft.com/office/drawing/2014/main" id="{66CC3B58-AB42-4413-9F22-E36DBA1F41CB}"/>
              </a:ext>
            </a:extLst>
          </p:cNvPr>
          <p:cNvSpPr txBox="1"/>
          <p:nvPr/>
        </p:nvSpPr>
        <p:spPr>
          <a:xfrm>
            <a:off x="757085" y="3429000"/>
            <a:ext cx="3746090" cy="224676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The question is: </a:t>
            </a:r>
          </a:p>
          <a:p>
            <a:r>
              <a:rPr lang="en-GB" sz="2000" dirty="0">
                <a:latin typeface="Arial" panose="020B0604020202020204" pitchFamily="34" charset="0"/>
                <a:cs typeface="Arial" panose="020B0604020202020204" pitchFamily="34" charset="0"/>
              </a:rPr>
              <a:t>Where would be your favourite type of place to live?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Select your choice and see the results from the entire group. </a:t>
            </a:r>
          </a:p>
        </p:txBody>
      </p:sp>
    </p:spTree>
    <p:extLst>
      <p:ext uri="{BB962C8B-B14F-4D97-AF65-F5344CB8AC3E}">
        <p14:creationId xmlns:p14="http://schemas.microsoft.com/office/powerpoint/2010/main" val="203900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5377218" y="2103120"/>
            <a:ext cx="5747982" cy="607806"/>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1900" dirty="0">
                <a:latin typeface="Arial" panose="020B0604020202020204" pitchFamily="34" charset="0"/>
                <a:cs typeface="Arial" panose="020B0604020202020204" pitchFamily="34" charset="0"/>
              </a:rPr>
              <a:t>On the module Moodle page you will find the overview for the term. </a:t>
            </a:r>
          </a:p>
          <a:p>
            <a:endParaRPr lang="en-GB" dirty="0"/>
          </a:p>
        </p:txBody>
      </p:sp>
      <p:pic>
        <p:nvPicPr>
          <p:cNvPr id="5" name="Picture 4">
            <a:extLst>
              <a:ext uri="{FF2B5EF4-FFF2-40B4-BE49-F238E27FC236}">
                <a16:creationId xmlns:a16="http://schemas.microsoft.com/office/drawing/2014/main" id="{AF5433F7-18DC-401D-841E-9F048F2719B0}"/>
              </a:ext>
            </a:extLst>
          </p:cNvPr>
          <p:cNvPicPr>
            <a:picLocks noChangeAspect="1"/>
          </p:cNvPicPr>
          <p:nvPr/>
        </p:nvPicPr>
        <p:blipFill>
          <a:blip r:embed="rId3"/>
          <a:stretch>
            <a:fillRect/>
          </a:stretch>
        </p:blipFill>
        <p:spPr>
          <a:xfrm>
            <a:off x="846160" y="1988934"/>
            <a:ext cx="4418533" cy="841625"/>
          </a:xfrm>
          <a:prstGeom prst="rect">
            <a:avLst/>
          </a:prstGeom>
        </p:spPr>
      </p:pic>
      <p:sp>
        <p:nvSpPr>
          <p:cNvPr id="6" name="TextBox 5">
            <a:extLst>
              <a:ext uri="{FF2B5EF4-FFF2-40B4-BE49-F238E27FC236}">
                <a16:creationId xmlns:a16="http://schemas.microsoft.com/office/drawing/2014/main" id="{93C1B449-67E3-41E7-992A-001454F768AB}"/>
              </a:ext>
            </a:extLst>
          </p:cNvPr>
          <p:cNvSpPr txBox="1"/>
          <p:nvPr/>
        </p:nvSpPr>
        <p:spPr>
          <a:xfrm>
            <a:off x="1269242" y="3889612"/>
            <a:ext cx="8284191" cy="2325794"/>
          </a:xfrm>
          <a:prstGeom prst="rect">
            <a:avLst/>
          </a:prstGeom>
          <a:noFill/>
        </p:spPr>
        <p:txBody>
          <a:bodyPr wrap="square" rtlCol="0">
            <a:spAutoFit/>
          </a:bodyPr>
          <a:lstStyle/>
          <a:p>
            <a:endParaRPr lang="en-GB" dirty="0"/>
          </a:p>
        </p:txBody>
      </p:sp>
      <p:pic>
        <p:nvPicPr>
          <p:cNvPr id="8" name="Picture 7">
            <a:extLst>
              <a:ext uri="{FF2B5EF4-FFF2-40B4-BE49-F238E27FC236}">
                <a16:creationId xmlns:a16="http://schemas.microsoft.com/office/drawing/2014/main" id="{34D5745A-D2F5-490D-8503-E0F1790DE881}"/>
              </a:ext>
            </a:extLst>
          </p:cNvPr>
          <p:cNvPicPr>
            <a:picLocks noChangeAspect="1"/>
          </p:cNvPicPr>
          <p:nvPr/>
        </p:nvPicPr>
        <p:blipFill>
          <a:blip r:embed="rId4"/>
          <a:stretch>
            <a:fillRect/>
          </a:stretch>
        </p:blipFill>
        <p:spPr>
          <a:xfrm>
            <a:off x="4488726" y="3018656"/>
            <a:ext cx="7035919" cy="2888497"/>
          </a:xfrm>
          <a:prstGeom prst="rect">
            <a:avLst/>
          </a:prstGeom>
        </p:spPr>
      </p:pic>
      <p:sp>
        <p:nvSpPr>
          <p:cNvPr id="9" name="TextBox 8">
            <a:extLst>
              <a:ext uri="{FF2B5EF4-FFF2-40B4-BE49-F238E27FC236}">
                <a16:creationId xmlns:a16="http://schemas.microsoft.com/office/drawing/2014/main" id="{DC73842F-4F4C-4845-9758-949946D88DAE}"/>
              </a:ext>
            </a:extLst>
          </p:cNvPr>
          <p:cNvSpPr txBox="1"/>
          <p:nvPr/>
        </p:nvSpPr>
        <p:spPr>
          <a:xfrm>
            <a:off x="1066800" y="3701515"/>
            <a:ext cx="283646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spTree>
    <p:extLst>
      <p:ext uri="{BB962C8B-B14F-4D97-AF65-F5344CB8AC3E}">
        <p14:creationId xmlns:p14="http://schemas.microsoft.com/office/powerpoint/2010/main" val="30078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7CB6-97CB-4883-B867-1B0D687586C3}"/>
              </a:ext>
            </a:extLst>
          </p:cNvPr>
          <p:cNvSpPr>
            <a:spLocks noGrp="1"/>
          </p:cNvSpPr>
          <p:nvPr>
            <p:ph type="title"/>
          </p:nvPr>
        </p:nvSpPr>
        <p:spPr>
          <a:xfrm>
            <a:off x="6694098" y="642594"/>
            <a:ext cx="4431102" cy="1371600"/>
          </a:xfrm>
        </p:spPr>
        <p:txBody>
          <a:bodyPr/>
          <a:lstStyle/>
          <a:p>
            <a:r>
              <a:rPr lang="en-GB" dirty="0"/>
              <a:t>Microsoft 365</a:t>
            </a:r>
          </a:p>
        </p:txBody>
      </p:sp>
      <p:sp>
        <p:nvSpPr>
          <p:cNvPr id="3" name="Content Placeholder 2">
            <a:extLst>
              <a:ext uri="{FF2B5EF4-FFF2-40B4-BE49-F238E27FC236}">
                <a16:creationId xmlns:a16="http://schemas.microsoft.com/office/drawing/2014/main" id="{9B847C84-CC3E-4B3C-8BDF-C358DC712211}"/>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endParaRPr lang="en-GB" dirty="0"/>
          </a:p>
          <a:p>
            <a:endParaRPr lang="en-GB" dirty="0"/>
          </a:p>
        </p:txBody>
      </p:sp>
      <p:pic>
        <p:nvPicPr>
          <p:cNvPr id="5" name="Picture 4">
            <a:extLst>
              <a:ext uri="{FF2B5EF4-FFF2-40B4-BE49-F238E27FC236}">
                <a16:creationId xmlns:a16="http://schemas.microsoft.com/office/drawing/2014/main" id="{944B6F6A-6A83-42C5-BF20-4B9ED60E6380}"/>
              </a:ext>
            </a:extLst>
          </p:cNvPr>
          <p:cNvPicPr>
            <a:picLocks noChangeAspect="1"/>
          </p:cNvPicPr>
          <p:nvPr/>
        </p:nvPicPr>
        <p:blipFill>
          <a:blip r:embed="rId2"/>
          <a:stretch>
            <a:fillRect/>
          </a:stretch>
        </p:blipFill>
        <p:spPr>
          <a:xfrm>
            <a:off x="3930769" y="1090269"/>
            <a:ext cx="2305050" cy="476250"/>
          </a:xfrm>
          <a:prstGeom prst="rect">
            <a:avLst/>
          </a:prstGeom>
        </p:spPr>
      </p:pic>
      <p:pic>
        <p:nvPicPr>
          <p:cNvPr id="7" name="Picture 6">
            <a:extLst>
              <a:ext uri="{FF2B5EF4-FFF2-40B4-BE49-F238E27FC236}">
                <a16:creationId xmlns:a16="http://schemas.microsoft.com/office/drawing/2014/main" id="{3875B4FB-7E69-4969-95E8-5292CB9E71B6}"/>
              </a:ext>
            </a:extLst>
          </p:cNvPr>
          <p:cNvPicPr>
            <a:picLocks noChangeAspect="1"/>
          </p:cNvPicPr>
          <p:nvPr/>
        </p:nvPicPr>
        <p:blipFill>
          <a:blip r:embed="rId3"/>
          <a:stretch>
            <a:fillRect/>
          </a:stretch>
        </p:blipFill>
        <p:spPr>
          <a:xfrm>
            <a:off x="1301869" y="2948077"/>
            <a:ext cx="3781425" cy="685800"/>
          </a:xfrm>
          <a:prstGeom prst="rect">
            <a:avLst/>
          </a:prstGeom>
        </p:spPr>
      </p:pic>
      <p:pic>
        <p:nvPicPr>
          <p:cNvPr id="9" name="Picture 8">
            <a:extLst>
              <a:ext uri="{FF2B5EF4-FFF2-40B4-BE49-F238E27FC236}">
                <a16:creationId xmlns:a16="http://schemas.microsoft.com/office/drawing/2014/main" id="{06D6B0F8-2C24-4E27-AA4E-3E5A2C5DD444}"/>
              </a:ext>
            </a:extLst>
          </p:cNvPr>
          <p:cNvPicPr>
            <a:picLocks noChangeAspect="1"/>
          </p:cNvPicPr>
          <p:nvPr/>
        </p:nvPicPr>
        <p:blipFill>
          <a:blip r:embed="rId4"/>
          <a:stretch>
            <a:fillRect/>
          </a:stretch>
        </p:blipFill>
        <p:spPr>
          <a:xfrm>
            <a:off x="1301869" y="3874625"/>
            <a:ext cx="3848100" cy="666750"/>
          </a:xfrm>
          <a:prstGeom prst="rect">
            <a:avLst/>
          </a:prstGeom>
        </p:spPr>
      </p:pic>
      <p:pic>
        <p:nvPicPr>
          <p:cNvPr id="11" name="Picture 10">
            <a:extLst>
              <a:ext uri="{FF2B5EF4-FFF2-40B4-BE49-F238E27FC236}">
                <a16:creationId xmlns:a16="http://schemas.microsoft.com/office/drawing/2014/main" id="{879AF776-FD7F-4B15-9B39-6AD68D13F5B6}"/>
              </a:ext>
            </a:extLst>
          </p:cNvPr>
          <p:cNvPicPr>
            <a:picLocks noChangeAspect="1"/>
          </p:cNvPicPr>
          <p:nvPr/>
        </p:nvPicPr>
        <p:blipFill>
          <a:blip r:embed="rId5"/>
          <a:stretch>
            <a:fillRect/>
          </a:stretch>
        </p:blipFill>
        <p:spPr>
          <a:xfrm>
            <a:off x="1301869" y="4782123"/>
            <a:ext cx="1924050" cy="828675"/>
          </a:xfrm>
          <a:prstGeom prst="rect">
            <a:avLst/>
          </a:prstGeom>
        </p:spPr>
      </p:pic>
      <p:pic>
        <p:nvPicPr>
          <p:cNvPr id="13" name="Picture 12">
            <a:extLst>
              <a:ext uri="{FF2B5EF4-FFF2-40B4-BE49-F238E27FC236}">
                <a16:creationId xmlns:a16="http://schemas.microsoft.com/office/drawing/2014/main" id="{2EAF09A0-54C7-43C6-92DE-3859D8AE7624}"/>
              </a:ext>
            </a:extLst>
          </p:cNvPr>
          <p:cNvPicPr>
            <a:picLocks noChangeAspect="1"/>
          </p:cNvPicPr>
          <p:nvPr/>
        </p:nvPicPr>
        <p:blipFill>
          <a:blip r:embed="rId6"/>
          <a:stretch>
            <a:fillRect/>
          </a:stretch>
        </p:blipFill>
        <p:spPr>
          <a:xfrm>
            <a:off x="3234634" y="4775936"/>
            <a:ext cx="1848660" cy="828675"/>
          </a:xfrm>
          <a:prstGeom prst="rect">
            <a:avLst/>
          </a:prstGeom>
        </p:spPr>
      </p:pic>
    </p:spTree>
    <p:extLst>
      <p:ext uri="{BB962C8B-B14F-4D97-AF65-F5344CB8AC3E}">
        <p14:creationId xmlns:p14="http://schemas.microsoft.com/office/powerpoint/2010/main" val="1584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C169-1F31-4682-B7CD-5DD502DEBB12}"/>
              </a:ext>
            </a:extLst>
          </p:cNvPr>
          <p:cNvSpPr>
            <a:spLocks noGrp="1"/>
          </p:cNvSpPr>
          <p:nvPr>
            <p:ph type="title"/>
          </p:nvPr>
        </p:nvSpPr>
        <p:spPr>
          <a:xfrm>
            <a:off x="2708694" y="642594"/>
            <a:ext cx="8416506" cy="1371600"/>
          </a:xfrm>
        </p:spPr>
        <p:txBody>
          <a:bodyPr/>
          <a:lstStyle/>
          <a:p>
            <a:r>
              <a:rPr lang="en-GB" dirty="0"/>
              <a:t>Outlook </a:t>
            </a:r>
          </a:p>
        </p:txBody>
      </p:sp>
      <p:sp>
        <p:nvSpPr>
          <p:cNvPr id="3" name="Content Placeholder 2">
            <a:extLst>
              <a:ext uri="{FF2B5EF4-FFF2-40B4-BE49-F238E27FC236}">
                <a16:creationId xmlns:a16="http://schemas.microsoft.com/office/drawing/2014/main" id="{A02E2F7C-072B-425D-B55E-B34684F04431}"/>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6CB365A9-8088-466E-BF17-CF4684D2B57B}"/>
              </a:ext>
            </a:extLst>
          </p:cNvPr>
          <p:cNvPicPr>
            <a:picLocks noChangeAspect="1"/>
          </p:cNvPicPr>
          <p:nvPr/>
        </p:nvPicPr>
        <p:blipFill>
          <a:blip r:embed="rId3"/>
          <a:stretch>
            <a:fillRect/>
          </a:stretch>
        </p:blipFill>
        <p:spPr>
          <a:xfrm>
            <a:off x="914849" y="723556"/>
            <a:ext cx="1666875" cy="1209675"/>
          </a:xfrm>
          <a:prstGeom prst="rect">
            <a:avLst/>
          </a:prstGeom>
        </p:spPr>
      </p:pic>
      <p:pic>
        <p:nvPicPr>
          <p:cNvPr id="7" name="Picture 6">
            <a:hlinkClick r:id="rId4"/>
            <a:extLst>
              <a:ext uri="{FF2B5EF4-FFF2-40B4-BE49-F238E27FC236}">
                <a16:creationId xmlns:a16="http://schemas.microsoft.com/office/drawing/2014/main" id="{24F34944-409F-43FF-B87B-DFFD2C064783}"/>
              </a:ext>
            </a:extLst>
          </p:cNvPr>
          <p:cNvPicPr>
            <a:picLocks noChangeAspect="1"/>
          </p:cNvPicPr>
          <p:nvPr/>
        </p:nvPicPr>
        <p:blipFill>
          <a:blip r:embed="rId5"/>
          <a:stretch>
            <a:fillRect/>
          </a:stretch>
        </p:blipFill>
        <p:spPr>
          <a:xfrm>
            <a:off x="4518932" y="2014194"/>
            <a:ext cx="6562725" cy="3762375"/>
          </a:xfrm>
          <a:prstGeom prst="rect">
            <a:avLst/>
          </a:prstGeom>
        </p:spPr>
      </p:pic>
      <p:sp>
        <p:nvSpPr>
          <p:cNvPr id="8" name="TextBox 7">
            <a:extLst>
              <a:ext uri="{FF2B5EF4-FFF2-40B4-BE49-F238E27FC236}">
                <a16:creationId xmlns:a16="http://schemas.microsoft.com/office/drawing/2014/main" id="{68F6D8B4-27CE-4880-8936-12980FF8A2BE}"/>
              </a:ext>
            </a:extLst>
          </p:cNvPr>
          <p:cNvSpPr txBox="1"/>
          <p:nvPr/>
        </p:nvSpPr>
        <p:spPr>
          <a:xfrm>
            <a:off x="914849" y="2583543"/>
            <a:ext cx="217669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Watch this short video about accessing and using Outlook. </a:t>
            </a:r>
          </a:p>
        </p:txBody>
      </p:sp>
    </p:spTree>
    <p:extLst>
      <p:ext uri="{BB962C8B-B14F-4D97-AF65-F5344CB8AC3E}">
        <p14:creationId xmlns:p14="http://schemas.microsoft.com/office/powerpoint/2010/main" val="290147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B3C-86DF-4D3B-95E1-8F800876F2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529220-61FE-4DC0-BB6A-98BA179F2B4F}"/>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Send an email to your lecturer. </a:t>
            </a:r>
          </a:p>
          <a:p>
            <a:pPr marL="0" indent="0">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Subject : Career aspirations </a:t>
            </a:r>
          </a:p>
          <a:p>
            <a:r>
              <a:rPr lang="en-GB" sz="2800" b="1" dirty="0">
                <a:latin typeface="Arial" panose="020B0604020202020204" pitchFamily="34" charset="0"/>
                <a:cs typeface="Arial" panose="020B0604020202020204" pitchFamily="34" charset="0"/>
              </a:rPr>
              <a:t>In your email introduce yourself and write what you aspire to achieve in your career. </a:t>
            </a:r>
          </a:p>
          <a:p>
            <a:pPr marL="0" indent="0">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1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62CE-0F0B-4B58-A35B-0FA646C7923A}"/>
              </a:ext>
            </a:extLst>
          </p:cNvPr>
          <p:cNvSpPr>
            <a:spLocks noGrp="1"/>
          </p:cNvSpPr>
          <p:nvPr>
            <p:ph type="title"/>
          </p:nvPr>
        </p:nvSpPr>
        <p:spPr/>
        <p:txBody>
          <a:bodyPr/>
          <a:lstStyle/>
          <a:p>
            <a:r>
              <a:rPr lang="en-GB" dirty="0"/>
              <a:t>OneDrive </a:t>
            </a:r>
          </a:p>
        </p:txBody>
      </p:sp>
      <p:sp>
        <p:nvSpPr>
          <p:cNvPr id="3" name="Content Placeholder 2">
            <a:extLst>
              <a:ext uri="{FF2B5EF4-FFF2-40B4-BE49-F238E27FC236}">
                <a16:creationId xmlns:a16="http://schemas.microsoft.com/office/drawing/2014/main" id="{4AE3A5BB-549D-40F9-B9E9-E0AB89E37F9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OneDrive is an essential part of Microsoft 365. </a:t>
            </a:r>
          </a:p>
          <a:p>
            <a:endParaRPr lang="en-GB" dirty="0"/>
          </a:p>
        </p:txBody>
      </p:sp>
      <p:pic>
        <p:nvPicPr>
          <p:cNvPr id="5" name="Picture 4">
            <a:extLst>
              <a:ext uri="{FF2B5EF4-FFF2-40B4-BE49-F238E27FC236}">
                <a16:creationId xmlns:a16="http://schemas.microsoft.com/office/drawing/2014/main" id="{52F81586-AAFA-48F3-A15E-664FEB3987A3}"/>
              </a:ext>
            </a:extLst>
          </p:cNvPr>
          <p:cNvPicPr>
            <a:picLocks noChangeAspect="1"/>
          </p:cNvPicPr>
          <p:nvPr/>
        </p:nvPicPr>
        <p:blipFill>
          <a:blip r:embed="rId3"/>
          <a:stretch>
            <a:fillRect/>
          </a:stretch>
        </p:blipFill>
        <p:spPr>
          <a:xfrm>
            <a:off x="3934732" y="1058532"/>
            <a:ext cx="2000250" cy="666750"/>
          </a:xfrm>
          <a:prstGeom prst="rect">
            <a:avLst/>
          </a:prstGeom>
        </p:spPr>
      </p:pic>
      <p:pic>
        <p:nvPicPr>
          <p:cNvPr id="9" name="Picture 8">
            <a:hlinkClick r:id="rId4"/>
            <a:extLst>
              <a:ext uri="{FF2B5EF4-FFF2-40B4-BE49-F238E27FC236}">
                <a16:creationId xmlns:a16="http://schemas.microsoft.com/office/drawing/2014/main" id="{EE884200-348D-4685-9697-E049C5E6AB80}"/>
              </a:ext>
            </a:extLst>
          </p:cNvPr>
          <p:cNvPicPr>
            <a:picLocks noChangeAspect="1"/>
          </p:cNvPicPr>
          <p:nvPr/>
        </p:nvPicPr>
        <p:blipFill>
          <a:blip r:embed="rId5"/>
          <a:stretch>
            <a:fillRect/>
          </a:stretch>
        </p:blipFill>
        <p:spPr>
          <a:xfrm>
            <a:off x="5163683" y="2646693"/>
            <a:ext cx="5667375" cy="3152775"/>
          </a:xfrm>
          <a:prstGeom prst="rect">
            <a:avLst/>
          </a:prstGeom>
        </p:spPr>
      </p:pic>
      <p:sp>
        <p:nvSpPr>
          <p:cNvPr id="10" name="TextBox 9">
            <a:extLst>
              <a:ext uri="{FF2B5EF4-FFF2-40B4-BE49-F238E27FC236}">
                <a16:creationId xmlns:a16="http://schemas.microsoft.com/office/drawing/2014/main" id="{75B5A704-7711-4DB5-8062-413E6727757E}"/>
              </a:ext>
            </a:extLst>
          </p:cNvPr>
          <p:cNvSpPr txBox="1"/>
          <p:nvPr/>
        </p:nvSpPr>
        <p:spPr>
          <a:xfrm>
            <a:off x="1360942" y="3556000"/>
            <a:ext cx="2599418"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Watch this short video before having a go. </a:t>
            </a:r>
          </a:p>
        </p:txBody>
      </p:sp>
    </p:spTree>
    <p:extLst>
      <p:ext uri="{BB962C8B-B14F-4D97-AF65-F5344CB8AC3E}">
        <p14:creationId xmlns:p14="http://schemas.microsoft.com/office/powerpoint/2010/main" val="83753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84B3-7545-463D-9402-4EB11B2A1C8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9A0C835-2732-459B-804C-F54FA835C9B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Access your university OneDrive </a:t>
            </a:r>
          </a:p>
          <a:p>
            <a:pPr lvl="1"/>
            <a:r>
              <a:rPr lang="en-GB" sz="2000" dirty="0">
                <a:latin typeface="Arial" panose="020B0604020202020204" pitchFamily="34" charset="0"/>
                <a:cs typeface="Arial" panose="020B0604020202020204" pitchFamily="34" charset="0"/>
              </a:rPr>
              <a:t>Create a new file (Word or PowerPoint) </a:t>
            </a:r>
          </a:p>
          <a:p>
            <a:pPr lvl="1"/>
            <a:r>
              <a:rPr lang="en-GB" sz="2000" dirty="0">
                <a:latin typeface="Arial" panose="020B0604020202020204" pitchFamily="34" charset="0"/>
                <a:cs typeface="Arial" panose="020B0604020202020204" pitchFamily="34" charset="0"/>
              </a:rPr>
              <a:t>Share your file with your lecturer. </a:t>
            </a:r>
          </a:p>
          <a:p>
            <a:pPr lvl="1"/>
            <a:endParaRPr lang="en-GB" dirty="0"/>
          </a:p>
          <a:p>
            <a:pPr marL="274320" lvl="1" indent="0">
              <a:buNone/>
            </a:pPr>
            <a:endParaRPr lang="en-GB" dirty="0"/>
          </a:p>
        </p:txBody>
      </p:sp>
    </p:spTree>
    <p:extLst>
      <p:ext uri="{BB962C8B-B14F-4D97-AF65-F5344CB8AC3E}">
        <p14:creationId xmlns:p14="http://schemas.microsoft.com/office/powerpoint/2010/main" val="625486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7CFA-7F8B-4EED-BFE2-2659ECD2DA46}"/>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F12B9E6B-221B-44F0-8E43-71AE903B250A}"/>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After the break we will introduce Research Methods. </a:t>
            </a:r>
          </a:p>
        </p:txBody>
      </p:sp>
    </p:spTree>
    <p:extLst>
      <p:ext uri="{BB962C8B-B14F-4D97-AF65-F5344CB8AC3E}">
        <p14:creationId xmlns:p14="http://schemas.microsoft.com/office/powerpoint/2010/main" val="2433909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179</TotalTime>
  <Words>649</Words>
  <Application>Microsoft Office PowerPoint</Application>
  <PresentationFormat>Widescreen</PresentationFormat>
  <Paragraphs>69</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Garamond</vt:lpstr>
      <vt:lpstr>Wingdings</vt:lpstr>
      <vt:lpstr>SavonVTI</vt:lpstr>
      <vt:lpstr>Introduction to module</vt:lpstr>
      <vt:lpstr>During the session today </vt:lpstr>
      <vt:lpstr>Welcome to the module</vt:lpstr>
      <vt:lpstr>LEARNING OUTCOMES</vt:lpstr>
      <vt:lpstr>Moodle</vt:lpstr>
      <vt:lpstr>Activity   </vt:lpstr>
      <vt:lpstr>The module term overview</vt:lpstr>
      <vt:lpstr>Microsoft 365</vt:lpstr>
      <vt:lpstr>Outlook </vt:lpstr>
      <vt:lpstr>Activity</vt:lpstr>
      <vt:lpstr>OneDrive </vt:lpstr>
      <vt:lpstr>Activity</vt:lpstr>
      <vt:lpstr>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Rebecca Kavanagh</dc:creator>
  <cp:lastModifiedBy>Rebecca Kavanagh</cp:lastModifiedBy>
  <cp:revision>5</cp:revision>
  <dcterms:created xsi:type="dcterms:W3CDTF">2022-01-20T19:32:59Z</dcterms:created>
  <dcterms:modified xsi:type="dcterms:W3CDTF">2022-01-20T22:32:56Z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