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61" r:id="rId5"/>
    <p:sldId id="272" r:id="rId6"/>
    <p:sldId id="273" r:id="rId7"/>
    <p:sldId id="275" r:id="rId8"/>
    <p:sldId id="286" r:id="rId9"/>
    <p:sldId id="287" r:id="rId10"/>
    <p:sldId id="276" r:id="rId11"/>
    <p:sldId id="278" r:id="rId12"/>
    <p:sldId id="279" r:id="rId13"/>
    <p:sldId id="280" r:id="rId14"/>
    <p:sldId id="281" r:id="rId15"/>
    <p:sldId id="282" r:id="rId16"/>
    <p:sldId id="283" r:id="rId17"/>
    <p:sldId id="284" r:id="rId18"/>
    <p:sldId id="288" r:id="rId19"/>
    <p:sldId id="274"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p:cViewPr varScale="1">
        <p:scale>
          <a:sx n="112" d="100"/>
          <a:sy n="112" d="100"/>
        </p:scale>
        <p:origin x="162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504D37-194B-4872-8618-35B681EC63EF}" type="datetimeFigureOut">
              <a:rPr lang="en-GB" smtClean="0"/>
              <a:t>24/01/2025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8CA6D0-6A04-46EE-B5E7-A69408B100FA}" type="slidenum">
              <a:rPr lang="en-GB" smtClean="0"/>
              <a:t>‹#›</a:t>
            </a:fld>
            <a:endParaRPr lang="en-GB"/>
          </a:p>
        </p:txBody>
      </p:sp>
    </p:spTree>
    <p:extLst>
      <p:ext uri="{BB962C8B-B14F-4D97-AF65-F5344CB8AC3E}">
        <p14:creationId xmlns:p14="http://schemas.microsoft.com/office/powerpoint/2010/main" val="2760324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23747724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Brief introduction to the module, your expectations and initial thoughts.</a:t>
            </a:r>
          </a:p>
          <a:p>
            <a:pPr lvl="0"/>
            <a:r>
              <a:rPr lang="en-GB" sz="1200" kern="1200" dirty="0">
                <a:solidFill>
                  <a:schemeClr val="tx1"/>
                </a:solidFill>
                <a:effectLst/>
                <a:latin typeface="+mn-lt"/>
                <a:ea typeface="+mn-ea"/>
                <a:cs typeface="+mn-cs"/>
              </a:rPr>
              <a:t>How you felt about developing your existing employability and enterprise skills further, </a:t>
            </a:r>
          </a:p>
          <a:p>
            <a:pPr lvl="0"/>
            <a:r>
              <a:rPr lang="en-GB" sz="1200" kern="1200" dirty="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147566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24/01/2025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24/01/2025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24/01/2025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24/01/2025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gov.wales/sites/default/files/publications/2018-12/face-the-challenge-together-familyhttps:/dera.ioe.ac.uk/id/eprint/23239/1/150615-face-main-guidance-en.pdf" TargetMode="External"/><Relationship Id="rId7" Type="http://schemas.openxmlformats.org/officeDocument/2006/relationships/image" Target="../media/image7.png"/><Relationship Id="rId2" Type="http://schemas.openxmlformats.org/officeDocument/2006/relationships/hyperlink" Target="https://storage.cscjes-cronfa.co.uk/api/storage/5b1f1450-a81e-496c-87fe-80ccfd9911c8/CSC%20Newsletter%20January%202015_English.pdf" TargetMode="External"/><Relationship Id="rId1" Type="http://schemas.openxmlformats.org/officeDocument/2006/relationships/slideLayout" Target="../slideLayouts/slideLayout7.xml"/><Relationship Id="rId6" Type="http://schemas.openxmlformats.org/officeDocument/2006/relationships/hyperlink" Target="https://www.barnardos.org.uk/wales/advisory-board" TargetMode="External"/><Relationship Id="rId5" Type="http://schemas.openxmlformats.org/officeDocument/2006/relationships/hyperlink" Target="https://democracy.newport.gov.uk/documents/s1825/6%20Team%20Around%20the%20Cluster.pdf?LLL=0" TargetMode="External"/><Relationship Id="rId4" Type="http://schemas.openxmlformats.org/officeDocument/2006/relationships/hyperlink" Target="https://dera.ioe.ac.uk/id/eprint/22909/2/150417-pdg-third-en_Redacted.pdf"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linkedin.com/in/steven-downes-73509550/" TargetMode="External"/><Relationship Id="rId2" Type="http://schemas.openxmlformats.org/officeDocument/2006/relationships/hyperlink" Target="https://www.prospects.ac.uk/careers-advice/interview-tips/assessment-centres"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areer-advice.jobs.ac.uk/career-development/going-on-secondment/" TargetMode="External"/><Relationship Id="rId2" Type="http://schemas.openxmlformats.org/officeDocument/2006/relationships/hyperlink" Target="https://www.linkedin.com/in/christine-grimshaw-52a89513/" TargetMode="Externa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hyperlink" Target="https://www.linkedin.com/in/lizzie-swaffield-138b2937/" TargetMode="External"/><Relationship Id="rId2" Type="http://schemas.openxmlformats.org/officeDocument/2006/relationships/hyperlink" Target="https://www.linkedin.com/in/david-egan-828a9855/"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www.linkedin.com/in/rhys-cornwall-936b43172/"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www.linkedin.com/in/helen-wales-646973125/"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hyperlink" Target="https://www.linkedin.com/in/steven-williams-96480270/"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linkedin.com/in/caroline-lewis-3437529a/" TargetMode="External"/><Relationship Id="rId2" Type="http://schemas.openxmlformats.org/officeDocument/2006/relationships/hyperlink" Target="https://www.linkedin.com/in/sue-ainsworth-120093112/"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linkedin.com/in/ltlconnectcom01/" TargetMode="External"/><Relationship Id="rId2" Type="http://schemas.openxmlformats.org/officeDocument/2006/relationships/hyperlink" Target="https://www.linkedin.com/in/sarah-crawley-70537a90/"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uwtsd.careercentre.me/welcome/uwtsd"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career-advice.jobs.ac.uk/career-development/going-on-secondment/" TargetMode="External"/><Relationship Id="rId7" Type="http://schemas.openxmlformats.org/officeDocument/2006/relationships/hyperlink" Target="https://dera.ioe.ac.uk/id/eprint/22909/2/150417-pdg-third-en_Redacted.pdf" TargetMode="External"/><Relationship Id="rId2" Type="http://schemas.openxmlformats.org/officeDocument/2006/relationships/hyperlink" Target="https://www.cscjes-cronfa.co.uk/api/storage/5b1f1450-a81e-496c-87fe-80ccfd9911c8/CSC%20Newsletter%20January%202015_English.pdf" TargetMode="External"/><Relationship Id="rId1" Type="http://schemas.openxmlformats.org/officeDocument/2006/relationships/slideLayout" Target="../slideLayouts/slideLayout6.xml"/><Relationship Id="rId6" Type="http://schemas.openxmlformats.org/officeDocument/2006/relationships/hyperlink" Target="https://dera.ioe.ac.uk/id/eprint/23239/1/150615-face-main-guidance-en.pdf" TargetMode="External"/><Relationship Id="rId5" Type="http://schemas.openxmlformats.org/officeDocument/2006/relationships/hyperlink" Target="https://democracy.newport.gov.uk/documents/s1825/6%20Team%20Around%20the%20Cluster.pdf?LLL=0" TargetMode="External"/><Relationship Id="rId4" Type="http://schemas.openxmlformats.org/officeDocument/2006/relationships/hyperlink" Target="https://www.prospects.ac.uk/careers-advice/interview-tips/assessment-centr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8" y="1700808"/>
            <a:ext cx="2232248" cy="1152128"/>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4860032" y="309870"/>
            <a:ext cx="2736304" cy="167897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2627784" y="332656"/>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702648" y="3068624"/>
            <a:ext cx="3117824" cy="15121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2339752" y="2996952"/>
            <a:ext cx="1838294" cy="1584176"/>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293491" y="2048600"/>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4" name="Rectangle 13"/>
          <p:cNvSpPr/>
          <p:nvPr/>
        </p:nvSpPr>
        <p:spPr>
          <a:xfrm>
            <a:off x="2627784" y="1844824"/>
            <a:ext cx="1584176" cy="1008112"/>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293491" y="3284984"/>
            <a:ext cx="1286621" cy="12961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ECSO6006: Skills for Life: Employability and Future Pathways</a:t>
            </a:r>
          </a:p>
        </p:txBody>
      </p:sp>
      <p:sp>
        <p:nvSpPr>
          <p:cNvPr id="18" name="TextBox 17"/>
          <p:cNvSpPr txBox="1"/>
          <p:nvPr/>
        </p:nvSpPr>
        <p:spPr>
          <a:xfrm>
            <a:off x="338948" y="5343599"/>
            <a:ext cx="8805052" cy="461665"/>
          </a:xfrm>
          <a:prstGeom prst="rect">
            <a:avLst/>
          </a:prstGeom>
          <a:noFill/>
        </p:spPr>
        <p:txBody>
          <a:bodyPr wrap="square" rtlCol="0">
            <a:spAutoFit/>
          </a:bodyPr>
          <a:lstStyle/>
          <a:p>
            <a:r>
              <a:rPr lang="en-GB" sz="2400" b="1" dirty="0"/>
              <a:t>Second Tutorial - Graduate Recruitment and the ‘Squiggly’ Career  </a:t>
            </a:r>
          </a:p>
        </p:txBody>
      </p:sp>
      <p:sp>
        <p:nvSpPr>
          <p:cNvPr id="20" name="Rectangle 19"/>
          <p:cNvSpPr/>
          <p:nvPr/>
        </p:nvSpPr>
        <p:spPr>
          <a:xfrm>
            <a:off x="5683690" y="2063912"/>
            <a:ext cx="1872208" cy="7200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22" name="Rectangle 21"/>
          <p:cNvSpPr/>
          <p:nvPr/>
        </p:nvSpPr>
        <p:spPr>
          <a:xfrm>
            <a:off x="323528" y="2996952"/>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7668344" y="332656"/>
            <a:ext cx="1152128" cy="144016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4129" y="369449"/>
            <a:ext cx="2557401" cy="1547383"/>
          </a:xfrm>
          <a:prstGeom prst="rect">
            <a:avLst/>
          </a:prstGeom>
        </p:spPr>
      </p:pic>
      <p:pic>
        <p:nvPicPr>
          <p:cNvPr id="19" name="Picture 18"/>
          <p:cNvPicPr>
            <a:picLocks noChangeAspect="1"/>
          </p:cNvPicPr>
          <p:nvPr/>
        </p:nvPicPr>
        <p:blipFill>
          <a:blip r:embed="rId3"/>
          <a:stretch>
            <a:fillRect/>
          </a:stretch>
        </p:blipFill>
        <p:spPr>
          <a:xfrm>
            <a:off x="2554239" y="3068960"/>
            <a:ext cx="1394483" cy="1410667"/>
          </a:xfrm>
          <a:prstGeom prst="rect">
            <a:avLst/>
          </a:prstGeom>
        </p:spPr>
      </p:pic>
      <p:pic>
        <p:nvPicPr>
          <p:cNvPr id="23" name="Picture 22"/>
          <p:cNvPicPr>
            <a:picLocks noChangeAspect="1"/>
          </p:cNvPicPr>
          <p:nvPr/>
        </p:nvPicPr>
        <p:blipFill>
          <a:blip r:embed="rId4"/>
          <a:stretch>
            <a:fillRect/>
          </a:stretch>
        </p:blipFill>
        <p:spPr>
          <a:xfrm>
            <a:off x="467544" y="1772816"/>
            <a:ext cx="1941760" cy="973943"/>
          </a:xfrm>
          <a:prstGeom prst="rect">
            <a:avLst/>
          </a:prstGeom>
        </p:spPr>
      </p:pic>
      <p:pic>
        <p:nvPicPr>
          <p:cNvPr id="24" name="Picture 23"/>
          <p:cNvPicPr>
            <a:picLocks noChangeAspect="1"/>
          </p:cNvPicPr>
          <p:nvPr/>
        </p:nvPicPr>
        <p:blipFill>
          <a:blip r:embed="rId5"/>
          <a:stretch>
            <a:fillRect/>
          </a:stretch>
        </p:blipFill>
        <p:spPr>
          <a:xfrm>
            <a:off x="5868144" y="3256359"/>
            <a:ext cx="2732517" cy="1127457"/>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539552" y="1772816"/>
            <a:ext cx="8136904" cy="2664296"/>
          </a:xfrm>
        </p:spPr>
        <p:txBody>
          <a:bodyPr>
            <a:normAutofit/>
          </a:bodyPr>
          <a:lstStyle/>
          <a:p>
            <a:r>
              <a:rPr lang="en-GB" sz="3200" dirty="0"/>
              <a:t>To foster a range of behaviours, attitudes and competencies which develop enterprising thinking and an employability </a:t>
            </a:r>
            <a:r>
              <a:rPr lang="en-GB" sz="3200" dirty="0" err="1"/>
              <a:t>mindset</a:t>
            </a:r>
            <a:r>
              <a:rPr lang="en-GB" sz="3200" dirty="0"/>
              <a:t> and enhance students’ ability to critically reflect on their own development needs.   </a:t>
            </a:r>
          </a:p>
          <a:p>
            <a:pPr marL="0" indent="0">
              <a:buNone/>
            </a:pPr>
            <a:endParaRPr lang="en-GB" sz="3200" dirty="0"/>
          </a:p>
          <a:p>
            <a:pPr marL="0" indent="0">
              <a:buNone/>
            </a:pPr>
            <a:endParaRPr lang="en-GB" sz="3200" b="1" dirty="0"/>
          </a:p>
        </p:txBody>
      </p:sp>
      <p:sp>
        <p:nvSpPr>
          <p:cNvPr id="2" name="TextBox 1"/>
          <p:cNvSpPr txBox="1"/>
          <p:nvPr/>
        </p:nvSpPr>
        <p:spPr>
          <a:xfrm>
            <a:off x="1115616" y="116632"/>
            <a:ext cx="6768752" cy="646331"/>
          </a:xfrm>
          <a:prstGeom prst="rect">
            <a:avLst/>
          </a:prstGeom>
          <a:noFill/>
        </p:spPr>
        <p:txBody>
          <a:bodyPr wrap="square" rtlCol="0">
            <a:spAutoFit/>
          </a:bodyPr>
          <a:lstStyle/>
          <a:p>
            <a:pPr algn="ctr"/>
            <a:r>
              <a:rPr lang="en-GB" sz="3600" b="1" dirty="0"/>
              <a:t>Module Aim</a:t>
            </a:r>
          </a:p>
        </p:txBody>
      </p:sp>
    </p:spTree>
    <p:extLst>
      <p:ext uri="{BB962C8B-B14F-4D97-AF65-F5344CB8AC3E}">
        <p14:creationId xmlns:p14="http://schemas.microsoft.com/office/powerpoint/2010/main" val="1213067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179512" y="836712"/>
            <a:ext cx="8856984" cy="3960440"/>
          </a:xfrm>
        </p:spPr>
        <p:txBody>
          <a:bodyPr>
            <a:noAutofit/>
          </a:bodyPr>
          <a:lstStyle/>
          <a:p>
            <a:pPr>
              <a:lnSpc>
                <a:spcPct val="120000"/>
              </a:lnSpc>
              <a:spcBef>
                <a:spcPts val="600"/>
              </a:spcBef>
            </a:pPr>
            <a:r>
              <a:rPr lang="en-GB" sz="2400" dirty="0"/>
              <a:t>Critically analyse the principles of employability and enterprising skills in relation to relevant career pathways;</a:t>
            </a:r>
          </a:p>
          <a:p>
            <a:pPr>
              <a:lnSpc>
                <a:spcPct val="120000"/>
              </a:lnSpc>
              <a:spcBef>
                <a:spcPts val="600"/>
              </a:spcBef>
            </a:pPr>
            <a:r>
              <a:rPr lang="en-GB" sz="2400" dirty="0"/>
              <a:t>Critically reflect on the importance of continual learning and future thinking for  own personal development and employability; </a:t>
            </a:r>
          </a:p>
          <a:p>
            <a:pPr>
              <a:lnSpc>
                <a:spcPct val="120000"/>
              </a:lnSpc>
              <a:spcBef>
                <a:spcPts val="600"/>
              </a:spcBef>
            </a:pPr>
            <a:r>
              <a:rPr lang="en-GB" sz="2400" dirty="0"/>
              <a:t>Exhibit written and presentation skills that evidence advanced competencies and characteristics that reflect a range of transferable skills e.g. teamwork, problem solving and communication;</a:t>
            </a:r>
          </a:p>
          <a:p>
            <a:pPr>
              <a:lnSpc>
                <a:spcPct val="120000"/>
              </a:lnSpc>
              <a:spcBef>
                <a:spcPts val="600"/>
              </a:spcBef>
            </a:pPr>
            <a:r>
              <a:rPr lang="en-GB" sz="2400" dirty="0"/>
              <a:t>Organise knowledge and learning through an advanced use of a range of information sources, including ICT, and present their work at the appropriate level.</a:t>
            </a:r>
          </a:p>
          <a:p>
            <a:pPr>
              <a:lnSpc>
                <a:spcPct val="120000"/>
              </a:lnSpc>
              <a:spcBef>
                <a:spcPts val="600"/>
              </a:spcBef>
            </a:pPr>
            <a:endParaRPr lang="en-GB" sz="2400" dirty="0"/>
          </a:p>
        </p:txBody>
      </p:sp>
      <p:sp>
        <p:nvSpPr>
          <p:cNvPr id="5" name="TextBox 4"/>
          <p:cNvSpPr txBox="1"/>
          <p:nvPr/>
        </p:nvSpPr>
        <p:spPr>
          <a:xfrm>
            <a:off x="1115616" y="116632"/>
            <a:ext cx="6768752" cy="646331"/>
          </a:xfrm>
          <a:prstGeom prst="rect">
            <a:avLst/>
          </a:prstGeom>
          <a:noFill/>
        </p:spPr>
        <p:txBody>
          <a:bodyPr wrap="square" rtlCol="0">
            <a:spAutoFit/>
          </a:bodyPr>
          <a:lstStyle/>
          <a:p>
            <a:pPr algn="ctr"/>
            <a:r>
              <a:rPr lang="en-GB" sz="3600" b="1" dirty="0"/>
              <a:t>Learning Outcomes</a:t>
            </a:r>
          </a:p>
        </p:txBody>
      </p:sp>
    </p:spTree>
    <p:extLst>
      <p:ext uri="{BB962C8B-B14F-4D97-AF65-F5344CB8AC3E}">
        <p14:creationId xmlns:p14="http://schemas.microsoft.com/office/powerpoint/2010/main" val="423406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51520" y="1340768"/>
            <a:ext cx="8712968" cy="4582079"/>
          </a:xfrm>
        </p:spPr>
        <p:txBody>
          <a:bodyPr>
            <a:normAutofit/>
          </a:bodyPr>
          <a:lstStyle/>
          <a:p>
            <a:pPr marL="0" indent="0">
              <a:buNone/>
            </a:pPr>
            <a:r>
              <a:rPr lang="en-GB" sz="3200" b="1" dirty="0"/>
              <a:t>Interview</a:t>
            </a:r>
          </a:p>
          <a:p>
            <a:pPr marL="0" indent="0">
              <a:buNone/>
            </a:pPr>
            <a:r>
              <a:rPr lang="en-GB" sz="3200" i="1" dirty="0"/>
              <a:t>For an employment opportunity of your choice prepare a 20 minute presentation outlining your suitability for the post. Your presentation should use theory to support your arguments. You will be asked a number of questions at the end of your presentation which will be based on your chosen opportunity and the content of your presentation.</a:t>
            </a:r>
          </a:p>
          <a:p>
            <a:pPr marL="0" indent="0">
              <a:buNone/>
            </a:pPr>
            <a:endParaRPr lang="en-GB" sz="3200" b="1" dirty="0"/>
          </a:p>
        </p:txBody>
      </p:sp>
    </p:spTree>
    <p:extLst>
      <p:ext uri="{BB962C8B-B14F-4D97-AF65-F5344CB8AC3E}">
        <p14:creationId xmlns:p14="http://schemas.microsoft.com/office/powerpoint/2010/main" val="2489964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9"/>
            <a:ext cx="7886700" cy="952466"/>
          </a:xfrm>
        </p:spPr>
        <p:txBody>
          <a:bodyPr>
            <a:normAutofit fontScale="90000"/>
          </a:bodyPr>
          <a:lstStyle/>
          <a:p>
            <a:pPr algn="ctr"/>
            <a:br>
              <a:rPr lang="en-GB" sz="4900" b="1" dirty="0"/>
            </a:br>
            <a:br>
              <a:rPr lang="en-GB" sz="4900" b="1" dirty="0"/>
            </a:br>
            <a:r>
              <a:rPr lang="en-GB" sz="5300" b="1" dirty="0">
                <a:latin typeface="+mn-lt"/>
              </a:rPr>
              <a:t>Assessment</a:t>
            </a:r>
            <a:br>
              <a:rPr lang="en-GB" sz="5300" b="1" dirty="0">
                <a:latin typeface="+mn-lt"/>
              </a:rPr>
            </a:br>
            <a:br>
              <a:rPr lang="en-GB" sz="5300" b="1" u="sng" dirty="0">
                <a:latin typeface="+mn-lt"/>
              </a:rPr>
            </a:br>
            <a:endParaRPr lang="en-GB" sz="5300" b="1" u="sng" dirty="0">
              <a:latin typeface="+mn-lt"/>
            </a:endParaRPr>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215516" y="1052737"/>
            <a:ext cx="8712968" cy="576064"/>
          </a:xfrm>
        </p:spPr>
        <p:txBody>
          <a:bodyPr>
            <a:normAutofit lnSpcReduction="10000"/>
          </a:bodyPr>
          <a:lstStyle/>
          <a:p>
            <a:pPr marL="0" indent="0">
              <a:buNone/>
            </a:pPr>
            <a:r>
              <a:rPr lang="en-GB" sz="3200" b="1" dirty="0"/>
              <a:t>Things to consider:</a:t>
            </a:r>
          </a:p>
          <a:p>
            <a:pPr marL="0" indent="0">
              <a:buNone/>
            </a:pPr>
            <a:endParaRPr lang="en-GB" sz="3200" b="1" dirty="0"/>
          </a:p>
        </p:txBody>
      </p:sp>
      <p:sp>
        <p:nvSpPr>
          <p:cNvPr id="2" name="TextBox 1"/>
          <p:cNvSpPr txBox="1"/>
          <p:nvPr/>
        </p:nvSpPr>
        <p:spPr>
          <a:xfrm>
            <a:off x="539552" y="2173729"/>
            <a:ext cx="6120680" cy="461665"/>
          </a:xfrm>
          <a:prstGeom prst="rect">
            <a:avLst/>
          </a:prstGeom>
          <a:noFill/>
        </p:spPr>
        <p:txBody>
          <a:bodyPr wrap="square" rtlCol="0">
            <a:spAutoFit/>
          </a:bodyPr>
          <a:lstStyle/>
          <a:p>
            <a:r>
              <a:rPr lang="en-GB" sz="2400" i="1" dirty="0"/>
              <a:t>Where do I find my ‘employment opportunity’?</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2045171"/>
            <a:ext cx="638801" cy="638801"/>
          </a:xfrm>
          <a:prstGeom prst="rect">
            <a:avLst/>
          </a:prstGeom>
        </p:spPr>
      </p:pic>
      <p:sp>
        <p:nvSpPr>
          <p:cNvPr id="6" name="TextBox 5"/>
          <p:cNvSpPr txBox="1"/>
          <p:nvPr/>
        </p:nvSpPr>
        <p:spPr>
          <a:xfrm>
            <a:off x="539552" y="3253849"/>
            <a:ext cx="6120680" cy="461665"/>
          </a:xfrm>
          <a:prstGeom prst="rect">
            <a:avLst/>
          </a:prstGeom>
          <a:noFill/>
        </p:spPr>
        <p:txBody>
          <a:bodyPr wrap="square" rtlCol="0">
            <a:spAutoFit/>
          </a:bodyPr>
          <a:lstStyle/>
          <a:p>
            <a:r>
              <a:rPr lang="en-GB" sz="2400" i="1" dirty="0"/>
              <a:t>How do I know it is suitable?</a:t>
            </a:r>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3125291"/>
            <a:ext cx="638801" cy="638801"/>
          </a:xfrm>
          <a:prstGeom prst="rect">
            <a:avLst/>
          </a:prstGeom>
        </p:spPr>
      </p:pic>
      <p:sp>
        <p:nvSpPr>
          <p:cNvPr id="9" name="TextBox 8"/>
          <p:cNvSpPr txBox="1"/>
          <p:nvPr/>
        </p:nvSpPr>
        <p:spPr>
          <a:xfrm>
            <a:off x="539552" y="4502933"/>
            <a:ext cx="6120680" cy="461665"/>
          </a:xfrm>
          <a:prstGeom prst="rect">
            <a:avLst/>
          </a:prstGeom>
          <a:noFill/>
        </p:spPr>
        <p:txBody>
          <a:bodyPr wrap="square" rtlCol="0">
            <a:spAutoFit/>
          </a:bodyPr>
          <a:lstStyle/>
          <a:p>
            <a:r>
              <a:rPr lang="en-GB" sz="2400" i="1" dirty="0"/>
              <a:t>What theories should I use?</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452320" y="4374375"/>
            <a:ext cx="638801" cy="638801"/>
          </a:xfrm>
          <a:prstGeom prst="rect">
            <a:avLst/>
          </a:prstGeom>
        </p:spPr>
      </p:pic>
    </p:spTree>
    <p:extLst>
      <p:ext uri="{BB962C8B-B14F-4D97-AF65-F5344CB8AC3E}">
        <p14:creationId xmlns:p14="http://schemas.microsoft.com/office/powerpoint/2010/main" val="1673258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260648"/>
            <a:ext cx="8424936" cy="646331"/>
          </a:xfrm>
          <a:prstGeom prst="rect">
            <a:avLst/>
          </a:prstGeom>
          <a:noFill/>
        </p:spPr>
        <p:txBody>
          <a:bodyPr wrap="square" rtlCol="0">
            <a:spAutoFit/>
          </a:bodyPr>
          <a:lstStyle/>
          <a:p>
            <a:pPr algn="ctr"/>
            <a:r>
              <a:rPr lang="en-GB" sz="3600" b="1" dirty="0"/>
              <a:t>Job Applications – Examples from Practice</a:t>
            </a:r>
          </a:p>
        </p:txBody>
      </p:sp>
      <p:sp>
        <p:nvSpPr>
          <p:cNvPr id="4" name="TextBox 3"/>
          <p:cNvSpPr txBox="1"/>
          <p:nvPr/>
        </p:nvSpPr>
        <p:spPr>
          <a:xfrm>
            <a:off x="179512" y="1412776"/>
            <a:ext cx="8568952" cy="4247317"/>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We will now look at the different forms that recruitment and selection processes can take including;</a:t>
            </a:r>
          </a:p>
          <a:p>
            <a:pPr marL="342900" indent="-342900">
              <a:spcBef>
                <a:spcPts val="600"/>
              </a:spcBef>
              <a:spcAft>
                <a:spcPts val="600"/>
              </a:spcAft>
              <a:buFont typeface="Arial" panose="020B0604020202020204" pitchFamily="34" charset="0"/>
              <a:buChar char="•"/>
            </a:pPr>
            <a:r>
              <a:rPr lang="en-GB" sz="2200" dirty="0"/>
              <a:t>Informal selection via your Network</a:t>
            </a:r>
          </a:p>
          <a:p>
            <a:pPr marL="342900" indent="-342900">
              <a:spcBef>
                <a:spcPts val="600"/>
              </a:spcBef>
              <a:spcAft>
                <a:spcPts val="600"/>
              </a:spcAft>
              <a:buFont typeface="Arial" panose="020B0604020202020204" pitchFamily="34" charset="0"/>
              <a:buChar char="•"/>
            </a:pPr>
            <a:r>
              <a:rPr lang="en-GB" sz="2200" dirty="0"/>
              <a:t>A formal, structured interview </a:t>
            </a:r>
          </a:p>
          <a:p>
            <a:pPr marL="342900" indent="-342900">
              <a:spcBef>
                <a:spcPts val="600"/>
              </a:spcBef>
              <a:spcAft>
                <a:spcPts val="600"/>
              </a:spcAft>
              <a:buFont typeface="Arial" panose="020B0604020202020204" pitchFamily="34" charset="0"/>
              <a:buChar char="•"/>
            </a:pPr>
            <a:r>
              <a:rPr lang="en-GB" sz="2200" dirty="0"/>
              <a:t>A presentation and interview</a:t>
            </a:r>
          </a:p>
          <a:p>
            <a:pPr marL="342900" indent="-342900">
              <a:spcBef>
                <a:spcPts val="600"/>
              </a:spcBef>
              <a:spcAft>
                <a:spcPts val="600"/>
              </a:spcAft>
              <a:buFont typeface="Arial" panose="020B0604020202020204" pitchFamily="34" charset="0"/>
              <a:buChar char="•"/>
            </a:pPr>
            <a:r>
              <a:rPr lang="en-GB" sz="2200" dirty="0"/>
              <a:t>A full Assessment Centre/Day</a:t>
            </a:r>
          </a:p>
          <a:p>
            <a:pPr marL="342900" indent="-342900">
              <a:spcBef>
                <a:spcPts val="600"/>
              </a:spcBef>
              <a:spcAft>
                <a:spcPts val="600"/>
              </a:spcAft>
              <a:buFont typeface="Arial" panose="020B0604020202020204" pitchFamily="34" charset="0"/>
              <a:buChar char="•"/>
            </a:pPr>
            <a:r>
              <a:rPr lang="en-GB" sz="2200" dirty="0"/>
              <a:t>As this is, obviously, a Module that combines theory and practice to a great degree, I thought it might be useful to take a look at 8 examples of my involvement in various selection processes from the past 10 years.</a:t>
            </a:r>
          </a:p>
        </p:txBody>
      </p:sp>
    </p:spTree>
    <p:extLst>
      <p:ext uri="{BB962C8B-B14F-4D97-AF65-F5344CB8AC3E}">
        <p14:creationId xmlns:p14="http://schemas.microsoft.com/office/powerpoint/2010/main" val="3231404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23528" y="260648"/>
            <a:ext cx="8424936" cy="646331"/>
          </a:xfrm>
          <a:prstGeom prst="rect">
            <a:avLst/>
          </a:prstGeom>
          <a:noFill/>
        </p:spPr>
        <p:txBody>
          <a:bodyPr wrap="square" rtlCol="0">
            <a:spAutoFit/>
          </a:bodyPr>
          <a:lstStyle/>
          <a:p>
            <a:pPr algn="ctr"/>
            <a:r>
              <a:rPr lang="en-GB" sz="3600" b="1" dirty="0"/>
              <a:t>Job Applications – Examples from Practice</a:t>
            </a:r>
          </a:p>
        </p:txBody>
      </p:sp>
      <p:sp>
        <p:nvSpPr>
          <p:cNvPr id="4" name="TextBox 3"/>
          <p:cNvSpPr txBox="1"/>
          <p:nvPr/>
        </p:nvSpPr>
        <p:spPr>
          <a:xfrm>
            <a:off x="143508" y="1052736"/>
            <a:ext cx="8784976" cy="5170646"/>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Strategic Adviser (Reducing Low Achievement) – </a:t>
            </a:r>
            <a:r>
              <a:rPr lang="en-GB" sz="2000" dirty="0">
                <a:hlinkClick r:id="rId2"/>
              </a:rPr>
              <a:t>Central South Consortium </a:t>
            </a:r>
            <a:r>
              <a:rPr lang="en-GB" sz="2000" dirty="0"/>
              <a:t>(2014) </a:t>
            </a:r>
            <a:r>
              <a:rPr lang="en-GB" sz="2000" dirty="0">
                <a:solidFill>
                  <a:srgbClr val="00B050"/>
                </a:solidFill>
                <a:sym typeface="Wingdings" panose="05000000000000000000" pitchFamily="2" charset="2"/>
              </a:rPr>
              <a:t> - </a:t>
            </a:r>
            <a:r>
              <a:rPr lang="en-GB" sz="2000" dirty="0">
                <a:sym typeface="Wingdings" panose="05000000000000000000" pitchFamily="2" charset="2"/>
              </a:rPr>
              <a:t>Reason for Leaving: Redundancy/ Closure of Post</a:t>
            </a:r>
            <a:endParaRPr lang="en-GB" sz="2000" dirty="0">
              <a:solidFill>
                <a:srgbClr val="00B050"/>
              </a:solidFill>
            </a:endParaRPr>
          </a:p>
          <a:p>
            <a:pPr marL="342900" indent="-342900">
              <a:spcBef>
                <a:spcPts val="600"/>
              </a:spcBef>
              <a:spcAft>
                <a:spcPts val="600"/>
              </a:spcAft>
              <a:buFont typeface="Arial" panose="020B0604020202020204" pitchFamily="34" charset="0"/>
              <a:buChar char="•"/>
            </a:pPr>
            <a:r>
              <a:rPr lang="en-GB" sz="2000" dirty="0"/>
              <a:t>Parental &amp; Community Engagement Practitioner (</a:t>
            </a:r>
            <a:r>
              <a:rPr lang="en-GB" sz="2000" b="1" dirty="0"/>
              <a:t>secondment</a:t>
            </a:r>
            <a:r>
              <a:rPr lang="en-GB" sz="2000" dirty="0"/>
              <a:t>) </a:t>
            </a:r>
            <a:r>
              <a:rPr lang="en-GB" sz="2000" dirty="0">
                <a:hlinkClick r:id="rId3"/>
              </a:rPr>
              <a:t>Welsh Government</a:t>
            </a:r>
            <a:r>
              <a:rPr lang="en-GB" sz="2000" dirty="0"/>
              <a:t> (2014) </a:t>
            </a:r>
            <a:r>
              <a:rPr lang="en-GB" sz="2000" dirty="0">
                <a:solidFill>
                  <a:srgbClr val="00B050"/>
                </a:solidFill>
                <a:sym typeface="Wingdings" panose="05000000000000000000" pitchFamily="2" charset="2"/>
              </a:rPr>
              <a:t> - </a:t>
            </a:r>
            <a:r>
              <a:rPr lang="en-GB" sz="2000" dirty="0">
                <a:sym typeface="Wingdings" panose="05000000000000000000" pitchFamily="2" charset="2"/>
              </a:rPr>
              <a:t>Reason for Leaving: End of Project</a:t>
            </a:r>
            <a:endParaRPr lang="en-GB" sz="2000" dirty="0"/>
          </a:p>
          <a:p>
            <a:pPr marL="342900" indent="-342900">
              <a:spcBef>
                <a:spcPts val="600"/>
              </a:spcBef>
              <a:spcAft>
                <a:spcPts val="600"/>
              </a:spcAft>
              <a:buFont typeface="Arial" panose="020B0604020202020204" pitchFamily="34" charset="0"/>
              <a:buChar char="•"/>
            </a:pPr>
            <a:r>
              <a:rPr lang="en-GB" sz="2000" dirty="0"/>
              <a:t>Senior Associate (Family &amp; Community Engagement) – </a:t>
            </a:r>
            <a:r>
              <a:rPr lang="en-GB" sz="2000" dirty="0">
                <a:hlinkClick r:id="rId4"/>
              </a:rPr>
              <a:t>Wales Centre for Equity in Education </a:t>
            </a:r>
            <a:r>
              <a:rPr lang="en-GB" sz="2000" dirty="0"/>
              <a:t>(2015) </a:t>
            </a:r>
            <a:r>
              <a:rPr lang="en-GB" sz="2000" dirty="0">
                <a:solidFill>
                  <a:srgbClr val="00B050"/>
                </a:solidFill>
                <a:sym typeface="Wingdings" panose="05000000000000000000" pitchFamily="2" charset="2"/>
              </a:rPr>
              <a:t> </a:t>
            </a:r>
            <a:r>
              <a:rPr lang="en-GB" sz="2000" dirty="0">
                <a:sym typeface="Wingdings" panose="05000000000000000000" pitchFamily="2" charset="2"/>
              </a:rPr>
              <a:t>Reason for Leaving: Redundancy / Closure of Centre</a:t>
            </a:r>
            <a:endParaRPr lang="en-GB" sz="2000" dirty="0"/>
          </a:p>
          <a:p>
            <a:pPr marL="342900" indent="-342900">
              <a:spcBef>
                <a:spcPts val="600"/>
              </a:spcBef>
              <a:spcAft>
                <a:spcPts val="600"/>
              </a:spcAft>
              <a:buFont typeface="Arial" panose="020B0604020202020204" pitchFamily="34" charset="0"/>
              <a:buChar char="•"/>
            </a:pPr>
            <a:r>
              <a:rPr lang="en-GB" sz="2000" dirty="0"/>
              <a:t>Team Around the Cluster Support Officer (</a:t>
            </a:r>
            <a:r>
              <a:rPr lang="en-GB" sz="2000" b="1" dirty="0"/>
              <a:t>secondment</a:t>
            </a:r>
            <a:r>
              <a:rPr lang="en-GB" sz="2000" dirty="0"/>
              <a:t>) – </a:t>
            </a:r>
            <a:r>
              <a:rPr lang="en-GB" sz="2000" dirty="0">
                <a:hlinkClick r:id="rId5"/>
              </a:rPr>
              <a:t>Newport City Council</a:t>
            </a:r>
            <a:r>
              <a:rPr lang="en-GB" sz="2000" dirty="0"/>
              <a:t> (2015) </a:t>
            </a:r>
            <a:r>
              <a:rPr lang="en-GB" sz="2000" dirty="0">
                <a:solidFill>
                  <a:srgbClr val="00B050"/>
                </a:solidFill>
                <a:sym typeface="Wingdings" panose="05000000000000000000" pitchFamily="2" charset="2"/>
              </a:rPr>
              <a:t> </a:t>
            </a:r>
            <a:r>
              <a:rPr lang="en-GB" sz="2000" dirty="0">
                <a:sym typeface="Wingdings" panose="05000000000000000000" pitchFamily="2" charset="2"/>
              </a:rPr>
              <a:t>Reason for Leaving: End of Project</a:t>
            </a:r>
            <a:endParaRPr lang="en-GB" sz="2000" dirty="0">
              <a:solidFill>
                <a:srgbClr val="00B050"/>
              </a:solidFill>
            </a:endParaRPr>
          </a:p>
          <a:p>
            <a:pPr marL="342900" indent="-342900">
              <a:spcBef>
                <a:spcPts val="600"/>
              </a:spcBef>
              <a:spcAft>
                <a:spcPts val="600"/>
              </a:spcAft>
              <a:buFont typeface="Arial" panose="020B0604020202020204" pitchFamily="34" charset="0"/>
              <a:buChar char="•"/>
            </a:pPr>
            <a:r>
              <a:rPr lang="en-GB" sz="2000" dirty="0"/>
              <a:t>Schools Engagement Manager – The Book Trust (2016) </a:t>
            </a:r>
            <a:r>
              <a:rPr lang="en-GB" sz="2000" dirty="0">
                <a:solidFill>
                  <a:srgbClr val="FF0000"/>
                </a:solidFill>
                <a:sym typeface="Wingdings" panose="05000000000000000000" pitchFamily="2" charset="2"/>
              </a:rPr>
              <a:t></a:t>
            </a:r>
          </a:p>
          <a:p>
            <a:pPr marL="342900" indent="-342900">
              <a:spcBef>
                <a:spcPts val="600"/>
              </a:spcBef>
              <a:spcAft>
                <a:spcPts val="600"/>
              </a:spcAft>
              <a:buFont typeface="Arial" panose="020B0604020202020204" pitchFamily="34" charset="0"/>
              <a:buChar char="•"/>
            </a:pPr>
            <a:r>
              <a:rPr lang="en-GB" sz="2000" dirty="0"/>
              <a:t>Project Manager – Spice Time Banking (2016) </a:t>
            </a:r>
            <a:r>
              <a:rPr lang="en-GB" sz="2000" dirty="0">
                <a:solidFill>
                  <a:srgbClr val="FF0000"/>
                </a:solidFill>
                <a:sym typeface="Wingdings" panose="05000000000000000000" pitchFamily="2" charset="2"/>
              </a:rPr>
              <a:t></a:t>
            </a:r>
            <a:endParaRPr lang="en-GB" sz="2000" dirty="0"/>
          </a:p>
          <a:p>
            <a:pPr marL="342900" indent="-342900">
              <a:spcBef>
                <a:spcPts val="600"/>
              </a:spcBef>
              <a:spcAft>
                <a:spcPts val="600"/>
              </a:spcAft>
              <a:buFont typeface="Arial" panose="020B0604020202020204" pitchFamily="34" charset="0"/>
              <a:buChar char="•"/>
            </a:pPr>
            <a:r>
              <a:rPr lang="en-GB" sz="2000" dirty="0"/>
              <a:t>Lecturer in Education Studies – UWTSD (2016) </a:t>
            </a:r>
            <a:r>
              <a:rPr lang="en-GB" sz="2000" dirty="0">
                <a:solidFill>
                  <a:srgbClr val="00B050"/>
                </a:solidFill>
                <a:sym typeface="Wingdings" panose="05000000000000000000" pitchFamily="2" charset="2"/>
              </a:rPr>
              <a:t></a:t>
            </a:r>
            <a:endParaRPr lang="en-GB" sz="2000" dirty="0"/>
          </a:p>
          <a:p>
            <a:pPr marL="342900" indent="-342900">
              <a:spcBef>
                <a:spcPts val="600"/>
              </a:spcBef>
              <a:spcAft>
                <a:spcPts val="600"/>
              </a:spcAft>
              <a:buFont typeface="Arial" panose="020B0604020202020204" pitchFamily="34" charset="0"/>
              <a:buChar char="•"/>
            </a:pPr>
            <a:r>
              <a:rPr lang="en-GB" sz="2000" dirty="0"/>
              <a:t>National Advisory Board Member (</a:t>
            </a:r>
            <a:r>
              <a:rPr lang="en-GB" sz="2000" b="1" dirty="0"/>
              <a:t>voluntary post</a:t>
            </a:r>
            <a:r>
              <a:rPr lang="en-GB" sz="2000" dirty="0"/>
              <a:t>) – </a:t>
            </a:r>
            <a:r>
              <a:rPr lang="en-GB" sz="2000" dirty="0">
                <a:hlinkClick r:id="rId6"/>
              </a:rPr>
              <a:t>Barnardo’s Cymru</a:t>
            </a:r>
            <a:r>
              <a:rPr lang="en-GB" sz="2000" dirty="0"/>
              <a:t> (2018) </a:t>
            </a:r>
            <a:r>
              <a:rPr lang="en-GB" sz="2000" dirty="0">
                <a:solidFill>
                  <a:srgbClr val="00B050"/>
                </a:solidFill>
                <a:sym typeface="Wingdings" panose="05000000000000000000" pitchFamily="2" charset="2"/>
              </a:rPr>
              <a:t></a:t>
            </a:r>
            <a:endParaRPr lang="en-GB" sz="2000" dirty="0"/>
          </a:p>
        </p:txBody>
      </p:sp>
      <p:sp>
        <p:nvSpPr>
          <p:cNvPr id="2" name="TextBox 1">
            <a:extLst>
              <a:ext uri="{FF2B5EF4-FFF2-40B4-BE49-F238E27FC236}">
                <a16:creationId xmlns:a16="http://schemas.microsoft.com/office/drawing/2014/main" id="{88374E0D-CA4F-C121-642E-659069141767}"/>
              </a:ext>
            </a:extLst>
          </p:cNvPr>
          <p:cNvSpPr txBox="1"/>
          <p:nvPr/>
        </p:nvSpPr>
        <p:spPr>
          <a:xfrm>
            <a:off x="2915816" y="6165304"/>
            <a:ext cx="5688632" cy="369332"/>
          </a:xfrm>
          <a:prstGeom prst="rect">
            <a:avLst/>
          </a:prstGeom>
          <a:noFill/>
        </p:spPr>
        <p:txBody>
          <a:bodyPr wrap="square" rtlCol="0">
            <a:spAutoFit/>
          </a:bodyPr>
          <a:lstStyle/>
          <a:p>
            <a:r>
              <a:rPr lang="en-GB" b="1" dirty="0"/>
              <a:t>Is there anything that strikes you about this ‘career path’?</a:t>
            </a:r>
          </a:p>
        </p:txBody>
      </p:sp>
      <p:pic>
        <p:nvPicPr>
          <p:cNvPr id="6" name="Picture 5" descr="A blue and black question mark in a circle&#10;&#10;Description automatically generated">
            <a:extLst>
              <a:ext uri="{FF2B5EF4-FFF2-40B4-BE49-F238E27FC236}">
                <a16:creationId xmlns:a16="http://schemas.microsoft.com/office/drawing/2014/main" id="{D8DD726F-A7BE-CF35-1A7B-5EA90CEDCE3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421031" y="6121746"/>
            <a:ext cx="494785" cy="494785"/>
          </a:xfrm>
          <a:prstGeom prst="rect">
            <a:avLst/>
          </a:prstGeom>
        </p:spPr>
      </p:pic>
    </p:spTree>
    <p:extLst>
      <p:ext uri="{BB962C8B-B14F-4D97-AF65-F5344CB8AC3E}">
        <p14:creationId xmlns:p14="http://schemas.microsoft.com/office/powerpoint/2010/main" val="14290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E797B-E767-9E96-36A1-BAB42159F683}"/>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CD62C40-8B4C-1E62-4182-F95D141D5775}"/>
              </a:ext>
            </a:extLst>
          </p:cNvPr>
          <p:cNvSpPr txBox="1"/>
          <p:nvPr/>
        </p:nvSpPr>
        <p:spPr>
          <a:xfrm>
            <a:off x="323528" y="260648"/>
            <a:ext cx="8424936" cy="646331"/>
          </a:xfrm>
          <a:prstGeom prst="rect">
            <a:avLst/>
          </a:prstGeom>
          <a:noFill/>
        </p:spPr>
        <p:txBody>
          <a:bodyPr wrap="square" rtlCol="0">
            <a:spAutoFit/>
          </a:bodyPr>
          <a:lstStyle/>
          <a:p>
            <a:pPr algn="ctr"/>
            <a:r>
              <a:rPr lang="en-GB" sz="3600" b="1" dirty="0"/>
              <a:t>The ‘Non-Linear’ Career Path</a:t>
            </a:r>
          </a:p>
        </p:txBody>
      </p:sp>
      <p:sp>
        <p:nvSpPr>
          <p:cNvPr id="4" name="TextBox 3">
            <a:extLst>
              <a:ext uri="{FF2B5EF4-FFF2-40B4-BE49-F238E27FC236}">
                <a16:creationId xmlns:a16="http://schemas.microsoft.com/office/drawing/2014/main" id="{F235BAE7-22DF-70C0-EAD7-591EEF6ACF45}"/>
              </a:ext>
            </a:extLst>
          </p:cNvPr>
          <p:cNvSpPr txBox="1"/>
          <p:nvPr/>
        </p:nvSpPr>
        <p:spPr>
          <a:xfrm>
            <a:off x="143508" y="1052736"/>
            <a:ext cx="8784976" cy="3170099"/>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000" dirty="0"/>
              <a:t>The previous examples illustrated a variety of different roles with different organisations.</a:t>
            </a:r>
          </a:p>
          <a:p>
            <a:pPr marL="342900" indent="-342900">
              <a:spcBef>
                <a:spcPts val="600"/>
              </a:spcBef>
              <a:spcAft>
                <a:spcPts val="600"/>
              </a:spcAft>
              <a:buFont typeface="Arial" panose="020B0604020202020204" pitchFamily="34" charset="0"/>
              <a:buChar char="•"/>
            </a:pPr>
            <a:r>
              <a:rPr lang="en-GB" sz="2000" dirty="0"/>
              <a:t>In several cases the need to change jobs was involuntary  due to </a:t>
            </a:r>
            <a:r>
              <a:rPr lang="en-GB" sz="2000" b="1" dirty="0"/>
              <a:t>redundancy</a:t>
            </a:r>
            <a:r>
              <a:rPr lang="en-GB" sz="2000" dirty="0"/>
              <a:t> and the closure of an employer or post</a:t>
            </a:r>
          </a:p>
          <a:p>
            <a:pPr marL="342900" indent="-342900">
              <a:spcBef>
                <a:spcPts val="600"/>
              </a:spcBef>
              <a:spcAft>
                <a:spcPts val="600"/>
              </a:spcAft>
              <a:buFont typeface="Arial" panose="020B0604020202020204" pitchFamily="34" charset="0"/>
              <a:buChar char="•"/>
            </a:pPr>
            <a:r>
              <a:rPr lang="en-GB" sz="2000" dirty="0"/>
              <a:t>The examples also include </a:t>
            </a:r>
            <a:r>
              <a:rPr lang="en-GB" sz="2000" b="1" dirty="0"/>
              <a:t>voluntary</a:t>
            </a:r>
            <a:r>
              <a:rPr lang="en-GB" sz="2000" dirty="0"/>
              <a:t> work that is carried out whilst in other employment</a:t>
            </a:r>
          </a:p>
          <a:p>
            <a:pPr marL="342900" indent="-342900">
              <a:spcBef>
                <a:spcPts val="600"/>
              </a:spcBef>
              <a:spcAft>
                <a:spcPts val="600"/>
              </a:spcAft>
              <a:buFont typeface="Arial" panose="020B0604020202020204" pitchFamily="34" charset="0"/>
              <a:buChar char="•"/>
            </a:pPr>
            <a:r>
              <a:rPr lang="en-GB" sz="2000" dirty="0"/>
              <a:t>It also included </a:t>
            </a:r>
            <a:r>
              <a:rPr lang="en-GB" sz="2000" b="1" dirty="0"/>
              <a:t>secondments</a:t>
            </a:r>
            <a:r>
              <a:rPr lang="en-GB" sz="2000" dirty="0"/>
              <a:t> to other organisations.</a:t>
            </a:r>
          </a:p>
          <a:p>
            <a:pPr marL="342900" indent="-342900">
              <a:spcBef>
                <a:spcPts val="600"/>
              </a:spcBef>
              <a:spcAft>
                <a:spcPts val="600"/>
              </a:spcAft>
              <a:buFont typeface="Arial" panose="020B0604020202020204" pitchFamily="34" charset="0"/>
              <a:buChar char="•"/>
            </a:pPr>
            <a:r>
              <a:rPr lang="en-GB" sz="2000" dirty="0"/>
              <a:t>All of these are an example of a ‘</a:t>
            </a:r>
            <a:r>
              <a:rPr lang="en-GB" sz="2000" b="1" dirty="0"/>
              <a:t>non-linear</a:t>
            </a:r>
            <a:r>
              <a:rPr lang="en-GB" sz="2000" dirty="0"/>
              <a:t>’ career.</a:t>
            </a:r>
          </a:p>
        </p:txBody>
      </p:sp>
      <p:sp>
        <p:nvSpPr>
          <p:cNvPr id="5" name="TextBox 4">
            <a:extLst>
              <a:ext uri="{FF2B5EF4-FFF2-40B4-BE49-F238E27FC236}">
                <a16:creationId xmlns:a16="http://schemas.microsoft.com/office/drawing/2014/main" id="{B144CDD7-4E34-124A-DA02-15362A22C973}"/>
              </a:ext>
            </a:extLst>
          </p:cNvPr>
          <p:cNvSpPr txBox="1"/>
          <p:nvPr/>
        </p:nvSpPr>
        <p:spPr>
          <a:xfrm>
            <a:off x="1835696" y="4621778"/>
            <a:ext cx="5904656" cy="369332"/>
          </a:xfrm>
          <a:prstGeom prst="rect">
            <a:avLst/>
          </a:prstGeom>
          <a:noFill/>
        </p:spPr>
        <p:txBody>
          <a:bodyPr wrap="square" rtlCol="0">
            <a:spAutoFit/>
          </a:bodyPr>
          <a:lstStyle/>
          <a:p>
            <a:pPr algn="ctr"/>
            <a:r>
              <a:rPr lang="en-GB" b="1" dirty="0"/>
              <a:t>What do you understand the terms in bold to mean?</a:t>
            </a:r>
          </a:p>
        </p:txBody>
      </p:sp>
      <p:pic>
        <p:nvPicPr>
          <p:cNvPr id="8" name="Picture 7" descr="A yellow and red question mark&#10;&#10;Description automatically generated">
            <a:extLst>
              <a:ext uri="{FF2B5EF4-FFF2-40B4-BE49-F238E27FC236}">
                <a16:creationId xmlns:a16="http://schemas.microsoft.com/office/drawing/2014/main" id="{F014B951-9ABF-B448-0DCE-18A0AD3EA12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355976" y="5133492"/>
            <a:ext cx="638801" cy="638801"/>
          </a:xfrm>
          <a:prstGeom prst="rect">
            <a:avLst/>
          </a:prstGeom>
        </p:spPr>
      </p:pic>
      <p:sp>
        <p:nvSpPr>
          <p:cNvPr id="9" name="TextBox 8">
            <a:extLst>
              <a:ext uri="{FF2B5EF4-FFF2-40B4-BE49-F238E27FC236}">
                <a16:creationId xmlns:a16="http://schemas.microsoft.com/office/drawing/2014/main" id="{D42C0FBF-1771-F87C-025E-374B04827DCE}"/>
              </a:ext>
            </a:extLst>
          </p:cNvPr>
          <p:cNvSpPr txBox="1"/>
          <p:nvPr/>
        </p:nvSpPr>
        <p:spPr>
          <a:xfrm>
            <a:off x="1723048" y="5914675"/>
            <a:ext cx="5904656" cy="369332"/>
          </a:xfrm>
          <a:prstGeom prst="rect">
            <a:avLst/>
          </a:prstGeom>
          <a:noFill/>
        </p:spPr>
        <p:txBody>
          <a:bodyPr wrap="square" rtlCol="0">
            <a:spAutoFit/>
          </a:bodyPr>
          <a:lstStyle/>
          <a:p>
            <a:pPr algn="ctr"/>
            <a:r>
              <a:rPr lang="en-GB" i="1" dirty="0"/>
              <a:t>Share your thoughts or questions with the group</a:t>
            </a:r>
          </a:p>
        </p:txBody>
      </p:sp>
    </p:spTree>
    <p:extLst>
      <p:ext uri="{BB962C8B-B14F-4D97-AF65-F5344CB8AC3E}">
        <p14:creationId xmlns:p14="http://schemas.microsoft.com/office/powerpoint/2010/main" val="2219530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8"/>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7C5EB-5FFF-C56C-713A-8789BA6217E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EAEC8F9-9061-A1EE-7781-D2C5448565B3}"/>
              </a:ext>
            </a:extLst>
          </p:cNvPr>
          <p:cNvSpPr txBox="1"/>
          <p:nvPr/>
        </p:nvSpPr>
        <p:spPr>
          <a:xfrm>
            <a:off x="323528" y="260648"/>
            <a:ext cx="8424936" cy="646331"/>
          </a:xfrm>
          <a:prstGeom prst="rect">
            <a:avLst/>
          </a:prstGeom>
          <a:noFill/>
        </p:spPr>
        <p:txBody>
          <a:bodyPr wrap="square" rtlCol="0">
            <a:spAutoFit/>
          </a:bodyPr>
          <a:lstStyle/>
          <a:p>
            <a:pPr algn="ctr"/>
            <a:r>
              <a:rPr lang="en-GB" sz="3600" b="1" dirty="0"/>
              <a:t>Non-Linear or ‘Squiggly’ Careers</a:t>
            </a:r>
          </a:p>
        </p:txBody>
      </p:sp>
      <p:sp>
        <p:nvSpPr>
          <p:cNvPr id="4" name="TextBox 3">
            <a:extLst>
              <a:ext uri="{FF2B5EF4-FFF2-40B4-BE49-F238E27FC236}">
                <a16:creationId xmlns:a16="http://schemas.microsoft.com/office/drawing/2014/main" id="{BA76FA98-FA12-B795-FA1E-860888DA1737}"/>
              </a:ext>
            </a:extLst>
          </p:cNvPr>
          <p:cNvSpPr txBox="1"/>
          <p:nvPr/>
        </p:nvSpPr>
        <p:spPr>
          <a:xfrm>
            <a:off x="143508" y="1052736"/>
            <a:ext cx="8784976" cy="492442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Helen Tupper and Sarah Ellis (2020) have described this as the ‘squiggly’ career path.</a:t>
            </a:r>
          </a:p>
          <a:p>
            <a:pPr marL="342900" indent="-342900">
              <a:spcBef>
                <a:spcPts val="600"/>
              </a:spcBef>
              <a:spcAft>
                <a:spcPts val="600"/>
              </a:spcAft>
              <a:buFont typeface="Arial" panose="020B0604020202020204" pitchFamily="34" charset="0"/>
              <a:buChar char="•"/>
            </a:pPr>
            <a:r>
              <a:rPr lang="en-GB" sz="2200" dirty="0">
                <a:sym typeface="Wingdings" panose="05000000000000000000" pitchFamily="2" charset="2"/>
              </a:rPr>
              <a:t>A "squiggly career" refers to a non-linear career path characterized by frequent changes in roles, industries, or skill sets. </a:t>
            </a:r>
          </a:p>
          <a:p>
            <a:pPr marL="342900" indent="-342900">
              <a:spcBef>
                <a:spcPts val="600"/>
              </a:spcBef>
              <a:spcAft>
                <a:spcPts val="600"/>
              </a:spcAft>
              <a:buFont typeface="Arial" panose="020B0604020202020204" pitchFamily="34" charset="0"/>
              <a:buChar char="•"/>
            </a:pPr>
            <a:r>
              <a:rPr lang="en-GB" sz="2200" dirty="0">
                <a:sym typeface="Wingdings" panose="05000000000000000000" pitchFamily="2" charset="2"/>
              </a:rPr>
              <a:t>Unlike traditional career trajectories that follow a straight line of progression, squiggly careers embrace flexibility and adaptability. </a:t>
            </a:r>
          </a:p>
          <a:p>
            <a:pPr marL="342900" indent="-342900">
              <a:spcBef>
                <a:spcPts val="600"/>
              </a:spcBef>
              <a:spcAft>
                <a:spcPts val="600"/>
              </a:spcAft>
              <a:buFont typeface="Arial" panose="020B0604020202020204" pitchFamily="34" charset="0"/>
              <a:buChar char="•"/>
            </a:pPr>
            <a:r>
              <a:rPr lang="en-GB" sz="2200" dirty="0">
                <a:sym typeface="Wingdings" panose="05000000000000000000" pitchFamily="2" charset="2"/>
              </a:rPr>
              <a:t>This concept recognizes that career growth can involve lateral moves, temporary setbacks, and diverse experiences that collectively contribute to personal and professional development. </a:t>
            </a:r>
          </a:p>
          <a:p>
            <a:pPr marL="342900" indent="-342900">
              <a:spcBef>
                <a:spcPts val="600"/>
              </a:spcBef>
              <a:spcAft>
                <a:spcPts val="600"/>
              </a:spcAft>
              <a:buFont typeface="Arial" panose="020B0604020202020204" pitchFamily="34" charset="0"/>
              <a:buChar char="•"/>
            </a:pPr>
            <a:r>
              <a:rPr lang="en-GB" sz="2200" dirty="0">
                <a:sym typeface="Wingdings" panose="05000000000000000000" pitchFamily="2" charset="2"/>
              </a:rPr>
              <a:t>We will return to this concept in a future Theme.</a:t>
            </a:r>
          </a:p>
          <a:p>
            <a:pPr marL="342900" indent="-342900">
              <a:spcBef>
                <a:spcPts val="600"/>
              </a:spcBef>
              <a:spcAft>
                <a:spcPts val="600"/>
              </a:spcAft>
              <a:buFont typeface="Arial" panose="020B0604020202020204" pitchFamily="34" charset="0"/>
              <a:buChar char="•"/>
            </a:pPr>
            <a:r>
              <a:rPr lang="en-GB" sz="2200" dirty="0">
                <a:sym typeface="Wingdings" panose="05000000000000000000" pitchFamily="2" charset="2"/>
              </a:rPr>
              <a:t>For the moment though, we will look at the different recruitment methods they involved</a:t>
            </a:r>
            <a:endParaRPr lang="en-GB" sz="2200" dirty="0"/>
          </a:p>
        </p:txBody>
      </p:sp>
    </p:spTree>
    <p:extLst>
      <p:ext uri="{BB962C8B-B14F-4D97-AF65-F5344CB8AC3E}">
        <p14:creationId xmlns:p14="http://schemas.microsoft.com/office/powerpoint/2010/main" val="756915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200" b="1" dirty="0"/>
              <a:t>Strategic Adviser (Reducing Low Achievement)</a:t>
            </a:r>
          </a:p>
        </p:txBody>
      </p:sp>
      <p:sp>
        <p:nvSpPr>
          <p:cNvPr id="3" name="TextBox 2"/>
          <p:cNvSpPr txBox="1"/>
          <p:nvPr/>
        </p:nvSpPr>
        <p:spPr>
          <a:xfrm>
            <a:off x="503548" y="1268760"/>
            <a:ext cx="8157592" cy="418576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an </a:t>
            </a:r>
            <a:r>
              <a:rPr lang="en-GB" sz="2400" dirty="0">
                <a:hlinkClick r:id="rId2"/>
              </a:rPr>
              <a:t>Assessment Centre</a:t>
            </a:r>
            <a:endParaRPr lang="en-GB" sz="2400" dirty="0"/>
          </a:p>
          <a:p>
            <a:pPr marL="285750" indent="-285750">
              <a:spcBef>
                <a:spcPts val="600"/>
              </a:spcBef>
              <a:spcAft>
                <a:spcPts val="600"/>
              </a:spcAft>
              <a:buFont typeface="Arial" panose="020B0604020202020204" pitchFamily="34" charset="0"/>
              <a:buChar char="•"/>
            </a:pPr>
            <a:r>
              <a:rPr lang="en-GB" sz="2400" dirty="0"/>
              <a:t>The Assessment Centre was run over one day and involved;</a:t>
            </a:r>
          </a:p>
          <a:p>
            <a:pPr marL="285750" indent="-285750">
              <a:spcBef>
                <a:spcPts val="600"/>
              </a:spcBef>
              <a:spcAft>
                <a:spcPts val="600"/>
              </a:spcAft>
              <a:buFont typeface="Arial" panose="020B0604020202020204" pitchFamily="34" charset="0"/>
              <a:buChar char="•"/>
            </a:pPr>
            <a:r>
              <a:rPr lang="en-GB" sz="2400" dirty="0"/>
              <a:t>An interview with a panel of three staff including a </a:t>
            </a:r>
            <a:r>
              <a:rPr lang="en-GB" sz="2400" dirty="0">
                <a:hlinkClick r:id="rId3"/>
              </a:rPr>
              <a:t>Senior System Leader</a:t>
            </a:r>
            <a:endParaRPr lang="en-GB" sz="2400" dirty="0"/>
          </a:p>
          <a:p>
            <a:pPr marL="285750" indent="-285750">
              <a:spcBef>
                <a:spcPts val="600"/>
              </a:spcBef>
              <a:spcAft>
                <a:spcPts val="600"/>
              </a:spcAft>
              <a:buFont typeface="Arial" panose="020B0604020202020204" pitchFamily="34" charset="0"/>
              <a:buChar char="•"/>
            </a:pPr>
            <a:r>
              <a:rPr lang="en-GB" sz="2400" dirty="0"/>
              <a:t>A 15 minute presentation on what the key issues were for the role</a:t>
            </a:r>
          </a:p>
          <a:p>
            <a:pPr marL="285750" indent="-285750">
              <a:spcBef>
                <a:spcPts val="600"/>
              </a:spcBef>
              <a:spcAft>
                <a:spcPts val="600"/>
              </a:spcAft>
              <a:buFont typeface="Arial" panose="020B0604020202020204" pitchFamily="34" charset="0"/>
              <a:buChar char="•"/>
            </a:pPr>
            <a:r>
              <a:rPr lang="en-GB" sz="2400" dirty="0"/>
              <a:t>An ‘in tray’ exercise involving a breakdown in school/family communication</a:t>
            </a:r>
          </a:p>
          <a:p>
            <a:pPr marL="285750" indent="-285750">
              <a:spcBef>
                <a:spcPts val="600"/>
              </a:spcBef>
              <a:spcAft>
                <a:spcPts val="600"/>
              </a:spcAft>
              <a:buFont typeface="Arial" panose="020B0604020202020204" pitchFamily="34" charset="0"/>
              <a:buChar char="•"/>
            </a:pPr>
            <a:r>
              <a:rPr lang="en-GB" sz="2400" dirty="0"/>
              <a:t>A written test on knowledge of education policy in Wales</a:t>
            </a:r>
          </a:p>
        </p:txBody>
      </p:sp>
    </p:spTree>
    <p:extLst>
      <p:ext uri="{BB962C8B-B14F-4D97-AF65-F5344CB8AC3E}">
        <p14:creationId xmlns:p14="http://schemas.microsoft.com/office/powerpoint/2010/main" val="3834060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fontScale="90000"/>
          </a:bodyPr>
          <a:lstStyle/>
          <a:p>
            <a:r>
              <a:rPr lang="en-GB" sz="3200" b="1" dirty="0"/>
              <a:t>Parental &amp; Community Engagement Practitioner (secondment) </a:t>
            </a:r>
          </a:p>
        </p:txBody>
      </p:sp>
      <p:sp>
        <p:nvSpPr>
          <p:cNvPr id="3" name="TextBox 2"/>
          <p:cNvSpPr txBox="1"/>
          <p:nvPr/>
        </p:nvSpPr>
        <p:spPr>
          <a:xfrm>
            <a:off x="395536" y="2420888"/>
            <a:ext cx="8157592" cy="350865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Presentation followed by an interview</a:t>
            </a:r>
          </a:p>
          <a:p>
            <a:pPr marL="285750" indent="-285750">
              <a:spcBef>
                <a:spcPts val="600"/>
              </a:spcBef>
              <a:spcAft>
                <a:spcPts val="600"/>
              </a:spcAft>
              <a:buFont typeface="Arial" panose="020B0604020202020204" pitchFamily="34" charset="0"/>
              <a:buChar char="•"/>
            </a:pPr>
            <a:r>
              <a:rPr lang="en-GB" sz="2400" dirty="0"/>
              <a:t>The 10 minute presentation was on ‘Engaging hard to reach families and communities in their children’s learning’</a:t>
            </a:r>
          </a:p>
          <a:p>
            <a:pPr marL="285750" indent="-285750">
              <a:spcBef>
                <a:spcPts val="600"/>
              </a:spcBef>
              <a:spcAft>
                <a:spcPts val="600"/>
              </a:spcAft>
              <a:buFont typeface="Arial" panose="020B0604020202020204" pitchFamily="34" charset="0"/>
              <a:buChar char="•"/>
            </a:pPr>
            <a:r>
              <a:rPr lang="en-GB" sz="2400" dirty="0"/>
              <a:t>This was followed by a half hour interview with a panel of three, chaired by the lead Civil Servant on the project and the </a:t>
            </a:r>
            <a:r>
              <a:rPr lang="en-GB" sz="2400" dirty="0">
                <a:hlinkClick r:id="rId2"/>
              </a:rPr>
              <a:t>Head of Deprivation and Engagement</a:t>
            </a:r>
            <a:endParaRPr lang="en-GB" sz="2400" dirty="0"/>
          </a:p>
          <a:p>
            <a:pPr marL="285750" indent="-285750">
              <a:spcBef>
                <a:spcPts val="600"/>
              </a:spcBef>
              <a:spcAft>
                <a:spcPts val="600"/>
              </a:spcAft>
              <a:buFont typeface="Arial" panose="020B0604020202020204" pitchFamily="34" charset="0"/>
              <a:buChar char="•"/>
            </a:pPr>
            <a:endParaRPr lang="en-GB" sz="2400" dirty="0"/>
          </a:p>
        </p:txBody>
      </p:sp>
      <p:sp>
        <p:nvSpPr>
          <p:cNvPr id="4" name="TextBox 3"/>
          <p:cNvSpPr txBox="1"/>
          <p:nvPr/>
        </p:nvSpPr>
        <p:spPr>
          <a:xfrm>
            <a:off x="1763688" y="1268760"/>
            <a:ext cx="5328592" cy="461665"/>
          </a:xfrm>
          <a:prstGeom prst="rect">
            <a:avLst/>
          </a:prstGeom>
          <a:noFill/>
        </p:spPr>
        <p:txBody>
          <a:bodyPr wrap="square" rtlCol="0">
            <a:spAutoFit/>
          </a:bodyPr>
          <a:lstStyle/>
          <a:p>
            <a:pPr algn="ctr"/>
            <a:r>
              <a:rPr lang="en-GB" sz="2400" i="1" dirty="0"/>
              <a:t>What do we mean by a </a:t>
            </a:r>
            <a:r>
              <a:rPr lang="en-GB" sz="2400" i="1" dirty="0">
                <a:hlinkClick r:id="rId3"/>
              </a:rPr>
              <a:t>secondment</a:t>
            </a:r>
            <a:r>
              <a:rPr lang="en-GB" sz="2400" i="1" dirty="0"/>
              <a:t>?</a:t>
            </a:r>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948264" y="1180191"/>
            <a:ext cx="638801" cy="638801"/>
          </a:xfrm>
          <a:prstGeom prst="rect">
            <a:avLst/>
          </a:prstGeom>
        </p:spPr>
      </p:pic>
    </p:spTree>
    <p:extLst>
      <p:ext uri="{BB962C8B-B14F-4D97-AF65-F5344CB8AC3E}">
        <p14:creationId xmlns:p14="http://schemas.microsoft.com/office/powerpoint/2010/main" val="222048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fontScale="90000"/>
          </a:bodyPr>
          <a:lstStyle/>
          <a:p>
            <a:r>
              <a:rPr lang="en-GB" sz="3200" b="1" dirty="0"/>
              <a:t>Senior Associate (Family &amp; Community Engagement) </a:t>
            </a:r>
          </a:p>
        </p:txBody>
      </p:sp>
      <p:sp>
        <p:nvSpPr>
          <p:cNvPr id="3" name="TextBox 2"/>
          <p:cNvSpPr txBox="1"/>
          <p:nvPr/>
        </p:nvSpPr>
        <p:spPr>
          <a:xfrm>
            <a:off x="503548" y="1268760"/>
            <a:ext cx="8157592" cy="366254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formal interview</a:t>
            </a:r>
          </a:p>
          <a:p>
            <a:pPr marL="285750" indent="-285750">
              <a:spcBef>
                <a:spcPts val="600"/>
              </a:spcBef>
              <a:spcAft>
                <a:spcPts val="600"/>
              </a:spcAft>
              <a:buFont typeface="Arial" panose="020B0604020202020204" pitchFamily="34" charset="0"/>
              <a:buChar char="•"/>
            </a:pPr>
            <a:r>
              <a:rPr lang="en-GB" sz="2400" dirty="0"/>
              <a:t>The Interview was in two stages;</a:t>
            </a:r>
          </a:p>
          <a:p>
            <a:pPr marL="285750" indent="-285750">
              <a:spcBef>
                <a:spcPts val="600"/>
              </a:spcBef>
              <a:spcAft>
                <a:spcPts val="600"/>
              </a:spcAft>
              <a:buFont typeface="Arial" panose="020B0604020202020204" pitchFamily="34" charset="0"/>
              <a:buChar char="•"/>
            </a:pPr>
            <a:r>
              <a:rPr lang="en-GB" sz="2400" dirty="0"/>
              <a:t>Firstly a presentation based on three questions that candidates had been given prior to the interview,</a:t>
            </a:r>
          </a:p>
          <a:p>
            <a:pPr marL="285750" indent="-285750">
              <a:spcBef>
                <a:spcPts val="600"/>
              </a:spcBef>
              <a:spcAft>
                <a:spcPts val="600"/>
              </a:spcAft>
              <a:buFont typeface="Arial" panose="020B0604020202020204" pitchFamily="34" charset="0"/>
              <a:buChar char="•"/>
            </a:pPr>
            <a:r>
              <a:rPr lang="en-GB" sz="2400" dirty="0"/>
              <a:t>Followed by questions based on the candidate’s application and CV.</a:t>
            </a:r>
          </a:p>
          <a:p>
            <a:pPr marL="285750" indent="-285750">
              <a:spcBef>
                <a:spcPts val="600"/>
              </a:spcBef>
              <a:spcAft>
                <a:spcPts val="600"/>
              </a:spcAft>
              <a:buFont typeface="Arial" panose="020B0604020202020204" pitchFamily="34" charset="0"/>
              <a:buChar char="•"/>
            </a:pPr>
            <a:r>
              <a:rPr lang="en-GB" sz="2400" dirty="0"/>
              <a:t>The interview panel consisted of the Head of the Centre </a:t>
            </a:r>
            <a:r>
              <a:rPr lang="en-GB" sz="2400" dirty="0">
                <a:hlinkClick r:id="rId2"/>
              </a:rPr>
              <a:t>Professor David Egan</a:t>
            </a:r>
            <a:r>
              <a:rPr lang="en-GB" sz="2400" dirty="0"/>
              <a:t> and the </a:t>
            </a:r>
            <a:r>
              <a:rPr lang="en-GB" sz="2400" dirty="0">
                <a:hlinkClick r:id="rId3"/>
              </a:rPr>
              <a:t>Centre Manager</a:t>
            </a:r>
            <a:endParaRPr lang="en-GB" sz="2400" dirty="0"/>
          </a:p>
        </p:txBody>
      </p:sp>
    </p:spTree>
    <p:extLst>
      <p:ext uri="{BB962C8B-B14F-4D97-AF65-F5344CB8AC3E}">
        <p14:creationId xmlns:p14="http://schemas.microsoft.com/office/powerpoint/2010/main" val="63887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fontScale="90000"/>
          </a:bodyPr>
          <a:lstStyle/>
          <a:p>
            <a:r>
              <a:rPr lang="en-GB" sz="3200" b="1" dirty="0"/>
              <a:t>Team Around the Cluster Support Officer (secondment) </a:t>
            </a:r>
          </a:p>
        </p:txBody>
      </p:sp>
      <p:sp>
        <p:nvSpPr>
          <p:cNvPr id="3" name="TextBox 2"/>
          <p:cNvSpPr txBox="1"/>
          <p:nvPr/>
        </p:nvSpPr>
        <p:spPr>
          <a:xfrm>
            <a:off x="490576" y="1484784"/>
            <a:ext cx="8157592" cy="2985433"/>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secondment was an informal process</a:t>
            </a:r>
          </a:p>
          <a:p>
            <a:pPr marL="285750" indent="-285750">
              <a:spcBef>
                <a:spcPts val="600"/>
              </a:spcBef>
              <a:spcAft>
                <a:spcPts val="600"/>
              </a:spcAft>
              <a:buFont typeface="Arial" panose="020B0604020202020204" pitchFamily="34" charset="0"/>
              <a:buChar char="•"/>
            </a:pPr>
            <a:r>
              <a:rPr lang="en-GB" sz="2400" dirty="0"/>
              <a:t>The Head of Services to People needed a Support Officer to help in taking the Team Around the Cluster intervention from the pilot stage to full implementation </a:t>
            </a:r>
          </a:p>
          <a:p>
            <a:pPr marL="285750" indent="-285750">
              <a:spcBef>
                <a:spcPts val="600"/>
              </a:spcBef>
              <a:spcAft>
                <a:spcPts val="600"/>
              </a:spcAft>
              <a:buFont typeface="Arial" panose="020B0604020202020204" pitchFamily="34" charset="0"/>
              <a:buChar char="•"/>
            </a:pPr>
            <a:r>
              <a:rPr lang="en-GB" sz="2400" dirty="0"/>
              <a:t>The candidate was approached by the </a:t>
            </a:r>
            <a:r>
              <a:rPr lang="en-GB" sz="2400" dirty="0">
                <a:hlinkClick r:id="rId2"/>
              </a:rPr>
              <a:t>Head of People and Business Change</a:t>
            </a:r>
            <a:r>
              <a:rPr lang="en-GB" sz="2400" dirty="0"/>
              <a:t> via Linked in as they had both worked together in Careers Wales</a:t>
            </a:r>
          </a:p>
        </p:txBody>
      </p:sp>
    </p:spTree>
    <p:extLst>
      <p:ext uri="{BB962C8B-B14F-4D97-AF65-F5344CB8AC3E}">
        <p14:creationId xmlns:p14="http://schemas.microsoft.com/office/powerpoint/2010/main" val="226429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200" b="1" dirty="0"/>
              <a:t>Schools Engagement Manager – The Book Trust </a:t>
            </a:r>
          </a:p>
        </p:txBody>
      </p:sp>
      <p:sp>
        <p:nvSpPr>
          <p:cNvPr id="3" name="TextBox 2"/>
          <p:cNvSpPr txBox="1"/>
          <p:nvPr/>
        </p:nvSpPr>
        <p:spPr>
          <a:xfrm>
            <a:off x="490576" y="1484784"/>
            <a:ext cx="8157592" cy="440120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presentation and interview</a:t>
            </a:r>
          </a:p>
          <a:p>
            <a:pPr marL="285750" indent="-285750">
              <a:spcBef>
                <a:spcPts val="600"/>
              </a:spcBef>
              <a:spcAft>
                <a:spcPts val="600"/>
              </a:spcAft>
              <a:buFont typeface="Arial" panose="020B0604020202020204" pitchFamily="34" charset="0"/>
              <a:buChar char="•"/>
            </a:pPr>
            <a:r>
              <a:rPr lang="en-GB" sz="2400" dirty="0"/>
              <a:t>The 15 minute presentation had to focus on ‘Engaging schools and other education stakeholders in Wales in the Book Trust mission to get every child reading for pleasure’.</a:t>
            </a:r>
          </a:p>
          <a:p>
            <a:pPr marL="285750" indent="-285750">
              <a:spcBef>
                <a:spcPts val="600"/>
              </a:spcBef>
              <a:spcAft>
                <a:spcPts val="600"/>
              </a:spcAft>
              <a:buFont typeface="Arial" panose="020B0604020202020204" pitchFamily="34" charset="0"/>
              <a:buChar char="•"/>
            </a:pPr>
            <a:r>
              <a:rPr lang="en-GB" sz="2400" dirty="0"/>
              <a:t>The panel was chaired by the </a:t>
            </a:r>
            <a:r>
              <a:rPr lang="en-GB" sz="2400" dirty="0">
                <a:hlinkClick r:id="rId2"/>
              </a:rPr>
              <a:t>Head of the Book Trust for Wales</a:t>
            </a:r>
            <a:endParaRPr lang="en-GB" sz="2400" dirty="0"/>
          </a:p>
          <a:p>
            <a:pPr marL="285750" indent="-285750">
              <a:spcBef>
                <a:spcPts val="600"/>
              </a:spcBef>
              <a:spcAft>
                <a:spcPts val="600"/>
              </a:spcAft>
              <a:buFont typeface="Arial" panose="020B0604020202020204" pitchFamily="34" charset="0"/>
              <a:buChar char="•"/>
            </a:pPr>
            <a:r>
              <a:rPr lang="en-GB" sz="2400" dirty="0"/>
              <a:t>The candidate was not successful because they could not speak Welsh*</a:t>
            </a:r>
          </a:p>
          <a:p>
            <a:pPr marL="285750" indent="-285750">
              <a:spcBef>
                <a:spcPts val="600"/>
              </a:spcBef>
              <a:spcAft>
                <a:spcPts val="600"/>
              </a:spcAft>
              <a:buFont typeface="Arial" panose="020B0604020202020204" pitchFamily="34" charset="0"/>
              <a:buChar char="•"/>
            </a:pPr>
            <a:r>
              <a:rPr lang="en-GB" sz="2400" dirty="0"/>
              <a:t>However, the candidate was offered consultancy work as a result of the interview</a:t>
            </a:r>
          </a:p>
        </p:txBody>
      </p:sp>
    </p:spTree>
    <p:extLst>
      <p:ext uri="{BB962C8B-B14F-4D97-AF65-F5344CB8AC3E}">
        <p14:creationId xmlns:p14="http://schemas.microsoft.com/office/powerpoint/2010/main" val="3008890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200" b="1" dirty="0"/>
              <a:t>Project Manager – Spice Time Banking </a:t>
            </a:r>
          </a:p>
        </p:txBody>
      </p:sp>
      <p:sp>
        <p:nvSpPr>
          <p:cNvPr id="3" name="TextBox 2"/>
          <p:cNvSpPr txBox="1"/>
          <p:nvPr/>
        </p:nvSpPr>
        <p:spPr>
          <a:xfrm>
            <a:off x="107504" y="976448"/>
            <a:ext cx="8589640" cy="492442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formal interview</a:t>
            </a:r>
          </a:p>
          <a:p>
            <a:pPr marL="285750" indent="-285750">
              <a:spcBef>
                <a:spcPts val="600"/>
              </a:spcBef>
              <a:spcAft>
                <a:spcPts val="600"/>
              </a:spcAft>
              <a:buFont typeface="Arial" panose="020B0604020202020204" pitchFamily="34" charset="0"/>
              <a:buChar char="•"/>
            </a:pPr>
            <a:r>
              <a:rPr lang="en-GB" sz="2400" dirty="0"/>
              <a:t>The interview was in two parts;</a:t>
            </a:r>
          </a:p>
          <a:p>
            <a:pPr marL="285750" indent="-285750">
              <a:spcBef>
                <a:spcPts val="600"/>
              </a:spcBef>
              <a:spcAft>
                <a:spcPts val="600"/>
              </a:spcAft>
              <a:buFont typeface="Arial" panose="020B0604020202020204" pitchFamily="34" charset="0"/>
              <a:buChar char="•"/>
            </a:pPr>
            <a:r>
              <a:rPr lang="en-GB" sz="2400" dirty="0"/>
              <a:t>Firstly a presentation based on an object that represented the candidates view of effective community development,</a:t>
            </a:r>
          </a:p>
          <a:p>
            <a:pPr marL="285750" indent="-285750">
              <a:spcBef>
                <a:spcPts val="600"/>
              </a:spcBef>
              <a:spcAft>
                <a:spcPts val="600"/>
              </a:spcAft>
              <a:buFont typeface="Arial" panose="020B0604020202020204" pitchFamily="34" charset="0"/>
              <a:buChar char="•"/>
            </a:pPr>
            <a:r>
              <a:rPr lang="en-GB" sz="2400" dirty="0"/>
              <a:t>Followed by questions based on the candidate’s application and CV.</a:t>
            </a:r>
          </a:p>
          <a:p>
            <a:pPr marL="285750" indent="-285750">
              <a:spcBef>
                <a:spcPts val="600"/>
              </a:spcBef>
              <a:spcAft>
                <a:spcPts val="600"/>
              </a:spcAft>
              <a:buFont typeface="Arial" panose="020B0604020202020204" pitchFamily="34" charset="0"/>
              <a:buChar char="•"/>
            </a:pPr>
            <a:r>
              <a:rPr lang="en-GB" sz="2400" dirty="0"/>
              <a:t>The panel was consisted of the Senior Project Manager, South East Wales (Ann-Marie Lawrence) and Senior Project Manager; Schools (</a:t>
            </a:r>
            <a:r>
              <a:rPr lang="en-GB" sz="2400" dirty="0">
                <a:hlinkClick r:id="rId2"/>
              </a:rPr>
              <a:t>Steven Williams</a:t>
            </a:r>
            <a:r>
              <a:rPr lang="en-GB" sz="2400" dirty="0"/>
              <a:t>)</a:t>
            </a:r>
          </a:p>
          <a:p>
            <a:pPr marL="285750" indent="-285750">
              <a:spcBef>
                <a:spcPts val="600"/>
              </a:spcBef>
              <a:spcAft>
                <a:spcPts val="600"/>
              </a:spcAft>
              <a:buFont typeface="Arial" panose="020B0604020202020204" pitchFamily="34" charset="0"/>
              <a:buChar char="•"/>
            </a:pPr>
            <a:r>
              <a:rPr lang="en-GB" sz="2400" dirty="0"/>
              <a:t>The candidate was not successful because other candidates had more experience in the area of community development</a:t>
            </a:r>
          </a:p>
        </p:txBody>
      </p:sp>
    </p:spTree>
    <p:extLst>
      <p:ext uri="{BB962C8B-B14F-4D97-AF65-F5344CB8AC3E}">
        <p14:creationId xmlns:p14="http://schemas.microsoft.com/office/powerpoint/2010/main" val="178343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200" b="1" dirty="0"/>
              <a:t>Lecturer in Education Studies – UWTSD </a:t>
            </a:r>
          </a:p>
        </p:txBody>
      </p:sp>
      <p:sp>
        <p:nvSpPr>
          <p:cNvPr id="3" name="TextBox 2"/>
          <p:cNvSpPr txBox="1"/>
          <p:nvPr/>
        </p:nvSpPr>
        <p:spPr>
          <a:xfrm>
            <a:off x="179512" y="1628800"/>
            <a:ext cx="8589640" cy="3354765"/>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presentation followed by a formal interview</a:t>
            </a:r>
          </a:p>
          <a:p>
            <a:pPr marL="285750" indent="-285750">
              <a:spcBef>
                <a:spcPts val="600"/>
              </a:spcBef>
              <a:spcAft>
                <a:spcPts val="600"/>
              </a:spcAft>
              <a:buFont typeface="Arial" panose="020B0604020202020204" pitchFamily="34" charset="0"/>
              <a:buChar char="•"/>
            </a:pPr>
            <a:r>
              <a:rPr lang="en-GB" sz="2400" dirty="0"/>
              <a:t>The 15 minute presentation was on ‘How would you implement an equal opportunities and inclusive practice policy in your classes?’</a:t>
            </a:r>
          </a:p>
          <a:p>
            <a:pPr marL="285750" indent="-285750">
              <a:spcBef>
                <a:spcPts val="600"/>
              </a:spcBef>
              <a:spcAft>
                <a:spcPts val="600"/>
              </a:spcAft>
              <a:buFont typeface="Arial" panose="020B0604020202020204" pitchFamily="34" charset="0"/>
              <a:buChar char="•"/>
            </a:pPr>
            <a:r>
              <a:rPr lang="en-GB" sz="2400" dirty="0"/>
              <a:t>The panel was consisted of the </a:t>
            </a:r>
            <a:r>
              <a:rPr lang="en-GB" sz="2400" dirty="0">
                <a:hlinkClick r:id="rId2"/>
              </a:rPr>
              <a:t>Director of Academic Discipline: Social Justice &amp; Inclusion </a:t>
            </a:r>
            <a:r>
              <a:rPr lang="en-GB" sz="2400" dirty="0"/>
              <a:t>and the </a:t>
            </a:r>
            <a:r>
              <a:rPr lang="en-GB" sz="2400" dirty="0">
                <a:hlinkClick r:id="rId3"/>
              </a:rPr>
              <a:t>Programme Director BA (Hons) Education Studies</a:t>
            </a:r>
            <a:endParaRPr lang="en-GB" sz="2400" dirty="0"/>
          </a:p>
        </p:txBody>
      </p:sp>
    </p:spTree>
    <p:extLst>
      <p:ext uri="{BB962C8B-B14F-4D97-AF65-F5344CB8AC3E}">
        <p14:creationId xmlns:p14="http://schemas.microsoft.com/office/powerpoint/2010/main" val="395962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fontScale="90000"/>
          </a:bodyPr>
          <a:lstStyle/>
          <a:p>
            <a:r>
              <a:rPr lang="en-GB" sz="3200" b="1" dirty="0"/>
              <a:t>National Advisory Board Member (voluntary post) </a:t>
            </a:r>
          </a:p>
        </p:txBody>
      </p:sp>
      <p:sp>
        <p:nvSpPr>
          <p:cNvPr id="3" name="TextBox 2"/>
          <p:cNvSpPr txBox="1"/>
          <p:nvPr/>
        </p:nvSpPr>
        <p:spPr>
          <a:xfrm>
            <a:off x="287524" y="1412776"/>
            <a:ext cx="8589640" cy="366254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Recruitment for this post was via a structured discussion</a:t>
            </a:r>
          </a:p>
          <a:p>
            <a:pPr marL="285750" indent="-285750">
              <a:spcBef>
                <a:spcPts val="600"/>
              </a:spcBef>
              <a:spcAft>
                <a:spcPts val="600"/>
              </a:spcAft>
              <a:buFont typeface="Arial" panose="020B0604020202020204" pitchFamily="34" charset="0"/>
              <a:buChar char="•"/>
            </a:pPr>
            <a:r>
              <a:rPr lang="en-GB" sz="2400" dirty="0"/>
              <a:t>Candidates were approached by members of the Board to submit expressions of interest</a:t>
            </a:r>
          </a:p>
          <a:p>
            <a:pPr marL="285750" indent="-285750">
              <a:spcBef>
                <a:spcPts val="600"/>
              </a:spcBef>
              <a:spcAft>
                <a:spcPts val="600"/>
              </a:spcAft>
              <a:buFont typeface="Arial" panose="020B0604020202020204" pitchFamily="34" charset="0"/>
              <a:buChar char="•"/>
            </a:pPr>
            <a:r>
              <a:rPr lang="en-GB" sz="2400" dirty="0"/>
              <a:t>The Chair of the Board approached the candidate via </a:t>
            </a:r>
            <a:r>
              <a:rPr lang="en-GB" sz="2400" b="1" dirty="0"/>
              <a:t>LinkedIn</a:t>
            </a:r>
          </a:p>
          <a:p>
            <a:pPr marL="285750" indent="-285750">
              <a:spcBef>
                <a:spcPts val="600"/>
              </a:spcBef>
              <a:spcAft>
                <a:spcPts val="600"/>
              </a:spcAft>
              <a:buFont typeface="Arial" panose="020B0604020202020204" pitchFamily="34" charset="0"/>
              <a:buChar char="•"/>
            </a:pPr>
            <a:r>
              <a:rPr lang="en-GB" sz="2400" dirty="0"/>
              <a:t>The recruitment panel consisted of the Chair of the NAB, the </a:t>
            </a:r>
            <a:r>
              <a:rPr lang="en-GB" sz="2400" dirty="0">
                <a:hlinkClick r:id="rId2"/>
              </a:rPr>
              <a:t>Director of Barnardo’s Cymru </a:t>
            </a:r>
            <a:r>
              <a:rPr lang="en-GB" sz="2400" dirty="0"/>
              <a:t>and a </a:t>
            </a:r>
            <a:r>
              <a:rPr lang="en-GB" sz="2400" dirty="0">
                <a:hlinkClick r:id="rId3"/>
              </a:rPr>
              <a:t>member of the NAB</a:t>
            </a:r>
            <a:endParaRPr lang="en-GB" sz="2400" dirty="0"/>
          </a:p>
          <a:p>
            <a:pPr marL="285750" indent="-285750">
              <a:spcBef>
                <a:spcPts val="600"/>
              </a:spcBef>
              <a:spcAft>
                <a:spcPts val="600"/>
              </a:spcAft>
              <a:buFont typeface="Arial" panose="020B0604020202020204" pitchFamily="34" charset="0"/>
              <a:buChar char="•"/>
            </a:pPr>
            <a:r>
              <a:rPr lang="en-GB" sz="2400" b="1" dirty="0"/>
              <a:t>It is important to note that this is one of only two examples that did not include a presentation as part of the selection process.</a:t>
            </a:r>
          </a:p>
        </p:txBody>
      </p:sp>
    </p:spTree>
    <p:extLst>
      <p:ext uri="{BB962C8B-B14F-4D97-AF65-F5344CB8AC3E}">
        <p14:creationId xmlns:p14="http://schemas.microsoft.com/office/powerpoint/2010/main" val="2569525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8F82E-2AF9-6AD4-EDB6-985C4CCB88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E1BDFDE-1C7B-095F-7CD9-EDAB63E56CED}"/>
              </a:ext>
            </a:extLst>
          </p:cNvPr>
          <p:cNvSpPr>
            <a:spLocks noGrp="1"/>
          </p:cNvSpPr>
          <p:nvPr>
            <p:ph type="title"/>
          </p:nvPr>
        </p:nvSpPr>
        <p:spPr>
          <a:xfrm>
            <a:off x="467544" y="188640"/>
            <a:ext cx="8229600" cy="778098"/>
          </a:xfrm>
        </p:spPr>
        <p:txBody>
          <a:bodyPr>
            <a:normAutofit/>
          </a:bodyPr>
          <a:lstStyle/>
          <a:p>
            <a:r>
              <a:rPr lang="en-GB" sz="3200" b="1" dirty="0"/>
              <a:t>The Squiggly Career – A Key Feature</a:t>
            </a:r>
          </a:p>
        </p:txBody>
      </p:sp>
      <p:sp>
        <p:nvSpPr>
          <p:cNvPr id="3" name="TextBox 2">
            <a:extLst>
              <a:ext uri="{FF2B5EF4-FFF2-40B4-BE49-F238E27FC236}">
                <a16:creationId xmlns:a16="http://schemas.microsoft.com/office/drawing/2014/main" id="{51C87E1E-A09B-44DE-00E7-34BDBFF12927}"/>
              </a:ext>
            </a:extLst>
          </p:cNvPr>
          <p:cNvSpPr txBox="1"/>
          <p:nvPr/>
        </p:nvSpPr>
        <p:spPr>
          <a:xfrm>
            <a:off x="287524" y="1412776"/>
            <a:ext cx="8589640" cy="2246769"/>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One key element of navigating the squiggly career is developing a </a:t>
            </a:r>
            <a:r>
              <a:rPr lang="en-GB" sz="2400" b="1" dirty="0"/>
              <a:t>network</a:t>
            </a:r>
            <a:endParaRPr lang="en-GB" sz="2400" dirty="0"/>
          </a:p>
          <a:p>
            <a:pPr marL="285750" indent="-285750">
              <a:spcBef>
                <a:spcPts val="600"/>
              </a:spcBef>
              <a:spcAft>
                <a:spcPts val="600"/>
              </a:spcAft>
              <a:buFont typeface="Arial" panose="020B0604020202020204" pitchFamily="34" charset="0"/>
              <a:buChar char="•"/>
            </a:pPr>
            <a:r>
              <a:rPr lang="en-GB" sz="2400" dirty="0"/>
              <a:t>We will look at this in more detail in a future Theme</a:t>
            </a:r>
          </a:p>
          <a:p>
            <a:pPr marL="285750" indent="-285750">
              <a:spcBef>
                <a:spcPts val="600"/>
              </a:spcBef>
              <a:spcAft>
                <a:spcPts val="600"/>
              </a:spcAft>
              <a:buFont typeface="Arial" panose="020B0604020202020204" pitchFamily="34" charset="0"/>
              <a:buChar char="•"/>
            </a:pPr>
            <a:r>
              <a:rPr lang="en-GB" sz="2400" dirty="0"/>
              <a:t>However, for the moment, with the idea of </a:t>
            </a:r>
            <a:r>
              <a:rPr lang="en-GB" sz="2400" b="1" dirty="0"/>
              <a:t>networking </a:t>
            </a:r>
            <a:r>
              <a:rPr lang="en-GB" sz="2400" dirty="0"/>
              <a:t>in mind was there any common thread in the examples given above?</a:t>
            </a:r>
          </a:p>
        </p:txBody>
      </p:sp>
      <p:pic>
        <p:nvPicPr>
          <p:cNvPr id="5" name="Picture 4" descr="A yellow and red question mark&#10;&#10;Description automatically generated">
            <a:extLst>
              <a:ext uri="{FF2B5EF4-FFF2-40B4-BE49-F238E27FC236}">
                <a16:creationId xmlns:a16="http://schemas.microsoft.com/office/drawing/2014/main" id="{74418F12-9B48-9940-50F4-2BF09DEA9F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95936" y="4049364"/>
            <a:ext cx="854825" cy="854825"/>
          </a:xfrm>
          <a:prstGeom prst="rect">
            <a:avLst/>
          </a:prstGeom>
        </p:spPr>
      </p:pic>
      <p:sp>
        <p:nvSpPr>
          <p:cNvPr id="6" name="TextBox 5">
            <a:extLst>
              <a:ext uri="{FF2B5EF4-FFF2-40B4-BE49-F238E27FC236}">
                <a16:creationId xmlns:a16="http://schemas.microsoft.com/office/drawing/2014/main" id="{3323171E-2BED-7ECF-EE02-E75275407725}"/>
              </a:ext>
            </a:extLst>
          </p:cNvPr>
          <p:cNvSpPr txBox="1"/>
          <p:nvPr/>
        </p:nvSpPr>
        <p:spPr>
          <a:xfrm>
            <a:off x="1295636" y="5122058"/>
            <a:ext cx="6552728" cy="646331"/>
          </a:xfrm>
          <a:prstGeom prst="rect">
            <a:avLst/>
          </a:prstGeom>
          <a:noFill/>
        </p:spPr>
        <p:txBody>
          <a:bodyPr wrap="square" rtlCol="0">
            <a:spAutoFit/>
          </a:bodyPr>
          <a:lstStyle/>
          <a:p>
            <a:pPr algn="ctr"/>
            <a:r>
              <a:rPr lang="en-GB" i="1" dirty="0"/>
              <a:t>Take a moment to consider the question and then share your thoughts with the group.</a:t>
            </a:r>
          </a:p>
        </p:txBody>
      </p:sp>
    </p:spTree>
    <p:extLst>
      <p:ext uri="{BB962C8B-B14F-4D97-AF65-F5344CB8AC3E}">
        <p14:creationId xmlns:p14="http://schemas.microsoft.com/office/powerpoint/2010/main" val="409361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a:xfrm>
            <a:off x="467544" y="-27384"/>
            <a:ext cx="7886700" cy="1007165"/>
          </a:xfrm>
        </p:spPr>
        <p:txBody>
          <a:bodyPr>
            <a:normAutofit/>
          </a:bodyPr>
          <a:lstStyle/>
          <a:p>
            <a:pPr algn="ctr"/>
            <a:r>
              <a:rPr lang="en-GB" sz="3600" b="1" dirty="0">
                <a:latin typeface="+mn-lt"/>
              </a:rPr>
              <a:t>The UWTSD Careers Site/App</a:t>
            </a:r>
          </a:p>
        </p:txBody>
      </p:sp>
      <p:sp>
        <p:nvSpPr>
          <p:cNvPr id="5" name="TextBox 4"/>
          <p:cNvSpPr txBox="1"/>
          <p:nvPr/>
        </p:nvSpPr>
        <p:spPr>
          <a:xfrm>
            <a:off x="467544" y="1052736"/>
            <a:ext cx="8280920" cy="13542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err="1"/>
              <a:t>Abintegro</a:t>
            </a:r>
            <a:r>
              <a:rPr lang="en-GB" sz="2400" dirty="0"/>
              <a:t> is the new UWTSD Careers Site and App</a:t>
            </a:r>
          </a:p>
          <a:p>
            <a:pPr marL="285750" indent="-285750">
              <a:spcBef>
                <a:spcPts val="600"/>
              </a:spcBef>
              <a:spcAft>
                <a:spcPts val="600"/>
              </a:spcAft>
              <a:buFont typeface="Arial" panose="020B0604020202020204" pitchFamily="34" charset="0"/>
              <a:buChar char="•"/>
            </a:pPr>
            <a:r>
              <a:rPr lang="en-GB" sz="2400" dirty="0"/>
              <a:t>For the rest of this session we will take a quick tour of what it can offer.</a:t>
            </a:r>
          </a:p>
        </p:txBody>
      </p:sp>
      <p:pic>
        <p:nvPicPr>
          <p:cNvPr id="6" name="Picture 5">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5147" y="2924944"/>
            <a:ext cx="2285714" cy="2285714"/>
          </a:xfrm>
          <a:prstGeom prst="rect">
            <a:avLst/>
          </a:prstGeom>
        </p:spPr>
      </p:pic>
      <p:sp>
        <p:nvSpPr>
          <p:cNvPr id="7" name="TextBox 6"/>
          <p:cNvSpPr txBox="1"/>
          <p:nvPr/>
        </p:nvSpPr>
        <p:spPr>
          <a:xfrm>
            <a:off x="3347864" y="5274739"/>
            <a:ext cx="2520280" cy="461665"/>
          </a:xfrm>
          <a:prstGeom prst="rect">
            <a:avLst/>
          </a:prstGeom>
          <a:noFill/>
        </p:spPr>
        <p:txBody>
          <a:bodyPr wrap="square" rtlCol="0">
            <a:spAutoFit/>
          </a:bodyPr>
          <a:lstStyle/>
          <a:p>
            <a:pPr algn="ctr"/>
            <a:r>
              <a:rPr lang="en-GB" sz="2400" dirty="0" err="1"/>
              <a:t>Abintegro</a:t>
            </a:r>
            <a:endParaRPr lang="en-GB" sz="2400" dirty="0"/>
          </a:p>
        </p:txBody>
      </p:sp>
    </p:spTree>
    <p:extLst>
      <p:ext uri="{BB962C8B-B14F-4D97-AF65-F5344CB8AC3E}">
        <p14:creationId xmlns:p14="http://schemas.microsoft.com/office/powerpoint/2010/main" val="2183693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600" b="1" dirty="0"/>
              <a:t>References</a:t>
            </a:r>
          </a:p>
        </p:txBody>
      </p:sp>
      <p:sp>
        <p:nvSpPr>
          <p:cNvPr id="5" name="TextBox 4"/>
          <p:cNvSpPr txBox="1"/>
          <p:nvPr/>
        </p:nvSpPr>
        <p:spPr>
          <a:xfrm>
            <a:off x="539552" y="980728"/>
            <a:ext cx="7920880" cy="5570756"/>
          </a:xfrm>
          <a:prstGeom prst="rect">
            <a:avLst/>
          </a:prstGeom>
          <a:noFill/>
        </p:spPr>
        <p:txBody>
          <a:bodyPr wrap="square" rtlCol="0">
            <a:spAutoFit/>
          </a:bodyPr>
          <a:lstStyle/>
          <a:p>
            <a:pPr>
              <a:spcBef>
                <a:spcPts val="600"/>
              </a:spcBef>
              <a:spcAft>
                <a:spcPts val="600"/>
              </a:spcAft>
            </a:pPr>
            <a:r>
              <a:rPr lang="en-GB" sz="1400" dirty="0"/>
              <a:t>Central South Consortium (2015) </a:t>
            </a:r>
            <a:r>
              <a:rPr lang="en-GB" sz="1400" i="1" dirty="0"/>
              <a:t>Newsletter: Achieving Excellence Together</a:t>
            </a:r>
            <a:r>
              <a:rPr lang="en-GB" sz="1400" dirty="0"/>
              <a:t> Available at: </a:t>
            </a:r>
            <a:r>
              <a:rPr lang="en-GB" sz="1400" dirty="0">
                <a:hlinkClick r:id="rId2"/>
              </a:rPr>
              <a:t>CSC Newsletter January 2015_English.pdf</a:t>
            </a:r>
            <a:r>
              <a:rPr lang="en-GB" sz="1400" dirty="0"/>
              <a:t> [Accessed 24/01/2025]</a:t>
            </a:r>
          </a:p>
          <a:p>
            <a:pPr>
              <a:spcBef>
                <a:spcPts val="600"/>
              </a:spcBef>
              <a:spcAft>
                <a:spcPts val="600"/>
              </a:spcAft>
            </a:pPr>
            <a:r>
              <a:rPr lang="en-GB" sz="1400" dirty="0"/>
              <a:t>Jobs.ac.uk (No Date) </a:t>
            </a:r>
            <a:r>
              <a:rPr lang="en-GB" sz="1400" i="1" dirty="0"/>
              <a:t>Going on Secondment: Pros &amp; Cons</a:t>
            </a:r>
            <a:r>
              <a:rPr lang="en-GB" sz="1400" dirty="0"/>
              <a:t> Available at: </a:t>
            </a:r>
            <a:r>
              <a:rPr lang="en-GB" sz="1400" dirty="0">
                <a:hlinkClick r:id="rId3"/>
              </a:rPr>
              <a:t>Going on Secondment - Pros and Cons - jobs.ac.uk </a:t>
            </a:r>
            <a:r>
              <a:rPr lang="en-GB" sz="1400" dirty="0"/>
              <a:t>[Accessed 23/01/2025]</a:t>
            </a:r>
          </a:p>
          <a:p>
            <a:pPr>
              <a:spcBef>
                <a:spcPts val="600"/>
              </a:spcBef>
              <a:spcAft>
                <a:spcPts val="600"/>
              </a:spcAft>
            </a:pPr>
            <a:r>
              <a:rPr lang="en-GB" sz="1400" dirty="0"/>
              <a:t>Mason, D (2019) </a:t>
            </a:r>
            <a:r>
              <a:rPr lang="en-GB" sz="1400" i="1" dirty="0"/>
              <a:t>Assessment Centres</a:t>
            </a:r>
            <a:r>
              <a:rPr lang="en-GB" sz="1400" dirty="0"/>
              <a:t> Prospects Available at: </a:t>
            </a:r>
            <a:r>
              <a:rPr lang="en-GB" sz="1400" dirty="0">
                <a:hlinkClick r:id="rId4"/>
              </a:rPr>
              <a:t>https://www.prospects.ac.uk/careers-advice/interview-tips/assessment-centres</a:t>
            </a:r>
            <a:r>
              <a:rPr lang="en-GB" sz="1400" dirty="0"/>
              <a:t> [Accessed 23/03/2021]</a:t>
            </a:r>
          </a:p>
          <a:p>
            <a:pPr>
              <a:spcBef>
                <a:spcPts val="600"/>
              </a:spcBef>
              <a:spcAft>
                <a:spcPts val="600"/>
              </a:spcAft>
            </a:pPr>
            <a:r>
              <a:rPr lang="en-GB" sz="1400" dirty="0"/>
              <a:t>Newport City Council (2015) </a:t>
            </a:r>
            <a:r>
              <a:rPr lang="en-GB" sz="1400" i="1" dirty="0"/>
              <a:t>Cabinet Report: Team Around the Cluster</a:t>
            </a:r>
            <a:r>
              <a:rPr lang="en-GB" sz="1400" dirty="0"/>
              <a:t> Available at: </a:t>
            </a:r>
            <a:r>
              <a:rPr lang="en-GB" sz="1400" dirty="0">
                <a:hlinkClick r:id="rId5"/>
              </a:rPr>
              <a:t>Part 1 Report Template</a:t>
            </a:r>
            <a:r>
              <a:rPr lang="en-GB" sz="1400" dirty="0"/>
              <a:t> [Accessed 24/01/2024]</a:t>
            </a:r>
          </a:p>
          <a:p>
            <a:pPr>
              <a:spcBef>
                <a:spcPts val="600"/>
              </a:spcBef>
              <a:spcAft>
                <a:spcPts val="600"/>
              </a:spcAft>
            </a:pPr>
            <a:r>
              <a:rPr lang="en-GB" sz="1400" dirty="0"/>
              <a:t>Prospects (2023) </a:t>
            </a:r>
            <a:r>
              <a:rPr lang="en-GB" sz="1400" i="1" dirty="0"/>
              <a:t>What is an assessment centre? </a:t>
            </a:r>
            <a:r>
              <a:rPr lang="en-GB" sz="1400" dirty="0"/>
              <a:t>Available at: </a:t>
            </a:r>
            <a:r>
              <a:rPr lang="en-GB" sz="1400" dirty="0">
                <a:hlinkClick r:id="rId4"/>
              </a:rPr>
              <a:t>Assessment centres | Prospects.ac.uk</a:t>
            </a:r>
            <a:r>
              <a:rPr lang="en-GB" sz="1400" dirty="0"/>
              <a:t> [Accessed 24/01/2025]</a:t>
            </a:r>
            <a:endParaRPr lang="en-GB" sz="1400" i="1" dirty="0"/>
          </a:p>
          <a:p>
            <a:pPr>
              <a:spcBef>
                <a:spcPts val="600"/>
              </a:spcBef>
              <a:spcAft>
                <a:spcPts val="600"/>
              </a:spcAft>
            </a:pPr>
            <a:r>
              <a:rPr lang="en-GB" sz="1400" dirty="0"/>
              <a:t>Tupper, H. &amp; Ellis, S (2020) </a:t>
            </a:r>
            <a:r>
              <a:rPr lang="en-GB" sz="1400" i="1" dirty="0"/>
              <a:t>The Squiggly Career: Ditch the Ladder, Discover Opportunity, Design Your Career </a:t>
            </a:r>
            <a:r>
              <a:rPr lang="en-GB" sz="1400" dirty="0"/>
              <a:t>Harmondsworth: Penguin</a:t>
            </a:r>
            <a:endParaRPr lang="en-GB" sz="1400" i="1" dirty="0"/>
          </a:p>
          <a:p>
            <a:pPr>
              <a:spcBef>
                <a:spcPts val="600"/>
              </a:spcBef>
              <a:spcAft>
                <a:spcPts val="600"/>
              </a:spcAft>
            </a:pPr>
            <a:r>
              <a:rPr lang="en-GB" sz="1400" dirty="0"/>
              <a:t>Welsh Government (2015a) </a:t>
            </a:r>
            <a:r>
              <a:rPr lang="en-GB" sz="1400" i="1" dirty="0" err="1"/>
              <a:t>FaCE</a:t>
            </a:r>
            <a:r>
              <a:rPr lang="en-GB" sz="1400" i="1" dirty="0"/>
              <a:t> the challenge together: Family and community engagement toolkit for schools in Wales - Main guidance</a:t>
            </a:r>
            <a:r>
              <a:rPr lang="en-GB" sz="1400" dirty="0"/>
              <a:t> Available at: </a:t>
            </a:r>
            <a:r>
              <a:rPr lang="en-GB" sz="1400" dirty="0">
                <a:hlinkClick r:id="rId6"/>
              </a:rPr>
              <a:t>150615-face-main-guidance-en.pdf</a:t>
            </a:r>
            <a:r>
              <a:rPr lang="en-GB" sz="1400" dirty="0"/>
              <a:t> [Accessed 24/01/2025]</a:t>
            </a:r>
          </a:p>
          <a:p>
            <a:pPr>
              <a:spcBef>
                <a:spcPts val="600"/>
              </a:spcBef>
              <a:spcAft>
                <a:spcPts val="600"/>
              </a:spcAft>
            </a:pPr>
            <a:r>
              <a:rPr lang="en-GB" sz="1400" dirty="0"/>
              <a:t>Welsh Government (2015b) </a:t>
            </a:r>
            <a:r>
              <a:rPr lang="en-GB" sz="1400" i="1" dirty="0"/>
              <a:t>Interventions that really work: third and private sector resources for schools tackling deprivation -Guidance for practitioners</a:t>
            </a:r>
            <a:r>
              <a:rPr lang="en-GB" sz="1400" dirty="0"/>
              <a:t> Available at: </a:t>
            </a:r>
            <a:r>
              <a:rPr lang="en-GB" sz="1400" dirty="0">
                <a:hlinkClick r:id="rId7"/>
              </a:rPr>
              <a:t>Using the Pupil Deprivation Grant in support of arts and cultural activity - guidance for practitioners</a:t>
            </a:r>
            <a:r>
              <a:rPr lang="en-GB" sz="1400" dirty="0"/>
              <a:t> [Accessed 24/01/2025]</a:t>
            </a:r>
            <a:endParaRPr lang="en-GB" sz="1400" i="1" dirty="0"/>
          </a:p>
          <a:p>
            <a:pPr>
              <a:spcBef>
                <a:spcPts val="600"/>
              </a:spcBef>
              <a:spcAft>
                <a:spcPts val="600"/>
              </a:spcAft>
            </a:pPr>
            <a:endParaRPr lang="en-GB" sz="1400" dirty="0"/>
          </a:p>
          <a:p>
            <a:pPr>
              <a:spcBef>
                <a:spcPts val="600"/>
              </a:spcBef>
              <a:spcAft>
                <a:spcPts val="600"/>
              </a:spcAft>
            </a:pPr>
            <a:endParaRPr lang="en-GB" sz="1400" dirty="0"/>
          </a:p>
        </p:txBody>
      </p:sp>
    </p:spTree>
    <p:extLst>
      <p:ext uri="{BB962C8B-B14F-4D97-AF65-F5344CB8AC3E}">
        <p14:creationId xmlns:p14="http://schemas.microsoft.com/office/powerpoint/2010/main" val="2686885592"/>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834</TotalTime>
  <Words>2712</Words>
  <Application>Microsoft Office PowerPoint</Application>
  <PresentationFormat>On-screen Show (4:3)</PresentationFormat>
  <Paragraphs>148</Paragraphs>
  <Slides>20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Wingdings</vt:lpstr>
      <vt:lpstr>UWTSD blue background</vt:lpstr>
      <vt:lpstr>PowerPoint Presentation</vt:lpstr>
      <vt:lpstr>PowerPoint Presentation</vt:lpstr>
      <vt:lpstr>PowerPoint Presentation</vt:lpstr>
      <vt:lpstr>  Assessment  </vt:lpstr>
      <vt:lpstr>  Assessment  </vt:lpstr>
      <vt:lpstr>PowerPoint Presentation</vt:lpstr>
      <vt:lpstr>PowerPoint Presentation</vt:lpstr>
      <vt:lpstr>PowerPoint Presentation</vt:lpstr>
      <vt:lpstr>PowerPoint Presentation</vt:lpstr>
      <vt:lpstr>Strategic Adviser (Reducing Low Achievement)</vt:lpstr>
      <vt:lpstr>Parental &amp; Community Engagement Practitioner (secondment) </vt:lpstr>
      <vt:lpstr>Senior Associate (Family &amp; Community Engagement) </vt:lpstr>
      <vt:lpstr>Team Around the Cluster Support Officer (secondment) </vt:lpstr>
      <vt:lpstr>Schools Engagement Manager – The Book Trust </vt:lpstr>
      <vt:lpstr>Project Manager – Spice Time Banking </vt:lpstr>
      <vt:lpstr>Lecturer in Education Studies – UWTSD </vt:lpstr>
      <vt:lpstr>National Advisory Board Member (voluntary post) </vt:lpstr>
      <vt:lpstr>The Squiggly Career – A Key Feature</vt:lpstr>
      <vt:lpstr>The UWTSD Careers Site/App</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50</cp:revision>
  <dcterms:created xsi:type="dcterms:W3CDTF">2021-02-09T14:04:40Z</dcterms:created>
  <dcterms:modified xsi:type="dcterms:W3CDTF">2025-01-24T17:23:40Z</dcterms:modified>
</cp:coreProperties>
</file>