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60" r:id="rId2"/>
    <p:sldId id="288" r:id="rId3"/>
    <p:sldId id="277" r:id="rId4"/>
    <p:sldId id="312" r:id="rId5"/>
    <p:sldId id="313" r:id="rId6"/>
    <p:sldId id="302" r:id="rId7"/>
    <p:sldId id="299" r:id="rId8"/>
    <p:sldId id="314" r:id="rId9"/>
    <p:sldId id="298" r:id="rId10"/>
    <p:sldId id="301" r:id="rId11"/>
    <p:sldId id="317" r:id="rId12"/>
    <p:sldId id="31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ian Williams (1601287)" initials="RW(" lastIdx="1" clrIdx="0">
    <p:extLst>
      <p:ext uri="{19B8F6BF-5375-455C-9EA6-DF929625EA0E}">
        <p15:presenceInfo xmlns="" xmlns:p15="http://schemas.microsoft.com/office/powerpoint/2012/main" userId="S::1601287@student.uwtsd.ac.uk::cf70fffa-1018-4739-a101-785983c296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191CF-6659-D29A-8A1B-8BCD9B6C88B3}" v="1141" dt="2019-05-13T12:07:14.379"/>
    <p1510:client id="{598B9089-171B-4647-9AD0-E93AB0239945}" v="1875" dt="2019-05-13T14:18:08.194"/>
    <p1510:client id="{5E99050F-EFB1-618B-53E3-E9A78DB68E95}" v="534" dt="2019-05-13T13:35:18.1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snapToGrid="0">
      <p:cViewPr>
        <p:scale>
          <a:sx n="1" d="2"/>
          <a:sy n="1" d="2"/>
        </p:scale>
        <p:origin x="-1256" y="-400"/>
      </p:cViewPr>
      <p:guideLst>
        <p:guide orient="horz" pos="2160"/>
        <p:guide pos="384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1352151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2617922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80019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3679818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731455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2247852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161456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30319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897928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2973809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3885682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191289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4075717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3830160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3158537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2435705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pPr/>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146701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pPr/>
              <a:t>13/05/2019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pPr/>
              <a:t>‹#›</a:t>
            </a:fld>
            <a:endParaRPr lang="en-GB"/>
          </a:p>
        </p:txBody>
      </p:sp>
    </p:spTree>
    <p:extLst>
      <p:ext uri="{BB962C8B-B14F-4D97-AF65-F5344CB8AC3E}">
        <p14:creationId xmlns="" xmlns:p14="http://schemas.microsoft.com/office/powerpoint/2010/main" val="156044435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hyperlink" Target="https://childdevelopment.com.au/areas-of-concern/gross-motor-skills/gross-motor-skills/" TargetMode="External"/><Relationship Id="rId2" Type="http://schemas.openxmlformats.org/officeDocument/2006/relationships/hyperlink" Target="http://www.google.co.uk/" TargetMode="External"/><Relationship Id="rId1" Type="http://schemas.openxmlformats.org/officeDocument/2006/relationships/slideLayout" Target="../slideLayouts/slideLayout2.xml"/><Relationship Id="rId4" Type="http://schemas.openxmlformats.org/officeDocument/2006/relationships/hyperlink" Target="https://www.mentalhelp.net/articles/physical-nurturing-gross-motor-activities-in-early-childho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9" name="Group 51">
            <a:extLst>
              <a:ext uri="{FF2B5EF4-FFF2-40B4-BE49-F238E27FC236}">
                <a16:creationId xmlns="" xmlns:a16="http://schemas.microsoft.com/office/drawing/2014/main" id="{FDB0F91E-E08B-4543-B4C0-6DF9094A010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50812" y="0"/>
            <a:ext cx="2436813" cy="6858001"/>
            <a:chOff x="1320800" y="0"/>
            <a:chExt cx="2436813" cy="6858001"/>
          </a:xfrm>
        </p:grpSpPr>
        <p:sp>
          <p:nvSpPr>
            <p:cNvPr id="53" name="Freeform 6">
              <a:extLst>
                <a:ext uri="{FF2B5EF4-FFF2-40B4-BE49-F238E27FC236}">
                  <a16:creationId xmlns="" xmlns:a16="http://schemas.microsoft.com/office/drawing/2014/main" id="{CAA7E6E8-7988-4714-A434-6B552010B54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4" name="Freeform 7">
              <a:extLst>
                <a:ext uri="{FF2B5EF4-FFF2-40B4-BE49-F238E27FC236}">
                  <a16:creationId xmlns="" xmlns:a16="http://schemas.microsoft.com/office/drawing/2014/main" id="{A2736B6B-CF60-477E-8405-C77A6B60D51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5" name="Freeform 8">
              <a:extLst>
                <a:ext uri="{FF2B5EF4-FFF2-40B4-BE49-F238E27FC236}">
                  <a16:creationId xmlns="" xmlns:a16="http://schemas.microsoft.com/office/drawing/2014/main" id="{96C54F74-7D7A-4327-AC54-03A0C30CA13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6" name="Freeform 9">
              <a:extLst>
                <a:ext uri="{FF2B5EF4-FFF2-40B4-BE49-F238E27FC236}">
                  <a16:creationId xmlns="" xmlns:a16="http://schemas.microsoft.com/office/drawing/2014/main" id="{40790CC2-4075-407E-B51B-01EBAB18A02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7" name="Freeform 10">
              <a:extLst>
                <a:ext uri="{FF2B5EF4-FFF2-40B4-BE49-F238E27FC236}">
                  <a16:creationId xmlns="" xmlns:a16="http://schemas.microsoft.com/office/drawing/2014/main" id="{808D79CE-C1DC-4640-82F8-32DDB31DF49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8" name="Freeform 11">
              <a:extLst>
                <a:ext uri="{FF2B5EF4-FFF2-40B4-BE49-F238E27FC236}">
                  <a16:creationId xmlns="" xmlns:a16="http://schemas.microsoft.com/office/drawing/2014/main" id="{7690EB4B-9665-453E-A536-FA9DA06D1C9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0" name="Rectangle 59">
            <a:extLst>
              <a:ext uri="{FF2B5EF4-FFF2-40B4-BE49-F238E27FC236}">
                <a16:creationId xmlns="" xmlns:a16="http://schemas.microsoft.com/office/drawing/2014/main" id="{E5B4F647-1F29-4FE8-A8B0-8BC30BA73D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A drawing of a cartoon character&#10;&#10;Description generated with high confidence">
            <a:extLst>
              <a:ext uri="{FF2B5EF4-FFF2-40B4-BE49-F238E27FC236}">
                <a16:creationId xmlns="" xmlns:a16="http://schemas.microsoft.com/office/drawing/2014/main" id="{5FDD4AA6-2A7D-406C-95B4-0027DE42F499}"/>
              </a:ext>
            </a:extLst>
          </p:cNvPr>
          <p:cNvPicPr>
            <a:picLocks noChangeAspect="1"/>
          </p:cNvPicPr>
          <p:nvPr/>
        </p:nvPicPr>
        <p:blipFill rotWithShape="1">
          <a:blip r:embed="rId3"/>
          <a:srcRect t="23190" b="3040"/>
          <a:stretch/>
        </p:blipFill>
        <p:spPr>
          <a:xfrm>
            <a:off x="-33869" y="-33867"/>
            <a:ext cx="12191980" cy="6857990"/>
          </a:xfrm>
          <a:prstGeom prst="rect">
            <a:avLst/>
          </a:prstGeom>
        </p:spPr>
      </p:pic>
      <p:sp>
        <p:nvSpPr>
          <p:cNvPr id="51" name="Freeform 15">
            <a:extLst>
              <a:ext uri="{FF2B5EF4-FFF2-40B4-BE49-F238E27FC236}">
                <a16:creationId xmlns="" xmlns:a16="http://schemas.microsoft.com/office/drawing/2014/main" id="{8CB25011-AC31-40E8-AD18-B6BEF6630D9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59" name="Group 63">
            <a:extLst>
              <a:ext uri="{FF2B5EF4-FFF2-40B4-BE49-F238E27FC236}">
                <a16:creationId xmlns="" xmlns:a16="http://schemas.microsoft.com/office/drawing/2014/main" id="{4F0DEC84-2F43-43F9-9338-550212E2AE97}"/>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360612" y="0"/>
            <a:ext cx="2436813" cy="6858001"/>
            <a:chOff x="1320800" y="0"/>
            <a:chExt cx="2436813" cy="6858001"/>
          </a:xfrm>
        </p:grpSpPr>
        <p:sp>
          <p:nvSpPr>
            <p:cNvPr id="65" name="Freeform 6">
              <a:extLst>
                <a:ext uri="{FF2B5EF4-FFF2-40B4-BE49-F238E27FC236}">
                  <a16:creationId xmlns="" xmlns:a16="http://schemas.microsoft.com/office/drawing/2014/main" id="{59A82642-82AA-4335-82DC-AF3E936B3B4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6" name="Freeform 7">
              <a:extLst>
                <a:ext uri="{FF2B5EF4-FFF2-40B4-BE49-F238E27FC236}">
                  <a16:creationId xmlns="" xmlns:a16="http://schemas.microsoft.com/office/drawing/2014/main" id="{BDA76F4B-391C-4936-A84F-7FE8C41694E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7" name="Freeform 8">
              <a:extLst>
                <a:ext uri="{FF2B5EF4-FFF2-40B4-BE49-F238E27FC236}">
                  <a16:creationId xmlns="" xmlns:a16="http://schemas.microsoft.com/office/drawing/2014/main" id="{3575DE21-561B-48B0-8676-5DEA0B11E08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8" name="Freeform 9">
              <a:extLst>
                <a:ext uri="{FF2B5EF4-FFF2-40B4-BE49-F238E27FC236}">
                  <a16:creationId xmlns="" xmlns:a16="http://schemas.microsoft.com/office/drawing/2014/main" id="{1DF468A8-0850-45A2-9BB3-E799429FED2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9" name="Freeform 10">
              <a:extLst>
                <a:ext uri="{FF2B5EF4-FFF2-40B4-BE49-F238E27FC236}">
                  <a16:creationId xmlns="" xmlns:a16="http://schemas.microsoft.com/office/drawing/2014/main" id="{6696D92D-6927-44FE-87EE-B82A12AC3CE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0" name="Freeform 11">
              <a:extLst>
                <a:ext uri="{FF2B5EF4-FFF2-40B4-BE49-F238E27FC236}">
                  <a16:creationId xmlns="" xmlns:a16="http://schemas.microsoft.com/office/drawing/2014/main" id="{2C7A109D-FAAC-4825-B47F-66DAA52B247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239808" y="659653"/>
            <a:ext cx="7535333" cy="1413933"/>
          </a:xfrm>
        </p:spPr>
        <p:txBody>
          <a:bodyPr vert="horz" lIns="91440" tIns="45720" rIns="91440" bIns="45720" rtlCol="0" anchor="ctr">
            <a:normAutofit/>
          </a:bodyPr>
          <a:lstStyle/>
          <a:p>
            <a:pPr algn="ctr"/>
            <a:r>
              <a:rPr lang="en-US" sz="4000" b="1">
                <a:solidFill>
                  <a:schemeClr val="bg1"/>
                </a:solidFill>
                <a:latin typeface="Calibri"/>
                <a:cs typeface="Calibri"/>
              </a:rPr>
              <a:t>PHYSICAL DEVELOPMENT</a:t>
            </a:r>
          </a:p>
        </p:txBody>
      </p:sp>
      <p:sp>
        <p:nvSpPr>
          <p:cNvPr id="4" name="TextBox 3">
            <a:extLst>
              <a:ext uri="{FF2B5EF4-FFF2-40B4-BE49-F238E27FC236}">
                <a16:creationId xmlns="" xmlns:a16="http://schemas.microsoft.com/office/drawing/2014/main" id="{5C1AEB8A-1BEE-42B6-B045-5408A27C4873}"/>
              </a:ext>
            </a:extLst>
          </p:cNvPr>
          <p:cNvSpPr txBox="1"/>
          <p:nvPr/>
        </p:nvSpPr>
        <p:spPr>
          <a:xfrm>
            <a:off x="7862046" y="3446930"/>
            <a:ext cx="421117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sz="2400" b="1">
                <a:solidFill>
                  <a:srgbClr val="FFFFFF"/>
                </a:solidFill>
                <a:latin typeface="Calibri"/>
                <a:ea typeface="Arial"/>
                <a:cs typeface="Arial"/>
              </a:rPr>
              <a:t>Brain Development</a:t>
            </a:r>
            <a:r>
              <a:rPr lang="en-US" sz="2400" b="1" i="0" u="none" strike="noStrike">
                <a:solidFill>
                  <a:srgbClr val="FFFFFF"/>
                </a:solidFill>
                <a:latin typeface="Calibri"/>
                <a:ea typeface="Arial"/>
                <a:cs typeface="Arial"/>
              </a:rPr>
              <a:t>           ​</a:t>
            </a:r>
            <a:r>
              <a:rPr lang="en-US" sz="2400" b="0" i="0">
                <a:latin typeface="Calibri"/>
                <a:ea typeface="Arial"/>
                <a:cs typeface="Arial"/>
              </a:rPr>
              <a:t>​</a:t>
            </a:r>
            <a:endParaRPr lang="en-US"/>
          </a:p>
          <a:p>
            <a:pPr lvl="1"/>
            <a:r>
              <a:rPr lang="en-US" sz="2400" b="1">
                <a:solidFill>
                  <a:srgbClr val="FFFFFF"/>
                </a:solidFill>
                <a:latin typeface="Calibri"/>
                <a:ea typeface="Arial"/>
                <a:cs typeface="Arial"/>
              </a:rPr>
              <a:t>Gross Motor Skills</a:t>
            </a:r>
            <a:r>
              <a:rPr lang="en-US" sz="2400" b="1" i="0" u="none" strike="noStrike">
                <a:solidFill>
                  <a:srgbClr val="FFFFFF"/>
                </a:solidFill>
                <a:latin typeface="Calibri"/>
                <a:ea typeface="Arial"/>
                <a:cs typeface="Arial"/>
              </a:rPr>
              <a:t>            ​</a:t>
            </a:r>
            <a:r>
              <a:rPr lang="en-US" sz="2400" b="0" i="0">
                <a:latin typeface="Calibri"/>
                <a:ea typeface="Arial"/>
                <a:cs typeface="Arial"/>
              </a:rPr>
              <a:t>​</a:t>
            </a:r>
          </a:p>
          <a:p>
            <a:pPr lvl="1"/>
            <a:r>
              <a:rPr lang="en-US" sz="2400" b="1">
                <a:solidFill>
                  <a:srgbClr val="FFFFFF"/>
                </a:solidFill>
                <a:latin typeface="Calibri"/>
                <a:ea typeface="Arial"/>
                <a:cs typeface="Calibri"/>
              </a:rPr>
              <a:t>Fine Motor Skills</a:t>
            </a:r>
            <a:r>
              <a:rPr lang="en-US" sz="2400" b="1" i="0" u="none" strike="noStrike">
                <a:solidFill>
                  <a:srgbClr val="FFFFFF"/>
                </a:solidFill>
                <a:latin typeface="Calibri"/>
                <a:ea typeface="Arial"/>
                <a:cs typeface="Calibri"/>
              </a:rPr>
              <a:t> </a:t>
            </a:r>
            <a:endParaRPr lang="en-US">
              <a:cs typeface="Calibri"/>
            </a:endParaRPr>
          </a:p>
          <a:p>
            <a:pPr lvl="1"/>
            <a:r>
              <a:rPr lang="en-US" sz="2400" b="1">
                <a:solidFill>
                  <a:srgbClr val="FFFFFF"/>
                </a:solidFill>
                <a:latin typeface="Calibri"/>
                <a:ea typeface="Arial"/>
                <a:cs typeface="Arial"/>
              </a:rPr>
              <a:t>Barriers to Development</a:t>
            </a:r>
            <a:r>
              <a:rPr lang="en-US" sz="2800" b="1" i="0" u="none" strike="noStrike">
                <a:solidFill>
                  <a:srgbClr val="FFFFFF"/>
                </a:solidFill>
                <a:latin typeface="Calibri"/>
                <a:ea typeface="Arial"/>
                <a:cs typeface="Arial"/>
              </a:rPr>
              <a:t>  </a:t>
            </a:r>
            <a:r>
              <a:rPr lang="en-GB" sz="2800" b="0" i="0">
                <a:latin typeface="Calibri"/>
                <a:ea typeface="Arial"/>
                <a:cs typeface="Arial"/>
              </a:rPr>
              <a:t>​</a:t>
            </a:r>
            <a:endParaRPr lang="en-US" sz="2400" b="0" i="0">
              <a:latin typeface="Calibri"/>
              <a:ea typeface="Arial"/>
              <a:cs typeface="Arial"/>
            </a:endParaRPr>
          </a:p>
        </p:txBody>
      </p:sp>
      <p:sp>
        <p:nvSpPr>
          <p:cNvPr id="71" name="TextBox 70">
            <a:extLst>
              <a:ext uri="{FF2B5EF4-FFF2-40B4-BE49-F238E27FC236}">
                <a16:creationId xmlns="" xmlns:a16="http://schemas.microsoft.com/office/drawing/2014/main" id="{C26A3B95-847E-428D-9E3A-70DA2C024D6E}"/>
              </a:ext>
            </a:extLst>
          </p:cNvPr>
          <p:cNvSpPr txBox="1"/>
          <p:nvPr/>
        </p:nvSpPr>
        <p:spPr>
          <a:xfrm>
            <a:off x="3843989" y="3445104"/>
            <a:ext cx="370690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rtl="0">
              <a:buChar char="•"/>
            </a:pPr>
            <a:r>
              <a:rPr lang="en-US" sz="2400" b="1" i="0">
                <a:solidFill>
                  <a:schemeClr val="bg1"/>
                </a:solidFill>
                <a:latin typeface="Calibri"/>
                <a:ea typeface="Times New Roman"/>
                <a:cs typeface="Arial"/>
              </a:rPr>
              <a:t>Bobbi Hayden             ​</a:t>
            </a:r>
          </a:p>
          <a:p>
            <a:pPr lvl="1" rtl="0">
              <a:buChar char="•"/>
            </a:pPr>
            <a:r>
              <a:rPr lang="en-US" sz="2400" b="1" i="0">
                <a:solidFill>
                  <a:schemeClr val="bg1"/>
                </a:solidFill>
                <a:latin typeface="Calibri"/>
                <a:ea typeface="Times New Roman"/>
                <a:cs typeface="Arial"/>
              </a:rPr>
              <a:t>Lesley Martin            ​</a:t>
            </a:r>
          </a:p>
          <a:p>
            <a:pPr lvl="1" rtl="0">
              <a:buChar char="•"/>
            </a:pPr>
            <a:r>
              <a:rPr lang="en-US" sz="2400" b="1" i="0">
                <a:solidFill>
                  <a:schemeClr val="bg1"/>
                </a:solidFill>
                <a:latin typeface="Calibri"/>
                <a:ea typeface="Times New Roman"/>
                <a:cs typeface="Arial"/>
              </a:rPr>
              <a:t>Rhian Williams          ​</a:t>
            </a:r>
          </a:p>
          <a:p>
            <a:pPr lvl="1" rtl="0">
              <a:buChar char="•"/>
            </a:pPr>
            <a:r>
              <a:rPr lang="en-US" sz="2400" b="1" i="0">
                <a:solidFill>
                  <a:schemeClr val="bg1"/>
                </a:solidFill>
                <a:latin typeface="Calibri"/>
                <a:ea typeface="Times New Roman"/>
                <a:cs typeface="Arial"/>
              </a:rPr>
              <a:t>Amanda Howland  </a:t>
            </a:r>
            <a:endParaRPr lang="en-GB" sz="2400" b="1">
              <a:solidFill>
                <a:schemeClr val="bg1"/>
              </a:solidFill>
              <a:latin typeface="Calibri"/>
              <a:cs typeface="Calibri"/>
            </a:endParaRPr>
          </a:p>
        </p:txBody>
      </p:sp>
    </p:spTree>
    <p:extLst>
      <p:ext uri="{BB962C8B-B14F-4D97-AF65-F5344CB8AC3E}">
        <p14:creationId xmlns="" xmlns:p14="http://schemas.microsoft.com/office/powerpoint/2010/main" val="3944286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A475FDD-AD12-49C1-B569-047E4CA72ED8}"/>
              </a:ext>
            </a:extLst>
          </p:cNvPr>
          <p:cNvSpPr>
            <a:spLocks noGrp="1"/>
          </p:cNvSpPr>
          <p:nvPr>
            <p:ph type="title"/>
          </p:nvPr>
        </p:nvSpPr>
        <p:spPr>
          <a:xfrm>
            <a:off x="4738449" y="149395"/>
            <a:ext cx="7144184" cy="965200"/>
          </a:xfrm>
        </p:spPr>
        <p:txBody>
          <a:bodyPr vert="horz" lIns="91440" tIns="45720" rIns="91440" bIns="45720" rtlCol="0" anchor="ctr">
            <a:noAutofit/>
          </a:bodyPr>
          <a:lstStyle/>
          <a:p>
            <a:pPr>
              <a:lnSpc>
                <a:spcPct val="90000"/>
              </a:lnSpc>
            </a:pPr>
            <a:r>
              <a:rPr lang="en-US" sz="3200" b="1">
                <a:latin typeface="Calibri"/>
                <a:cs typeface="Calibri"/>
              </a:rPr>
              <a:t>WHAT ARE GROSS MOTOR SKILLS?</a:t>
            </a:r>
            <a:r>
              <a:rPr lang="en-US" sz="3200" b="1">
                <a:latin typeface="Calibri"/>
              </a:rPr>
              <a:t/>
            </a:r>
            <a:br>
              <a:rPr lang="en-US" sz="3200" b="1">
                <a:latin typeface="Calibri"/>
              </a:rPr>
            </a:br>
            <a:r>
              <a:rPr lang="en-US" sz="2000" b="1">
                <a:latin typeface="Calibri"/>
                <a:cs typeface="Calibri"/>
              </a:rPr>
              <a:t>(FUNDAMENTAL MOVEMENT SKILLS)</a:t>
            </a:r>
            <a:endParaRPr lang="en-US" sz="2000">
              <a:latin typeface="Calibri"/>
              <a:cs typeface="Calibri"/>
            </a:endParaRPr>
          </a:p>
        </p:txBody>
      </p:sp>
      <p:pic>
        <p:nvPicPr>
          <p:cNvPr id="4" name="Picture 4">
            <a:extLst>
              <a:ext uri="{FF2B5EF4-FFF2-40B4-BE49-F238E27FC236}">
                <a16:creationId xmlns="" xmlns:a16="http://schemas.microsoft.com/office/drawing/2014/main" id="{AECCF118-4FB5-4688-919F-A331657AEAB9}"/>
              </a:ext>
            </a:extLst>
          </p:cNvPr>
          <p:cNvPicPr>
            <a:picLocks noChangeAspect="1"/>
          </p:cNvPicPr>
          <p:nvPr/>
        </p:nvPicPr>
        <p:blipFill>
          <a:blip r:embed="rId3"/>
          <a:stretch>
            <a:fillRect/>
          </a:stretch>
        </p:blipFill>
        <p:spPr>
          <a:xfrm>
            <a:off x="2299607" y="380029"/>
            <a:ext cx="1951541" cy="478410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TextBox 2">
            <a:extLst>
              <a:ext uri="{FF2B5EF4-FFF2-40B4-BE49-F238E27FC236}">
                <a16:creationId xmlns="" xmlns:a16="http://schemas.microsoft.com/office/drawing/2014/main" id="{29AFCF94-D8D9-423C-961B-F96FF6C6284C}"/>
              </a:ext>
            </a:extLst>
          </p:cNvPr>
          <p:cNvSpPr txBox="1"/>
          <p:nvPr/>
        </p:nvSpPr>
        <p:spPr>
          <a:xfrm>
            <a:off x="5023670" y="1201099"/>
            <a:ext cx="6660090" cy="5036353"/>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342900" defTabSz="457200">
              <a:spcBef>
                <a:spcPct val="20000"/>
              </a:spcBef>
              <a:spcAft>
                <a:spcPts val="600"/>
              </a:spcAft>
              <a:buClr>
                <a:schemeClr val="accent1">
                  <a:lumMod val="75000"/>
                </a:schemeClr>
              </a:buClr>
              <a:buSzPct val="145000"/>
              <a:buFont typeface="Arial"/>
              <a:buChar char="•"/>
            </a:pPr>
            <a:r>
              <a:rPr lang="en-GB" sz="2400" b="1">
                <a:latin typeface="Calibri"/>
                <a:ea typeface="+mn-lt"/>
                <a:cs typeface="+mn-lt"/>
              </a:rPr>
              <a:t>Gross motor skills are things which require full body movement and involve the use of the large muscles within the body, for example arms, legs and the torso.</a:t>
            </a:r>
            <a:endParaRPr lang="en-US" sz="2400">
              <a:latin typeface="Calibri"/>
              <a:ea typeface="+mn-lt"/>
              <a:cs typeface="+mn-lt"/>
            </a:endParaRPr>
          </a:p>
          <a:p>
            <a:pPr marL="285750" indent="-285750" defTabSz="457200">
              <a:spcBef>
                <a:spcPct val="20000"/>
              </a:spcBef>
              <a:spcAft>
                <a:spcPts val="600"/>
              </a:spcAft>
              <a:buClr>
                <a:schemeClr val="accent1">
                  <a:lumMod val="75000"/>
                </a:schemeClr>
              </a:buClr>
              <a:buSzPct val="145000"/>
              <a:buFont typeface="Arial"/>
              <a:buChar char="•"/>
            </a:pPr>
            <a:r>
              <a:rPr lang="en-US" sz="2400" b="1">
                <a:latin typeface="Calibri"/>
                <a:cs typeface="Calibri"/>
              </a:rPr>
              <a:t>Development starts at the head and works its way downward to the toes.</a:t>
            </a:r>
            <a:r>
              <a:rPr lang="en-US" sz="2400">
                <a:latin typeface="Calibri"/>
                <a:cs typeface="Calibri"/>
              </a:rPr>
              <a:t> </a:t>
            </a:r>
            <a:r>
              <a:rPr lang="en-US" sz="2400" b="1">
                <a:latin typeface="Calibri"/>
                <a:ea typeface="+mn-lt"/>
                <a:cs typeface="+mn-lt"/>
              </a:rPr>
              <a:t>The term given to this is </a:t>
            </a:r>
            <a:r>
              <a:rPr lang="en-US" sz="2400" b="1">
                <a:solidFill>
                  <a:srgbClr val="FF0000"/>
                </a:solidFill>
                <a:latin typeface="Calibri"/>
                <a:ea typeface="+mn-lt"/>
                <a:cs typeface="+mn-lt"/>
              </a:rPr>
              <a:t>CEPHALOCAUDAL DEVELOPMENT</a:t>
            </a:r>
            <a:r>
              <a:rPr lang="en-US" sz="2400" b="1">
                <a:latin typeface="Calibri"/>
                <a:ea typeface="+mn-lt"/>
                <a:cs typeface="+mn-lt"/>
              </a:rPr>
              <a:t> - also known as </a:t>
            </a:r>
            <a:r>
              <a:rPr lang="en-US" sz="2400" b="1">
                <a:solidFill>
                  <a:srgbClr val="000000"/>
                </a:solidFill>
                <a:latin typeface="Calibri"/>
                <a:ea typeface="+mn-lt"/>
                <a:cs typeface="+mn-lt"/>
              </a:rPr>
              <a:t>FUNDAMENTAL DEVELOPMENT.</a:t>
            </a:r>
            <a:endParaRPr lang="en-US" sz="2400" b="1">
              <a:solidFill>
                <a:srgbClr val="FF0000"/>
              </a:solidFill>
              <a:latin typeface="Calibri"/>
              <a:ea typeface="+mn-lt"/>
              <a:cs typeface="+mn-lt"/>
            </a:endParaRPr>
          </a:p>
          <a:p>
            <a:pPr marL="285750" indent="-285750" defTabSz="457200">
              <a:spcBef>
                <a:spcPct val="20000"/>
              </a:spcBef>
              <a:spcAft>
                <a:spcPts val="600"/>
              </a:spcAft>
              <a:buClr>
                <a:schemeClr val="accent1">
                  <a:lumMod val="75000"/>
                </a:schemeClr>
              </a:buClr>
              <a:buSzPct val="145000"/>
              <a:buFont typeface="Arial"/>
              <a:buChar char="•"/>
            </a:pPr>
            <a:r>
              <a:rPr lang="en-US" sz="2400" b="1">
                <a:solidFill>
                  <a:srgbClr val="000000"/>
                </a:solidFill>
                <a:latin typeface="Calibri"/>
                <a:ea typeface="+mn-lt"/>
                <a:cs typeface="+mn-lt"/>
              </a:rPr>
              <a:t>It commences</a:t>
            </a:r>
            <a:r>
              <a:rPr lang="en-US" sz="2400" b="1">
                <a:latin typeface="Calibri"/>
                <a:ea typeface="+mn-lt"/>
                <a:cs typeface="+mn-lt"/>
              </a:rPr>
              <a:t> at the time of conception and progresses through to adulthood.</a:t>
            </a:r>
            <a:r>
              <a:rPr lang="en-US" sz="2400">
                <a:latin typeface="Calibri"/>
                <a:ea typeface="+mn-lt"/>
                <a:cs typeface="+mn-lt"/>
              </a:rPr>
              <a:t> </a:t>
            </a:r>
            <a:endParaRPr lang="en-US"/>
          </a:p>
          <a:p>
            <a:pPr marL="285750" indent="-285750" defTabSz="457200">
              <a:spcBef>
                <a:spcPct val="20000"/>
              </a:spcBef>
              <a:spcAft>
                <a:spcPts val="600"/>
              </a:spcAft>
              <a:buClr>
                <a:schemeClr val="accent1">
                  <a:lumMod val="75000"/>
                </a:schemeClr>
              </a:buClr>
              <a:buSzPct val="145000"/>
              <a:buFont typeface="Arial"/>
              <a:buChar char="•"/>
            </a:pPr>
            <a:r>
              <a:rPr lang="en-US" sz="2400" b="1">
                <a:latin typeface="Calibri"/>
                <a:cs typeface="Calibri"/>
              </a:rPr>
              <a:t>Children and adults rely on these skills in everyday life – school, home, work and society.</a:t>
            </a:r>
          </a:p>
        </p:txBody>
      </p:sp>
      <p:sp>
        <p:nvSpPr>
          <p:cNvPr id="5" name="TextBox 4">
            <a:extLst>
              <a:ext uri="{FF2B5EF4-FFF2-40B4-BE49-F238E27FC236}">
                <a16:creationId xmlns="" xmlns:a16="http://schemas.microsoft.com/office/drawing/2014/main" id="{C28B858C-BFED-4954-9047-9C3BAC87A3A8}"/>
              </a:ext>
            </a:extLst>
          </p:cNvPr>
          <p:cNvSpPr txBox="1"/>
          <p:nvPr/>
        </p:nvSpPr>
        <p:spPr>
          <a:xfrm>
            <a:off x="5295902" y="6483723"/>
            <a:ext cx="690058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mn-lt"/>
                <a:cs typeface="+mn-lt"/>
              </a:rPr>
              <a:t>Kids Sense Child Development (2018) </a:t>
            </a:r>
            <a:r>
              <a:rPr lang="en-US" sz="1200">
                <a:latin typeface="Calibri"/>
                <a:cs typeface="Calibri"/>
              </a:rPr>
              <a:t>Johnston and Nahmad-Williams (2009) </a:t>
            </a:r>
            <a:r>
              <a:rPr lang="en-US" sz="1200">
                <a:latin typeface="Calibri"/>
                <a:ea typeface="+mn-lt"/>
                <a:cs typeface="+mn-lt"/>
              </a:rPr>
              <a:t>McInerney and Putwain (2017)</a:t>
            </a:r>
            <a:endParaRPr lang="en-GB" sz="1200">
              <a:latin typeface="Calibri"/>
              <a:cs typeface="Calibri"/>
            </a:endParaRPr>
          </a:p>
          <a:p>
            <a:endParaRPr lang="en-US">
              <a:latin typeface="Calibri"/>
              <a:cs typeface="Calibri"/>
            </a:endParaRPr>
          </a:p>
          <a:p>
            <a:endParaRPr lang="en-GB" u="sng"/>
          </a:p>
          <a:p>
            <a:endParaRPr lang="en-GB" u="sng"/>
          </a:p>
          <a:p>
            <a:endParaRPr lang="en-GB" u="sng"/>
          </a:p>
          <a:p>
            <a:endParaRPr lang="en-US"/>
          </a:p>
        </p:txBody>
      </p:sp>
    </p:spTree>
    <p:extLst>
      <p:ext uri="{BB962C8B-B14F-4D97-AF65-F5344CB8AC3E}">
        <p14:creationId xmlns="" xmlns:p14="http://schemas.microsoft.com/office/powerpoint/2010/main" val="2339424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 xmlns:a16="http://schemas.microsoft.com/office/drawing/2014/main" id="{B90B39AE-624C-4AFA-90F0-89165C4268A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3" name="Table 2">
            <a:extLst>
              <a:ext uri="{FF2B5EF4-FFF2-40B4-BE49-F238E27FC236}">
                <a16:creationId xmlns="" xmlns:a16="http://schemas.microsoft.com/office/drawing/2014/main" id="{4B9C7BEB-1734-4C02-A885-08FC118C2F9A}"/>
              </a:ext>
            </a:extLst>
          </p:cNvPr>
          <p:cNvGraphicFramePr>
            <a:graphicFrameLocks noGrp="1"/>
          </p:cNvGraphicFramePr>
          <p:nvPr>
            <p:extLst>
              <p:ext uri="{D42A27DB-BD31-4B8C-83A1-F6EECF244321}">
                <p14:modId xmlns="" xmlns:p14="http://schemas.microsoft.com/office/powerpoint/2010/main" val="65078705"/>
              </p:ext>
            </p:extLst>
          </p:nvPr>
        </p:nvGraphicFramePr>
        <p:xfrm>
          <a:off x="3911940" y="956228"/>
          <a:ext cx="8117174" cy="5254763"/>
        </p:xfrm>
        <a:graphic>
          <a:graphicData uri="http://schemas.openxmlformats.org/drawingml/2006/table">
            <a:tbl>
              <a:tblPr firstRow="1" firstCol="1" bandRow="1">
                <a:tableStyleId>{5C22544A-7EE6-4342-B048-85BDC9FD1C3A}</a:tableStyleId>
              </a:tblPr>
              <a:tblGrid>
                <a:gridCol w="1534046">
                  <a:extLst>
                    <a:ext uri="{9D8B030D-6E8A-4147-A177-3AD203B41FA5}">
                      <a16:colId xmlns="" xmlns:a16="http://schemas.microsoft.com/office/drawing/2014/main" val="1401872791"/>
                    </a:ext>
                  </a:extLst>
                </a:gridCol>
                <a:gridCol w="6583128">
                  <a:extLst>
                    <a:ext uri="{9D8B030D-6E8A-4147-A177-3AD203B41FA5}">
                      <a16:colId xmlns="" xmlns:a16="http://schemas.microsoft.com/office/drawing/2014/main" val="3937951634"/>
                    </a:ext>
                  </a:extLst>
                </a:gridCol>
              </a:tblGrid>
              <a:tr h="356325">
                <a:tc>
                  <a:txBody>
                    <a:bodyPr/>
                    <a:lstStyle/>
                    <a:p>
                      <a:pPr>
                        <a:spcAft>
                          <a:spcPts val="0"/>
                        </a:spcAft>
                      </a:pPr>
                      <a:r>
                        <a:rPr lang="en-GB" sz="2000">
                          <a:effectLst/>
                          <a:latin typeface="Calibri"/>
                        </a:rPr>
                        <a:t> Age</a:t>
                      </a:r>
                      <a:endParaRPr lang="en-GB">
                        <a:effectLst/>
                        <a:latin typeface="Calibri"/>
                      </a:endParaRPr>
                    </a:p>
                  </a:txBody>
                  <a:tcPr marL="68580" marR="68580" marT="0" marB="0"/>
                </a:tc>
                <a:tc>
                  <a:txBody>
                    <a:bodyPr/>
                    <a:lstStyle/>
                    <a:p>
                      <a:pPr>
                        <a:spcAft>
                          <a:spcPts val="0"/>
                        </a:spcAft>
                      </a:pPr>
                      <a:r>
                        <a:rPr lang="en-GB" sz="2000">
                          <a:effectLst/>
                          <a:latin typeface="Calibri"/>
                        </a:rPr>
                        <a:t>Gross Motor Skills</a:t>
                      </a:r>
                      <a:endParaRPr lang="en-GB">
                        <a:effectLst/>
                        <a:latin typeface="Calibri"/>
                      </a:endParaRPr>
                    </a:p>
                  </a:txBody>
                  <a:tcPr marL="68580" marR="68580" marT="0" marB="0"/>
                </a:tc>
                <a:extLst>
                  <a:ext uri="{0D108BD9-81ED-4DB2-BD59-A6C34878D82A}">
                    <a16:rowId xmlns="" xmlns:a16="http://schemas.microsoft.com/office/drawing/2014/main" val="3752209013"/>
                  </a:ext>
                </a:extLst>
              </a:tr>
              <a:tr h="435428">
                <a:tc>
                  <a:txBody>
                    <a:bodyPr/>
                    <a:lstStyle/>
                    <a:p>
                      <a:pPr>
                        <a:spcAft>
                          <a:spcPts val="0"/>
                        </a:spcAft>
                      </a:pPr>
                      <a:r>
                        <a:rPr lang="en-GB" sz="2000">
                          <a:effectLst/>
                          <a:latin typeface="Calibri"/>
                        </a:rPr>
                        <a:t>2 months</a:t>
                      </a:r>
                      <a:endParaRPr lang="en-GB">
                        <a:effectLst/>
                        <a:latin typeface="Calibri"/>
                      </a:endParaRPr>
                    </a:p>
                  </a:txBody>
                  <a:tcPr marL="68580" marR="68580" marT="0" marB="0"/>
                </a:tc>
                <a:tc>
                  <a:txBody>
                    <a:bodyPr/>
                    <a:lstStyle/>
                    <a:p>
                      <a:pPr>
                        <a:spcAft>
                          <a:spcPts val="0"/>
                        </a:spcAft>
                      </a:pPr>
                      <a:r>
                        <a:rPr lang="en-GB" sz="2000">
                          <a:effectLst/>
                          <a:latin typeface="Calibri"/>
                        </a:rPr>
                        <a:t>A baby can hold its head up</a:t>
                      </a:r>
                      <a:endParaRPr lang="en-GB">
                        <a:effectLst/>
                        <a:latin typeface="Calibri"/>
                      </a:endParaRPr>
                    </a:p>
                  </a:txBody>
                  <a:tcPr marL="68580" marR="68580" marT="0" marB="0"/>
                </a:tc>
                <a:extLst>
                  <a:ext uri="{0D108BD9-81ED-4DB2-BD59-A6C34878D82A}">
                    <a16:rowId xmlns="" xmlns:a16="http://schemas.microsoft.com/office/drawing/2014/main" val="2379496998"/>
                  </a:ext>
                </a:extLst>
              </a:tr>
              <a:tr h="356325">
                <a:tc>
                  <a:txBody>
                    <a:bodyPr/>
                    <a:lstStyle/>
                    <a:p>
                      <a:pPr>
                        <a:spcAft>
                          <a:spcPts val="0"/>
                        </a:spcAft>
                      </a:pPr>
                      <a:r>
                        <a:rPr lang="en-GB" sz="2000">
                          <a:effectLst/>
                          <a:latin typeface="Calibri"/>
                        </a:rPr>
                        <a:t>3 months</a:t>
                      </a:r>
                      <a:endParaRPr lang="en-GB">
                        <a:effectLst/>
                        <a:latin typeface="Calibri"/>
                      </a:endParaRPr>
                    </a:p>
                  </a:txBody>
                  <a:tcPr marL="68580" marR="68580" marT="0" marB="0"/>
                </a:tc>
                <a:tc>
                  <a:txBody>
                    <a:bodyPr/>
                    <a:lstStyle/>
                    <a:p>
                      <a:pPr>
                        <a:spcAft>
                          <a:spcPts val="0"/>
                        </a:spcAft>
                      </a:pPr>
                      <a:r>
                        <a:rPr lang="en-GB" sz="2000">
                          <a:effectLst/>
                          <a:latin typeface="Calibri"/>
                        </a:rPr>
                        <a:t>Roll over; Kick its legs energetically</a:t>
                      </a:r>
                      <a:endParaRPr lang="en-GB">
                        <a:effectLst/>
                        <a:latin typeface="Calibri"/>
                      </a:endParaRPr>
                    </a:p>
                  </a:txBody>
                  <a:tcPr marL="68580" marR="68580" marT="0" marB="0"/>
                </a:tc>
                <a:extLst>
                  <a:ext uri="{0D108BD9-81ED-4DB2-BD59-A6C34878D82A}">
                    <a16:rowId xmlns="" xmlns:a16="http://schemas.microsoft.com/office/drawing/2014/main" val="2301020095"/>
                  </a:ext>
                </a:extLst>
              </a:tr>
              <a:tr h="683846">
                <a:tc>
                  <a:txBody>
                    <a:bodyPr/>
                    <a:lstStyle/>
                    <a:p>
                      <a:pPr>
                        <a:spcAft>
                          <a:spcPts val="0"/>
                        </a:spcAft>
                      </a:pPr>
                      <a:r>
                        <a:rPr lang="en-GB" sz="2000">
                          <a:effectLst/>
                          <a:latin typeface="Calibri"/>
                        </a:rPr>
                        <a:t>5 - 8 months</a:t>
                      </a:r>
                      <a:endParaRPr lang="en-GB">
                        <a:effectLst/>
                        <a:latin typeface="Calibri"/>
                      </a:endParaRPr>
                    </a:p>
                  </a:txBody>
                  <a:tcPr marL="68580" marR="68580" marT="0" marB="0"/>
                </a:tc>
                <a:tc>
                  <a:txBody>
                    <a:bodyPr/>
                    <a:lstStyle/>
                    <a:p>
                      <a:pPr>
                        <a:spcAft>
                          <a:spcPts val="0"/>
                        </a:spcAft>
                      </a:pPr>
                      <a:r>
                        <a:rPr lang="en-GB" sz="2000">
                          <a:effectLst/>
                          <a:latin typeface="Calibri"/>
                        </a:rPr>
                        <a:t>Sit without support; If held while standing, its legs and feet can bear weight</a:t>
                      </a:r>
                      <a:endParaRPr lang="en-GB">
                        <a:effectLst/>
                        <a:latin typeface="Calibri"/>
                      </a:endParaRPr>
                    </a:p>
                  </a:txBody>
                  <a:tcPr marL="68580" marR="68580" marT="0" marB="0"/>
                </a:tc>
                <a:extLst>
                  <a:ext uri="{0D108BD9-81ED-4DB2-BD59-A6C34878D82A}">
                    <a16:rowId xmlns="" xmlns:a16="http://schemas.microsoft.com/office/drawing/2014/main" val="2687565481"/>
                  </a:ext>
                </a:extLst>
              </a:tr>
              <a:tr h="393881">
                <a:tc>
                  <a:txBody>
                    <a:bodyPr/>
                    <a:lstStyle/>
                    <a:p>
                      <a:pPr>
                        <a:spcAft>
                          <a:spcPts val="0"/>
                        </a:spcAft>
                      </a:pPr>
                      <a:r>
                        <a:rPr lang="en-GB" sz="2000">
                          <a:effectLst/>
                          <a:latin typeface="Calibri"/>
                        </a:rPr>
                        <a:t>9 months</a:t>
                      </a:r>
                      <a:endParaRPr lang="en-GB">
                        <a:effectLst/>
                        <a:latin typeface="Calibri"/>
                      </a:endParaRPr>
                    </a:p>
                  </a:txBody>
                  <a:tcPr marL="68580" marR="68580" marT="0" marB="0"/>
                </a:tc>
                <a:tc>
                  <a:txBody>
                    <a:bodyPr/>
                    <a:lstStyle/>
                    <a:p>
                      <a:pPr>
                        <a:spcAft>
                          <a:spcPts val="0"/>
                        </a:spcAft>
                      </a:pPr>
                      <a:r>
                        <a:rPr lang="en-GB" sz="2000">
                          <a:effectLst/>
                          <a:latin typeface="Calibri"/>
                        </a:rPr>
                        <a:t>Begin to crawl; Pull to standing position</a:t>
                      </a:r>
                      <a:endParaRPr lang="en-GB">
                        <a:effectLst/>
                        <a:latin typeface="Calibri"/>
                      </a:endParaRPr>
                    </a:p>
                  </a:txBody>
                  <a:tcPr marL="68580" marR="68580" marT="0" marB="0"/>
                </a:tc>
                <a:extLst>
                  <a:ext uri="{0D108BD9-81ED-4DB2-BD59-A6C34878D82A}">
                    <a16:rowId xmlns="" xmlns:a16="http://schemas.microsoft.com/office/drawing/2014/main" val="434600052"/>
                  </a:ext>
                </a:extLst>
              </a:tr>
              <a:tr h="689161">
                <a:tc>
                  <a:txBody>
                    <a:bodyPr/>
                    <a:lstStyle/>
                    <a:p>
                      <a:pPr>
                        <a:spcAft>
                          <a:spcPts val="0"/>
                        </a:spcAft>
                      </a:pPr>
                      <a:r>
                        <a:rPr lang="en-GB" sz="2000">
                          <a:effectLst/>
                          <a:latin typeface="Calibri"/>
                        </a:rPr>
                        <a:t>12 months</a:t>
                      </a:r>
                      <a:endParaRPr lang="en-GB">
                        <a:effectLst/>
                        <a:latin typeface="Calibri"/>
                      </a:endParaRPr>
                    </a:p>
                  </a:txBody>
                  <a:tcPr marL="68580" marR="68580" marT="0" marB="0"/>
                </a:tc>
                <a:tc>
                  <a:txBody>
                    <a:bodyPr/>
                    <a:lstStyle/>
                    <a:p>
                      <a:pPr>
                        <a:spcAft>
                          <a:spcPts val="0"/>
                        </a:spcAft>
                      </a:pPr>
                      <a:r>
                        <a:rPr lang="en-GB" sz="2000">
                          <a:effectLst/>
                          <a:latin typeface="Calibri"/>
                        </a:rPr>
                        <a:t>Move using furniture for support; Shuffle on their bottom; Crawl competently; May be able to stand alone or take steps</a:t>
                      </a:r>
                      <a:endParaRPr lang="en-GB">
                        <a:effectLst/>
                        <a:latin typeface="Calibri"/>
                      </a:endParaRPr>
                    </a:p>
                  </a:txBody>
                  <a:tcPr marL="68580" marR="68580" marT="0" marB="0"/>
                </a:tc>
                <a:extLst>
                  <a:ext uri="{0D108BD9-81ED-4DB2-BD59-A6C34878D82A}">
                    <a16:rowId xmlns="" xmlns:a16="http://schemas.microsoft.com/office/drawing/2014/main" val="435204850"/>
                  </a:ext>
                </a:extLst>
              </a:tr>
              <a:tr h="656408">
                <a:tc>
                  <a:txBody>
                    <a:bodyPr/>
                    <a:lstStyle/>
                    <a:p>
                      <a:pPr>
                        <a:spcAft>
                          <a:spcPts val="0"/>
                        </a:spcAft>
                      </a:pPr>
                      <a:r>
                        <a:rPr lang="en-GB" sz="2000">
                          <a:effectLst/>
                          <a:latin typeface="Calibri"/>
                        </a:rPr>
                        <a:t>18 months</a:t>
                      </a:r>
                      <a:endParaRPr lang="en-GB">
                        <a:effectLst/>
                        <a:latin typeface="Calibri"/>
                      </a:endParaRPr>
                    </a:p>
                  </a:txBody>
                  <a:tcPr marL="68580" marR="68580" marT="0" marB="0"/>
                </a:tc>
                <a:tc>
                  <a:txBody>
                    <a:bodyPr/>
                    <a:lstStyle/>
                    <a:p>
                      <a:pPr>
                        <a:spcAft>
                          <a:spcPts val="0"/>
                        </a:spcAft>
                      </a:pPr>
                      <a:r>
                        <a:rPr lang="en-GB" sz="2000">
                          <a:effectLst/>
                          <a:latin typeface="Calibri"/>
                        </a:rPr>
                        <a:t>Can walk unaided; Push and pull larger toys; Carry toys while moving around</a:t>
                      </a:r>
                      <a:endParaRPr lang="en-GB">
                        <a:effectLst/>
                        <a:latin typeface="Calibri"/>
                      </a:endParaRPr>
                    </a:p>
                  </a:txBody>
                  <a:tcPr marL="68580" marR="68580" marT="0" marB="0"/>
                </a:tc>
                <a:extLst>
                  <a:ext uri="{0D108BD9-81ED-4DB2-BD59-A6C34878D82A}">
                    <a16:rowId xmlns="" xmlns:a16="http://schemas.microsoft.com/office/drawing/2014/main" val="691110140"/>
                  </a:ext>
                </a:extLst>
              </a:tr>
              <a:tr h="689161">
                <a:tc>
                  <a:txBody>
                    <a:bodyPr/>
                    <a:lstStyle/>
                    <a:p>
                      <a:pPr>
                        <a:spcAft>
                          <a:spcPts val="0"/>
                        </a:spcAft>
                      </a:pPr>
                      <a:r>
                        <a:rPr lang="en-GB" sz="2000">
                          <a:effectLst/>
                          <a:latin typeface="Calibri"/>
                        </a:rPr>
                        <a:t>2 years</a:t>
                      </a:r>
                      <a:endParaRPr lang="en-GB">
                        <a:effectLst/>
                        <a:latin typeface="Calibri"/>
                      </a:endParaRPr>
                    </a:p>
                  </a:txBody>
                  <a:tcPr marL="68580" marR="68580" marT="0" marB="0"/>
                </a:tc>
                <a:tc>
                  <a:txBody>
                    <a:bodyPr/>
                    <a:lstStyle/>
                    <a:p>
                      <a:pPr>
                        <a:spcAft>
                          <a:spcPts val="0"/>
                        </a:spcAft>
                      </a:pPr>
                      <a:r>
                        <a:rPr lang="en-GB" sz="2000">
                          <a:effectLst/>
                          <a:latin typeface="Calibri"/>
                        </a:rPr>
                        <a:t>A toddler can throw a ball overhand; Run and kick a ball; Squat up and down without effort</a:t>
                      </a:r>
                      <a:endParaRPr lang="en-GB">
                        <a:effectLst/>
                        <a:latin typeface="Calibri"/>
                      </a:endParaRPr>
                    </a:p>
                  </a:txBody>
                  <a:tcPr marL="68580" marR="68580" marT="0" marB="0"/>
                </a:tc>
                <a:extLst>
                  <a:ext uri="{0D108BD9-81ED-4DB2-BD59-A6C34878D82A}">
                    <a16:rowId xmlns="" xmlns:a16="http://schemas.microsoft.com/office/drawing/2014/main" val="50410030"/>
                  </a:ext>
                </a:extLst>
              </a:tr>
              <a:tr h="994228">
                <a:tc>
                  <a:txBody>
                    <a:bodyPr/>
                    <a:lstStyle/>
                    <a:p>
                      <a:pPr>
                        <a:spcAft>
                          <a:spcPts val="0"/>
                        </a:spcAft>
                      </a:pPr>
                      <a:r>
                        <a:rPr lang="en-GB" sz="2000">
                          <a:effectLst/>
                          <a:latin typeface="Calibri"/>
                        </a:rPr>
                        <a:t>3 years</a:t>
                      </a:r>
                      <a:endParaRPr lang="en-GB">
                        <a:effectLst/>
                        <a:latin typeface="Calibri"/>
                      </a:endParaRPr>
                    </a:p>
                  </a:txBody>
                  <a:tcPr marL="68580" marR="68580" marT="0" marB="0"/>
                </a:tc>
                <a:tc>
                  <a:txBody>
                    <a:bodyPr/>
                    <a:lstStyle/>
                    <a:p>
                      <a:pPr>
                        <a:spcAft>
                          <a:spcPts val="0"/>
                        </a:spcAft>
                      </a:pPr>
                      <a:r>
                        <a:rPr lang="en-GB" sz="2000">
                          <a:effectLst/>
                          <a:latin typeface="Calibri"/>
                        </a:rPr>
                        <a:t>Walk upstairs, one step at a time; Jump, kick, climb (small apparatus e.g. a slide); Sit cross legged; Ride a tricycle using pedals</a:t>
                      </a:r>
                      <a:endParaRPr lang="en-GB">
                        <a:effectLst/>
                        <a:latin typeface="Calibri"/>
                      </a:endParaRPr>
                    </a:p>
                  </a:txBody>
                  <a:tcPr marL="68580" marR="68580" marT="0" marB="0"/>
                </a:tc>
                <a:extLst>
                  <a:ext uri="{0D108BD9-81ED-4DB2-BD59-A6C34878D82A}">
                    <a16:rowId xmlns="" xmlns:a16="http://schemas.microsoft.com/office/drawing/2014/main" val="314422047"/>
                  </a:ext>
                </a:extLst>
              </a:tr>
            </a:tbl>
          </a:graphicData>
        </a:graphic>
      </p:graphicFrame>
      <p:sp>
        <p:nvSpPr>
          <p:cNvPr id="2" name="TextBox 1">
            <a:extLst>
              <a:ext uri="{FF2B5EF4-FFF2-40B4-BE49-F238E27FC236}">
                <a16:creationId xmlns="" xmlns:a16="http://schemas.microsoft.com/office/drawing/2014/main" id="{A8D3A573-A9BD-4D8D-9B86-79BEC6351EDD}"/>
              </a:ext>
            </a:extLst>
          </p:cNvPr>
          <p:cNvSpPr txBox="1"/>
          <p:nvPr/>
        </p:nvSpPr>
        <p:spPr>
          <a:xfrm>
            <a:off x="4483523" y="122306"/>
            <a:ext cx="717005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Calibri"/>
                <a:cs typeface="Calibri"/>
              </a:rPr>
              <a:t>DEVELOPMENT OF GROSS MOTOR SKILLS</a:t>
            </a:r>
          </a:p>
        </p:txBody>
      </p:sp>
      <p:sp>
        <p:nvSpPr>
          <p:cNvPr id="5" name="TextBox 4">
            <a:extLst>
              <a:ext uri="{FF2B5EF4-FFF2-40B4-BE49-F238E27FC236}">
                <a16:creationId xmlns="" xmlns:a16="http://schemas.microsoft.com/office/drawing/2014/main" id="{08500509-5336-4E61-9B4D-06E8A2C12D38}"/>
              </a:ext>
            </a:extLst>
          </p:cNvPr>
          <p:cNvSpPr txBox="1"/>
          <p:nvPr/>
        </p:nvSpPr>
        <p:spPr>
          <a:xfrm>
            <a:off x="7595411" y="6499875"/>
            <a:ext cx="4566270"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a:t>
            </a:r>
            <a:endParaRPr lang="en-US" sz="1200">
              <a:latin typeface="Corbel" panose="020B0503020204020204"/>
              <a:cs typeface="Calibri"/>
            </a:endParaRPr>
          </a:p>
          <a:p>
            <a:endParaRPr lang="en-US" sz="1400">
              <a:latin typeface="Calibri"/>
              <a:cs typeface="Calibri"/>
            </a:endParaRPr>
          </a:p>
        </p:txBody>
      </p:sp>
      <p:pic>
        <p:nvPicPr>
          <p:cNvPr id="7" name="Picture 7" descr="A picture containing clock, object&#10;&#10;Description generated with very high confidence">
            <a:extLst>
              <a:ext uri="{FF2B5EF4-FFF2-40B4-BE49-F238E27FC236}">
                <a16:creationId xmlns="" xmlns:a16="http://schemas.microsoft.com/office/drawing/2014/main" id="{F4606AB2-8F15-40CC-95B8-95144F928303}"/>
              </a:ext>
            </a:extLst>
          </p:cNvPr>
          <p:cNvPicPr>
            <a:picLocks noChangeAspect="1"/>
          </p:cNvPicPr>
          <p:nvPr/>
        </p:nvPicPr>
        <p:blipFill>
          <a:blip r:embed="rId2"/>
          <a:stretch>
            <a:fillRect/>
          </a:stretch>
        </p:blipFill>
        <p:spPr>
          <a:xfrm>
            <a:off x="2120552" y="637322"/>
            <a:ext cx="1641416" cy="5858580"/>
          </a:xfrm>
          <a:prstGeom prst="rect">
            <a:avLst/>
          </a:prstGeom>
        </p:spPr>
      </p:pic>
    </p:spTree>
    <p:extLst>
      <p:ext uri="{BB962C8B-B14F-4D97-AF65-F5344CB8AC3E}">
        <p14:creationId xmlns="" xmlns:p14="http://schemas.microsoft.com/office/powerpoint/2010/main" val="4039608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2" name="Group 14">
            <a:extLst>
              <a:ext uri="{FF2B5EF4-FFF2-40B4-BE49-F238E27FC236}">
                <a16:creationId xmlns="" xmlns:a16="http://schemas.microsoft.com/office/drawing/2014/main" id="{3A917211-EE99-41D8-AB7B-53BF836FC30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50812" y="0"/>
            <a:ext cx="2436813" cy="6858001"/>
            <a:chOff x="1320800" y="0"/>
            <a:chExt cx="2436813" cy="6858001"/>
          </a:xfrm>
        </p:grpSpPr>
        <p:sp>
          <p:nvSpPr>
            <p:cNvPr id="16" name="Freeform 6">
              <a:extLst>
                <a:ext uri="{FF2B5EF4-FFF2-40B4-BE49-F238E27FC236}">
                  <a16:creationId xmlns="" xmlns:a16="http://schemas.microsoft.com/office/drawing/2014/main" id="{7BC72C29-03A5-4F42-BF23-113B4B40DAF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 xmlns:a16="http://schemas.microsoft.com/office/drawing/2014/main" id="{00477CB8-BA4B-4BA5-AE8A-72533C15F56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 xmlns:a16="http://schemas.microsoft.com/office/drawing/2014/main" id="{75CAF62A-04C0-47B8-955F-54CA3F5A287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 xmlns:a16="http://schemas.microsoft.com/office/drawing/2014/main" id="{086A53AC-748F-4DAC-A09A-3608567AC25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 xmlns:a16="http://schemas.microsoft.com/office/drawing/2014/main" id="{5E5F62E9-5B13-4DAE-9D2D-AC4FD063C4E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 xmlns:a16="http://schemas.microsoft.com/office/drawing/2014/main" id="{D4FB1DC6-DC7F-4925-A4BE-5707409D8C7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36" name="Rectangle 22">
            <a:extLst>
              <a:ext uri="{FF2B5EF4-FFF2-40B4-BE49-F238E27FC236}">
                <a16:creationId xmlns="" xmlns:a16="http://schemas.microsoft.com/office/drawing/2014/main" id="{8926201B-1280-48E9-8A72-2BF51D3E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24">
            <a:extLst>
              <a:ext uri="{FF2B5EF4-FFF2-40B4-BE49-F238E27FC236}">
                <a16:creationId xmlns="" xmlns:a16="http://schemas.microsoft.com/office/drawing/2014/main" id="{59721DB1-8EF3-4638-88F7-0D5CA181AF6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 xmlns:a16="http://schemas.microsoft.com/office/drawing/2014/main" id="{9529A9F8-F81E-4309-8027-9854E66BBF4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 xmlns:a16="http://schemas.microsoft.com/office/drawing/2014/main" id="{7E9CF6EE-6BE1-48F8-9F7C-199674A7AC1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 xmlns:a16="http://schemas.microsoft.com/office/drawing/2014/main" id="{DE73B769-D1E7-484D-9030-878DB13C925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 xmlns:a16="http://schemas.microsoft.com/office/drawing/2014/main" id="{4124F50E-6C81-44D3-9FE0-8A5D26820C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 xmlns:a16="http://schemas.microsoft.com/office/drawing/2014/main" id="{6782DBE8-9C4A-4A81-80D1-7E8F2F5A0DE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 xmlns:a16="http://schemas.microsoft.com/office/drawing/2014/main" id="{40DC3775-F569-4294-9D5F-CF65E5179A7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 xmlns:a16="http://schemas.microsoft.com/office/drawing/2014/main" id="{F6A71DEC-A835-42CE-B9BF-71EDC35AC42D}"/>
              </a:ext>
            </a:extLst>
          </p:cNvPr>
          <p:cNvSpPr>
            <a:spLocks noGrp="1"/>
          </p:cNvSpPr>
          <p:nvPr>
            <p:ph type="title"/>
          </p:nvPr>
        </p:nvSpPr>
        <p:spPr>
          <a:xfrm>
            <a:off x="4164920" y="173352"/>
            <a:ext cx="7446961" cy="615648"/>
          </a:xfrm>
        </p:spPr>
        <p:txBody>
          <a:bodyPr vert="horz" lIns="91440" tIns="45720" rIns="91440" bIns="45720" rtlCol="0" anchor="ctr">
            <a:normAutofit/>
          </a:bodyPr>
          <a:lstStyle/>
          <a:p>
            <a:r>
              <a:rPr lang="en-US" sz="3200" b="1">
                <a:latin typeface="Calibri"/>
                <a:cs typeface="Calibri"/>
              </a:rPr>
              <a:t>DEVELOPMENT OF GROSS MOTOR SKILL</a:t>
            </a:r>
            <a:endParaRPr lang="en-US" sz="3200">
              <a:latin typeface="Calibri"/>
              <a:cs typeface="Calibri"/>
            </a:endParaRPr>
          </a:p>
        </p:txBody>
      </p:sp>
      <p:pic>
        <p:nvPicPr>
          <p:cNvPr id="8" name="Picture 7" descr="A group of people posing for the camera&#10;&#10;Description generated with very high confidence">
            <a:extLst>
              <a:ext uri="{FF2B5EF4-FFF2-40B4-BE49-F238E27FC236}">
                <a16:creationId xmlns="" xmlns:a16="http://schemas.microsoft.com/office/drawing/2014/main" id="{1AA66DE5-C934-42BB-9A62-4E6747B3A5D8}"/>
              </a:ext>
            </a:extLst>
          </p:cNvPr>
          <p:cNvPicPr>
            <a:picLocks noChangeAspect="1"/>
          </p:cNvPicPr>
          <p:nvPr/>
        </p:nvPicPr>
        <p:blipFill rotWithShape="1">
          <a:blip r:embed="rId3"/>
          <a:srcRect l="41744" r="2247" b="-1"/>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6" name="Picture 3" descr="A picture containing child, baby, person, small&#10;&#10;Description generated with very high confidence">
            <a:extLst>
              <a:ext uri="{FF2B5EF4-FFF2-40B4-BE49-F238E27FC236}">
                <a16:creationId xmlns="" xmlns:a16="http://schemas.microsoft.com/office/drawing/2014/main" id="{11DB9F19-FC65-44AC-AFB9-787F6A71C60E}"/>
              </a:ext>
            </a:extLst>
          </p:cNvPr>
          <p:cNvPicPr>
            <a:picLocks noChangeAspect="1"/>
          </p:cNvPicPr>
          <p:nvPr/>
        </p:nvPicPr>
        <p:blipFill rotWithShape="1">
          <a:blip r:embed="rId4"/>
          <a:srcRect l="24261" r="3" b="3"/>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42" name="Straight Connector 32">
            <a:extLst>
              <a:ext uri="{FF2B5EF4-FFF2-40B4-BE49-F238E27FC236}">
                <a16:creationId xmlns="" xmlns:a16="http://schemas.microsoft.com/office/drawing/2014/main" id="{3CABA2B2-183E-4093-AD5B-C434C3F8FC56}"/>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5" descr="A group of young men playing a game of football&#10;&#10;Description generated with high confidence">
            <a:extLst>
              <a:ext uri="{FF2B5EF4-FFF2-40B4-BE49-F238E27FC236}">
                <a16:creationId xmlns="" xmlns:a16="http://schemas.microsoft.com/office/drawing/2014/main" id="{AA7F319F-7672-43B1-B930-CF7677AB82A4}"/>
              </a:ext>
            </a:extLst>
          </p:cNvPr>
          <p:cNvPicPr>
            <a:picLocks noChangeAspect="1"/>
          </p:cNvPicPr>
          <p:nvPr/>
        </p:nvPicPr>
        <p:blipFill rotWithShape="1">
          <a:blip r:embed="rId5"/>
          <a:srcRect t="8873" r="1" b="18807"/>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43" name="Straight Connector 34">
            <a:extLst>
              <a:ext uri="{FF2B5EF4-FFF2-40B4-BE49-F238E27FC236}">
                <a16:creationId xmlns="" xmlns:a16="http://schemas.microsoft.com/office/drawing/2014/main" id="{D97A68E6-D67D-497C-B359-80D015EACB2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 xmlns:a16="http://schemas.microsoft.com/office/drawing/2014/main" id="{E433CBF9-0D84-4F0D-940E-197DAD28F0CC}"/>
              </a:ext>
            </a:extLst>
          </p:cNvPr>
          <p:cNvSpPr txBox="1"/>
          <p:nvPr/>
        </p:nvSpPr>
        <p:spPr>
          <a:xfrm>
            <a:off x="3972285" y="787790"/>
            <a:ext cx="7967056" cy="539810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Each stage of development involves coordination between the neurological system and muscles within the body.</a:t>
            </a:r>
            <a:endParaRPr lang="en-US" sz="2000">
              <a:latin typeface="Calibri"/>
              <a:cs typeface="Calibri"/>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They are based on the assumption that the preceding stages have been successfully accomplished in a systematic, age-related order.</a:t>
            </a:r>
            <a:r>
              <a:rPr lang="en-US" sz="2000">
                <a:latin typeface="Calibri"/>
                <a:cs typeface="Calibri"/>
              </a:rPr>
              <a:t> </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stages impact on balance, co-ordination, physical strength and reactions.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Good hand and eye coordination is crucial for early letter formation.</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Gross motor skills forms the basis for fine motor skills which allow us make smaller movements, e.g. handwriting.</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stages are referred to as 'milestones' and vary considerably for every child.  </a:t>
            </a:r>
            <a:r>
              <a:rPr lang="en-US" sz="2000">
                <a:latin typeface="Calibri"/>
                <a:cs typeface="Calibri"/>
              </a:rPr>
              <a:t>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LOCOMOTIVE SKILLS are also linked closely with gross motor skills, as they allow the body to move from one area to another.</a:t>
            </a:r>
            <a:endParaRPr lang="en-US" sz="2000">
              <a:latin typeface="Calibri"/>
              <a:cs typeface="Calibri"/>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1300"/>
          </a:p>
        </p:txBody>
      </p:sp>
      <p:sp>
        <p:nvSpPr>
          <p:cNvPr id="11" name="TextBox 10">
            <a:extLst>
              <a:ext uri="{FF2B5EF4-FFF2-40B4-BE49-F238E27FC236}">
                <a16:creationId xmlns="" xmlns:a16="http://schemas.microsoft.com/office/drawing/2014/main" id="{017843FC-8871-465B-B3FF-4F099CFEF3E1}"/>
              </a:ext>
            </a:extLst>
          </p:cNvPr>
          <p:cNvSpPr txBox="1"/>
          <p:nvPr/>
        </p:nvSpPr>
        <p:spPr>
          <a:xfrm>
            <a:off x="5829692" y="6473406"/>
            <a:ext cx="6270919"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rPr>
              <a:t>Johnston and </a:t>
            </a:r>
            <a:r>
              <a:rPr lang="en-US" sz="1200" err="1">
                <a:latin typeface="Calibri"/>
              </a:rPr>
              <a:t>Nahmad</a:t>
            </a:r>
            <a:r>
              <a:rPr lang="en-US" sz="1200">
                <a:latin typeface="Calibri"/>
              </a:rPr>
              <a:t>-Williams (2009) McInerney and Putwain (2017) </a:t>
            </a:r>
            <a:r>
              <a:rPr lang="en-US" sz="1200">
                <a:latin typeface="Calibri"/>
                <a:cs typeface="Calibri"/>
              </a:rPr>
              <a:t>Doherty and Hughes (2014)</a:t>
            </a:r>
            <a:endParaRPr lang="en-US" sz="1200"/>
          </a:p>
          <a:p>
            <a:endParaRPr lang="en-US" sz="1400">
              <a:latin typeface="Calibri"/>
              <a:cs typeface="Calibri"/>
            </a:endParaRPr>
          </a:p>
        </p:txBody>
      </p:sp>
    </p:spTree>
    <p:extLst>
      <p:ext uri="{BB962C8B-B14F-4D97-AF65-F5344CB8AC3E}">
        <p14:creationId xmlns="" xmlns:p14="http://schemas.microsoft.com/office/powerpoint/2010/main" val="4007485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 xmlns:a16="http://schemas.microsoft.com/office/drawing/2014/main" id="{13429D7D-2484-45E1-B438-19ACAE8CDD15}"/>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50812" y="0"/>
            <a:ext cx="2436813" cy="6858001"/>
            <a:chOff x="1320800" y="0"/>
            <a:chExt cx="2436813" cy="6858001"/>
          </a:xfrm>
        </p:grpSpPr>
        <p:sp>
          <p:nvSpPr>
            <p:cNvPr id="15" name="Freeform 6">
              <a:extLst>
                <a:ext uri="{FF2B5EF4-FFF2-40B4-BE49-F238E27FC236}">
                  <a16:creationId xmlns="" xmlns:a16="http://schemas.microsoft.com/office/drawing/2014/main" id="{02D19993-B3BA-4C7B-BEB1-8BE084822F3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 xmlns:a16="http://schemas.microsoft.com/office/drawing/2014/main" id="{31FC6E57-9A89-44F0-8B59-3E426184B02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 xmlns:a16="http://schemas.microsoft.com/office/drawing/2014/main" id="{0883FA48-E7E7-4814-AA9A-51FE869B1FC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 xmlns:a16="http://schemas.microsoft.com/office/drawing/2014/main" id="{5BCD94EE-BDA5-4C19-B647-63426F9F969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 xmlns:a16="http://schemas.microsoft.com/office/drawing/2014/main" id="{8574DA21-3561-40EE-84C3-7AE16B0A80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 xmlns:a16="http://schemas.microsoft.com/office/drawing/2014/main" id="{90B2EBBA-3792-438A-878A-4F2B922AE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 xmlns:a16="http://schemas.microsoft.com/office/drawing/2014/main" id="{84E16F6B-BA22-4DA1-97CE-E6C4278A15D8}"/>
              </a:ext>
            </a:extLst>
          </p:cNvPr>
          <p:cNvSpPr>
            <a:spLocks noGrp="1"/>
          </p:cNvSpPr>
          <p:nvPr>
            <p:ph type="title"/>
          </p:nvPr>
        </p:nvSpPr>
        <p:spPr>
          <a:xfrm>
            <a:off x="4124734" y="168084"/>
            <a:ext cx="8067718" cy="799455"/>
          </a:xfrm>
        </p:spPr>
        <p:txBody>
          <a:bodyPr vert="horz" lIns="91440" tIns="45720" rIns="91440" bIns="45720" rtlCol="0" anchor="ctr">
            <a:noAutofit/>
          </a:bodyPr>
          <a:lstStyle/>
          <a:p>
            <a:r>
              <a:rPr lang="en-US" sz="3200" b="1" u="none" strike="noStrike">
                <a:latin typeface="Calibri"/>
                <a:cs typeface="Calibri"/>
              </a:rPr>
              <a:t>Why </a:t>
            </a:r>
            <a:r>
              <a:rPr lang="en-US" sz="3200" b="1">
                <a:latin typeface="Calibri"/>
                <a:cs typeface="Calibri"/>
              </a:rPr>
              <a:t>is Gross</a:t>
            </a:r>
            <a:r>
              <a:rPr lang="en-US" sz="3200" b="1" u="none" strike="noStrike">
                <a:latin typeface="Calibri"/>
                <a:cs typeface="Calibri"/>
              </a:rPr>
              <a:t> Motor Development Important?</a:t>
            </a:r>
            <a:endParaRPr lang="en-US" sz="3200">
              <a:latin typeface="Calibri"/>
              <a:cs typeface="Calibri"/>
            </a:endParaRPr>
          </a:p>
        </p:txBody>
      </p:sp>
      <p:pic>
        <p:nvPicPr>
          <p:cNvPr id="8" name="Picture 7" descr="A close up of a sign&#10;&#10;Description generated with very high confidence">
            <a:extLst>
              <a:ext uri="{FF2B5EF4-FFF2-40B4-BE49-F238E27FC236}">
                <a16:creationId xmlns="" xmlns:a16="http://schemas.microsoft.com/office/drawing/2014/main" id="{B4BA416A-9131-43A6-904B-32875412D026}"/>
              </a:ext>
            </a:extLst>
          </p:cNvPr>
          <p:cNvPicPr>
            <a:picLocks noChangeAspect="1"/>
          </p:cNvPicPr>
          <p:nvPr/>
        </p:nvPicPr>
        <p:blipFill>
          <a:blip r:embed="rId3"/>
          <a:stretch>
            <a:fillRect/>
          </a:stretch>
        </p:blipFill>
        <p:spPr>
          <a:xfrm>
            <a:off x="1518415" y="633190"/>
            <a:ext cx="2520043"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13" descr="A close up of a sign&#10;&#10;Description generated with very high confidence">
            <a:extLst>
              <a:ext uri="{FF2B5EF4-FFF2-40B4-BE49-F238E27FC236}">
                <a16:creationId xmlns="" xmlns:a16="http://schemas.microsoft.com/office/drawing/2014/main" id="{1554BD8D-61FB-4527-B096-B8D73443FA7E}"/>
              </a:ext>
            </a:extLst>
          </p:cNvPr>
          <p:cNvPicPr>
            <a:picLocks noChangeAspect="1"/>
          </p:cNvPicPr>
          <p:nvPr/>
        </p:nvPicPr>
        <p:blipFill>
          <a:blip r:embed="rId4"/>
          <a:stretch>
            <a:fillRect/>
          </a:stretch>
        </p:blipFill>
        <p:spPr>
          <a:xfrm>
            <a:off x="1464199" y="3423522"/>
            <a:ext cx="2507522"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9" name="TextBox 8">
            <a:extLst>
              <a:ext uri="{FF2B5EF4-FFF2-40B4-BE49-F238E27FC236}">
                <a16:creationId xmlns="" xmlns:a16="http://schemas.microsoft.com/office/drawing/2014/main" id="{85C70FF4-60D6-4B6F-9355-708B6514607A}"/>
              </a:ext>
            </a:extLst>
          </p:cNvPr>
          <p:cNvSpPr txBox="1"/>
          <p:nvPr/>
        </p:nvSpPr>
        <p:spPr>
          <a:xfrm>
            <a:off x="4536860" y="1228823"/>
            <a:ext cx="7414576" cy="501612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Allows children to carry out fundamental everyday functions e.g. getting dressed</a:t>
            </a:r>
            <a:r>
              <a:rPr lang="en-US" sz="2000">
                <a:latin typeface="Calibri"/>
                <a:cs typeface="Calibri"/>
              </a:rPr>
              <a:t> , </a:t>
            </a:r>
            <a:r>
              <a:rPr lang="en-US" sz="2000" b="1">
                <a:latin typeface="Calibri"/>
                <a:cs typeface="Calibri"/>
              </a:rPr>
              <a:t>eating</a:t>
            </a:r>
            <a:endParaRPr lang="en-US">
              <a:latin typeface="Corbel" panose="020B0503020204020204"/>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Avoids development delays e.g. progression to fine motor skills</a:t>
            </a:r>
            <a:r>
              <a:rPr lang="en-US" sz="2000">
                <a:latin typeface="Calibri"/>
                <a:cs typeface="Calibri"/>
              </a:rPr>
              <a:t> </a:t>
            </a:r>
            <a:endParaRPr lang="en-US" sz="2000" b="1">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Enables children to become physically stronger</a:t>
            </a:r>
            <a:r>
              <a:rPr lang="en-US" sz="2000">
                <a:latin typeface="Calibri"/>
                <a:cs typeface="Calibri"/>
              </a:rPr>
              <a:t>​</a:t>
            </a:r>
            <a:endParaRPr lang="en-US"/>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Improves their bone and muscle strength </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Increases their lung capacity</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Improves their balance and co-ordination</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Helps them to move around more easily e.g. walking, running</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Gives children more confidence in their abilities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Encourages independence and control of their own care</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Promotes healthy living e.g. participation in sporting activities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Contributes towards friendships and relationships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defTabSz="457200">
              <a:lnSpc>
                <a:spcPct val="90000"/>
              </a:lnSpc>
              <a:spcBef>
                <a:spcPct val="20000"/>
              </a:spcBef>
              <a:spcAft>
                <a:spcPts val="600"/>
              </a:spcAft>
              <a:buClr>
                <a:schemeClr val="accent1">
                  <a:lumMod val="75000"/>
                </a:schemeClr>
              </a:buClr>
              <a:buSzPct val="145000"/>
              <a:buFont typeface="Arial"/>
              <a:buChar char="•"/>
            </a:pPr>
            <a:endParaRPr lang="en-US" sz="1100"/>
          </a:p>
        </p:txBody>
      </p:sp>
      <p:sp>
        <p:nvSpPr>
          <p:cNvPr id="10" name="TextBox 9">
            <a:extLst>
              <a:ext uri="{FF2B5EF4-FFF2-40B4-BE49-F238E27FC236}">
                <a16:creationId xmlns="" xmlns:a16="http://schemas.microsoft.com/office/drawing/2014/main" id="{A00548C1-2701-40D6-9ADB-2D3F78F3AA9A}"/>
              </a:ext>
            </a:extLst>
          </p:cNvPr>
          <p:cNvSpPr txBox="1"/>
          <p:nvPr/>
        </p:nvSpPr>
        <p:spPr>
          <a:xfrm>
            <a:off x="7352802" y="6518586"/>
            <a:ext cx="4844214"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Dowling (2014) </a:t>
            </a:r>
            <a:r>
              <a:rPr lang="en-US" sz="1200">
                <a:latin typeface="Calibri"/>
                <a:ea typeface="+mn-lt"/>
                <a:cs typeface="+mn-lt"/>
              </a:rPr>
              <a:t>McInerney and Putwain (2017) </a:t>
            </a:r>
            <a:r>
              <a:rPr lang="en-US" sz="1200">
                <a:latin typeface="Calibri"/>
                <a:cs typeface="Calibri"/>
              </a:rPr>
              <a:t>Bukato and Daehler (2004)</a:t>
            </a:r>
            <a:endParaRPr lang="en-US"/>
          </a:p>
          <a:p>
            <a:endParaRPr lang="en-US" sz="1400">
              <a:latin typeface="Calibri"/>
              <a:cs typeface="Calibri"/>
            </a:endParaRPr>
          </a:p>
        </p:txBody>
      </p:sp>
    </p:spTree>
    <p:extLst>
      <p:ext uri="{BB962C8B-B14F-4D97-AF65-F5344CB8AC3E}">
        <p14:creationId xmlns="" xmlns:p14="http://schemas.microsoft.com/office/powerpoint/2010/main" val="529637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 xmlns:a16="http://schemas.microsoft.com/office/drawing/2014/main" id="{9A70E87C-692D-478D-80C6-F14AD8FDE960}"/>
              </a:ext>
            </a:extLst>
          </p:cNvPr>
          <p:cNvGraphicFramePr>
            <a:graphicFrameLocks noGrp="1"/>
          </p:cNvGraphicFramePr>
          <p:nvPr>
            <p:extLst>
              <p:ext uri="{D42A27DB-BD31-4B8C-83A1-F6EECF244321}">
                <p14:modId xmlns="" xmlns:p14="http://schemas.microsoft.com/office/powerpoint/2010/main" val="4231821825"/>
              </p:ext>
            </p:extLst>
          </p:nvPr>
        </p:nvGraphicFramePr>
        <p:xfrm>
          <a:off x="1658470" y="134470"/>
          <a:ext cx="10448122" cy="6344587"/>
        </p:xfrm>
        <a:graphic>
          <a:graphicData uri="http://schemas.openxmlformats.org/drawingml/2006/table">
            <a:tbl>
              <a:tblPr firstRow="1" bandRow="1">
                <a:tableStyleId>{5C22544A-7EE6-4342-B048-85BDC9FD1C3A}</a:tableStyleId>
              </a:tblPr>
              <a:tblGrid>
                <a:gridCol w="2200156">
                  <a:extLst>
                    <a:ext uri="{9D8B030D-6E8A-4147-A177-3AD203B41FA5}">
                      <a16:colId xmlns="" xmlns:a16="http://schemas.microsoft.com/office/drawing/2014/main" val="338408285"/>
                    </a:ext>
                  </a:extLst>
                </a:gridCol>
                <a:gridCol w="8247966">
                  <a:extLst>
                    <a:ext uri="{9D8B030D-6E8A-4147-A177-3AD203B41FA5}">
                      <a16:colId xmlns="" xmlns:a16="http://schemas.microsoft.com/office/drawing/2014/main" val="1725065251"/>
                    </a:ext>
                  </a:extLst>
                </a:gridCol>
              </a:tblGrid>
              <a:tr h="420220">
                <a:tc gridSpan="2">
                  <a:txBody>
                    <a:bodyPr/>
                    <a:lstStyle/>
                    <a:p>
                      <a:pPr marL="0" lvl="0" indent="0" algn="ctr">
                        <a:buNone/>
                      </a:pPr>
                      <a:r>
                        <a:rPr lang="en-US" sz="2000" b="1" i="0" u="none" strike="noStrike" noProof="0">
                          <a:latin typeface="Calibri"/>
                        </a:rPr>
                        <a:t>Theorists &amp; Theories</a:t>
                      </a:r>
                      <a:endParaRPr lang="en-US"/>
                    </a:p>
                  </a:txBody>
                  <a:tcPr/>
                </a:tc>
                <a:tc hMerge="1">
                  <a:txBody>
                    <a:bodyPr/>
                    <a:lstStyle/>
                    <a:p>
                      <a:endParaRPr lang="en-US"/>
                    </a:p>
                  </a:txBody>
                  <a:tcPr/>
                </a:tc>
                <a:extLst>
                  <a:ext uri="{0D108BD9-81ED-4DB2-BD59-A6C34878D82A}">
                    <a16:rowId xmlns="" xmlns:a16="http://schemas.microsoft.com/office/drawing/2014/main" val="2309725594"/>
                  </a:ext>
                </a:extLst>
              </a:tr>
              <a:tr h="1337852">
                <a:tc>
                  <a:txBody>
                    <a:bodyPr/>
                    <a:lstStyle/>
                    <a:p>
                      <a:pPr lvl="0">
                        <a:buNone/>
                      </a:pPr>
                      <a:r>
                        <a:rPr lang="en-US" sz="2000" b="1" i="0" u="none" strike="noStrike" noProof="0">
                          <a:latin typeface="Calibri"/>
                        </a:rPr>
                        <a:t>Arnold Gesell</a:t>
                      </a:r>
                      <a:endParaRPr lang="en-US"/>
                    </a:p>
                  </a:txBody>
                  <a:tcPr/>
                </a:tc>
                <a:tc>
                  <a:txBody>
                    <a:bodyPr/>
                    <a:lstStyle/>
                    <a:p>
                      <a:pPr lvl="0">
                        <a:buNone/>
                      </a:pPr>
                      <a:r>
                        <a:rPr lang="en-US" sz="2000" b="1" i="0" u="none" strike="noStrike" noProof="0">
                          <a:latin typeface="Calibri"/>
                        </a:rPr>
                        <a:t>One of the only theorists to study every stage of the human lifespan from birth to death. Gesell focused on MATURATION (the rate at which we physically develop motor skills). He recognised a child's development as being heredity from parents at the time of conception. Gesell believed forced milestones could do more harm than good. A good comparison would be with the way a flower grows. If placed in an appropriate location and given basic needs and attention, it will grow and develop in the form expected.</a:t>
                      </a:r>
                      <a:endParaRPr lang="en-US"/>
                    </a:p>
                  </a:txBody>
                  <a:tcPr/>
                </a:tc>
                <a:extLst>
                  <a:ext uri="{0D108BD9-81ED-4DB2-BD59-A6C34878D82A}">
                    <a16:rowId xmlns="" xmlns:a16="http://schemas.microsoft.com/office/drawing/2014/main" val="2414343925"/>
                  </a:ext>
                </a:extLst>
              </a:tr>
              <a:tr h="1337854">
                <a:tc>
                  <a:txBody>
                    <a:bodyPr/>
                    <a:lstStyle/>
                    <a:p>
                      <a:r>
                        <a:rPr lang="en-US" sz="2000" b="1">
                          <a:latin typeface="Calibri"/>
                        </a:rPr>
                        <a:t>Abraham Maslow</a:t>
                      </a:r>
                    </a:p>
                  </a:txBody>
                  <a:tcPr/>
                </a:tc>
                <a:tc>
                  <a:txBody>
                    <a:bodyPr/>
                    <a:lstStyle/>
                    <a:p>
                      <a:pPr lvl="0">
                        <a:buNone/>
                      </a:pPr>
                      <a:r>
                        <a:rPr lang="en-US" sz="2000" b="1" i="0" u="none" strike="noStrike" noProof="0">
                          <a:latin typeface="Calibri"/>
                        </a:rPr>
                        <a:t>Believed that physiological needs were important for physical development, with physical being the key motivator for behaviour. If these needs were not met, children would not be able to move up the hierarchy and fail to reach their full potential in all areas of development.</a:t>
                      </a:r>
                      <a:endParaRPr lang="en-US" sz="2000" b="1">
                        <a:latin typeface="Calibri"/>
                      </a:endParaRPr>
                    </a:p>
                  </a:txBody>
                  <a:tcPr/>
                </a:tc>
                <a:extLst>
                  <a:ext uri="{0D108BD9-81ED-4DB2-BD59-A6C34878D82A}">
                    <a16:rowId xmlns="" xmlns:a16="http://schemas.microsoft.com/office/drawing/2014/main" val="1741804846"/>
                  </a:ext>
                </a:extLst>
              </a:tr>
              <a:tr h="1018358">
                <a:tc>
                  <a:txBody>
                    <a:bodyPr/>
                    <a:lstStyle/>
                    <a:p>
                      <a:r>
                        <a:rPr lang="en-US" sz="2000" b="1">
                          <a:latin typeface="Calibri"/>
                        </a:rPr>
                        <a:t>Erik Erikson</a:t>
                      </a:r>
                    </a:p>
                  </a:txBody>
                  <a:tcPr/>
                </a:tc>
                <a:tc>
                  <a:txBody>
                    <a:bodyPr/>
                    <a:lstStyle/>
                    <a:p>
                      <a:pPr lvl="0">
                        <a:buNone/>
                      </a:pPr>
                      <a:r>
                        <a:rPr lang="en-US" sz="2000" b="1" i="0" u="none" strike="noStrike" noProof="0">
                          <a:latin typeface="Calibri"/>
                        </a:rPr>
                        <a:t>Like Maslow, Erikson recognised physical survival as our most basic need and the first thing that motivates our behaviour. G</a:t>
                      </a:r>
                      <a:r>
                        <a:rPr lang="en-GB" sz="2000" b="1" i="0" u="none" strike="noStrike" noProof="0">
                          <a:latin typeface="Calibri"/>
                        </a:rPr>
                        <a:t>ratification through functional play produced happier children.</a:t>
                      </a:r>
                      <a:endParaRPr lang="en-US" sz="2000" b="1" i="0" u="none" strike="noStrike" noProof="0">
                        <a:latin typeface="Calibri"/>
                      </a:endParaRPr>
                    </a:p>
                  </a:txBody>
                  <a:tcPr/>
                </a:tc>
                <a:extLst>
                  <a:ext uri="{0D108BD9-81ED-4DB2-BD59-A6C34878D82A}">
                    <a16:rowId xmlns="" xmlns:a16="http://schemas.microsoft.com/office/drawing/2014/main" val="562956865"/>
                  </a:ext>
                </a:extLst>
              </a:tr>
              <a:tr h="1038315">
                <a:tc>
                  <a:txBody>
                    <a:bodyPr/>
                    <a:lstStyle/>
                    <a:p>
                      <a:pPr lvl="0">
                        <a:buNone/>
                      </a:pPr>
                      <a:r>
                        <a:rPr lang="en-US" sz="2000" b="1">
                          <a:latin typeface="Calibri"/>
                        </a:rPr>
                        <a:t>Dynamic System Theory</a:t>
                      </a:r>
                    </a:p>
                  </a:txBody>
                  <a:tcPr/>
                </a:tc>
                <a:tc>
                  <a:txBody>
                    <a:bodyPr/>
                    <a:lstStyle/>
                    <a:p>
                      <a:pPr lvl="0">
                        <a:buNone/>
                      </a:pPr>
                      <a:r>
                        <a:rPr lang="en-US" sz="2000" b="1" i="0" u="none" strike="noStrike" noProof="0">
                          <a:latin typeface="Calibri"/>
                        </a:rPr>
                        <a:t>Perceives the development of  motor skills through a combination of brain and muscle development, the aspirations of the child and environmental support, with the emphasis on automatic .</a:t>
                      </a:r>
                      <a:endParaRPr lang="en-US" sz="2000" b="1">
                        <a:latin typeface="Calibri"/>
                      </a:endParaRPr>
                    </a:p>
                  </a:txBody>
                  <a:tcPr/>
                </a:tc>
                <a:extLst>
                  <a:ext uri="{0D108BD9-81ED-4DB2-BD59-A6C34878D82A}">
                    <a16:rowId xmlns="" xmlns:a16="http://schemas.microsoft.com/office/drawing/2014/main" val="4267844291"/>
                  </a:ext>
                </a:extLst>
              </a:tr>
            </a:tbl>
          </a:graphicData>
        </a:graphic>
      </p:graphicFrame>
      <p:sp>
        <p:nvSpPr>
          <p:cNvPr id="4" name="TextBox 3">
            <a:extLst>
              <a:ext uri="{FF2B5EF4-FFF2-40B4-BE49-F238E27FC236}">
                <a16:creationId xmlns="" xmlns:a16="http://schemas.microsoft.com/office/drawing/2014/main" id="{05E1B9B2-3529-445C-9CA3-F20F67B5424E}"/>
              </a:ext>
            </a:extLst>
          </p:cNvPr>
          <p:cNvSpPr txBox="1"/>
          <p:nvPr/>
        </p:nvSpPr>
        <p:spPr>
          <a:xfrm>
            <a:off x="663446" y="6587708"/>
            <a:ext cx="1163927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Doherty and Hughes (2014) Keenan</a:t>
            </a:r>
            <a:r>
              <a:rPr lang="en-US" sz="1200">
                <a:latin typeface="Calibri"/>
                <a:ea typeface="+mn-lt"/>
                <a:cs typeface="+mn-lt"/>
              </a:rPr>
              <a:t> and Evans (2009) Johnston and </a:t>
            </a:r>
            <a:r>
              <a:rPr lang="en-US" sz="1200" err="1">
                <a:latin typeface="Calibri"/>
                <a:ea typeface="+mn-lt"/>
                <a:cs typeface="+mn-lt"/>
              </a:rPr>
              <a:t>Nahmad</a:t>
            </a:r>
            <a:r>
              <a:rPr lang="en-US" sz="1200">
                <a:latin typeface="Calibri"/>
                <a:ea typeface="+mn-lt"/>
                <a:cs typeface="+mn-lt"/>
              </a:rPr>
              <a:t>-Williams (2009) McInerney and Putwain (2017) Mercer (2013) Thornton (2008) </a:t>
            </a:r>
            <a:r>
              <a:rPr lang="en-US" sz="1200" err="1">
                <a:latin typeface="Calibri"/>
                <a:ea typeface="+mn-lt"/>
                <a:cs typeface="+mn-lt"/>
              </a:rPr>
              <a:t>Bukatko</a:t>
            </a:r>
            <a:r>
              <a:rPr lang="en-US" sz="1200">
                <a:latin typeface="Calibri"/>
                <a:ea typeface="+mn-lt"/>
                <a:cs typeface="+mn-lt"/>
              </a:rPr>
              <a:t> and Daehler (2004)</a:t>
            </a:r>
            <a:endParaRPr lang="en-US"/>
          </a:p>
          <a:p>
            <a:endParaRPr lang="en-US"/>
          </a:p>
        </p:txBody>
      </p:sp>
      <p:pic>
        <p:nvPicPr>
          <p:cNvPr id="9" name="Picture 9" descr="A picture containing person, man, table, indoor&#10;&#10;Description generated with very high confidence">
            <a:extLst>
              <a:ext uri="{FF2B5EF4-FFF2-40B4-BE49-F238E27FC236}">
                <a16:creationId xmlns="" xmlns:a16="http://schemas.microsoft.com/office/drawing/2014/main" id="{09A77883-415B-49BD-B681-5E3850338B9A}"/>
              </a:ext>
            </a:extLst>
          </p:cNvPr>
          <p:cNvPicPr>
            <a:picLocks noChangeAspect="1"/>
          </p:cNvPicPr>
          <p:nvPr/>
        </p:nvPicPr>
        <p:blipFill>
          <a:blip r:embed="rId2"/>
          <a:stretch>
            <a:fillRect/>
          </a:stretch>
        </p:blipFill>
        <p:spPr>
          <a:xfrm>
            <a:off x="56527" y="133420"/>
            <a:ext cx="1606248" cy="1954412"/>
          </a:xfrm>
          <a:prstGeom prst="rect">
            <a:avLst/>
          </a:prstGeom>
        </p:spPr>
      </p:pic>
      <p:pic>
        <p:nvPicPr>
          <p:cNvPr id="11" name="Picture 11" descr="A person looking at the camera&#10;&#10;Description generated with very high confidence">
            <a:extLst>
              <a:ext uri="{FF2B5EF4-FFF2-40B4-BE49-F238E27FC236}">
                <a16:creationId xmlns="" xmlns:a16="http://schemas.microsoft.com/office/drawing/2014/main" id="{0860BEBD-D578-406E-BDEF-35BBCCEA9EFA}"/>
              </a:ext>
            </a:extLst>
          </p:cNvPr>
          <p:cNvPicPr>
            <a:picLocks noChangeAspect="1"/>
          </p:cNvPicPr>
          <p:nvPr/>
        </p:nvPicPr>
        <p:blipFill>
          <a:blip r:embed="rId3"/>
          <a:stretch>
            <a:fillRect/>
          </a:stretch>
        </p:blipFill>
        <p:spPr>
          <a:xfrm>
            <a:off x="56529" y="2292157"/>
            <a:ext cx="1604468" cy="1994431"/>
          </a:xfrm>
          <a:prstGeom prst="rect">
            <a:avLst/>
          </a:prstGeom>
        </p:spPr>
      </p:pic>
      <p:pic>
        <p:nvPicPr>
          <p:cNvPr id="15" name="Picture 15" descr="A picture containing person, man, older, indoor&#10;&#10;Description generated with very high confidence">
            <a:extLst>
              <a:ext uri="{FF2B5EF4-FFF2-40B4-BE49-F238E27FC236}">
                <a16:creationId xmlns="" xmlns:a16="http://schemas.microsoft.com/office/drawing/2014/main" id="{0928A3A3-1912-48FC-9499-DEF8307EE8DD}"/>
              </a:ext>
            </a:extLst>
          </p:cNvPr>
          <p:cNvPicPr>
            <a:picLocks noChangeAspect="1"/>
          </p:cNvPicPr>
          <p:nvPr/>
        </p:nvPicPr>
        <p:blipFill rotWithShape="1">
          <a:blip r:embed="rId4"/>
          <a:srcRect l="997" r="6627" b="3311"/>
          <a:stretch/>
        </p:blipFill>
        <p:spPr>
          <a:xfrm>
            <a:off x="81115" y="4547003"/>
            <a:ext cx="1580911" cy="2013801"/>
          </a:xfrm>
          <a:prstGeom prst="rect">
            <a:avLst/>
          </a:prstGeom>
        </p:spPr>
      </p:pic>
    </p:spTree>
    <p:extLst>
      <p:ext uri="{BB962C8B-B14F-4D97-AF65-F5344CB8AC3E}">
        <p14:creationId xmlns="" xmlns:p14="http://schemas.microsoft.com/office/powerpoint/2010/main" val="1587813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 xmlns:a16="http://schemas.microsoft.com/office/drawing/2014/main" id="{C9B35F62-61B7-42AF-B427-BCF743715296}"/>
              </a:ext>
            </a:extLst>
          </p:cNvPr>
          <p:cNvPicPr>
            <a:picLocks noChangeAspect="1"/>
          </p:cNvPicPr>
          <p:nvPr/>
        </p:nvPicPr>
        <p:blipFill>
          <a:blip r:embed="rId2"/>
          <a:stretch>
            <a:fillRect/>
          </a:stretch>
        </p:blipFill>
        <p:spPr>
          <a:xfrm>
            <a:off x="173107" y="1647832"/>
            <a:ext cx="2563981" cy="3774019"/>
          </a:xfrm>
          <a:prstGeom prst="rect">
            <a:avLst/>
          </a:prstGeom>
        </p:spPr>
      </p:pic>
      <p:sp>
        <p:nvSpPr>
          <p:cNvPr id="2" name="Title 1">
            <a:extLst>
              <a:ext uri="{FF2B5EF4-FFF2-40B4-BE49-F238E27FC236}">
                <a16:creationId xmlns="" xmlns:a16="http://schemas.microsoft.com/office/drawing/2014/main" id="{F8981725-8D33-40DB-84BA-5E9A120BDFC1}"/>
              </a:ext>
            </a:extLst>
          </p:cNvPr>
          <p:cNvSpPr>
            <a:spLocks noGrp="1"/>
          </p:cNvSpPr>
          <p:nvPr>
            <p:ph type="title"/>
          </p:nvPr>
        </p:nvSpPr>
        <p:spPr>
          <a:xfrm>
            <a:off x="1510588" y="2627"/>
            <a:ext cx="10684368" cy="762876"/>
          </a:xfrm>
        </p:spPr>
        <p:txBody>
          <a:bodyPr>
            <a:normAutofit/>
          </a:bodyPr>
          <a:lstStyle/>
          <a:p>
            <a:r>
              <a:rPr lang="en-US" sz="3200" b="1">
                <a:latin typeface="Calibri"/>
                <a:cs typeface="Calibri"/>
              </a:rPr>
              <a:t>PHYSICAL GROWTH / MOTOR COORDINATION DEVELOPMENT</a:t>
            </a:r>
            <a:endParaRPr lang="en-US"/>
          </a:p>
        </p:txBody>
      </p:sp>
      <p:sp>
        <p:nvSpPr>
          <p:cNvPr id="3" name="TextBox 2">
            <a:extLst>
              <a:ext uri="{FF2B5EF4-FFF2-40B4-BE49-F238E27FC236}">
                <a16:creationId xmlns="" xmlns:a16="http://schemas.microsoft.com/office/drawing/2014/main" id="{1B0B62C9-4EFC-4477-B94B-0ED9CA86EFAF}"/>
              </a:ext>
            </a:extLst>
          </p:cNvPr>
          <p:cNvSpPr txBox="1"/>
          <p:nvPr/>
        </p:nvSpPr>
        <p:spPr>
          <a:xfrm>
            <a:off x="2912058" y="715207"/>
            <a:ext cx="9192375"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Calibri"/>
                <a:cs typeface="Calibri"/>
              </a:rPr>
              <a:t>Growth is what happens; maturation is how it happens</a:t>
            </a:r>
            <a:endParaRPr lang="en-US" sz="2000">
              <a:latin typeface="Calibri"/>
              <a:cs typeface="Calibri"/>
            </a:endParaRPr>
          </a:p>
          <a:p>
            <a:endParaRPr lang="en-US" sz="2000" b="1">
              <a:latin typeface="Calibri"/>
              <a:cs typeface="Calibri"/>
            </a:endParaRPr>
          </a:p>
          <a:p>
            <a:r>
              <a:rPr lang="en-US" sz="2000" b="1" u="sng">
                <a:latin typeface="Calibri"/>
                <a:cs typeface="Calibri"/>
              </a:rPr>
              <a:t>MATURATION</a:t>
            </a:r>
            <a:endParaRPr lang="en-US" sz="2000">
              <a:latin typeface="Calibri"/>
              <a:cs typeface="Calibri"/>
            </a:endParaRPr>
          </a:p>
          <a:p>
            <a:r>
              <a:rPr lang="en-US" sz="2000" b="1">
                <a:latin typeface="Calibri"/>
                <a:cs typeface="Calibri"/>
              </a:rPr>
              <a:t>A natural biological growth</a:t>
            </a:r>
            <a:r>
              <a:rPr lang="en-US" sz="2000" b="1">
                <a:latin typeface="Calibri"/>
                <a:ea typeface="+mn-lt"/>
                <a:cs typeface="+mn-lt"/>
              </a:rPr>
              <a:t> plan controlled by our genes and the rate by which we develop our motor skills. </a:t>
            </a:r>
            <a:endParaRPr lang="en-US" sz="2000">
              <a:latin typeface="Calibri"/>
              <a:cs typeface="Calibri"/>
            </a:endParaRPr>
          </a:p>
          <a:p>
            <a:r>
              <a:rPr lang="en-US" sz="2000" b="1" u="sng">
                <a:latin typeface="Calibri"/>
                <a:cs typeface="Calibri"/>
              </a:rPr>
              <a:t>MOTIVATION</a:t>
            </a:r>
            <a:endParaRPr lang="en-US" sz="2000">
              <a:latin typeface="Calibri"/>
              <a:cs typeface="Calibri"/>
            </a:endParaRPr>
          </a:p>
          <a:p>
            <a:r>
              <a:rPr lang="en-US" sz="2000" b="1">
                <a:latin typeface="Calibri"/>
                <a:cs typeface="Calibri"/>
              </a:rPr>
              <a:t>The incentive behind children wanting to acquire motor skills, rather than through pre-conceived genetic specifications. Essential in the development of gross motor skills during ones lifetime.</a:t>
            </a:r>
          </a:p>
          <a:p>
            <a:r>
              <a:rPr lang="en-US" sz="2000" b="1" u="sng">
                <a:latin typeface="Calibri"/>
                <a:cs typeface="Calibri"/>
              </a:rPr>
              <a:t>EXPERIENCE</a:t>
            </a:r>
          </a:p>
          <a:p>
            <a:r>
              <a:rPr lang="en-US" sz="2000" b="1">
                <a:latin typeface="Calibri"/>
                <a:cs typeface="Calibri"/>
              </a:rPr>
              <a:t>Children should be given considerable opportunity to practice a variety of appropriate indoor and outdoor physical activities in a safe and nurturing environment.</a:t>
            </a:r>
            <a:endParaRPr lang="en-US" sz="2000" b="1" u="sng">
              <a:latin typeface="Calibri"/>
              <a:cs typeface="Calibri"/>
            </a:endParaRPr>
          </a:p>
          <a:p>
            <a:r>
              <a:rPr lang="en-US" sz="2000" b="1" u="sng">
                <a:latin typeface="Calibri"/>
                <a:cs typeface="Calibri"/>
              </a:rPr>
              <a:t>PRACTICE</a:t>
            </a:r>
          </a:p>
          <a:p>
            <a:r>
              <a:rPr lang="en-US" sz="2000" b="1">
                <a:latin typeface="Calibri"/>
                <a:cs typeface="Calibri"/>
              </a:rPr>
              <a:t>It is imperative that children practice their gross motor skills in order to perfect them and </a:t>
            </a:r>
            <a:r>
              <a:rPr lang="en-US" sz="2000" b="1" err="1">
                <a:latin typeface="Calibri"/>
                <a:cs typeface="Calibri"/>
              </a:rPr>
              <a:t>optimise</a:t>
            </a:r>
            <a:r>
              <a:rPr lang="en-US" sz="2000" b="1">
                <a:latin typeface="Calibri"/>
                <a:cs typeface="Calibri"/>
              </a:rPr>
              <a:t> their well-being. Children are far more dedicated to learning new things and are prepared to persevere more than adults.</a:t>
            </a:r>
            <a:endParaRPr lang="en-US" sz="2000" b="1" u="sng">
              <a:latin typeface="Calibri"/>
              <a:cs typeface="Calibri"/>
            </a:endParaRPr>
          </a:p>
        </p:txBody>
      </p:sp>
      <p:sp>
        <p:nvSpPr>
          <p:cNvPr id="4" name="TextBox 3">
            <a:extLst>
              <a:ext uri="{FF2B5EF4-FFF2-40B4-BE49-F238E27FC236}">
                <a16:creationId xmlns="" xmlns:a16="http://schemas.microsoft.com/office/drawing/2014/main" id="{67A30DEB-955E-4BC8-932D-87AE6A148339}"/>
              </a:ext>
            </a:extLst>
          </p:cNvPr>
          <p:cNvSpPr txBox="1"/>
          <p:nvPr/>
        </p:nvSpPr>
        <p:spPr>
          <a:xfrm>
            <a:off x="2317151" y="6302318"/>
            <a:ext cx="9876517"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b="1"/>
          </a:p>
          <a:p>
            <a:r>
              <a:rPr lang="en-US" sz="1200">
                <a:latin typeface="Calibri"/>
                <a:cs typeface="Calibri"/>
              </a:rPr>
              <a:t>McInerney and Putwain (2017) Keenan and Evans (2009) Doherty and Hughes (2014) Johnston and Nahmad-Williams (2009) Thornton (2008) Dowling (2009)</a:t>
            </a:r>
            <a:endParaRPr lang="en-US" sz="1200"/>
          </a:p>
          <a:p>
            <a:endParaRPr lang="en-US" sz="1400">
              <a:latin typeface="Calibri"/>
              <a:cs typeface="Calibri"/>
            </a:endParaRPr>
          </a:p>
          <a:p>
            <a:endParaRPr lang="en-US"/>
          </a:p>
        </p:txBody>
      </p:sp>
    </p:spTree>
    <p:extLst>
      <p:ext uri="{BB962C8B-B14F-4D97-AF65-F5344CB8AC3E}">
        <p14:creationId xmlns="" xmlns:p14="http://schemas.microsoft.com/office/powerpoint/2010/main" val="1654466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 xmlns:a16="http://schemas.microsoft.com/office/drawing/2014/main" id="{1BE13223-D3D1-42C5-B4C3-6ECA5358506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 xmlns:a16="http://schemas.microsoft.com/office/drawing/2014/main" id="{3A891607-F768-41F9-A2E9-BB38370DE16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 xmlns:a16="http://schemas.microsoft.com/office/drawing/2014/main" id="{DFFDBE37-1DFE-4594-9095-CF67C8A1164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 xmlns:a16="http://schemas.microsoft.com/office/drawing/2014/main" id="{F17ED4D4-301C-4B04-A0BA-3E375BF7682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 xmlns:a16="http://schemas.microsoft.com/office/drawing/2014/main" id="{D638DC08-E258-4B63-8732-1347A725075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 xmlns:a16="http://schemas.microsoft.com/office/drawing/2014/main" id="{703EEC3E-6C68-4D71-8D2F-9EF6065C00F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 xmlns:a16="http://schemas.microsoft.com/office/drawing/2014/main" id="{A25FF1C4-BA3B-45E8-907B-A362C65A7D8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 xmlns:a16="http://schemas.microsoft.com/office/drawing/2014/main" id="{730A26ED-DAA7-44A2-B24A-FD6E84989554}"/>
              </a:ext>
            </a:extLst>
          </p:cNvPr>
          <p:cNvSpPr>
            <a:spLocks noGrp="1"/>
          </p:cNvSpPr>
          <p:nvPr>
            <p:ph type="title"/>
          </p:nvPr>
        </p:nvSpPr>
        <p:spPr>
          <a:xfrm>
            <a:off x="8211047" y="418095"/>
            <a:ext cx="3333495" cy="754827"/>
          </a:xfrm>
        </p:spPr>
        <p:txBody>
          <a:bodyPr vert="horz" lIns="91440" tIns="45720" rIns="91440" bIns="45720" rtlCol="0" anchor="ctr">
            <a:normAutofit/>
          </a:bodyPr>
          <a:lstStyle/>
          <a:p>
            <a:r>
              <a:rPr lang="en-US" sz="3200" b="1">
                <a:latin typeface="Calibri"/>
                <a:cs typeface="Calibri"/>
              </a:rPr>
              <a:t>Nurture v Nature</a:t>
            </a:r>
          </a:p>
        </p:txBody>
      </p:sp>
      <p:sp>
        <p:nvSpPr>
          <p:cNvPr id="3" name="TextBox 2">
            <a:extLst>
              <a:ext uri="{FF2B5EF4-FFF2-40B4-BE49-F238E27FC236}">
                <a16:creationId xmlns="" xmlns:a16="http://schemas.microsoft.com/office/drawing/2014/main" id="{1F075BB0-E609-41A5-89D6-CA89E32CD1DE}"/>
              </a:ext>
            </a:extLst>
          </p:cNvPr>
          <p:cNvSpPr txBox="1"/>
          <p:nvPr/>
        </p:nvSpPr>
        <p:spPr>
          <a:xfrm>
            <a:off x="1822979" y="157354"/>
            <a:ext cx="6308130" cy="6813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One of the most controversial issues in child development.</a:t>
            </a:r>
            <a:r>
              <a:rPr lang="en-US" sz="2000">
                <a:latin typeface="Calibri"/>
                <a:cs typeface="Calibri"/>
              </a:rPr>
              <a: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Historically theorists had conflicting opinions on epigenesis, that is the interaction of nurture and nature. They believed:</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ea typeface="+mn-lt"/>
                <a:cs typeface="+mn-lt"/>
              </a:rPr>
              <a:t>They believed Nurture had nothing to do with genetics and ancestry, but was dependent on the time spent acquiring and improving skills.</a:t>
            </a:r>
            <a:endParaRPr lang="en-US" sz="2000">
              <a:ea typeface="+mn-lt"/>
              <a:cs typeface="+mn-lt"/>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ea typeface="+mn-lt"/>
                <a:cs typeface="+mn-lt"/>
              </a:rPr>
              <a:t>Whereas nature had everything to do with it and relied on genetically inherited skills. </a:t>
            </a:r>
            <a:endParaRPr lang="en-US" sz="2000">
              <a:ea typeface="+mn-lt"/>
              <a:cs typeface="+mn-lt"/>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Based on these beliefs, it can be concluded that nurture is exploited to improve the positive characteristics in a child, while nature uses genetic coding to help with physical development, where positive or negative qualities can be passed on to an individual.</a:t>
            </a:r>
            <a:r>
              <a:rPr lang="en-US" sz="2000">
                <a:latin typeface="Calibri"/>
                <a:cs typeface="Calibri"/>
              </a:rPr>
              <a: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days people acknowledge how nurture and nature  interactive, rather than seeing one as being more significant than the other.</a:t>
            </a:r>
            <a:r>
              <a:rPr lang="en-US" sz="2000">
                <a:latin typeface="Calibri"/>
                <a:cs typeface="Calibri"/>
              </a:rPr>
              <a:t>​</a:t>
            </a:r>
            <a:r>
              <a:rPr lang="en-US" sz="2000">
                <a:latin typeface="Calibri"/>
                <a:ea typeface="+mn-lt"/>
                <a:cs typeface="Calibri"/>
              </a:rPr>
              <a:t> </a:t>
            </a:r>
            <a:r>
              <a:rPr lang="en-US" sz="2000" b="1">
                <a:latin typeface="Calibri"/>
                <a:ea typeface="+mn-lt"/>
                <a:cs typeface="Calibri"/>
              </a:rPr>
              <a:t>However nurture can speed up physical</a:t>
            </a:r>
            <a:r>
              <a:rPr lang="en-US" sz="2000" b="1">
                <a:latin typeface="Calibri"/>
                <a:ea typeface="+mn-lt"/>
                <a:cs typeface="+mn-lt"/>
              </a:rPr>
              <a:t> development with practice.</a:t>
            </a:r>
          </a:p>
        </p:txBody>
      </p:sp>
      <p:pic>
        <p:nvPicPr>
          <p:cNvPr id="5" name="Picture 5" descr="A picture containing person, indoor, holding&#10;&#10;Description generated with very high confidence">
            <a:extLst>
              <a:ext uri="{FF2B5EF4-FFF2-40B4-BE49-F238E27FC236}">
                <a16:creationId xmlns="" xmlns:a16="http://schemas.microsoft.com/office/drawing/2014/main" id="{2F6C08CC-C714-4D58-941E-7FB8CA8030AB}"/>
              </a:ext>
            </a:extLst>
          </p:cNvPr>
          <p:cNvPicPr>
            <a:picLocks noChangeAspect="1"/>
          </p:cNvPicPr>
          <p:nvPr/>
        </p:nvPicPr>
        <p:blipFill>
          <a:blip r:embed="rId3"/>
          <a:stretch>
            <a:fillRect/>
          </a:stretch>
        </p:blipFill>
        <p:spPr>
          <a:xfrm>
            <a:off x="7948762" y="2068621"/>
            <a:ext cx="4122738" cy="259732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 xmlns:a16="http://schemas.microsoft.com/office/drawing/2014/main" id="{BA240137-C9A0-489B-B6C9-042A2FF1804B}"/>
              </a:ext>
            </a:extLst>
          </p:cNvPr>
          <p:cNvSpPr txBox="1"/>
          <p:nvPr/>
        </p:nvSpPr>
        <p:spPr>
          <a:xfrm>
            <a:off x="1819587" y="6552559"/>
            <a:ext cx="1036693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Keenan and Evans (2009) ​Johnston and Nahmad-Williams 2009 ​Oswalt (2019) Doherty and Hughes (2014) </a:t>
            </a:r>
            <a:r>
              <a:rPr lang="en-US" sz="1200">
                <a:ea typeface="+mn-lt"/>
                <a:cs typeface="+mn-lt"/>
              </a:rPr>
              <a:t>McInerney and Putwain (2017) </a:t>
            </a:r>
            <a:r>
              <a:rPr lang="en-US" sz="1200">
                <a:latin typeface="Calibri"/>
                <a:cs typeface="Calibri"/>
              </a:rPr>
              <a:t>Bukato and Daehler (2004)</a:t>
            </a:r>
            <a:endParaRPr lang="en-US" sz="1200"/>
          </a:p>
          <a:p>
            <a:endParaRPr lang="en-US" sz="1400">
              <a:latin typeface="Calibri"/>
              <a:cs typeface="Calibri"/>
            </a:endParaRPr>
          </a:p>
          <a:p>
            <a:endParaRPr lang="en-US" sz="1400">
              <a:latin typeface="Calibri"/>
              <a:cs typeface="Calibri"/>
            </a:endParaRPr>
          </a:p>
        </p:txBody>
      </p:sp>
    </p:spTree>
    <p:extLst>
      <p:ext uri="{BB962C8B-B14F-4D97-AF65-F5344CB8AC3E}">
        <p14:creationId xmlns="" xmlns:p14="http://schemas.microsoft.com/office/powerpoint/2010/main" val="2649487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 xmlns:a16="http://schemas.microsoft.com/office/drawing/2014/main" id="{3A917211-EE99-41D8-AB7B-53BF836FC30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50812" y="0"/>
            <a:ext cx="2436813" cy="6858001"/>
            <a:chOff x="1320800" y="0"/>
            <a:chExt cx="2436813" cy="6858001"/>
          </a:xfrm>
        </p:grpSpPr>
        <p:sp>
          <p:nvSpPr>
            <p:cNvPr id="13" name="Freeform 6">
              <a:extLst>
                <a:ext uri="{FF2B5EF4-FFF2-40B4-BE49-F238E27FC236}">
                  <a16:creationId xmlns="" xmlns:a16="http://schemas.microsoft.com/office/drawing/2014/main" id="{7BC72C29-03A5-4F42-BF23-113B4B40DAF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 xmlns:a16="http://schemas.microsoft.com/office/drawing/2014/main" id="{00477CB8-BA4B-4BA5-AE8A-72533C15F56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 xmlns:a16="http://schemas.microsoft.com/office/drawing/2014/main" id="{75CAF62A-04C0-47B8-955F-54CA3F5A287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 xmlns:a16="http://schemas.microsoft.com/office/drawing/2014/main" id="{086A53AC-748F-4DAC-A09A-3608567AC25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 xmlns:a16="http://schemas.microsoft.com/office/drawing/2014/main" id="{5E5F62E9-5B13-4DAE-9D2D-AC4FD063C4E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 xmlns:a16="http://schemas.microsoft.com/office/drawing/2014/main" id="{D4FB1DC6-DC7F-4925-A4BE-5707409D8C7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3" name="Rectangle 22">
            <a:extLst>
              <a:ext uri="{FF2B5EF4-FFF2-40B4-BE49-F238E27FC236}">
                <a16:creationId xmlns="" xmlns:a16="http://schemas.microsoft.com/office/drawing/2014/main" id="{8926201B-1280-48E9-8A72-2BF51D3E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 xmlns:a16="http://schemas.microsoft.com/office/drawing/2014/main" id="{59721DB1-8EF3-4638-88F7-0D5CA181AF6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2360612" y="0"/>
            <a:ext cx="2436813" cy="6858001"/>
            <a:chOff x="1320800" y="0"/>
            <a:chExt cx="2436813" cy="6858001"/>
          </a:xfrm>
        </p:grpSpPr>
        <p:sp>
          <p:nvSpPr>
            <p:cNvPr id="26" name="Freeform 6">
              <a:extLst>
                <a:ext uri="{FF2B5EF4-FFF2-40B4-BE49-F238E27FC236}">
                  <a16:creationId xmlns="" xmlns:a16="http://schemas.microsoft.com/office/drawing/2014/main" id="{9529A9F8-F81E-4309-8027-9854E66BBF4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 xmlns:a16="http://schemas.microsoft.com/office/drawing/2014/main" id="{7E9CF6EE-6BE1-48F8-9F7C-199674A7AC1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 xmlns:a16="http://schemas.microsoft.com/office/drawing/2014/main" id="{DE73B769-D1E7-484D-9030-878DB13C925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 xmlns:a16="http://schemas.microsoft.com/office/drawing/2014/main" id="{4124F50E-6C81-44D3-9FE0-8A5D26820C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 xmlns:a16="http://schemas.microsoft.com/office/drawing/2014/main" id="{6782DBE8-9C4A-4A81-80D1-7E8F2F5A0DE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 xmlns:a16="http://schemas.microsoft.com/office/drawing/2014/main" id="{40DC3775-F569-4294-9D5F-CF65E5179A7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 xmlns:a16="http://schemas.microsoft.com/office/drawing/2014/main" id="{1187CEC2-EA2B-4DC3-8615-C9B9BA67339B}"/>
              </a:ext>
            </a:extLst>
          </p:cNvPr>
          <p:cNvSpPr>
            <a:spLocks noGrp="1"/>
          </p:cNvSpPr>
          <p:nvPr>
            <p:ph type="title"/>
          </p:nvPr>
        </p:nvSpPr>
        <p:spPr>
          <a:xfrm>
            <a:off x="4100681" y="161932"/>
            <a:ext cx="7446961" cy="1205752"/>
          </a:xfrm>
        </p:spPr>
        <p:txBody>
          <a:bodyPr vert="horz" lIns="91440" tIns="45720" rIns="91440" bIns="45720" rtlCol="0" anchor="ctr">
            <a:normAutofit/>
          </a:bodyPr>
          <a:lstStyle/>
          <a:p>
            <a:r>
              <a:rPr lang="en-US" sz="3200" b="1">
                <a:latin typeface="Calibri"/>
                <a:cs typeface="Calibri"/>
              </a:rPr>
              <a:t>POSITIVE CULTURAL AND ENVIRONMENTAL</a:t>
            </a:r>
            <a:r>
              <a:rPr lang="en-US" sz="3200" b="1" u="none" strike="noStrike">
                <a:latin typeface="Calibri"/>
                <a:cs typeface="Calibri"/>
              </a:rPr>
              <a:t> </a:t>
            </a:r>
            <a:r>
              <a:rPr lang="en-US" sz="3200" b="1">
                <a:latin typeface="Calibri"/>
                <a:cs typeface="Calibri"/>
              </a:rPr>
              <a:t>IMPACTS</a:t>
            </a:r>
            <a:endParaRPr lang="en-US" sz="3200">
              <a:latin typeface="Corbel" panose="020B0503020204020204"/>
              <a:cs typeface="Calibri"/>
            </a:endParaRPr>
          </a:p>
        </p:txBody>
      </p:sp>
      <p:pic>
        <p:nvPicPr>
          <p:cNvPr id="6" name="Picture 6" descr="A group of people playing football on a field&#10;&#10;Description generated with very high confidence">
            <a:extLst>
              <a:ext uri="{FF2B5EF4-FFF2-40B4-BE49-F238E27FC236}">
                <a16:creationId xmlns="" xmlns:a16="http://schemas.microsoft.com/office/drawing/2014/main" id="{6E0CEBEE-11D2-43EE-9B62-3D51168AA181}"/>
              </a:ext>
            </a:extLst>
          </p:cNvPr>
          <p:cNvPicPr>
            <a:picLocks noChangeAspect="1"/>
          </p:cNvPicPr>
          <p:nvPr/>
        </p:nvPicPr>
        <p:blipFill rotWithShape="1">
          <a:blip r:embed="rId3" cstate="print"/>
          <a:srcRect l="13543" r="25907"/>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8" name="Picture 8" descr="A person holding a teddy bear&#10;&#10;Description generated with very high confidence">
            <a:extLst>
              <a:ext uri="{FF2B5EF4-FFF2-40B4-BE49-F238E27FC236}">
                <a16:creationId xmlns="" xmlns:a16="http://schemas.microsoft.com/office/drawing/2014/main" id="{F677F03C-A222-4700-B047-EA9A570D3A4F}"/>
              </a:ext>
            </a:extLst>
          </p:cNvPr>
          <p:cNvPicPr>
            <a:picLocks noChangeAspect="1"/>
          </p:cNvPicPr>
          <p:nvPr/>
        </p:nvPicPr>
        <p:blipFill rotWithShape="1">
          <a:blip r:embed="rId4" cstate="print"/>
          <a:srcRect l="32999" r="11628" b="3"/>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33" name="Straight Connector 32">
            <a:extLst>
              <a:ext uri="{FF2B5EF4-FFF2-40B4-BE49-F238E27FC236}">
                <a16:creationId xmlns="" xmlns:a16="http://schemas.microsoft.com/office/drawing/2014/main" id="{3CABA2B2-183E-4093-AD5B-C434C3F8FC56}"/>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4" descr="A bunch of food on a table&#10;&#10;Description generated with very high confidence">
            <a:extLst>
              <a:ext uri="{FF2B5EF4-FFF2-40B4-BE49-F238E27FC236}">
                <a16:creationId xmlns="" xmlns:a16="http://schemas.microsoft.com/office/drawing/2014/main" id="{B4FAF780-AACD-47D8-A9DD-818A82C77C06}"/>
              </a:ext>
            </a:extLst>
          </p:cNvPr>
          <p:cNvPicPr>
            <a:picLocks noChangeAspect="1"/>
          </p:cNvPicPr>
          <p:nvPr/>
        </p:nvPicPr>
        <p:blipFill rotWithShape="1">
          <a:blip r:embed="rId5"/>
          <a:srcRect t="1766" r="2" b="13521"/>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35" name="Straight Connector 34">
            <a:extLst>
              <a:ext uri="{FF2B5EF4-FFF2-40B4-BE49-F238E27FC236}">
                <a16:creationId xmlns="" xmlns:a16="http://schemas.microsoft.com/office/drawing/2014/main" id="{D97A68E6-D67D-497C-B359-80D015EACB2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 xmlns:a16="http://schemas.microsoft.com/office/drawing/2014/main" id="{7CDFBCCB-E489-4A07-ADCF-C4A126D2915B}"/>
              </a:ext>
            </a:extLst>
          </p:cNvPr>
          <p:cNvSpPr txBox="1"/>
          <p:nvPr/>
        </p:nvSpPr>
        <p:spPr>
          <a:xfrm>
            <a:off x="4216602" y="1370104"/>
            <a:ext cx="7841098" cy="46582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Fewer birth defects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Healthy nutritious diets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Parental, family and community support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Enhanced cognitive, personal and emotional development</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Excellent recreational facilities and resources – enable children to take risks and extend themselves</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Increased sporting abilities gives a child more confidence to participate in extra curricular activities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Enrich a child's chances in life, as they are surrounded by positive thinking people with whom they can develop strong and healthy friendships and relationships</a:t>
            </a:r>
            <a:endParaRPr lang="en-US" sz="2000">
              <a:latin typeface="Calibri"/>
              <a:cs typeface="Calibri"/>
            </a:endParaRPr>
          </a:p>
        </p:txBody>
      </p:sp>
      <p:sp>
        <p:nvSpPr>
          <p:cNvPr id="5" name="TextBox 4">
            <a:extLst>
              <a:ext uri="{FF2B5EF4-FFF2-40B4-BE49-F238E27FC236}">
                <a16:creationId xmlns="" xmlns:a16="http://schemas.microsoft.com/office/drawing/2014/main" id="{F1AA8E90-12C8-411C-A5DA-8DF5112102BC}"/>
              </a:ext>
            </a:extLst>
          </p:cNvPr>
          <p:cNvSpPr txBox="1"/>
          <p:nvPr/>
        </p:nvSpPr>
        <p:spPr>
          <a:xfrm>
            <a:off x="3246246" y="6539113"/>
            <a:ext cx="94555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a:ea typeface="+mn-lt"/>
                <a:cs typeface="+mn-lt"/>
              </a:rPr>
              <a:t>McInerney and Putwain (2017) </a:t>
            </a:r>
            <a:r>
              <a:rPr lang="en-US" sz="1200">
                <a:latin typeface="Calibri"/>
                <a:ea typeface="+mn-lt"/>
                <a:cs typeface="Calibri"/>
              </a:rPr>
              <a:t>Doherty and Hughes (2014) Dowling (2014) </a:t>
            </a:r>
            <a:r>
              <a:rPr lang="en-US" sz="1200" err="1">
                <a:latin typeface="Calibri"/>
                <a:cs typeface="Calibri"/>
              </a:rPr>
              <a:t>Bukato</a:t>
            </a:r>
            <a:r>
              <a:rPr lang="en-US" sz="1200">
                <a:latin typeface="Calibri"/>
                <a:cs typeface="Calibri"/>
              </a:rPr>
              <a:t> and Daehler (2004)</a:t>
            </a:r>
            <a:endParaRPr lang="en-US" sz="1200"/>
          </a:p>
          <a:p>
            <a:endParaRPr lang="en-US" sz="1400">
              <a:latin typeface="Calibri"/>
              <a:ea typeface="+mn-lt"/>
              <a:cs typeface="Calibri"/>
            </a:endParaRPr>
          </a:p>
          <a:p>
            <a:pPr algn="l"/>
            <a:endParaRPr lang="en-US" sz="1400">
              <a:latin typeface="Corbel"/>
              <a:cs typeface="Calibri"/>
            </a:endParaRPr>
          </a:p>
          <a:p>
            <a:endParaRPr lang="en-US" sz="1400">
              <a:latin typeface="Calibri"/>
              <a:cs typeface="Calibri"/>
            </a:endParaRPr>
          </a:p>
          <a:p>
            <a:endParaRPr lang="en-US"/>
          </a:p>
        </p:txBody>
      </p:sp>
    </p:spTree>
    <p:extLst>
      <p:ext uri="{BB962C8B-B14F-4D97-AF65-F5344CB8AC3E}">
        <p14:creationId xmlns="" xmlns:p14="http://schemas.microsoft.com/office/powerpoint/2010/main" val="2529346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39">
            <a:extLst>
              <a:ext uri="{FF2B5EF4-FFF2-40B4-BE49-F238E27FC236}">
                <a16:creationId xmlns="" xmlns:a16="http://schemas.microsoft.com/office/drawing/2014/main" id="{486C4FFA-BC29-492F-A156-B7234C020AD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50812" y="0"/>
            <a:ext cx="2436813" cy="6858001"/>
            <a:chOff x="1320800" y="0"/>
            <a:chExt cx="2436813" cy="6858001"/>
          </a:xfrm>
        </p:grpSpPr>
        <p:sp>
          <p:nvSpPr>
            <p:cNvPr id="41" name="Freeform 6">
              <a:extLst>
                <a:ext uri="{FF2B5EF4-FFF2-40B4-BE49-F238E27FC236}">
                  <a16:creationId xmlns="" xmlns:a16="http://schemas.microsoft.com/office/drawing/2014/main" id="{6D81CED2-E2E5-4F19-8312-E9190D1E9E8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2" name="Freeform 7">
              <a:extLst>
                <a:ext uri="{FF2B5EF4-FFF2-40B4-BE49-F238E27FC236}">
                  <a16:creationId xmlns="" xmlns:a16="http://schemas.microsoft.com/office/drawing/2014/main" id="{F4D3AF52-D205-486F-826D-9F41023B144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3" name="Freeform 8">
              <a:extLst>
                <a:ext uri="{FF2B5EF4-FFF2-40B4-BE49-F238E27FC236}">
                  <a16:creationId xmlns="" xmlns:a16="http://schemas.microsoft.com/office/drawing/2014/main" id="{157F13EE-7406-4A01-9415-BBF405FB5E2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4" name="Freeform 9">
              <a:extLst>
                <a:ext uri="{FF2B5EF4-FFF2-40B4-BE49-F238E27FC236}">
                  <a16:creationId xmlns="" xmlns:a16="http://schemas.microsoft.com/office/drawing/2014/main" id="{7744B568-6C49-4A00-BE78-19EC049342A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5" name="Freeform 10">
              <a:extLst>
                <a:ext uri="{FF2B5EF4-FFF2-40B4-BE49-F238E27FC236}">
                  <a16:creationId xmlns="" xmlns:a16="http://schemas.microsoft.com/office/drawing/2014/main" id="{D911B119-F4E9-4A98-84DF-28B77A4F35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6" name="Freeform 11">
              <a:extLst>
                <a:ext uri="{FF2B5EF4-FFF2-40B4-BE49-F238E27FC236}">
                  <a16:creationId xmlns="" xmlns:a16="http://schemas.microsoft.com/office/drawing/2014/main" id="{F85099C9-2244-442A-B279-80AFA0B5A3A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 xmlns:a16="http://schemas.microsoft.com/office/drawing/2014/main" id="{1187CEC2-EA2B-4DC3-8615-C9B9BA67339B}"/>
              </a:ext>
            </a:extLst>
          </p:cNvPr>
          <p:cNvSpPr>
            <a:spLocks noGrp="1"/>
          </p:cNvSpPr>
          <p:nvPr>
            <p:ph type="title"/>
          </p:nvPr>
        </p:nvSpPr>
        <p:spPr>
          <a:xfrm>
            <a:off x="1642462" y="-4313"/>
            <a:ext cx="10018713" cy="811522"/>
          </a:xfrm>
        </p:spPr>
        <p:txBody>
          <a:bodyPr vert="horz" lIns="91440" tIns="45720" rIns="91440" bIns="45720" rtlCol="0" anchor="ctr">
            <a:normAutofit/>
          </a:bodyPr>
          <a:lstStyle/>
          <a:p>
            <a:r>
              <a:rPr lang="en-US" sz="3200" b="1">
                <a:latin typeface="Calibri"/>
                <a:cs typeface="Calibri"/>
              </a:rPr>
              <a:t>LOW SOCIOECONOMIC IMPACTS</a:t>
            </a:r>
            <a:endParaRPr lang="en-US" sz="3200">
              <a:latin typeface="Calibri"/>
              <a:cs typeface="Calibri"/>
            </a:endParaRPr>
          </a:p>
        </p:txBody>
      </p:sp>
      <p:sp>
        <p:nvSpPr>
          <p:cNvPr id="10" name="TextBox 9">
            <a:extLst>
              <a:ext uri="{FF2B5EF4-FFF2-40B4-BE49-F238E27FC236}">
                <a16:creationId xmlns="" xmlns:a16="http://schemas.microsoft.com/office/drawing/2014/main" id="{7CDFBCCB-E489-4A07-ADCF-C4A126D2915B}"/>
              </a:ext>
            </a:extLst>
          </p:cNvPr>
          <p:cNvSpPr txBox="1"/>
          <p:nvPr/>
        </p:nvSpPr>
        <p:spPr>
          <a:xfrm>
            <a:off x="1749248" y="714999"/>
            <a:ext cx="5340849" cy="59264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Prenatal use of teratogens - birth defects/complications during birth</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Malnutrition/Obesity - ill health</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Reduced cognitive, personal and emotional development due to inadequate support or physical neglect</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Lack of, or no recreational facilities and resources, provides fewer opportunities for children to practice their physical skills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Children with weaker sporting abilities can lack confidence resulting in them becoming disengaged or not wanting to participate in extra curricular activities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Impacts on a child's ability to make and sustain strong and robust friendships and relationships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Limited physical, motor and intellectual development</a:t>
            </a:r>
            <a:endParaRPr lang="en-US" sz="2000">
              <a:latin typeface="Calibri"/>
              <a:cs typeface="Calibri"/>
            </a:endParaRPr>
          </a:p>
        </p:txBody>
      </p:sp>
      <p:pic>
        <p:nvPicPr>
          <p:cNvPr id="5" name="Picture 6" descr="A picture containing person, woman, holding, table&#10;&#10;Description generated with very high confidence">
            <a:extLst>
              <a:ext uri="{FF2B5EF4-FFF2-40B4-BE49-F238E27FC236}">
                <a16:creationId xmlns="" xmlns:a16="http://schemas.microsoft.com/office/drawing/2014/main" id="{5463392F-1F4F-45BA-B458-1B3DC43A8F48}"/>
              </a:ext>
            </a:extLst>
          </p:cNvPr>
          <p:cNvPicPr>
            <a:picLocks noChangeAspect="1"/>
          </p:cNvPicPr>
          <p:nvPr/>
        </p:nvPicPr>
        <p:blipFill rotWithShape="1">
          <a:blip r:embed="rId3"/>
          <a:srcRect l="1971" r="14581" b="1"/>
          <a:stretch/>
        </p:blipFill>
        <p:spPr>
          <a:xfrm>
            <a:off x="7216865" y="1780417"/>
            <a:ext cx="2378937" cy="1895757"/>
          </a:xfrm>
          <a:custGeom>
            <a:avLst/>
            <a:gdLst>
              <a:gd name="connsiteX0" fmla="*/ 166068 w 2378937"/>
              <a:gd name="connsiteY0" fmla="*/ 0 h 1895757"/>
              <a:gd name="connsiteX1" fmla="*/ 2378937 w 2378937"/>
              <a:gd name="connsiteY1" fmla="*/ 0 h 1895757"/>
              <a:gd name="connsiteX2" fmla="*/ 2378937 w 2378937"/>
              <a:gd name="connsiteY2" fmla="*/ 1895757 h 1895757"/>
              <a:gd name="connsiteX3" fmla="*/ 0 w 2378937"/>
              <a:gd name="connsiteY3" fmla="*/ 1895757 h 1895757"/>
              <a:gd name="connsiteX4" fmla="*/ 0 w 2378937"/>
              <a:gd name="connsiteY4" fmla="*/ 166068 h 1895757"/>
              <a:gd name="connsiteX5" fmla="*/ 166068 w 2378937"/>
              <a:gd name="connsiteY5" fmla="*/ 0 h 1895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8937" h="1895757">
                <a:moveTo>
                  <a:pt x="166068" y="0"/>
                </a:moveTo>
                <a:lnTo>
                  <a:pt x="2378937" y="0"/>
                </a:lnTo>
                <a:lnTo>
                  <a:pt x="2378937" y="1895757"/>
                </a:lnTo>
                <a:lnTo>
                  <a:pt x="0" y="1895757"/>
                </a:lnTo>
                <a:lnTo>
                  <a:pt x="0" y="166068"/>
                </a:lnTo>
                <a:cubicBezTo>
                  <a:pt x="0" y="74351"/>
                  <a:pt x="74351" y="0"/>
                  <a:pt x="166068" y="0"/>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2" name="Picture 12" descr="A group of people standing in front of a crowd posing for the camera&#10;&#10;Description generated with very high confidence">
            <a:extLst>
              <a:ext uri="{FF2B5EF4-FFF2-40B4-BE49-F238E27FC236}">
                <a16:creationId xmlns="" xmlns:a16="http://schemas.microsoft.com/office/drawing/2014/main" id="{D6BE3C63-C9F3-4B77-83A3-40AA6EA86095}"/>
              </a:ext>
            </a:extLst>
          </p:cNvPr>
          <p:cNvPicPr>
            <a:picLocks noChangeAspect="1"/>
          </p:cNvPicPr>
          <p:nvPr/>
        </p:nvPicPr>
        <p:blipFill rotWithShape="1">
          <a:blip r:embed="rId4" cstate="print"/>
          <a:srcRect l="5885" r="-3" b="-3"/>
          <a:stretch/>
        </p:blipFill>
        <p:spPr>
          <a:xfrm>
            <a:off x="9595802" y="1780417"/>
            <a:ext cx="2378937" cy="1895758"/>
          </a:xfrm>
          <a:custGeom>
            <a:avLst/>
            <a:gdLst>
              <a:gd name="connsiteX0" fmla="*/ 0 w 2378937"/>
              <a:gd name="connsiteY0" fmla="*/ 0 h 1895758"/>
              <a:gd name="connsiteX1" fmla="*/ 2212869 w 2378937"/>
              <a:gd name="connsiteY1" fmla="*/ 0 h 1895758"/>
              <a:gd name="connsiteX2" fmla="*/ 2378937 w 2378937"/>
              <a:gd name="connsiteY2" fmla="*/ 166068 h 1895758"/>
              <a:gd name="connsiteX3" fmla="*/ 2378937 w 2378937"/>
              <a:gd name="connsiteY3" fmla="*/ 1895758 h 1895758"/>
              <a:gd name="connsiteX4" fmla="*/ 0 w 2378937"/>
              <a:gd name="connsiteY4" fmla="*/ 1895758 h 18957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58">
                <a:moveTo>
                  <a:pt x="0" y="0"/>
                </a:moveTo>
                <a:lnTo>
                  <a:pt x="2212869" y="0"/>
                </a:lnTo>
                <a:cubicBezTo>
                  <a:pt x="2304586" y="0"/>
                  <a:pt x="2378937" y="74351"/>
                  <a:pt x="2378937" y="166068"/>
                </a:cubicBezTo>
                <a:lnTo>
                  <a:pt x="2378937" y="1895758"/>
                </a:lnTo>
                <a:lnTo>
                  <a:pt x="0" y="189575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9" name="Picture 10" descr="A pile of food on a table&#10;&#10;Description generated with very high confidence">
            <a:extLst>
              <a:ext uri="{FF2B5EF4-FFF2-40B4-BE49-F238E27FC236}">
                <a16:creationId xmlns="" xmlns:a16="http://schemas.microsoft.com/office/drawing/2014/main" id="{40C5824B-319C-4FF6-AE65-A8536CAD96C2}"/>
              </a:ext>
            </a:extLst>
          </p:cNvPr>
          <p:cNvPicPr>
            <a:picLocks noChangeAspect="1"/>
          </p:cNvPicPr>
          <p:nvPr/>
        </p:nvPicPr>
        <p:blipFill rotWithShape="1">
          <a:blip r:embed="rId5" cstate="print"/>
          <a:srcRect l="7569" r="8666" b="-3"/>
          <a:stretch/>
        </p:blipFill>
        <p:spPr>
          <a:xfrm>
            <a:off x="7216865" y="3676174"/>
            <a:ext cx="2378937" cy="1895760"/>
          </a:xfrm>
          <a:custGeom>
            <a:avLst/>
            <a:gdLst>
              <a:gd name="connsiteX0" fmla="*/ 0 w 2378937"/>
              <a:gd name="connsiteY0" fmla="*/ 0 h 1895760"/>
              <a:gd name="connsiteX1" fmla="*/ 2378937 w 2378937"/>
              <a:gd name="connsiteY1" fmla="*/ 0 h 1895760"/>
              <a:gd name="connsiteX2" fmla="*/ 2378937 w 2378937"/>
              <a:gd name="connsiteY2" fmla="*/ 1895760 h 1895760"/>
              <a:gd name="connsiteX3" fmla="*/ 166068 w 2378937"/>
              <a:gd name="connsiteY3" fmla="*/ 1895760 h 1895760"/>
              <a:gd name="connsiteX4" fmla="*/ 0 w 2378937"/>
              <a:gd name="connsiteY4" fmla="*/ 1729692 h 1895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60">
                <a:moveTo>
                  <a:pt x="0" y="0"/>
                </a:moveTo>
                <a:lnTo>
                  <a:pt x="2378937" y="0"/>
                </a:lnTo>
                <a:lnTo>
                  <a:pt x="2378937" y="1895760"/>
                </a:lnTo>
                <a:lnTo>
                  <a:pt x="166068" y="1895760"/>
                </a:lnTo>
                <a:cubicBezTo>
                  <a:pt x="74351" y="1895760"/>
                  <a:pt x="0" y="1821409"/>
                  <a:pt x="0" y="1729692"/>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4" name="Picture 21" descr="A picture containing person, indoor, sitting, woman&#10;&#10;Description generated with high confidence">
            <a:extLst>
              <a:ext uri="{FF2B5EF4-FFF2-40B4-BE49-F238E27FC236}">
                <a16:creationId xmlns="" xmlns:a16="http://schemas.microsoft.com/office/drawing/2014/main" id="{75B356BA-B8EC-4F22-AF87-BD5447499840}"/>
              </a:ext>
            </a:extLst>
          </p:cNvPr>
          <p:cNvPicPr>
            <a:picLocks noChangeAspect="1"/>
          </p:cNvPicPr>
          <p:nvPr/>
        </p:nvPicPr>
        <p:blipFill rotWithShape="1">
          <a:blip r:embed="rId6"/>
          <a:srcRect r="29417" b="5"/>
          <a:stretch/>
        </p:blipFill>
        <p:spPr>
          <a:xfrm>
            <a:off x="9595802" y="3676175"/>
            <a:ext cx="2378937" cy="1895759"/>
          </a:xfrm>
          <a:custGeom>
            <a:avLst/>
            <a:gdLst>
              <a:gd name="connsiteX0" fmla="*/ 0 w 2378937"/>
              <a:gd name="connsiteY0" fmla="*/ 0 h 1895759"/>
              <a:gd name="connsiteX1" fmla="*/ 2378937 w 2378937"/>
              <a:gd name="connsiteY1" fmla="*/ 0 h 1895759"/>
              <a:gd name="connsiteX2" fmla="*/ 2378937 w 2378937"/>
              <a:gd name="connsiteY2" fmla="*/ 1729691 h 1895759"/>
              <a:gd name="connsiteX3" fmla="*/ 2212869 w 2378937"/>
              <a:gd name="connsiteY3" fmla="*/ 1895759 h 1895759"/>
              <a:gd name="connsiteX4" fmla="*/ 0 w 2378937"/>
              <a:gd name="connsiteY4" fmla="*/ 1895759 h 18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59">
                <a:moveTo>
                  <a:pt x="0" y="0"/>
                </a:moveTo>
                <a:lnTo>
                  <a:pt x="2378937" y="0"/>
                </a:lnTo>
                <a:lnTo>
                  <a:pt x="2378937" y="1729691"/>
                </a:lnTo>
                <a:cubicBezTo>
                  <a:pt x="2378937" y="1821408"/>
                  <a:pt x="2304586" y="1895759"/>
                  <a:pt x="2212869" y="1895759"/>
                </a:cubicBezTo>
                <a:lnTo>
                  <a:pt x="0" y="1895759"/>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4" name="TextBox 23">
            <a:extLst>
              <a:ext uri="{FF2B5EF4-FFF2-40B4-BE49-F238E27FC236}">
                <a16:creationId xmlns="" xmlns:a16="http://schemas.microsoft.com/office/drawing/2014/main" id="{1F131330-7832-4AF7-A06C-CDC3C27896D9}"/>
              </a:ext>
            </a:extLst>
          </p:cNvPr>
          <p:cNvSpPr txBox="1"/>
          <p:nvPr/>
        </p:nvSpPr>
        <p:spPr>
          <a:xfrm>
            <a:off x="4772977" y="6501903"/>
            <a:ext cx="75617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McInerney &amp; Putwain (2017) Doherty and Hughes (2014) Thornton (2008) Bukato and Daehler (2004) Dowling (2014)</a:t>
            </a:r>
            <a:endParaRPr lang="en-US" sz="1200">
              <a:latin typeface="Corbel" panose="020B0503020204020204"/>
              <a:cs typeface="Calibri"/>
            </a:endParaRPr>
          </a:p>
          <a:p>
            <a:endParaRPr lang="en-US" sz="1400">
              <a:latin typeface="Calibri"/>
              <a:cs typeface="Calibri"/>
            </a:endParaRPr>
          </a:p>
          <a:p>
            <a:endParaRPr lang="en-US" sz="1400">
              <a:latin typeface="Calibri"/>
              <a:cs typeface="Calibri"/>
            </a:endParaRPr>
          </a:p>
        </p:txBody>
      </p:sp>
    </p:spTree>
    <p:extLst>
      <p:ext uri="{BB962C8B-B14F-4D97-AF65-F5344CB8AC3E}">
        <p14:creationId xmlns="" xmlns:p14="http://schemas.microsoft.com/office/powerpoint/2010/main" val="2606585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 xmlns:a16="http://schemas.microsoft.com/office/drawing/2014/main" id="{13429D7D-2484-45E1-B438-19ACAE8CDD15}"/>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50812" y="0"/>
            <a:ext cx="2436813" cy="6858001"/>
            <a:chOff x="1320800" y="0"/>
            <a:chExt cx="2436813" cy="6858001"/>
          </a:xfrm>
        </p:grpSpPr>
        <p:sp>
          <p:nvSpPr>
            <p:cNvPr id="24" name="Freeform 6">
              <a:extLst>
                <a:ext uri="{FF2B5EF4-FFF2-40B4-BE49-F238E27FC236}">
                  <a16:creationId xmlns="" xmlns:a16="http://schemas.microsoft.com/office/drawing/2014/main" id="{02D19993-B3BA-4C7B-BEB1-8BE084822F3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 xmlns:a16="http://schemas.microsoft.com/office/drawing/2014/main" id="{31FC6E57-9A89-44F0-8B59-3E426184B02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 name="Freeform 8">
              <a:extLst>
                <a:ext uri="{FF2B5EF4-FFF2-40B4-BE49-F238E27FC236}">
                  <a16:creationId xmlns="" xmlns:a16="http://schemas.microsoft.com/office/drawing/2014/main" id="{0883FA48-E7E7-4814-AA9A-51FE869B1FC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7" name="Freeform 9">
              <a:extLst>
                <a:ext uri="{FF2B5EF4-FFF2-40B4-BE49-F238E27FC236}">
                  <a16:creationId xmlns="" xmlns:a16="http://schemas.microsoft.com/office/drawing/2014/main" id="{5BCD94EE-BDA5-4C19-B647-63426F9F969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 xmlns:a16="http://schemas.microsoft.com/office/drawing/2014/main" id="{8574DA21-3561-40EE-84C3-7AE16B0A80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 xmlns:a16="http://schemas.microsoft.com/office/drawing/2014/main" id="{90B2EBBA-3792-438A-878A-4F2B922AE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 xmlns:a16="http://schemas.microsoft.com/office/drawing/2014/main" id="{4A0ED001-CB1D-460D-99EE-9B2FE78DE640}"/>
              </a:ext>
            </a:extLst>
          </p:cNvPr>
          <p:cNvSpPr>
            <a:spLocks noGrp="1"/>
          </p:cNvSpPr>
          <p:nvPr>
            <p:ph type="title"/>
          </p:nvPr>
        </p:nvSpPr>
        <p:spPr>
          <a:xfrm>
            <a:off x="1586670" y="3412"/>
            <a:ext cx="5747778" cy="945776"/>
          </a:xfrm>
        </p:spPr>
        <p:txBody>
          <a:bodyPr vert="horz" lIns="91440" tIns="45720" rIns="91440" bIns="45720" rtlCol="0" anchor="ctr">
            <a:normAutofit/>
          </a:bodyPr>
          <a:lstStyle/>
          <a:p>
            <a:r>
              <a:rPr lang="en-US">
                <a:latin typeface="Calibri"/>
                <a:cs typeface="Calibri"/>
              </a:rPr>
              <a:t>Conclusion</a:t>
            </a:r>
          </a:p>
        </p:txBody>
      </p:sp>
      <p:sp>
        <p:nvSpPr>
          <p:cNvPr id="4" name="TextBox 3">
            <a:extLst>
              <a:ext uri="{FF2B5EF4-FFF2-40B4-BE49-F238E27FC236}">
                <a16:creationId xmlns="" xmlns:a16="http://schemas.microsoft.com/office/drawing/2014/main" id="{525A595B-0F89-4501-8B45-E2CFAAC75A6D}"/>
              </a:ext>
            </a:extLst>
          </p:cNvPr>
          <p:cNvSpPr txBox="1"/>
          <p:nvPr/>
        </p:nvSpPr>
        <p:spPr>
          <a:xfrm>
            <a:off x="1517929" y="1010703"/>
            <a:ext cx="5747778" cy="48589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defTabSz="457200">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Each stage of development involves coordination between the neurological system and muscles within the body.</a:t>
            </a:r>
            <a:endParaRPr lang="en-US" sz="2000">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Gross motor skills forms the basis for fine motor skills, both of which are essential in everyday life.</a:t>
            </a: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Nurture and nature are interactive, with neither one being more significant than the other, however nurture can speed up physical development with practice.</a:t>
            </a:r>
            <a:endParaRPr lang="en-US" sz="2000">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Cultural and environmental variations can be seen to enhance or slow down development.</a:t>
            </a: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The stages referred to as 'milestones' vary considerably for every child. </a:t>
            </a:r>
          </a:p>
          <a:p>
            <a:pPr marL="285750" indent="-285750" defTabSz="457200">
              <a:spcBef>
                <a:spcPct val="20000"/>
              </a:spcBef>
              <a:spcAft>
                <a:spcPts val="600"/>
              </a:spcAft>
              <a:buClr>
                <a:schemeClr val="accent1">
                  <a:lumMod val="75000"/>
                </a:schemeClr>
              </a:buClr>
              <a:buSzPct val="145000"/>
              <a:buFont typeface="Arial"/>
              <a:buChar char="•"/>
            </a:pPr>
            <a:endParaRPr lang="en-US" sz="1700" b="1"/>
          </a:p>
          <a:p>
            <a:pPr marL="285750" indent="-285750" defTabSz="457200">
              <a:spcBef>
                <a:spcPct val="20000"/>
              </a:spcBef>
              <a:spcAft>
                <a:spcPts val="600"/>
              </a:spcAft>
              <a:buClr>
                <a:schemeClr val="accent1">
                  <a:lumMod val="75000"/>
                </a:schemeClr>
              </a:buClr>
              <a:buSzPct val="145000"/>
              <a:buFont typeface="Arial"/>
              <a:buChar char="•"/>
            </a:pPr>
            <a:endParaRPr lang="en-US" sz="1700"/>
          </a:p>
        </p:txBody>
      </p:sp>
      <p:sp>
        <p:nvSpPr>
          <p:cNvPr id="31" name="Rounded Rectangle 6">
            <a:extLst>
              <a:ext uri="{FF2B5EF4-FFF2-40B4-BE49-F238E27FC236}">
                <a16:creationId xmlns="" xmlns:a16="http://schemas.microsoft.com/office/drawing/2014/main" id="{4DB1BB7B-D227-4C77-9771-71CE91EBCD4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 xmlns:a16="http://schemas.microsoft.com/office/drawing/2014/main" id="{A52471DA-30FA-4278-976A-0F77670D6377}"/>
              </a:ext>
            </a:extLst>
          </p:cNvPr>
          <p:cNvPicPr>
            <a:picLocks noChangeAspect="1"/>
          </p:cNvPicPr>
          <p:nvPr/>
        </p:nvPicPr>
        <p:blipFill>
          <a:blip r:embed="rId3"/>
          <a:stretch>
            <a:fillRect/>
          </a:stretch>
        </p:blipFill>
        <p:spPr>
          <a:xfrm>
            <a:off x="8284538" y="1011765"/>
            <a:ext cx="2519716" cy="2191058"/>
          </a:xfrm>
          <a:prstGeom prst="rect">
            <a:avLst/>
          </a:prstGeom>
        </p:spPr>
      </p:pic>
      <p:pic>
        <p:nvPicPr>
          <p:cNvPr id="6" name="Picture 7" descr="A close up of a logo&#10;&#10;Description generated with very high confidence">
            <a:extLst>
              <a:ext uri="{FF2B5EF4-FFF2-40B4-BE49-F238E27FC236}">
                <a16:creationId xmlns="" xmlns:a16="http://schemas.microsoft.com/office/drawing/2014/main" id="{D9B0ABF7-2AB6-4EEA-956A-165BC0C386F5}"/>
              </a:ext>
            </a:extLst>
          </p:cNvPr>
          <p:cNvPicPr>
            <a:picLocks noChangeAspect="1"/>
          </p:cNvPicPr>
          <p:nvPr/>
        </p:nvPicPr>
        <p:blipFill>
          <a:blip r:embed="rId4"/>
          <a:stretch>
            <a:fillRect/>
          </a:stretch>
        </p:blipFill>
        <p:spPr>
          <a:xfrm>
            <a:off x="7927379" y="3367415"/>
            <a:ext cx="3234033" cy="2191058"/>
          </a:xfrm>
          <a:prstGeom prst="rect">
            <a:avLst/>
          </a:prstGeom>
        </p:spPr>
      </p:pic>
      <p:sp>
        <p:nvSpPr>
          <p:cNvPr id="3" name="TextBox 2">
            <a:extLst>
              <a:ext uri="{FF2B5EF4-FFF2-40B4-BE49-F238E27FC236}">
                <a16:creationId xmlns="" xmlns:a16="http://schemas.microsoft.com/office/drawing/2014/main" id="{DC8888BA-E729-44A6-95C4-0B2D88EA6526}"/>
              </a:ext>
            </a:extLst>
          </p:cNvPr>
          <p:cNvSpPr txBox="1"/>
          <p:nvPr/>
        </p:nvSpPr>
        <p:spPr>
          <a:xfrm>
            <a:off x="5598459" y="6539754"/>
            <a:ext cx="650837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rgbClr val="000000"/>
                </a:solidFill>
                <a:latin typeface="Calibri"/>
              </a:rPr>
              <a:t>McInerney</a:t>
            </a:r>
            <a:r>
              <a:rPr lang="en-US" sz="1200">
                <a:solidFill>
                  <a:srgbClr val="000000"/>
                </a:solidFill>
                <a:latin typeface="Calibri"/>
              </a:rPr>
              <a:t> and </a:t>
            </a:r>
            <a:r>
              <a:rPr lang="en-US" sz="1200" err="1">
                <a:solidFill>
                  <a:srgbClr val="000000"/>
                </a:solidFill>
                <a:latin typeface="Calibri"/>
              </a:rPr>
              <a:t>Putwain</a:t>
            </a:r>
            <a:r>
              <a:rPr lang="en-US" sz="1200">
                <a:solidFill>
                  <a:srgbClr val="000000"/>
                </a:solidFill>
                <a:latin typeface="Calibri"/>
              </a:rPr>
              <a:t> (2017) </a:t>
            </a:r>
            <a:r>
              <a:rPr lang="en-US" sz="1200">
                <a:latin typeface="Calibri"/>
                <a:cs typeface="Calibri"/>
              </a:rPr>
              <a:t>Doherty and Hughes (2014) Dowling (2014) Bukato and Daehler (2004)</a:t>
            </a:r>
            <a:endParaRPr lang="en-US" sz="1200"/>
          </a:p>
          <a:p>
            <a:endParaRPr lang="en-US">
              <a:latin typeface="Calibri"/>
              <a:cs typeface="Calibri"/>
            </a:endParaRPr>
          </a:p>
          <a:p>
            <a:endParaRPr lang="en-US">
              <a:latin typeface="Calibri"/>
              <a:cs typeface="Calibri"/>
            </a:endParaRPr>
          </a:p>
        </p:txBody>
      </p:sp>
    </p:spTree>
    <p:extLst>
      <p:ext uri="{BB962C8B-B14F-4D97-AF65-F5344CB8AC3E}">
        <p14:creationId xmlns="" xmlns:p14="http://schemas.microsoft.com/office/powerpoint/2010/main" val="1114348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115B5C-A346-F145-A76E-520C8FD48B65}"/>
              </a:ext>
            </a:extLst>
          </p:cNvPr>
          <p:cNvSpPr>
            <a:spLocks noGrp="1"/>
          </p:cNvSpPr>
          <p:nvPr>
            <p:ph type="title"/>
          </p:nvPr>
        </p:nvSpPr>
        <p:spPr>
          <a:xfrm>
            <a:off x="1484311" y="105229"/>
            <a:ext cx="10018713" cy="1026885"/>
          </a:xfrm>
        </p:spPr>
        <p:txBody>
          <a:bodyPr>
            <a:normAutofit/>
          </a:bodyPr>
          <a:lstStyle/>
          <a:p>
            <a:r>
              <a:rPr lang="en-GB" sz="3200">
                <a:latin typeface="Calibri"/>
                <a:cs typeface="Calibri"/>
              </a:rPr>
              <a:t>References</a:t>
            </a:r>
            <a:endParaRPr lang="en-US" sz="3200">
              <a:latin typeface="Calibri"/>
              <a:cs typeface="Calibri"/>
            </a:endParaRPr>
          </a:p>
        </p:txBody>
      </p:sp>
      <p:sp>
        <p:nvSpPr>
          <p:cNvPr id="7" name="Content Placeholder 6">
            <a:extLst>
              <a:ext uri="{FF2B5EF4-FFF2-40B4-BE49-F238E27FC236}">
                <a16:creationId xmlns="" xmlns:a16="http://schemas.microsoft.com/office/drawing/2014/main" id="{14C79C02-C508-4797-80D0-4629ED959FE9}"/>
              </a:ext>
            </a:extLst>
          </p:cNvPr>
          <p:cNvSpPr>
            <a:spLocks noGrp="1"/>
          </p:cNvSpPr>
          <p:nvPr>
            <p:ph idx="1"/>
          </p:nvPr>
        </p:nvSpPr>
        <p:spPr>
          <a:xfrm>
            <a:off x="1484310" y="1277470"/>
            <a:ext cx="10018713" cy="4513730"/>
          </a:xfrm>
        </p:spPr>
        <p:txBody>
          <a:bodyPr>
            <a:normAutofit fontScale="62500" lnSpcReduction="20000"/>
          </a:bodyPr>
          <a:lstStyle/>
          <a:p>
            <a:r>
              <a:rPr lang="en-US" b="1" dirty="0" err="1">
                <a:ea typeface="+mn-lt"/>
                <a:cs typeface="+mn-lt"/>
              </a:rPr>
              <a:t>Bukatko</a:t>
            </a:r>
            <a:r>
              <a:rPr lang="en-US" b="1" dirty="0">
                <a:ea typeface="+mn-lt"/>
                <a:cs typeface="+mn-lt"/>
              </a:rPr>
              <a:t>, D. and </a:t>
            </a:r>
            <a:r>
              <a:rPr lang="en-US" b="1" dirty="0" err="1">
                <a:ea typeface="+mn-lt"/>
                <a:cs typeface="+mn-lt"/>
              </a:rPr>
              <a:t>Daehler</a:t>
            </a:r>
            <a:r>
              <a:rPr lang="en-US" b="1" dirty="0">
                <a:ea typeface="+mn-lt"/>
                <a:cs typeface="+mn-lt"/>
              </a:rPr>
              <a:t>, M. (2004) </a:t>
            </a:r>
            <a:r>
              <a:rPr lang="en-GB" b="1" i="1" dirty="0">
                <a:latin typeface="Times New Roman"/>
                <a:cs typeface="Times New Roman"/>
              </a:rPr>
              <a:t>Child Development. A Thematic Approach. </a:t>
            </a:r>
            <a:r>
              <a:rPr lang="en-US" b="1" dirty="0">
                <a:latin typeface="Times New Roman"/>
                <a:cs typeface="Times New Roman"/>
              </a:rPr>
              <a:t>5th Ed.</a:t>
            </a:r>
            <a:r>
              <a:rPr lang="en-US" b="1" i="1" dirty="0">
                <a:latin typeface="Times New Roman"/>
                <a:cs typeface="Times New Roman"/>
              </a:rPr>
              <a:t> </a:t>
            </a:r>
            <a:r>
              <a:rPr lang="en-GB" b="1" dirty="0">
                <a:latin typeface="Times New Roman"/>
                <a:cs typeface="Times New Roman"/>
              </a:rPr>
              <a:t>Boston: Houghton Mifflin Company.</a:t>
            </a:r>
            <a:r>
              <a:rPr lang="en-US" b="1" dirty="0">
                <a:ea typeface="+mn-lt"/>
                <a:cs typeface="+mn-lt"/>
              </a:rPr>
              <a:t> </a:t>
            </a:r>
            <a:endParaRPr lang="en-US" dirty="0"/>
          </a:p>
          <a:p>
            <a:r>
              <a:rPr lang="en-GB" b="1" dirty="0">
                <a:ea typeface="+mn-lt"/>
                <a:cs typeface="+mn-lt"/>
              </a:rPr>
              <a:t>Doherty, J. and Hughes, M. (2014) </a:t>
            </a:r>
            <a:r>
              <a:rPr lang="en-GB" b="1" i="1" dirty="0">
                <a:latin typeface="Times New Roman"/>
                <a:cs typeface="Times New Roman"/>
              </a:rPr>
              <a:t>Child Development: Theory and Practice 0-11. </a:t>
            </a:r>
            <a:r>
              <a:rPr lang="en-GB" b="1" dirty="0">
                <a:latin typeface="Times New Roman"/>
                <a:cs typeface="Times New Roman"/>
              </a:rPr>
              <a:t>2nd Ed. Harlow: Pearson Education Limited.</a:t>
            </a:r>
            <a:r>
              <a:rPr lang="en-US" b="1" dirty="0">
                <a:ea typeface="+mn-lt"/>
                <a:cs typeface="+mn-lt"/>
              </a:rPr>
              <a:t> </a:t>
            </a:r>
            <a:endParaRPr lang="en-US" dirty="0"/>
          </a:p>
          <a:p>
            <a:r>
              <a:rPr lang="en-US" b="1" dirty="0">
                <a:latin typeface="Calibri"/>
                <a:cs typeface="Calibri"/>
              </a:rPr>
              <a:t>Dowling, M. (2014) </a:t>
            </a:r>
            <a:r>
              <a:rPr lang="en-US" b="1" i="1" dirty="0">
                <a:latin typeface="Calibri"/>
                <a:cs typeface="Calibri"/>
              </a:rPr>
              <a:t>Young Children's Personal, Social and Emotional Development. </a:t>
            </a:r>
            <a:r>
              <a:rPr lang="en-US" b="1" dirty="0">
                <a:latin typeface="Calibri"/>
                <a:cs typeface="Calibri"/>
              </a:rPr>
              <a:t>4th Ed. </a:t>
            </a:r>
            <a:r>
              <a:rPr lang="en-GB" b="1" dirty="0">
                <a:latin typeface="Calibri"/>
                <a:cs typeface="Calibri"/>
              </a:rPr>
              <a:t>London: SAGE Publications Ltd.</a:t>
            </a:r>
            <a:r>
              <a:rPr lang="en-US" b="1" dirty="0">
                <a:latin typeface="Calibri"/>
                <a:cs typeface="Calibri"/>
              </a:rPr>
              <a:t> </a:t>
            </a:r>
            <a:endParaRPr lang="en-US" dirty="0"/>
          </a:p>
          <a:p>
            <a:r>
              <a:rPr lang="en-US" b="1" dirty="0">
                <a:ea typeface="+mn-lt"/>
                <a:cs typeface="+mn-lt"/>
              </a:rPr>
              <a:t>Evans, S. and Keenan, T. (2009) </a:t>
            </a:r>
            <a:r>
              <a:rPr lang="en-GB" b="1" i="1" dirty="0">
                <a:latin typeface="Times New Roman"/>
                <a:cs typeface="Times New Roman"/>
              </a:rPr>
              <a:t>An Introduction to Child Development. </a:t>
            </a:r>
            <a:r>
              <a:rPr lang="en-GB" b="1" dirty="0">
                <a:latin typeface="Times New Roman"/>
                <a:cs typeface="Times New Roman"/>
              </a:rPr>
              <a:t>2nd Ed</a:t>
            </a:r>
            <a:r>
              <a:rPr lang="en-GB" b="1" i="1" dirty="0">
                <a:latin typeface="Times New Roman"/>
                <a:cs typeface="Times New Roman"/>
              </a:rPr>
              <a:t>. </a:t>
            </a:r>
            <a:r>
              <a:rPr lang="en-GB" b="1" dirty="0">
                <a:latin typeface="Times New Roman"/>
                <a:cs typeface="Times New Roman"/>
              </a:rPr>
              <a:t>London: SAGE Publications Ltd.</a:t>
            </a:r>
            <a:r>
              <a:rPr lang="en-US" b="1" dirty="0">
                <a:ea typeface="+mn-lt"/>
                <a:cs typeface="+mn-lt"/>
              </a:rPr>
              <a:t> </a:t>
            </a:r>
            <a:endParaRPr lang="en-US" dirty="0"/>
          </a:p>
          <a:p>
            <a:r>
              <a:rPr lang="en-US" b="1" dirty="0">
                <a:ea typeface="+mn-lt"/>
                <a:cs typeface="+mn-lt"/>
              </a:rPr>
              <a:t>Google </a:t>
            </a:r>
            <a:r>
              <a:rPr lang="en-US" b="1" dirty="0" smtClean="0">
                <a:ea typeface="+mn-lt"/>
                <a:cs typeface="+mn-lt"/>
              </a:rPr>
              <a:t>Images. (2019) </a:t>
            </a:r>
            <a:r>
              <a:rPr lang="en-US" b="1" dirty="0" smtClean="0">
                <a:ea typeface="+mn-lt"/>
                <a:cs typeface="+mn-lt"/>
                <a:hlinkClick r:id="rId2"/>
              </a:rPr>
              <a:t>www.google.co.uk</a:t>
            </a:r>
            <a:r>
              <a:rPr lang="en-US" b="1" dirty="0" smtClean="0">
                <a:ea typeface="+mn-lt"/>
                <a:cs typeface="+mn-lt"/>
              </a:rPr>
              <a:t> (Accessed May 2019).</a:t>
            </a:r>
            <a:endParaRPr lang="en-US" dirty="0"/>
          </a:p>
          <a:p>
            <a:r>
              <a:rPr lang="en-US" b="1" dirty="0">
                <a:ea typeface="+mn-lt"/>
                <a:cs typeface="+mn-lt"/>
              </a:rPr>
              <a:t>Johnston, J. and </a:t>
            </a:r>
            <a:r>
              <a:rPr lang="en-US" b="1" dirty="0" err="1">
                <a:ea typeface="+mn-lt"/>
                <a:cs typeface="+mn-lt"/>
              </a:rPr>
              <a:t>Nahmad</a:t>
            </a:r>
            <a:r>
              <a:rPr lang="en-US" b="1" dirty="0">
                <a:ea typeface="+mn-lt"/>
                <a:cs typeface="+mn-lt"/>
              </a:rPr>
              <a:t>-Williams, L. (2009) </a:t>
            </a:r>
            <a:r>
              <a:rPr lang="en-GB" b="1" i="1" dirty="0">
                <a:latin typeface="Times New Roman"/>
                <a:cs typeface="Times New Roman"/>
              </a:rPr>
              <a:t>Early Childhood Studies. </a:t>
            </a:r>
            <a:r>
              <a:rPr lang="en-GB" b="1" dirty="0">
                <a:latin typeface="Times New Roman"/>
                <a:cs typeface="Times New Roman"/>
              </a:rPr>
              <a:t>Essex: Pearson Education Limited.</a:t>
            </a:r>
            <a:r>
              <a:rPr lang="en-GB" b="1" dirty="0">
                <a:ea typeface="+mn-lt"/>
                <a:cs typeface="+mn-lt"/>
              </a:rPr>
              <a:t> </a:t>
            </a:r>
            <a:r>
              <a:rPr lang="en-GB" b="1" dirty="0">
                <a:latin typeface="Times New Roman"/>
                <a:cs typeface="Times New Roman"/>
              </a:rPr>
              <a:t> </a:t>
            </a:r>
            <a:endParaRPr lang="en-US" dirty="0"/>
          </a:p>
          <a:p>
            <a:r>
              <a:rPr lang="en-US" b="1" dirty="0">
                <a:ea typeface="+mn-lt"/>
                <a:cs typeface="+mn-lt"/>
              </a:rPr>
              <a:t>Kids Sense Child Development (2018) </a:t>
            </a:r>
            <a:r>
              <a:rPr lang="en-US" b="1" i="1" dirty="0">
                <a:ea typeface="+mn-lt"/>
                <a:cs typeface="+mn-lt"/>
              </a:rPr>
              <a:t>Gross Motor Skills</a:t>
            </a:r>
            <a:r>
              <a:rPr lang="en-US" b="1" dirty="0">
                <a:ea typeface="+mn-lt"/>
                <a:cs typeface="+mn-lt"/>
              </a:rPr>
              <a:t> Available at: </a:t>
            </a:r>
            <a:r>
              <a:rPr lang="en-US" b="1" dirty="0">
                <a:ea typeface="+mn-lt"/>
                <a:cs typeface="+mn-lt"/>
                <a:hlinkClick r:id="rId3"/>
              </a:rPr>
              <a:t>https://childdevelopment.com.au/areas-of-concern/gross-motor-skills/gross-motor-skills/</a:t>
            </a:r>
            <a:r>
              <a:rPr lang="en-US" b="1" dirty="0">
                <a:ea typeface="+mn-lt"/>
                <a:cs typeface="+mn-lt"/>
              </a:rPr>
              <a:t> (Accessed: 5 May 2019).     </a:t>
            </a:r>
            <a:endParaRPr lang="en-US" dirty="0"/>
          </a:p>
          <a:p>
            <a:r>
              <a:rPr lang="en-US" b="1" dirty="0" err="1">
                <a:ea typeface="+mn-lt"/>
                <a:cs typeface="+mn-lt"/>
              </a:rPr>
              <a:t>McInerney</a:t>
            </a:r>
            <a:r>
              <a:rPr lang="en-US" b="1" dirty="0">
                <a:ea typeface="+mn-lt"/>
                <a:cs typeface="+mn-lt"/>
              </a:rPr>
              <a:t>, D.M. and </a:t>
            </a:r>
            <a:r>
              <a:rPr lang="en-US" b="1" dirty="0" err="1">
                <a:ea typeface="+mn-lt"/>
                <a:cs typeface="+mn-lt"/>
              </a:rPr>
              <a:t>Putwain</a:t>
            </a:r>
            <a:r>
              <a:rPr lang="en-US" b="1" dirty="0">
                <a:ea typeface="+mn-lt"/>
                <a:cs typeface="+mn-lt"/>
              </a:rPr>
              <a:t>, D.W. (2017)</a:t>
            </a:r>
            <a:r>
              <a:rPr lang="en-US" b="1" dirty="0">
                <a:latin typeface="Times New Roman"/>
                <a:cs typeface="Times New Roman"/>
              </a:rPr>
              <a:t> </a:t>
            </a:r>
            <a:r>
              <a:rPr lang="en-US" b="1" i="1" dirty="0">
                <a:latin typeface="Times New Roman"/>
                <a:cs typeface="Times New Roman"/>
              </a:rPr>
              <a:t>Developmental and Educational Psychology for Teachers. </a:t>
            </a:r>
            <a:r>
              <a:rPr lang="en-US" b="1" dirty="0">
                <a:latin typeface="Times New Roman"/>
                <a:cs typeface="Times New Roman"/>
              </a:rPr>
              <a:t>Oxon: </a:t>
            </a:r>
            <a:r>
              <a:rPr lang="en-US" b="1" dirty="0" err="1">
                <a:latin typeface="Times New Roman"/>
                <a:cs typeface="Times New Roman"/>
              </a:rPr>
              <a:t>Routledge</a:t>
            </a:r>
            <a:r>
              <a:rPr lang="en-US" b="1" dirty="0">
                <a:latin typeface="Times New Roman"/>
                <a:cs typeface="Times New Roman"/>
              </a:rPr>
              <a:t>.</a:t>
            </a:r>
            <a:endParaRPr lang="en-US" dirty="0"/>
          </a:p>
          <a:p>
            <a:r>
              <a:rPr lang="en-US" dirty="0">
                <a:ea typeface="+mn-lt"/>
                <a:cs typeface="+mn-lt"/>
              </a:rPr>
              <a:t> </a:t>
            </a:r>
            <a:r>
              <a:rPr lang="en-US" b="1" dirty="0" err="1">
                <a:ea typeface="+mn-lt"/>
                <a:cs typeface="+mn-lt"/>
              </a:rPr>
              <a:t>Oswalt</a:t>
            </a:r>
            <a:r>
              <a:rPr lang="en-US" b="1" dirty="0">
                <a:ea typeface="+mn-lt"/>
                <a:cs typeface="+mn-lt"/>
              </a:rPr>
              <a:t> , A. (2019) </a:t>
            </a:r>
            <a:r>
              <a:rPr lang="en-US" b="1" i="1" dirty="0">
                <a:ea typeface="+mn-lt"/>
                <a:cs typeface="+mn-lt"/>
              </a:rPr>
              <a:t>Physical Nurturing: Gross Motor Activities In Early Childhood</a:t>
            </a:r>
            <a:r>
              <a:rPr lang="en-US" b="1" dirty="0">
                <a:ea typeface="+mn-lt"/>
                <a:cs typeface="+mn-lt"/>
              </a:rPr>
              <a:t>  Available at: </a:t>
            </a:r>
            <a:r>
              <a:rPr lang="en-GB" b="1" dirty="0">
                <a:ea typeface="+mn-lt"/>
                <a:cs typeface="+mn-lt"/>
                <a:hlinkClick r:id="rId4"/>
              </a:rPr>
              <a:t>https://www.mentalhelp.net/articles/physical-nurturing-gross-motor-activities-in-early-childhood/</a:t>
            </a:r>
            <a:r>
              <a:rPr lang="en-GB" b="1" dirty="0">
                <a:ea typeface="+mn-lt"/>
                <a:cs typeface="+mn-lt"/>
              </a:rPr>
              <a:t> (Accessed: 5 May 2019).</a:t>
            </a:r>
            <a:r>
              <a:rPr lang="en-US" b="1" dirty="0">
                <a:ea typeface="+mn-lt"/>
                <a:cs typeface="+mn-lt"/>
              </a:rPr>
              <a:t> </a:t>
            </a:r>
            <a:endParaRPr lang="en-US" dirty="0"/>
          </a:p>
          <a:p>
            <a:r>
              <a:rPr lang="en" b="1" dirty="0">
                <a:ea typeface="+mn-lt"/>
                <a:cs typeface="+mn-lt"/>
              </a:rPr>
              <a:t>Sharma, B. How </a:t>
            </a:r>
            <a:r>
              <a:rPr lang="en" b="1" i="1" dirty="0">
                <a:ea typeface="+mn-lt"/>
                <a:cs typeface="+mn-lt"/>
              </a:rPr>
              <a:t>Do Nature And Nurture Influence Human Development?</a:t>
            </a:r>
            <a:r>
              <a:rPr lang="en" i="1" dirty="0">
                <a:ea typeface="+mn-lt"/>
                <a:cs typeface="+mn-lt"/>
              </a:rPr>
              <a:t> </a:t>
            </a:r>
            <a:r>
              <a:rPr lang="en-US" b="1" dirty="0">
                <a:ea typeface="+mn-lt"/>
                <a:cs typeface="+mn-lt"/>
              </a:rPr>
              <a:t>Available at: Brighthub.com/science/genetics/articles/110288.aspx  (Accessed: 5 May 2019). </a:t>
            </a:r>
            <a:endParaRPr lang="en-US" dirty="0"/>
          </a:p>
          <a:p>
            <a:endParaRPr lang="en-US" dirty="0"/>
          </a:p>
        </p:txBody>
      </p:sp>
    </p:spTree>
    <p:extLst>
      <p:ext uri="{BB962C8B-B14F-4D97-AF65-F5344CB8AC3E}">
        <p14:creationId xmlns="" xmlns:p14="http://schemas.microsoft.com/office/powerpoint/2010/main" val="13641930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Parallax</Template>
  <TotalTime>9</TotalTime>
  <Words>348</Words>
  <Application>Microsoft Office PowerPoint</Application>
  <PresentationFormat>Custom</PresentationFormat>
  <Paragraphs>131</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Parallax</vt:lpstr>
      <vt:lpstr>PHYSICAL DEVELOPMENT</vt:lpstr>
      <vt:lpstr>WHAT ARE GROSS MOTOR SKILLS? (FUNDAMENTAL MOVEMENT SKILLS)</vt:lpstr>
      <vt:lpstr>Slide 3</vt:lpstr>
      <vt:lpstr>DEVELOPMENT OF GROSS MOTOR SKILL</vt:lpstr>
      <vt:lpstr>Why is Gross Motor Development Important?</vt:lpstr>
      <vt:lpstr>Slide 6</vt:lpstr>
      <vt:lpstr>PHYSICAL GROWTH / MOTOR COORDINATION DEVELOPMENT</vt:lpstr>
      <vt:lpstr>Nurture v Nature</vt:lpstr>
      <vt:lpstr>POSITIVE CULTURAL AND ENVIRONMENTAL IMPACTS</vt:lpstr>
      <vt:lpstr>LOW SOCIOECONOMIC IMPACTS</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Viv</dc:creator>
  <cp:lastModifiedBy>PC Homecall</cp:lastModifiedBy>
  <cp:revision>2</cp:revision>
  <dcterms:created xsi:type="dcterms:W3CDTF">2013-07-15T20:26:40Z</dcterms:created>
  <dcterms:modified xsi:type="dcterms:W3CDTF">2019-05-13T15:00:22Z</dcterms:modified>
</cp:coreProperties>
</file>