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27"/>
  </p:notesMasterIdLst>
  <p:handoutMasterIdLst>
    <p:handoutMasterId r:id="rId28"/>
  </p:handoutMasterIdLst>
  <p:sldIdLst>
    <p:sldId id="256" r:id="rId5"/>
    <p:sldId id="283" r:id="rId6"/>
    <p:sldId id="396" r:id="rId7"/>
    <p:sldId id="397" r:id="rId8"/>
    <p:sldId id="398" r:id="rId9"/>
    <p:sldId id="411" r:id="rId10"/>
    <p:sldId id="399" r:id="rId11"/>
    <p:sldId id="400" r:id="rId12"/>
    <p:sldId id="401" r:id="rId13"/>
    <p:sldId id="412" r:id="rId14"/>
    <p:sldId id="402" r:id="rId15"/>
    <p:sldId id="414" r:id="rId16"/>
    <p:sldId id="413" r:id="rId17"/>
    <p:sldId id="403" r:id="rId18"/>
    <p:sldId id="404" r:id="rId19"/>
    <p:sldId id="405" r:id="rId20"/>
    <p:sldId id="415" r:id="rId21"/>
    <p:sldId id="416" r:id="rId22"/>
    <p:sldId id="408" r:id="rId23"/>
    <p:sldId id="410" r:id="rId24"/>
    <p:sldId id="274" r:id="rId25"/>
    <p:sldId id="298" r:id="rId26"/>
  </p:sldIdLst>
  <p:sldSz cx="9144000" cy="6858000" type="screen4x3"/>
  <p:notesSz cx="6858000" cy="9144000"/>
  <p:embeddedFontLst>
    <p:embeddedFont>
      <p:font typeface="Calibri" panose="020F0502020204030204" pitchFamily="34" charset="0"/>
      <p:regular r:id="rId29"/>
      <p:bold r:id="rId30"/>
      <p:italic r:id="rId31"/>
      <p:boldItalic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p:cViewPr varScale="1">
        <p:scale>
          <a:sx n="100" d="100"/>
          <a:sy n="100" d="100"/>
        </p:scale>
        <p:origin x="59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1.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font" Target="fonts/font2.fntdata"/><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25/01/2021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7egBsN_4B2A"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oneynet.org/node/960" TargetMode="External"/><Relationship Id="rId2" Type="http://schemas.openxmlformats.org/officeDocument/2006/relationships/hyperlink" Target="http://www.cvedetails.com/" TargetMode="External"/><Relationship Id="rId1" Type="http://schemas.openxmlformats.org/officeDocument/2006/relationships/slideLayout" Target="../slideLayouts/slideLayout2.xml"/><Relationship Id="rId5" Type="http://schemas.openxmlformats.org/officeDocument/2006/relationships/hyperlink" Target="http://www.27000.org/" TargetMode="External"/><Relationship Id="rId4" Type="http://schemas.openxmlformats.org/officeDocument/2006/relationships/hyperlink" Target="https://www.infragard.or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fontScale="90000"/>
          </a:bodyPr>
          <a:lstStyle/>
          <a:p>
            <a:pPr algn="r"/>
            <a:r>
              <a:rPr lang="en-GB" sz="6000" b="1" dirty="0">
                <a:solidFill>
                  <a:schemeClr val="accent2"/>
                </a:solidFill>
              </a:rPr>
              <a:t>Cybersecurity Essentials</a:t>
            </a:r>
            <a:r>
              <a:rPr lang="en-GB" sz="8000" dirty="0">
                <a:solidFill>
                  <a:schemeClr val="bg1"/>
                </a:solidFill>
              </a:rPr>
              <a:t/>
            </a:r>
            <a:br>
              <a:rPr lang="en-GB" sz="8000" dirty="0">
                <a:solidFill>
                  <a:schemeClr val="bg1"/>
                </a:solidFill>
              </a:rPr>
            </a:br>
            <a:r>
              <a:rPr lang="en-GB" sz="2700" i="1" dirty="0">
                <a:solidFill>
                  <a:schemeClr val="bg1"/>
                </a:solidFill>
              </a:rPr>
              <a:t>(</a:t>
            </a:r>
            <a:r>
              <a:rPr lang="en-GB" sz="2700" i="1" dirty="0" smtClean="0">
                <a:solidFill>
                  <a:schemeClr val="bg1"/>
                </a:solidFill>
              </a:rPr>
              <a:t>ACCA4029)</a:t>
            </a:r>
            <a:r>
              <a:rPr lang="en-GB" sz="2700" i="1" dirty="0">
                <a:solidFill>
                  <a:schemeClr val="bg1"/>
                </a:solidFill>
              </a:rPr>
              <a:t/>
            </a:r>
            <a:br>
              <a:rPr lang="en-GB" sz="2700" i="1" dirty="0">
                <a:solidFill>
                  <a:schemeClr val="bg1"/>
                </a:solidFill>
              </a:rPr>
            </a:br>
            <a:r>
              <a:rPr lang="en-GB" sz="2700" i="1" dirty="0" smtClean="0">
                <a:solidFill>
                  <a:schemeClr val="bg1"/>
                </a:solidFill>
              </a:rPr>
              <a:t>Understanding Cybersecurity</a:t>
            </a:r>
            <a:endParaRPr lang="en-GB" sz="31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lnSpcReduction="10000"/>
          </a:bodyPr>
          <a:lstStyle/>
          <a:p>
            <a:r>
              <a:rPr lang="en-GB" dirty="0" smtClean="0"/>
              <a:t>Welcoming to the cyber world…</a:t>
            </a:r>
          </a:p>
          <a:p>
            <a:r>
              <a:rPr lang="cy-GB" dirty="0" err="1" smtClean="0"/>
              <a:t>Good</a:t>
            </a:r>
            <a:r>
              <a:rPr lang="cy-GB" dirty="0" smtClean="0"/>
              <a:t> </a:t>
            </a:r>
            <a:r>
              <a:rPr lang="cy-GB" dirty="0" err="1" smtClean="0"/>
              <a:t>Guys</a:t>
            </a:r>
            <a:r>
              <a:rPr lang="cy-GB" dirty="0" smtClean="0"/>
              <a:t> </a:t>
            </a:r>
            <a:r>
              <a:rPr lang="cy-GB" dirty="0" err="1" smtClean="0"/>
              <a:t>Vs</a:t>
            </a:r>
            <a:r>
              <a:rPr lang="cy-GB" dirty="0" smtClean="0"/>
              <a:t> Bad </a:t>
            </a:r>
            <a:r>
              <a:rPr lang="cy-GB" dirty="0" err="1" smtClean="0"/>
              <a:t>Guys</a:t>
            </a:r>
            <a:r>
              <a:rPr lang="cy-GB" dirty="0" smtClean="0"/>
              <a:t>...</a:t>
            </a:r>
          </a:p>
          <a:p>
            <a:r>
              <a:rPr lang="cy-GB" dirty="0" err="1" smtClean="0"/>
              <a:t>Threats</a:t>
            </a:r>
            <a:r>
              <a:rPr lang="cy-GB" dirty="0" smtClean="0"/>
              <a:t>...</a:t>
            </a:r>
          </a:p>
          <a:p>
            <a:r>
              <a:rPr lang="cy-GB" dirty="0" err="1" smtClean="0"/>
              <a:t>Mitigating</a:t>
            </a:r>
            <a:r>
              <a:rPr lang="cy-GB" dirty="0" smtClean="0"/>
              <a:t> </a:t>
            </a:r>
            <a:r>
              <a:rPr lang="cy-GB" dirty="0" err="1" smtClean="0"/>
              <a:t>Threats</a:t>
            </a:r>
            <a:r>
              <a:rPr lang="cy-GB" dirty="0" smtClean="0"/>
              <a:t>...</a:t>
            </a:r>
            <a:endParaRPr lang="en-GB" dirty="0" smtClean="0"/>
          </a:p>
          <a:p>
            <a:endParaRPr lang="en-GB" dirty="0" smtClean="0"/>
          </a:p>
          <a:p>
            <a:r>
              <a:rPr lang="en-GB" sz="2800" i="1" dirty="0" smtClean="0">
                <a:effectLst>
                  <a:outerShdw blurRad="38100" dist="38100" dir="2700000" algn="tl">
                    <a:srgbClr val="000000">
                      <a:alpha val="43137"/>
                    </a:srgbClr>
                  </a:outerShdw>
                </a:effectLst>
              </a:rPr>
              <a:t>Configure Servers in Packet Tracer</a:t>
            </a:r>
          </a:p>
          <a:p>
            <a:r>
              <a:rPr lang="cy-GB" sz="2800" i="1" dirty="0" err="1" smtClean="0">
                <a:effectLst>
                  <a:outerShdw blurRad="38100" dist="38100" dir="2700000" algn="tl">
                    <a:srgbClr val="000000">
                      <a:alpha val="43137"/>
                    </a:srgbClr>
                  </a:outerShdw>
                </a:effectLst>
              </a:rPr>
              <a:t>Setup</a:t>
            </a:r>
            <a:r>
              <a:rPr lang="cy-GB" sz="2800" i="1" dirty="0" smtClean="0">
                <a:effectLst>
                  <a:outerShdw blurRad="38100" dist="38100" dir="2700000" algn="tl">
                    <a:srgbClr val="000000">
                      <a:alpha val="43137"/>
                    </a:srgbClr>
                  </a:outerShdw>
                </a:effectLst>
              </a:rPr>
              <a:t> </a:t>
            </a:r>
            <a:r>
              <a:rPr lang="cy-GB" sz="2800" i="1" dirty="0" err="1" smtClean="0">
                <a:effectLst>
                  <a:outerShdw blurRad="38100" dist="38100" dir="2700000" algn="tl">
                    <a:srgbClr val="000000">
                      <a:alpha val="43137"/>
                    </a:srgbClr>
                  </a:outerShdw>
                </a:effectLst>
              </a:rPr>
              <a:t>our</a:t>
            </a:r>
            <a:r>
              <a:rPr lang="cy-GB" sz="2800" i="1" dirty="0" smtClean="0">
                <a:effectLst>
                  <a:outerShdw blurRad="38100" dist="38100" dir="2700000" algn="tl">
                    <a:srgbClr val="000000">
                      <a:alpha val="43137"/>
                    </a:srgbClr>
                  </a:outerShdw>
                </a:effectLst>
              </a:rPr>
              <a:t> </a:t>
            </a:r>
            <a:r>
              <a:rPr lang="cy-GB" sz="2800" i="1" dirty="0" err="1" smtClean="0">
                <a:effectLst>
                  <a:outerShdw blurRad="38100" dist="38100" dir="2700000" algn="tl">
                    <a:srgbClr val="000000">
                      <a:alpha val="43137"/>
                    </a:srgbClr>
                  </a:outerShdw>
                </a:effectLst>
              </a:rPr>
              <a:t>virtual</a:t>
            </a:r>
            <a:r>
              <a:rPr lang="cy-GB" sz="2800" i="1" dirty="0" smtClean="0">
                <a:effectLst>
                  <a:outerShdw blurRad="38100" dist="38100" dir="2700000" algn="tl">
                    <a:srgbClr val="000000">
                      <a:alpha val="43137"/>
                    </a:srgbClr>
                  </a:outerShdw>
                </a:effectLst>
              </a:rPr>
              <a:t> lab </a:t>
            </a:r>
            <a:r>
              <a:rPr lang="cy-GB" sz="2800" i="1" dirty="0" err="1" smtClean="0">
                <a:effectLst>
                  <a:outerShdw blurRad="38100" dist="38100" dir="2700000" algn="tl">
                    <a:srgbClr val="000000">
                      <a:alpha val="43137"/>
                    </a:srgbClr>
                  </a:outerShdw>
                </a:effectLst>
              </a:rPr>
              <a:t>environment</a:t>
            </a:r>
            <a:endParaRPr lang="en-GB" i="1" dirty="0">
              <a:effectLst>
                <a:outerShdw blurRad="38100" dist="38100" dir="2700000" algn="tl">
                  <a:srgbClr val="000000">
                    <a:alpha val="43137"/>
                  </a:srgbClr>
                </a:outerShdw>
              </a:effectLst>
            </a:endParaRPr>
          </a:p>
          <a:p>
            <a:endParaRPr lang="en-GB"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9078123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Our Focus…</a:t>
            </a:r>
            <a:endParaRPr lang="en-GB" sz="3600" dirty="0">
              <a:solidFill>
                <a:schemeClr val="accent1">
                  <a:lumMod val="50000"/>
                </a:schemeClr>
              </a:solidFill>
            </a:endParaRPr>
          </a:p>
        </p:txBody>
      </p:sp>
      <p:pic>
        <p:nvPicPr>
          <p:cNvPr id="7" name="Picture 6"/>
          <p:cNvPicPr>
            <a:picLocks noChangeAspect="1"/>
          </p:cNvPicPr>
          <p:nvPr/>
        </p:nvPicPr>
        <p:blipFill>
          <a:blip r:embed="rId2"/>
          <a:stretch>
            <a:fillRect/>
          </a:stretch>
        </p:blipFill>
        <p:spPr>
          <a:xfrm>
            <a:off x="179512" y="1052736"/>
            <a:ext cx="3564396" cy="2376264"/>
          </a:xfrm>
          <a:prstGeom prst="rect">
            <a:avLst/>
          </a:prstGeom>
        </p:spPr>
      </p:pic>
      <p:pic>
        <p:nvPicPr>
          <p:cNvPr id="8" name="Picture 7"/>
          <p:cNvPicPr>
            <a:picLocks noChangeAspect="1"/>
          </p:cNvPicPr>
          <p:nvPr/>
        </p:nvPicPr>
        <p:blipFill>
          <a:blip r:embed="rId3"/>
          <a:stretch>
            <a:fillRect/>
          </a:stretch>
        </p:blipFill>
        <p:spPr>
          <a:xfrm>
            <a:off x="3602524" y="2276872"/>
            <a:ext cx="5076564" cy="3384376"/>
          </a:xfrm>
          <a:prstGeom prst="rect">
            <a:avLst/>
          </a:prstGeom>
        </p:spPr>
      </p:pic>
    </p:spTree>
    <p:extLst>
      <p:ext uri="{BB962C8B-B14F-4D97-AF65-F5344CB8AC3E}">
        <p14:creationId xmlns:p14="http://schemas.microsoft.com/office/powerpoint/2010/main" val="3784762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107504" y="274638"/>
            <a:ext cx="8928992" cy="1143000"/>
          </a:xfrm>
        </p:spPr>
        <p:txBody>
          <a:bodyPr>
            <a:noAutofit/>
          </a:bodyPr>
          <a:lstStyle/>
          <a:p>
            <a:r>
              <a:rPr lang="en-GB" sz="3600" b="1" dirty="0" smtClean="0">
                <a:solidFill>
                  <a:schemeClr val="accent1">
                    <a:lumMod val="50000"/>
                  </a:schemeClr>
                </a:solidFill>
              </a:rPr>
              <a:t>Threats</a:t>
            </a:r>
            <a:r>
              <a:rPr lang="en-GB" sz="3600" dirty="0">
                <a:solidFill>
                  <a:schemeClr val="accent1">
                    <a:lumMod val="50000"/>
                  </a:schemeClr>
                </a:solidFill>
              </a:rPr>
              <a:t/>
            </a:r>
            <a:br>
              <a:rPr lang="en-GB" sz="3600" dirty="0">
                <a:solidFill>
                  <a:schemeClr val="accent1">
                    <a:lumMod val="50000"/>
                  </a:schemeClr>
                </a:solidFill>
              </a:rPr>
            </a:br>
            <a:r>
              <a:rPr lang="en-GB" sz="3600" dirty="0" smtClean="0">
                <a:solidFill>
                  <a:schemeClr val="accent1">
                    <a:lumMod val="50000"/>
                  </a:schemeClr>
                </a:solidFill>
              </a:rPr>
              <a:t>What           |  Where             |      Who …</a:t>
            </a:r>
            <a:endParaRPr lang="en-GB" sz="3600" dirty="0">
              <a:solidFill>
                <a:srgbClr val="FF0000"/>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07504" y="1408082"/>
            <a:ext cx="2592288" cy="3917032"/>
          </a:xfrm>
        </p:spPr>
        <p:txBody>
          <a:bodyPr>
            <a:normAutofit lnSpcReduction="10000"/>
          </a:bodyPr>
          <a:lstStyle/>
          <a:p>
            <a:r>
              <a:rPr lang="en-GB" sz="2000" dirty="0" smtClean="0"/>
              <a:t>Anything</a:t>
            </a:r>
          </a:p>
          <a:p>
            <a:r>
              <a:rPr lang="en-GB" sz="2000" dirty="0" smtClean="0"/>
              <a:t>Everything</a:t>
            </a:r>
          </a:p>
          <a:p>
            <a:endParaRPr lang="en-GB" sz="2000" dirty="0"/>
          </a:p>
          <a:p>
            <a:pPr marL="0" indent="0" algn="just">
              <a:buNone/>
            </a:pPr>
            <a:r>
              <a:rPr lang="en-GB" sz="2000" i="1" dirty="0" smtClean="0"/>
              <a:t>Irrespective of its source, its type, its impact!!!</a:t>
            </a:r>
          </a:p>
          <a:p>
            <a:pPr marL="0" indent="0" algn="just">
              <a:buNone/>
            </a:pPr>
            <a:endParaRPr lang="en-GB" sz="2000" i="1" dirty="0"/>
          </a:p>
          <a:p>
            <a:pPr marL="0" indent="0" algn="just">
              <a:buNone/>
            </a:pPr>
            <a:r>
              <a:rPr lang="en-GB" sz="2000" i="1" dirty="0" smtClean="0"/>
              <a:t>Whichever interrupts your operation, or even intends to interrupt your operation (even in future)…</a:t>
            </a:r>
          </a:p>
          <a:p>
            <a:pPr marL="0" indent="0" algn="just">
              <a:buNone/>
            </a:pPr>
            <a:endParaRPr lang="en-GB" sz="20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Content Placeholder 2">
            <a:extLst>
              <a:ext uri="{FF2B5EF4-FFF2-40B4-BE49-F238E27FC236}">
                <a16:creationId xmlns:a16="http://schemas.microsoft.com/office/drawing/2014/main" id="{54A1C25E-7EBF-4A13-B167-E80F199FF570}"/>
              </a:ext>
            </a:extLst>
          </p:cNvPr>
          <p:cNvSpPr txBox="1">
            <a:spLocks/>
          </p:cNvSpPr>
          <p:nvPr/>
        </p:nvSpPr>
        <p:spPr>
          <a:xfrm>
            <a:off x="3101008" y="1417343"/>
            <a:ext cx="25922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Anywhere</a:t>
            </a:r>
          </a:p>
          <a:p>
            <a:r>
              <a:rPr lang="en-GB" sz="2000" dirty="0" smtClean="0"/>
              <a:t>Everywhere</a:t>
            </a:r>
          </a:p>
          <a:p>
            <a:endParaRPr lang="en-GB" sz="2000" dirty="0" smtClean="0"/>
          </a:p>
          <a:p>
            <a:pPr marL="0" indent="0" algn="just">
              <a:buFont typeface="Arial" pitchFamily="34" charset="0"/>
              <a:buNone/>
            </a:pPr>
            <a:r>
              <a:rPr lang="en-GB" sz="2000" i="1" dirty="0" smtClean="0"/>
              <a:t>Coffee Shops</a:t>
            </a:r>
          </a:p>
          <a:p>
            <a:pPr marL="0" indent="0" algn="just">
              <a:buFont typeface="Arial" pitchFamily="34" charset="0"/>
              <a:buNone/>
            </a:pPr>
            <a:r>
              <a:rPr lang="en-GB" sz="2000" i="1" dirty="0" smtClean="0"/>
              <a:t>Phone Calls</a:t>
            </a:r>
          </a:p>
          <a:p>
            <a:pPr marL="0" indent="0" algn="just">
              <a:buFont typeface="Arial" pitchFamily="34" charset="0"/>
              <a:buNone/>
            </a:pPr>
            <a:r>
              <a:rPr lang="en-GB" sz="2000" i="1" dirty="0" smtClean="0"/>
              <a:t>Your home</a:t>
            </a:r>
          </a:p>
          <a:p>
            <a:pPr marL="0" indent="0" algn="just">
              <a:buFont typeface="Arial" pitchFamily="34" charset="0"/>
              <a:buNone/>
            </a:pPr>
            <a:r>
              <a:rPr lang="en-GB" sz="2000" i="1" dirty="0" smtClean="0"/>
              <a:t>Office</a:t>
            </a:r>
          </a:p>
          <a:p>
            <a:pPr marL="0" indent="0" algn="just">
              <a:buFont typeface="Arial" pitchFamily="34" charset="0"/>
              <a:buNone/>
            </a:pPr>
            <a:r>
              <a:rPr lang="en-GB" sz="2000" i="1" dirty="0" smtClean="0"/>
              <a:t>Hotspots</a:t>
            </a:r>
          </a:p>
          <a:p>
            <a:pPr marL="0" indent="0" algn="just">
              <a:buFont typeface="Arial" pitchFamily="34" charset="0"/>
              <a:buNone/>
            </a:pPr>
            <a:r>
              <a:rPr lang="en-GB" sz="2000" i="1" dirty="0" smtClean="0"/>
              <a:t>Hotels</a:t>
            </a:r>
          </a:p>
          <a:p>
            <a:pPr marL="0" indent="0" algn="just">
              <a:buFont typeface="Arial" pitchFamily="34" charset="0"/>
              <a:buNone/>
            </a:pPr>
            <a:r>
              <a:rPr lang="en-GB" sz="2000" i="1" dirty="0" smtClean="0"/>
              <a:t>Mobile Phone</a:t>
            </a:r>
          </a:p>
          <a:p>
            <a:pPr marL="0" indent="0" algn="just">
              <a:buFont typeface="Arial" pitchFamily="34" charset="0"/>
              <a:buNone/>
            </a:pPr>
            <a:endParaRPr lang="en-GB" sz="2000" i="1" dirty="0"/>
          </a:p>
        </p:txBody>
      </p:sp>
      <p:sp>
        <p:nvSpPr>
          <p:cNvPr id="7" name="Content Placeholder 2">
            <a:extLst>
              <a:ext uri="{FF2B5EF4-FFF2-40B4-BE49-F238E27FC236}">
                <a16:creationId xmlns:a16="http://schemas.microsoft.com/office/drawing/2014/main" id="{54A1C25E-7EBF-4A13-B167-E80F199FF570}"/>
              </a:ext>
            </a:extLst>
          </p:cNvPr>
          <p:cNvSpPr txBox="1">
            <a:spLocks/>
          </p:cNvSpPr>
          <p:nvPr/>
        </p:nvSpPr>
        <p:spPr>
          <a:xfrm>
            <a:off x="5868144" y="1490382"/>
            <a:ext cx="25922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Anyone</a:t>
            </a:r>
          </a:p>
          <a:p>
            <a:r>
              <a:rPr lang="en-GB" sz="2000" dirty="0" smtClean="0"/>
              <a:t>Everyone (seems horrible!!! But true)</a:t>
            </a:r>
          </a:p>
          <a:p>
            <a:endParaRPr lang="en-GB" sz="2000" dirty="0" smtClean="0"/>
          </a:p>
          <a:p>
            <a:pPr marL="0" indent="0" algn="just">
              <a:buFont typeface="Arial" pitchFamily="34" charset="0"/>
              <a:buNone/>
            </a:pPr>
            <a:r>
              <a:rPr lang="en-GB" sz="2000" i="1" dirty="0" smtClean="0"/>
              <a:t>People</a:t>
            </a:r>
          </a:p>
          <a:p>
            <a:pPr marL="0" indent="0" algn="just">
              <a:buFont typeface="Arial" pitchFamily="34" charset="0"/>
              <a:buNone/>
            </a:pPr>
            <a:r>
              <a:rPr lang="en-GB" sz="2000" i="1" dirty="0" smtClean="0"/>
              <a:t>Machines</a:t>
            </a:r>
          </a:p>
          <a:p>
            <a:pPr marL="0" indent="0" algn="just">
              <a:buFont typeface="Arial" pitchFamily="34" charset="0"/>
              <a:buNone/>
            </a:pPr>
            <a:r>
              <a:rPr lang="en-GB" sz="2000" i="1" dirty="0" smtClean="0"/>
              <a:t>Papers</a:t>
            </a:r>
          </a:p>
          <a:p>
            <a:pPr marL="0" indent="0" algn="just">
              <a:buFont typeface="Arial" pitchFamily="34" charset="0"/>
              <a:buNone/>
            </a:pPr>
            <a:r>
              <a:rPr lang="en-GB" sz="2000" i="1" dirty="0" smtClean="0"/>
              <a:t>Coupons/ </a:t>
            </a:r>
            <a:r>
              <a:rPr lang="en-GB" sz="2000" b="1" i="1" u="sng" dirty="0" smtClean="0">
                <a:solidFill>
                  <a:srgbClr val="FF0000"/>
                </a:solidFill>
              </a:rPr>
              <a:t>Free</a:t>
            </a:r>
            <a:r>
              <a:rPr lang="en-GB" sz="2000" i="1" dirty="0" smtClean="0"/>
              <a:t> Offers </a:t>
            </a:r>
          </a:p>
          <a:p>
            <a:pPr marL="0" indent="0" algn="just">
              <a:buFont typeface="Arial" pitchFamily="34" charset="0"/>
              <a:buNone/>
            </a:pPr>
            <a:endParaRPr lang="en-GB" sz="2000" i="1" dirty="0"/>
          </a:p>
        </p:txBody>
      </p:sp>
      <p:pic>
        <p:nvPicPr>
          <p:cNvPr id="8" name="Picture 7" descr="File:SMirC-beware.sv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36296" y="4581128"/>
            <a:ext cx="1628800" cy="1628800"/>
          </a:xfrm>
          <a:prstGeom prst="rect">
            <a:avLst/>
          </a:prstGeom>
        </p:spPr>
      </p:pic>
      <p:sp>
        <p:nvSpPr>
          <p:cNvPr id="9" name="TextBox 8"/>
          <p:cNvSpPr txBox="1"/>
          <p:nvPr/>
        </p:nvSpPr>
        <p:spPr>
          <a:xfrm>
            <a:off x="128576" y="5077417"/>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spTree>
    <p:extLst>
      <p:ext uri="{BB962C8B-B14F-4D97-AF65-F5344CB8AC3E}">
        <p14:creationId xmlns:p14="http://schemas.microsoft.com/office/powerpoint/2010/main" val="39030774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Domains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algn="just"/>
            <a:r>
              <a:rPr lang="en-US" sz="1600" dirty="0"/>
              <a:t>Websites and Power of </a:t>
            </a:r>
            <a:r>
              <a:rPr lang="en-US" sz="1600" dirty="0" smtClean="0"/>
              <a:t>Data</a:t>
            </a:r>
          </a:p>
          <a:p>
            <a:pPr algn="just"/>
            <a:r>
              <a:rPr lang="en-US" sz="1600" dirty="0"/>
              <a:t>Domains</a:t>
            </a:r>
          </a:p>
          <a:p>
            <a:pPr lvl="1" algn="just">
              <a:buFont typeface="Arial" panose="020B0604020202020204" pitchFamily="34" charset="0"/>
              <a:buChar char="•"/>
            </a:pPr>
            <a:r>
              <a:rPr lang="en-US" sz="1600" dirty="0"/>
              <a:t>Business large and small have recognized the power of big data and data analytics</a:t>
            </a:r>
          </a:p>
          <a:p>
            <a:pPr lvl="1" algn="just">
              <a:buFont typeface="Arial" panose="020B0604020202020204" pitchFamily="34" charset="0"/>
              <a:buChar char="•"/>
            </a:pPr>
            <a:r>
              <a:rPr lang="en-US" sz="1600" dirty="0"/>
              <a:t>Organizations like Google, LinkedIn, Amazon provide important services and opportunity for their customers</a:t>
            </a:r>
          </a:p>
          <a:p>
            <a:pPr algn="just"/>
            <a:r>
              <a:rPr lang="en-US" sz="1600" dirty="0" smtClean="0"/>
              <a:t>Tracking worldwide </a:t>
            </a:r>
            <a:r>
              <a:rPr lang="en-US" sz="1600" dirty="0"/>
              <a:t>weather trends, monitor the oceans, and track </a:t>
            </a:r>
            <a:r>
              <a:rPr lang="en-US" sz="1600" dirty="0" smtClean="0"/>
              <a:t>the movement </a:t>
            </a:r>
            <a:r>
              <a:rPr lang="en-US" sz="1600" dirty="0"/>
              <a:t>and behavior of people, animals and objects in real time.</a:t>
            </a:r>
          </a:p>
          <a:p>
            <a:pPr algn="just"/>
            <a:r>
              <a:rPr lang="en-US" sz="1600" dirty="0" smtClean="0"/>
              <a:t>Geospatial </a:t>
            </a:r>
            <a:r>
              <a:rPr lang="en-US" sz="1600" dirty="0"/>
              <a:t>Information Systems (GIS</a:t>
            </a:r>
            <a:r>
              <a:rPr lang="en-US" sz="1600" dirty="0" smtClean="0"/>
              <a:t>), the </a:t>
            </a:r>
            <a:r>
              <a:rPr lang="en-US" sz="1600" dirty="0"/>
              <a:t>Internet of Everything (IoE</a:t>
            </a:r>
            <a:r>
              <a:rPr lang="en-US" sz="1600" dirty="0" smtClean="0"/>
              <a:t>), </a:t>
            </a:r>
            <a:r>
              <a:rPr lang="en-US" sz="1600" dirty="0" err="1" smtClean="0"/>
              <a:t>etc</a:t>
            </a:r>
            <a:r>
              <a:rPr lang="en-US" sz="1600" dirty="0" smtClean="0"/>
              <a:t> .</a:t>
            </a:r>
            <a:endParaRPr lang="en-US" sz="1600" dirty="0"/>
          </a:p>
          <a:p>
            <a:pPr marL="0" indent="0" algn="just">
              <a:buNone/>
            </a:pPr>
            <a:endParaRPr lang="en-US" sz="1600" dirty="0"/>
          </a:p>
          <a:p>
            <a:pPr algn="just"/>
            <a:endParaRPr lang="en-GB" sz="1600" i="1"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TextBox 7"/>
          <p:cNvSpPr txBox="1"/>
          <p:nvPr/>
        </p:nvSpPr>
        <p:spPr>
          <a:xfrm>
            <a:off x="2843808" y="4293096"/>
            <a:ext cx="2809295" cy="369332"/>
          </a:xfrm>
          <a:prstGeom prst="rect">
            <a:avLst/>
          </a:prstGeom>
          <a:noFill/>
        </p:spPr>
        <p:txBody>
          <a:bodyPr wrap="none" rtlCol="0">
            <a:spAutoFit/>
          </a:bodyPr>
          <a:lstStyle/>
          <a:p>
            <a:r>
              <a:rPr lang="en-GB" b="1" dirty="0" smtClean="0">
                <a:solidFill>
                  <a:srgbClr val="FF0000"/>
                </a:solidFill>
              </a:rPr>
              <a:t>INFORMATION IS WEALTH</a:t>
            </a:r>
            <a:endParaRPr lang="en-GB" dirty="0"/>
          </a:p>
        </p:txBody>
      </p:sp>
    </p:spTree>
    <p:extLst>
      <p:ext uri="{BB962C8B-B14F-4D97-AF65-F5344CB8AC3E}">
        <p14:creationId xmlns:p14="http://schemas.microsoft.com/office/powerpoint/2010/main" val="16100489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How ?</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algn="just"/>
            <a:r>
              <a:rPr lang="en-GB" altLang="en-US" sz="2000" dirty="0"/>
              <a:t>Hijacked </a:t>
            </a:r>
            <a:r>
              <a:rPr lang="en-GB" altLang="en-US" sz="2000" dirty="0" smtClean="0"/>
              <a:t>People</a:t>
            </a:r>
            <a:r>
              <a:rPr lang="en-GB" sz="2000" dirty="0"/>
              <a:t> </a:t>
            </a:r>
          </a:p>
          <a:p>
            <a:pPr lvl="1" algn="just"/>
            <a:r>
              <a:rPr lang="en-GB" sz="1600" dirty="0" smtClean="0"/>
              <a:t>Wireless Hotspots, Social Engineering, Tailgating, etc… </a:t>
            </a:r>
            <a:endParaRPr lang="en-GB" sz="2000" dirty="0" smtClean="0"/>
          </a:p>
          <a:p>
            <a:pPr algn="just"/>
            <a:r>
              <a:rPr lang="en-GB" sz="2000" dirty="0" smtClean="0"/>
              <a:t>Ransomed Companies</a:t>
            </a:r>
          </a:p>
          <a:p>
            <a:pPr lvl="1" algn="just"/>
            <a:r>
              <a:rPr lang="en-GB" sz="1600" dirty="0" smtClean="0"/>
              <a:t>Ransomware, </a:t>
            </a:r>
          </a:p>
          <a:p>
            <a:pPr algn="just"/>
            <a:r>
              <a:rPr lang="en-GB" sz="2000" dirty="0" smtClean="0"/>
              <a:t>Targeted Nations</a:t>
            </a:r>
          </a:p>
          <a:p>
            <a:pPr lvl="1" algn="just"/>
            <a:r>
              <a:rPr lang="en-GB" sz="1600" dirty="0" smtClean="0"/>
              <a:t>Some </a:t>
            </a:r>
            <a:r>
              <a:rPr lang="en-GB" sz="1600" dirty="0"/>
              <a:t>of today’s malware is so sophisticated </a:t>
            </a:r>
            <a:r>
              <a:rPr lang="en-GB" sz="1600" dirty="0" smtClean="0"/>
              <a:t>and </a:t>
            </a:r>
            <a:r>
              <a:rPr lang="en-GB" sz="1600" dirty="0"/>
              <a:t>expensive to create that security experts believe only a nation state or group of nations could possibly have the influence and funding to create </a:t>
            </a:r>
            <a:r>
              <a:rPr lang="en-GB" sz="1600" dirty="0" smtClean="0"/>
              <a:t>it.</a:t>
            </a:r>
          </a:p>
          <a:p>
            <a:pPr lvl="1" algn="just"/>
            <a:r>
              <a:rPr lang="en-GB" sz="1600" dirty="0" smtClean="0"/>
              <a:t>Such </a:t>
            </a:r>
            <a:r>
              <a:rPr lang="en-GB" sz="1600" dirty="0"/>
              <a:t>malware can be targeted to attack a </a:t>
            </a:r>
            <a:r>
              <a:rPr lang="en-GB" sz="1600" dirty="0" smtClean="0"/>
              <a:t>nation’s </a:t>
            </a:r>
            <a:r>
              <a:rPr lang="en-GB" sz="1600" dirty="0"/>
              <a:t>vulnerable infrastructure, such as </a:t>
            </a:r>
            <a:r>
              <a:rPr lang="en-GB" sz="1600" dirty="0" smtClean="0"/>
              <a:t>the </a:t>
            </a:r>
            <a:r>
              <a:rPr lang="en-GB" sz="1600" dirty="0"/>
              <a:t>water system or power </a:t>
            </a:r>
            <a:r>
              <a:rPr lang="en-GB" sz="1600" dirty="0" smtClean="0"/>
              <a:t>grid.</a:t>
            </a:r>
          </a:p>
          <a:p>
            <a:pPr marL="0" lvl="3" indent="0" algn="just">
              <a:buSzPct val="100000"/>
              <a:buNone/>
            </a:pPr>
            <a:r>
              <a:rPr lang="en-GB" baseline="-25000" dirty="0" smtClean="0"/>
              <a:t>1</a:t>
            </a:r>
          </a:p>
          <a:p>
            <a:pPr algn="just"/>
            <a:endParaRPr lang="en-GB" sz="2000" i="1"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4" name="TextBox 3"/>
          <p:cNvSpPr txBox="1"/>
          <p:nvPr/>
        </p:nvSpPr>
        <p:spPr>
          <a:xfrm>
            <a:off x="827584" y="4941168"/>
            <a:ext cx="7855997" cy="369332"/>
          </a:xfrm>
          <a:prstGeom prst="rect">
            <a:avLst/>
          </a:prstGeom>
          <a:noFill/>
        </p:spPr>
        <p:txBody>
          <a:bodyPr wrap="none" rtlCol="0">
            <a:spAutoFit/>
          </a:bodyPr>
          <a:lstStyle/>
          <a:p>
            <a:r>
              <a:rPr lang="en-GB" dirty="0" smtClean="0"/>
              <a:t>Lets take a break, grab a cup of Tea while watching this video </a:t>
            </a:r>
            <a:r>
              <a:rPr lang="en-GB" dirty="0" smtClean="0">
                <a:hlinkClick r:id="rId2"/>
              </a:rPr>
              <a:t>Anatomy of Attack</a:t>
            </a:r>
            <a:endParaRPr lang="en-GB"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Tree>
    <p:extLst>
      <p:ext uri="{BB962C8B-B14F-4D97-AF65-F5344CB8AC3E}">
        <p14:creationId xmlns:p14="http://schemas.microsoft.com/office/powerpoint/2010/main" val="7739172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Actors!!!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44108" y="1196752"/>
            <a:ext cx="6480720" cy="4320480"/>
          </a:xfrm>
          <a:prstGeom prst="rect">
            <a:avLst/>
          </a:prstGeom>
        </p:spPr>
      </p:pic>
      <p:pic>
        <p:nvPicPr>
          <p:cNvPr id="6" name="Picture 5"/>
          <p:cNvPicPr>
            <a:picLocks noChangeAspect="1"/>
          </p:cNvPicPr>
          <p:nvPr/>
        </p:nvPicPr>
        <p:blipFill>
          <a:blip r:embed="rId3"/>
          <a:stretch>
            <a:fillRect/>
          </a:stretch>
        </p:blipFill>
        <p:spPr>
          <a:xfrm>
            <a:off x="179512" y="692696"/>
            <a:ext cx="2164596" cy="1972016"/>
          </a:xfrm>
          <a:prstGeom prst="rect">
            <a:avLst/>
          </a:prstGeom>
        </p:spPr>
      </p:pic>
      <p:sp>
        <p:nvSpPr>
          <p:cNvPr id="3" name="Rectangle 2"/>
          <p:cNvSpPr/>
          <p:nvPr/>
        </p:nvSpPr>
        <p:spPr>
          <a:xfrm>
            <a:off x="184696" y="2786931"/>
            <a:ext cx="4572000" cy="1354217"/>
          </a:xfrm>
          <a:prstGeom prst="rect">
            <a:avLst/>
          </a:prstGeom>
        </p:spPr>
        <p:txBody>
          <a:bodyPr>
            <a:spAutoFit/>
          </a:bodyPr>
          <a:lstStyle/>
          <a:p>
            <a:r>
              <a:rPr lang="en-US" sz="1600" b="1" dirty="0" smtClean="0"/>
              <a:t>Script Kiddies</a:t>
            </a:r>
            <a:endParaRPr lang="en-US" sz="1600" dirty="0"/>
          </a:p>
          <a:p>
            <a:r>
              <a:rPr lang="en-US" sz="1600" b="1" dirty="0"/>
              <a:t>Vulnerability </a:t>
            </a:r>
            <a:r>
              <a:rPr lang="en-US" sz="1600" b="1" dirty="0" smtClean="0"/>
              <a:t>Brokers</a:t>
            </a:r>
            <a:endParaRPr lang="en-US" sz="1600" dirty="0"/>
          </a:p>
          <a:p>
            <a:r>
              <a:rPr lang="en-US" sz="1600" b="1" dirty="0" smtClean="0"/>
              <a:t>Hacktivists</a:t>
            </a:r>
          </a:p>
          <a:p>
            <a:r>
              <a:rPr lang="en-US" sz="1600" b="1" dirty="0" smtClean="0"/>
              <a:t>Cyber Criminals</a:t>
            </a:r>
          </a:p>
          <a:p>
            <a:r>
              <a:rPr lang="en-US" sz="1600" b="1" dirty="0"/>
              <a:t>State Sponsored Hackers</a:t>
            </a:r>
            <a:endParaRPr lang="en-US" sz="1600" dirty="0"/>
          </a:p>
        </p:txBody>
      </p:sp>
    </p:spTree>
    <p:extLst>
      <p:ext uri="{BB962C8B-B14F-4D97-AF65-F5344CB8AC3E}">
        <p14:creationId xmlns:p14="http://schemas.microsoft.com/office/powerpoint/2010/main" val="39459828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416015"/>
            <a:ext cx="2055194" cy="1370129"/>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04256" y="1101080"/>
            <a:ext cx="6516216" cy="4344144"/>
          </a:xfrm>
          <a:prstGeom prst="rect">
            <a:avLst/>
          </a:prstGeom>
        </p:spPr>
      </p:pic>
      <p:pic>
        <p:nvPicPr>
          <p:cNvPr id="7" name="Picture 6"/>
          <p:cNvPicPr>
            <a:picLocks noChangeAspect="1"/>
          </p:cNvPicPr>
          <p:nvPr/>
        </p:nvPicPr>
        <p:blipFill>
          <a:blip r:embed="rId4"/>
          <a:stretch>
            <a:fillRect/>
          </a:stretch>
        </p:blipFill>
        <p:spPr>
          <a:xfrm>
            <a:off x="179512" y="2309986"/>
            <a:ext cx="2185499" cy="2258119"/>
          </a:xfrm>
          <a:prstGeom prst="rect">
            <a:avLst/>
          </a:prstGeom>
        </p:spPr>
      </p:pic>
    </p:spTree>
    <p:extLst>
      <p:ext uri="{BB962C8B-B14F-4D97-AF65-F5344CB8AC3E}">
        <p14:creationId xmlns:p14="http://schemas.microsoft.com/office/powerpoint/2010/main" val="20642653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6012668" cy="3917032"/>
          </a:xfrm>
        </p:spPr>
        <p:txBody>
          <a:bodyPr>
            <a:noAutofit/>
          </a:bodyPr>
          <a:lstStyle/>
          <a:p>
            <a:pPr marL="268288" indent="-182563"/>
            <a:r>
              <a:rPr lang="en-GB" sz="2000" dirty="0"/>
              <a:t>Personally Identifiable Information (PII) </a:t>
            </a:r>
            <a:endParaRPr lang="en-GB" sz="2000" dirty="0" smtClean="0"/>
          </a:p>
          <a:p>
            <a:pPr marL="668338" lvl="1" indent="-182563"/>
            <a:r>
              <a:rPr lang="en-GB" sz="1600" dirty="0" smtClean="0"/>
              <a:t>name</a:t>
            </a:r>
            <a:r>
              <a:rPr lang="en-GB" sz="1600" dirty="0"/>
              <a:t>, social security number, birthdate, credit card numbers etc.</a:t>
            </a:r>
          </a:p>
          <a:p>
            <a:pPr marL="268288" indent="-182563"/>
            <a:r>
              <a:rPr lang="en-GB" sz="2000" dirty="0"/>
              <a:t>Protected Health Information (PHI</a:t>
            </a:r>
            <a:r>
              <a:rPr lang="en-GB" sz="2000" dirty="0" smtClean="0"/>
              <a:t>)</a:t>
            </a:r>
          </a:p>
          <a:p>
            <a:pPr marL="668338" lvl="1" indent="-182563"/>
            <a:r>
              <a:rPr lang="en-GB" sz="1600" dirty="0" smtClean="0"/>
              <a:t>The </a:t>
            </a:r>
            <a:r>
              <a:rPr lang="en-GB" sz="1600" dirty="0"/>
              <a:t>medical community creates and maintains Electronic </a:t>
            </a:r>
            <a:r>
              <a:rPr lang="en-GB" sz="1600" dirty="0" smtClean="0"/>
              <a:t>Medical Records (EMRs).</a:t>
            </a:r>
            <a:endParaRPr lang="en-GB" sz="1600" dirty="0"/>
          </a:p>
          <a:p>
            <a:pPr marL="268288" indent="-182563"/>
            <a:r>
              <a:rPr lang="en-GB" sz="2000" dirty="0"/>
              <a:t>Personal Security Information (PSI</a:t>
            </a:r>
            <a:r>
              <a:rPr lang="en-GB" sz="2000" dirty="0" smtClean="0"/>
              <a:t>)</a:t>
            </a:r>
          </a:p>
          <a:p>
            <a:pPr marL="668338" lvl="1" indent="-182563"/>
            <a:r>
              <a:rPr lang="en-GB" sz="1600" dirty="0" smtClean="0"/>
              <a:t> usernames</a:t>
            </a:r>
            <a:r>
              <a:rPr lang="en-GB" sz="1600" dirty="0"/>
              <a:t>, passwords, and other security-related information that individuals use to access information or services on the network</a:t>
            </a:r>
            <a:r>
              <a:rPr lang="en-GB" sz="1600" dirty="0" smtClean="0"/>
              <a:t>.</a:t>
            </a:r>
          </a:p>
          <a:p>
            <a:pPr marL="668338" lvl="1" indent="-182563"/>
            <a:endParaRPr lang="en-GB" sz="1600" b="1" dirty="0">
              <a:solidFill>
                <a:srgbClr val="000000"/>
              </a:solidFill>
            </a:endParaRPr>
          </a:p>
          <a:p>
            <a:pPr marL="668338" lvl="1" indent="-182563"/>
            <a:endParaRPr lang="en-GB" sz="1600" b="1" dirty="0" smtClean="0">
              <a:solidFill>
                <a:srgbClr val="000000"/>
              </a:solidFill>
            </a:endParaRPr>
          </a:p>
          <a:p>
            <a:pPr marL="485775" lvl="1" indent="0">
              <a:buNone/>
            </a:pPr>
            <a:r>
              <a:rPr lang="en-GB" sz="1600" baseline="-25000" dirty="0"/>
              <a:t>1</a:t>
            </a:r>
          </a:p>
          <a:p>
            <a:pPr marL="485775" lvl="1" indent="0">
              <a:buNone/>
            </a:pPr>
            <a:endParaRPr lang="en-GB" sz="1600" b="1" dirty="0">
              <a:solidFill>
                <a:srgbClr val="000000"/>
              </a:solidFill>
            </a:endParaRPr>
          </a:p>
          <a:p>
            <a:pPr marL="485775" lvl="1" indent="0">
              <a:buNone/>
            </a:pPr>
            <a:endParaRPr lang="en-GB" sz="1600" dirty="0"/>
          </a:p>
          <a:p>
            <a:pPr marL="485775" lvl="1" indent="0">
              <a:buNone/>
            </a:pPr>
            <a:endParaRPr lang="en-GB" sz="1600" b="1" dirty="0">
              <a:solidFill>
                <a:srgbClr val="000000"/>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pic>
        <p:nvPicPr>
          <p:cNvPr id="8" name="Picture 7"/>
          <p:cNvPicPr>
            <a:picLocks noChangeAspect="1"/>
          </p:cNvPicPr>
          <p:nvPr/>
        </p:nvPicPr>
        <p:blipFill>
          <a:blip r:embed="rId2"/>
          <a:stretch>
            <a:fillRect/>
          </a:stretch>
        </p:blipFill>
        <p:spPr>
          <a:xfrm>
            <a:off x="6156176" y="1747602"/>
            <a:ext cx="2866361" cy="2948533"/>
          </a:xfrm>
          <a:prstGeom prst="rect">
            <a:avLst/>
          </a:prstGeom>
        </p:spPr>
      </p:pic>
    </p:spTree>
    <p:extLst>
      <p:ext uri="{BB962C8B-B14F-4D97-AF65-F5344CB8AC3E}">
        <p14:creationId xmlns:p14="http://schemas.microsoft.com/office/powerpoint/2010/main" val="35526324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07504" y="1118571"/>
            <a:ext cx="8712968" cy="3917032"/>
          </a:xfrm>
        </p:spPr>
        <p:txBody>
          <a:bodyPr>
            <a:noAutofit/>
          </a:bodyPr>
          <a:lstStyle/>
          <a:p>
            <a:pPr marL="0" indent="0" algn="just">
              <a:buNone/>
            </a:pPr>
            <a:r>
              <a:rPr lang="en-US" sz="1400" b="1" dirty="0" smtClean="0"/>
              <a:t>Vulnerability </a:t>
            </a:r>
            <a:r>
              <a:rPr lang="en-US" sz="1400" b="1" dirty="0"/>
              <a:t>Database</a:t>
            </a:r>
            <a:r>
              <a:rPr lang="en-US" sz="1400" dirty="0"/>
              <a:t>: The Nation Common Vulnerabilities and Exposures (CVE) database is an example of the development of a national database. The CVE National Database was developed to provide a publicly available database of all know vulnerabilities. </a:t>
            </a:r>
            <a:r>
              <a:rPr lang="en-US" sz="1400" dirty="0">
                <a:hlinkClick r:id="rId2"/>
              </a:rPr>
              <a:t>http://www.cvedetails.com</a:t>
            </a:r>
            <a:r>
              <a:rPr lang="en-US" sz="1400" dirty="0" smtClean="0">
                <a:hlinkClick r:id="rId2"/>
              </a:rPr>
              <a:t>/</a:t>
            </a:r>
            <a:endParaRPr lang="en-US" sz="1400" dirty="0" smtClean="0"/>
          </a:p>
          <a:p>
            <a:pPr marL="0" indent="0" algn="just">
              <a:buNone/>
            </a:pPr>
            <a:endParaRPr lang="en-US" sz="1400" dirty="0"/>
          </a:p>
          <a:p>
            <a:pPr marL="0" indent="0" algn="just">
              <a:buNone/>
            </a:pPr>
            <a:r>
              <a:rPr lang="en-US" sz="1400" b="1" dirty="0"/>
              <a:t>Early Warning Systems</a:t>
            </a:r>
            <a:r>
              <a:rPr lang="en-US" sz="1400" dirty="0"/>
              <a:t>: The </a:t>
            </a:r>
            <a:r>
              <a:rPr lang="en-US" sz="1400" dirty="0" err="1"/>
              <a:t>Honeynet</a:t>
            </a:r>
            <a:r>
              <a:rPr lang="en-US" sz="1400" dirty="0"/>
              <a:t> project is an example of creating Early Warning Systems. The project provides a </a:t>
            </a:r>
            <a:r>
              <a:rPr lang="en-US" sz="1400" dirty="0" err="1"/>
              <a:t>HoneyMap</a:t>
            </a:r>
            <a:r>
              <a:rPr lang="en-US" sz="1400" dirty="0"/>
              <a:t> which displays real-time visualization of attacks. </a:t>
            </a:r>
            <a:r>
              <a:rPr lang="en-US" sz="1400" dirty="0">
                <a:hlinkClick r:id="rId3"/>
              </a:rPr>
              <a:t>https://www.honeynet.org/node/960</a:t>
            </a:r>
            <a:endParaRPr lang="en-US" sz="1400" dirty="0"/>
          </a:p>
          <a:p>
            <a:pPr marL="0" indent="0" algn="just">
              <a:buNone/>
            </a:pPr>
            <a:endParaRPr lang="en-US" sz="1400" b="1" dirty="0" smtClean="0"/>
          </a:p>
          <a:p>
            <a:pPr marL="0" indent="0" algn="just">
              <a:buNone/>
            </a:pPr>
            <a:r>
              <a:rPr lang="en-US" sz="1400" b="1" dirty="0" smtClean="0"/>
              <a:t>Share </a:t>
            </a:r>
            <a:r>
              <a:rPr lang="en-US" sz="1400" b="1" dirty="0"/>
              <a:t>Cyber Intelligence</a:t>
            </a:r>
            <a:r>
              <a:rPr lang="en-US" sz="1400" dirty="0"/>
              <a:t>: </a:t>
            </a:r>
            <a:r>
              <a:rPr lang="en-US" sz="1400" dirty="0" err="1"/>
              <a:t>InfraGard</a:t>
            </a:r>
            <a:r>
              <a:rPr lang="en-US" sz="1400" dirty="0"/>
              <a:t> is an example of wide spread sharing of cyber intelligence. The </a:t>
            </a:r>
            <a:r>
              <a:rPr lang="en-US" sz="1400" dirty="0" err="1"/>
              <a:t>InfraGard</a:t>
            </a:r>
            <a:r>
              <a:rPr lang="en-US" sz="1400" dirty="0"/>
              <a:t> program is a partnership between the and the private sector. The participants are dedicated to sharing information and intelligence to prevent hostile cyberattacks. </a:t>
            </a:r>
            <a:r>
              <a:rPr lang="en-US" sz="1400" dirty="0">
                <a:hlinkClick r:id="rId4"/>
              </a:rPr>
              <a:t>https://www.infragard.org</a:t>
            </a:r>
            <a:r>
              <a:rPr lang="en-US" sz="1400" dirty="0" smtClean="0">
                <a:hlinkClick r:id="rId4"/>
              </a:rPr>
              <a:t>/</a:t>
            </a:r>
            <a:endParaRPr lang="en-US" sz="1400" dirty="0" smtClean="0"/>
          </a:p>
          <a:p>
            <a:pPr marL="0" indent="0" algn="just">
              <a:buNone/>
            </a:pPr>
            <a:endParaRPr lang="en-US" sz="1400" dirty="0"/>
          </a:p>
          <a:p>
            <a:pPr marL="0" indent="0" algn="just">
              <a:buNone/>
            </a:pPr>
            <a:r>
              <a:rPr lang="en-US" sz="1400" b="1" dirty="0"/>
              <a:t>ISM Standards</a:t>
            </a:r>
            <a:r>
              <a:rPr lang="en-US" sz="1400" dirty="0"/>
              <a:t>: The ISO 27000 standards are an example of Information Security Management Standards. The standards provide a framework for implementing cybersecurity measures within an organization. </a:t>
            </a:r>
            <a:r>
              <a:rPr lang="en-US" sz="1400" dirty="0">
                <a:hlinkClick r:id="rId5"/>
              </a:rPr>
              <a:t>http://www.27000.org</a:t>
            </a:r>
            <a:r>
              <a:rPr lang="en-US" sz="1400" dirty="0" smtClean="0">
                <a:hlinkClick r:id="rId5"/>
              </a:rPr>
              <a:t>/</a:t>
            </a:r>
            <a:endParaRPr lang="en-US" sz="1400" dirty="0" smtClean="0"/>
          </a:p>
          <a:p>
            <a:pPr marL="0" indent="0" algn="just">
              <a:buNone/>
            </a:pPr>
            <a:endParaRPr lang="en-US" sz="1400" dirty="0"/>
          </a:p>
          <a:p>
            <a:pPr marL="0" indent="0" algn="just">
              <a:buNone/>
            </a:pPr>
            <a:r>
              <a:rPr lang="en-US" sz="1400" b="1" dirty="0"/>
              <a:t>New Laws</a:t>
            </a:r>
            <a:r>
              <a:rPr lang="en-US" sz="1400" dirty="0"/>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Tree>
    <p:extLst>
      <p:ext uri="{BB962C8B-B14F-4D97-AF65-F5344CB8AC3E}">
        <p14:creationId xmlns:p14="http://schemas.microsoft.com/office/powerpoint/2010/main" val="24651071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Areas!!!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2000" dirty="0"/>
              <a:t>Network services like </a:t>
            </a:r>
            <a:r>
              <a:rPr lang="en-US" sz="2000" b="1" dirty="0"/>
              <a:t>DNS, HTTP and Online Databases </a:t>
            </a:r>
            <a:r>
              <a:rPr lang="en-US" sz="2000" dirty="0"/>
              <a:t>are prime targets for cyber criminals</a:t>
            </a:r>
            <a:r>
              <a:rPr lang="en-US" sz="2000" dirty="0" smtClean="0"/>
              <a:t>.</a:t>
            </a:r>
          </a:p>
          <a:p>
            <a:pPr marL="0" indent="0" algn="just">
              <a:buNone/>
            </a:pPr>
            <a:endParaRPr lang="en-US" sz="2000" dirty="0"/>
          </a:p>
          <a:p>
            <a:pPr marL="0" indent="0" algn="just">
              <a:buNone/>
            </a:pPr>
            <a:r>
              <a:rPr lang="en-US" sz="2000" dirty="0"/>
              <a:t>Criminals use </a:t>
            </a:r>
            <a:r>
              <a:rPr lang="en-US" sz="2000" b="1" dirty="0"/>
              <a:t>packet-sniffing tools </a:t>
            </a:r>
            <a:r>
              <a:rPr lang="en-US" sz="2000" dirty="0"/>
              <a:t>to capture data streams over a network. Packet sniffers work by monitoring and recording all information coming across a network. </a:t>
            </a:r>
            <a:endParaRPr lang="en-US" sz="2000" dirty="0" smtClean="0"/>
          </a:p>
          <a:p>
            <a:pPr marL="0" indent="0" algn="just">
              <a:buNone/>
            </a:pPr>
            <a:endParaRPr lang="en-US" sz="2000" dirty="0"/>
          </a:p>
          <a:p>
            <a:pPr marL="0" indent="0" algn="just">
              <a:buNone/>
            </a:pPr>
            <a:r>
              <a:rPr lang="en-US" sz="2000" dirty="0"/>
              <a:t>Criminals can also use rogue devices, such as </a:t>
            </a:r>
            <a:r>
              <a:rPr lang="en-US" sz="2000" b="1" dirty="0"/>
              <a:t>unsecured Wi-Fi access points</a:t>
            </a:r>
            <a:r>
              <a:rPr lang="en-US" sz="2000" dirty="0"/>
              <a:t>. </a:t>
            </a:r>
          </a:p>
          <a:p>
            <a:pPr marL="0" indent="0" algn="just">
              <a:buNone/>
            </a:pPr>
            <a:endParaRPr lang="en-US" sz="2000" dirty="0" smtClean="0"/>
          </a:p>
          <a:p>
            <a:pPr marL="0" indent="0" algn="just">
              <a:buNone/>
            </a:pPr>
            <a:r>
              <a:rPr lang="en-US" sz="2000" b="1" dirty="0" smtClean="0"/>
              <a:t>Packet </a:t>
            </a:r>
            <a:r>
              <a:rPr lang="en-US" sz="2000" b="1" dirty="0"/>
              <a:t>forgery</a:t>
            </a:r>
            <a:r>
              <a:rPr lang="en-US" sz="2000" dirty="0"/>
              <a:t> (or packet injection) interferes with an established network communication by constructing packets to appear as if they are part of a communication.</a:t>
            </a:r>
            <a:endParaRPr lang="en-GB" sz="1600" b="1" dirty="0">
              <a:solidFill>
                <a:srgbClr val="000000"/>
              </a:solidFill>
            </a:endParaRPr>
          </a:p>
        </p:txBody>
      </p:sp>
    </p:spTree>
    <p:extLst>
      <p:ext uri="{BB962C8B-B14F-4D97-AF65-F5344CB8AC3E}">
        <p14:creationId xmlns:p14="http://schemas.microsoft.com/office/powerpoint/2010/main" val="38632231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Areas!!!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2000" b="1" dirty="0" smtClean="0"/>
              <a:t>Internal </a:t>
            </a:r>
            <a:r>
              <a:rPr lang="en-US" sz="2000" b="1" dirty="0"/>
              <a:t>Security Threats </a:t>
            </a:r>
          </a:p>
          <a:p>
            <a:pPr marL="0" indent="0" algn="just">
              <a:buNone/>
            </a:pPr>
            <a:r>
              <a:rPr lang="en-US" sz="2000" b="1" dirty="0" smtClean="0"/>
              <a:t>External </a:t>
            </a:r>
            <a:r>
              <a:rPr lang="en-US" sz="2000" b="1" dirty="0"/>
              <a:t>Security </a:t>
            </a:r>
            <a:r>
              <a:rPr lang="en-US" sz="2000" b="1" dirty="0" smtClean="0"/>
              <a:t>Threats</a:t>
            </a:r>
          </a:p>
          <a:p>
            <a:pPr marL="0" indent="0" algn="just">
              <a:buNone/>
            </a:pPr>
            <a:r>
              <a:rPr lang="en-US" sz="2000" b="1" dirty="0"/>
              <a:t>Vulnerabilities of Mobile </a:t>
            </a:r>
            <a:r>
              <a:rPr lang="en-US" sz="2000" b="1" dirty="0" smtClean="0"/>
              <a:t>Devices</a:t>
            </a:r>
          </a:p>
          <a:p>
            <a:pPr marL="0" indent="0" algn="just">
              <a:buNone/>
            </a:pPr>
            <a:r>
              <a:rPr lang="en-US" sz="2000" b="1" dirty="0"/>
              <a:t>Emergence </a:t>
            </a:r>
            <a:r>
              <a:rPr lang="en-US" sz="2000" b="1" dirty="0" smtClean="0"/>
              <a:t>Internet-of-Things</a:t>
            </a:r>
          </a:p>
          <a:p>
            <a:pPr marL="0" indent="0" algn="just">
              <a:buNone/>
            </a:pPr>
            <a:r>
              <a:rPr lang="en-US" sz="2000" b="1" dirty="0"/>
              <a:t>Impact of Big Data</a:t>
            </a:r>
            <a:endParaRPr lang="en-US" sz="2000" dirty="0"/>
          </a:p>
        </p:txBody>
      </p:sp>
    </p:spTree>
    <p:extLst>
      <p:ext uri="{BB962C8B-B14F-4D97-AF65-F5344CB8AC3E}">
        <p14:creationId xmlns:p14="http://schemas.microsoft.com/office/powerpoint/2010/main" val="32753476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2420889"/>
            <a:ext cx="4079212" cy="2719474"/>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2488448"/>
            <a:ext cx="3563888" cy="2807080"/>
          </a:xfrm>
          <a:prstGeom prst="rect">
            <a:avLst/>
          </a:prstGeom>
        </p:spPr>
      </p:pic>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268288" indent="-182563"/>
            <a:r>
              <a:rPr lang="en-GB" sz="2000" dirty="0" smtClean="0"/>
              <a:t>Defending needs Planning!!!. Without planning…you can’t defend the attacks because attackers always plan…..</a:t>
            </a:r>
          </a:p>
          <a:p>
            <a:pPr marL="268288" indent="-182563"/>
            <a:r>
              <a:rPr lang="en-GB" sz="2000" b="1" dirty="0" smtClean="0">
                <a:solidFill>
                  <a:srgbClr val="000000"/>
                </a:solidFill>
              </a:rPr>
              <a:t>Actually, attackers always make a better plan!!!</a:t>
            </a:r>
            <a:endParaRPr lang="en-GB" sz="1600" b="1" dirty="0">
              <a:solidFill>
                <a:srgbClr val="000000"/>
              </a:solidFill>
            </a:endParaRPr>
          </a:p>
        </p:txBody>
      </p:sp>
    </p:spTree>
    <p:extLst>
      <p:ext uri="{BB962C8B-B14F-4D97-AF65-F5344CB8AC3E}">
        <p14:creationId xmlns:p14="http://schemas.microsoft.com/office/powerpoint/2010/main" val="33142587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9279" y="116632"/>
            <a:ext cx="1955569" cy="1303712"/>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11308"/>
          <a:stretch/>
        </p:blipFill>
        <p:spPr>
          <a:xfrm>
            <a:off x="3360654" y="1157235"/>
            <a:ext cx="5747850" cy="4320480"/>
          </a:xfrm>
          <a:prstGeom prst="rect">
            <a:avLst/>
          </a:prstGeom>
        </p:spPr>
      </p:pic>
      <p:pic>
        <p:nvPicPr>
          <p:cNvPr id="7" name="Picture 6"/>
          <p:cNvPicPr>
            <a:picLocks noChangeAspect="1"/>
          </p:cNvPicPr>
          <p:nvPr/>
        </p:nvPicPr>
        <p:blipFill>
          <a:blip r:embed="rId4"/>
          <a:stretch>
            <a:fillRect/>
          </a:stretch>
        </p:blipFill>
        <p:spPr>
          <a:xfrm>
            <a:off x="107504" y="1849964"/>
            <a:ext cx="3312368" cy="3512252"/>
          </a:xfrm>
          <a:prstGeom prst="rect">
            <a:avLst/>
          </a:prstGeom>
        </p:spPr>
      </p:pic>
    </p:spTree>
    <p:extLst>
      <p:ext uri="{BB962C8B-B14F-4D97-AF65-F5344CB8AC3E}">
        <p14:creationId xmlns:p14="http://schemas.microsoft.com/office/powerpoint/2010/main" val="26717786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r="11308"/>
          <a:stretch/>
        </p:blipFill>
        <p:spPr>
          <a:xfrm>
            <a:off x="6382948" y="3428999"/>
            <a:ext cx="2725555" cy="2048715"/>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504" y="1148408"/>
            <a:ext cx="6840760" cy="4176464"/>
          </a:xfrm>
          <a:prstGeom prst="rect">
            <a:avLst/>
          </a:prstGeom>
        </p:spPr>
      </p:pic>
      <p:pic>
        <p:nvPicPr>
          <p:cNvPr id="10" name="Picture 9">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6986" t="22371" r="25038" b="67102"/>
          <a:stretch/>
        </p:blipFill>
        <p:spPr>
          <a:xfrm>
            <a:off x="3635896" y="4676801"/>
            <a:ext cx="1814599" cy="648071"/>
          </a:xfrm>
          <a:prstGeom prst="rect">
            <a:avLst/>
          </a:prstGeom>
          <a:ln w="6350">
            <a:solidFill>
              <a:schemeClr val="tx1"/>
            </a:solidFill>
          </a:ln>
        </p:spPr>
      </p:pic>
      <p:pic>
        <p:nvPicPr>
          <p:cNvPr id="11" name="Picture 10">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5904" t="48787" r="26121" b="38581"/>
          <a:stretch/>
        </p:blipFill>
        <p:spPr>
          <a:xfrm>
            <a:off x="1403648" y="4005064"/>
            <a:ext cx="1368152" cy="586352"/>
          </a:xfrm>
          <a:prstGeom prst="rect">
            <a:avLst/>
          </a:prstGeom>
          <a:ln w="6350">
            <a:solidFill>
              <a:schemeClr val="tx1"/>
            </a:solidFill>
          </a:ln>
        </p:spPr>
      </p:pic>
      <p:pic>
        <p:nvPicPr>
          <p:cNvPr id="12" name="Picture 11">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5959" t="77578" r="24067" b="7684"/>
          <a:stretch/>
        </p:blipFill>
        <p:spPr>
          <a:xfrm>
            <a:off x="251520" y="4652394"/>
            <a:ext cx="1008112" cy="470452"/>
          </a:xfrm>
          <a:prstGeom prst="rect">
            <a:avLst/>
          </a:prstGeom>
          <a:ln w="6350">
            <a:solidFill>
              <a:schemeClr val="tx1"/>
            </a:solidFill>
          </a:ln>
        </p:spPr>
      </p:pic>
    </p:spTree>
    <p:extLst>
      <p:ext uri="{BB962C8B-B14F-4D97-AF65-F5344CB8AC3E}">
        <p14:creationId xmlns:p14="http://schemas.microsoft.com/office/powerpoint/2010/main" val="22091657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People and their roles</a:t>
            </a:r>
            <a:endParaRPr lang="en-GB" sz="3600" dirty="0">
              <a:solidFill>
                <a:schemeClr val="accent1">
                  <a:lumMod val="50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graphicFrame>
        <p:nvGraphicFramePr>
          <p:cNvPr id="8" name="Table 7">
            <a:extLst>
              <a:ext uri="{FF2B5EF4-FFF2-40B4-BE49-F238E27FC236}">
                <a16:creationId xmlns:a16="http://schemas.microsoft.com/office/drawing/2014/main" id="{7860E060-C04D-4208-9BE0-DA527CA311C1}"/>
              </a:ext>
            </a:extLst>
          </p:cNvPr>
          <p:cNvGraphicFramePr>
            <a:graphicFrameLocks noGrp="1"/>
          </p:cNvGraphicFramePr>
          <p:nvPr>
            <p:extLst/>
          </p:nvPr>
        </p:nvGraphicFramePr>
        <p:xfrm>
          <a:off x="339089" y="1403545"/>
          <a:ext cx="8465822" cy="3230880"/>
        </p:xfrm>
        <a:graphic>
          <a:graphicData uri="http://schemas.openxmlformats.org/drawingml/2006/table">
            <a:tbl>
              <a:tblPr firstRow="1" bandRow="1">
                <a:tableStyleId>{5C22544A-7EE6-4342-B048-85BDC9FD1C3A}</a:tableStyleId>
              </a:tblPr>
              <a:tblGrid>
                <a:gridCol w="2383404">
                  <a:extLst>
                    <a:ext uri="{9D8B030D-6E8A-4147-A177-3AD203B41FA5}">
                      <a16:colId xmlns:a16="http://schemas.microsoft.com/office/drawing/2014/main" val="1078132617"/>
                    </a:ext>
                  </a:extLst>
                </a:gridCol>
                <a:gridCol w="6082418">
                  <a:extLst>
                    <a:ext uri="{9D8B030D-6E8A-4147-A177-3AD203B41FA5}">
                      <a16:colId xmlns:a16="http://schemas.microsoft.com/office/drawing/2014/main" val="1096461691"/>
                    </a:ext>
                  </a:extLst>
                </a:gridCol>
              </a:tblGrid>
              <a:tr h="243066">
                <a:tc>
                  <a:txBody>
                    <a:bodyPr/>
                    <a:lstStyle/>
                    <a:p>
                      <a:pPr algn="ctr"/>
                      <a:r>
                        <a:rPr lang="en-US" sz="1400" dirty="0"/>
                        <a:t>Tiers</a:t>
                      </a:r>
                    </a:p>
                  </a:txBody>
                  <a:tcPr/>
                </a:tc>
                <a:tc>
                  <a:txBody>
                    <a:bodyPr/>
                    <a:lstStyle/>
                    <a:p>
                      <a:pPr algn="ctr"/>
                      <a:r>
                        <a:rPr lang="en-US" sz="1400" dirty="0"/>
                        <a:t>Responsibilities</a:t>
                      </a:r>
                    </a:p>
                  </a:txBody>
                  <a:tcPr/>
                </a:tc>
                <a:extLst>
                  <a:ext uri="{0D108BD9-81ED-4DB2-BD59-A6C34878D82A}">
                    <a16:rowId xmlns:a16="http://schemas.microsoft.com/office/drawing/2014/main" val="1293765165"/>
                  </a:ext>
                </a:extLst>
              </a:tr>
              <a:tr h="370840">
                <a:tc>
                  <a:txBody>
                    <a:bodyPr/>
                    <a:lstStyle/>
                    <a:p>
                      <a:pPr algn="just"/>
                      <a:r>
                        <a:rPr lang="en-US" sz="1400" b="1" dirty="0"/>
                        <a:t>Tier 1 Alert Analyst </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Monitor incoming alerts, verify that a true incident has occurred, and forward tickets to Tier 2, if necessary.</a:t>
                      </a:r>
                    </a:p>
                  </a:txBody>
                  <a:tcPr/>
                </a:tc>
                <a:extLst>
                  <a:ext uri="{0D108BD9-81ED-4DB2-BD59-A6C34878D82A}">
                    <a16:rowId xmlns:a16="http://schemas.microsoft.com/office/drawing/2014/main" val="4170509707"/>
                  </a:ext>
                </a:extLst>
              </a:tr>
              <a:tr h="370840">
                <a:tc>
                  <a:txBody>
                    <a:bodyPr/>
                    <a:lstStyle/>
                    <a:p>
                      <a:pPr algn="just"/>
                      <a:r>
                        <a:rPr lang="en-US" sz="1400" b="1" dirty="0"/>
                        <a:t>Tier 2 Incident Responder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Responsible for deep investigation of incidents and advise remediation or action to be taken.</a:t>
                      </a:r>
                    </a:p>
                  </a:txBody>
                  <a:tcPr/>
                </a:tc>
                <a:extLst>
                  <a:ext uri="{0D108BD9-81ED-4DB2-BD59-A6C34878D82A}">
                    <a16:rowId xmlns:a16="http://schemas.microsoft.com/office/drawing/2014/main" val="3961839620"/>
                  </a:ext>
                </a:extLst>
              </a:tr>
              <a:tr h="370840">
                <a:tc>
                  <a:txBody>
                    <a:bodyPr/>
                    <a:lstStyle/>
                    <a:p>
                      <a:pPr algn="just"/>
                      <a:r>
                        <a:rPr lang="en-US" sz="1400" b="1" dirty="0"/>
                        <a:t>Tier 3 Threat Hunter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Experts in network, endpoint, threat intelligence, malware reverse engineering and tracing the processes of the malware to determine its impact and how it can be removed. They are also deeply involved in hunting for potential threats and implementing threat detection tools. Threat hunters search for cyber threats that are present in the network but have not yet been detected.</a:t>
                      </a:r>
                    </a:p>
                  </a:txBody>
                  <a:tcPr/>
                </a:tc>
                <a:extLst>
                  <a:ext uri="{0D108BD9-81ED-4DB2-BD59-A6C34878D82A}">
                    <a16:rowId xmlns:a16="http://schemas.microsoft.com/office/drawing/2014/main" val="3087456267"/>
                  </a:ext>
                </a:extLst>
              </a:tr>
              <a:tr h="370840">
                <a:tc>
                  <a:txBody>
                    <a:bodyPr/>
                    <a:lstStyle/>
                    <a:p>
                      <a:pPr algn="just"/>
                      <a:r>
                        <a:rPr lang="en-US" sz="1400" b="1" dirty="0"/>
                        <a:t>SOC Manager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Manages all the resources of the SOC and serves as the point of contact for the larger organization or customer.</a:t>
                      </a:r>
                    </a:p>
                  </a:txBody>
                  <a:tcPr/>
                </a:tc>
                <a:extLst>
                  <a:ext uri="{0D108BD9-81ED-4DB2-BD59-A6C34878D82A}">
                    <a16:rowId xmlns:a16="http://schemas.microsoft.com/office/drawing/2014/main" val="4039412546"/>
                  </a:ext>
                </a:extLst>
              </a:tr>
            </a:tbl>
          </a:graphicData>
        </a:graphic>
      </p:graphicFrame>
    </p:spTree>
    <p:extLst>
      <p:ext uri="{BB962C8B-B14F-4D97-AF65-F5344CB8AC3E}">
        <p14:creationId xmlns:p14="http://schemas.microsoft.com/office/powerpoint/2010/main" val="28749001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Complexity!!!</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2000" b="1" dirty="0"/>
              <a:t>Advanced Weapons</a:t>
            </a:r>
          </a:p>
          <a:p>
            <a:pPr marL="0" indent="0" algn="just">
              <a:buNone/>
            </a:pPr>
            <a:r>
              <a:rPr lang="en-US" sz="2000" dirty="0" smtClean="0"/>
              <a:t>Advanced </a:t>
            </a:r>
            <a:r>
              <a:rPr lang="en-US" sz="2000" dirty="0"/>
              <a:t>persistent threat (APT) is a continuous computer hack that occurs under the radar against a specific object. </a:t>
            </a:r>
            <a:endParaRPr lang="en-US" sz="2000" dirty="0" smtClean="0"/>
          </a:p>
          <a:p>
            <a:pPr marL="0" indent="0" algn="just">
              <a:buNone/>
            </a:pPr>
            <a:r>
              <a:rPr lang="en-US" sz="2000" dirty="0" smtClean="0"/>
              <a:t>Criminals </a:t>
            </a:r>
            <a:r>
              <a:rPr lang="en-US" sz="2000" dirty="0"/>
              <a:t>usually choose an APT for business or political motives. </a:t>
            </a:r>
          </a:p>
          <a:p>
            <a:pPr marL="0" indent="0" algn="just">
              <a:buNone/>
            </a:pPr>
            <a:r>
              <a:rPr lang="en-US" sz="2000" b="1" dirty="0" smtClean="0"/>
              <a:t>Broader </a:t>
            </a:r>
            <a:r>
              <a:rPr lang="en-US" sz="2000" b="1" dirty="0"/>
              <a:t>Scope and Cascade Effect</a:t>
            </a:r>
          </a:p>
          <a:p>
            <a:pPr marL="0" indent="0" algn="just">
              <a:buNone/>
            </a:pPr>
            <a:r>
              <a:rPr lang="en-US" sz="2000" dirty="0"/>
              <a:t>Federated identity management refers to multiple enterprises that let their users use the same identification credentials gaining access to the networks of all enterprises in the group. </a:t>
            </a:r>
            <a:endParaRPr lang="en-US" sz="2000" dirty="0" smtClean="0"/>
          </a:p>
          <a:p>
            <a:pPr marL="0" indent="0" algn="just">
              <a:buNone/>
            </a:pPr>
            <a:r>
              <a:rPr lang="en-US" sz="2000" dirty="0" smtClean="0"/>
              <a:t>The </a:t>
            </a:r>
            <a:r>
              <a:rPr lang="en-US" sz="2000" dirty="0"/>
              <a:t>goal of federated identity management is to share identity information automatically across castle boundaries. </a:t>
            </a:r>
          </a:p>
          <a:p>
            <a:pPr marL="0" indent="0" algn="just">
              <a:buNone/>
            </a:pPr>
            <a:r>
              <a:rPr lang="en-US" sz="2000" dirty="0" smtClean="0"/>
              <a:t>The </a:t>
            </a:r>
            <a:r>
              <a:rPr lang="en-US" sz="2000" dirty="0"/>
              <a:t>most common way to protect federated identity is to tie login ability to an authorized device.</a:t>
            </a:r>
          </a:p>
        </p:txBody>
      </p:sp>
    </p:spTree>
    <p:extLst>
      <p:ext uri="{BB962C8B-B14F-4D97-AF65-F5344CB8AC3E}">
        <p14:creationId xmlns:p14="http://schemas.microsoft.com/office/powerpoint/2010/main" val="41575940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Threat Complexity!!!</a:t>
            </a: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1600" b="1" dirty="0"/>
              <a:t>Safety Implications</a:t>
            </a:r>
          </a:p>
          <a:p>
            <a:pPr marL="0" indent="0" algn="just">
              <a:buNone/>
            </a:pPr>
            <a:r>
              <a:rPr lang="en-US" sz="1600" dirty="0"/>
              <a:t>There are many safety implication associated with the dark forces of cyber security including emergency call centers in the U.S. are vulnerable to cyberattacks that could shut down 911 networks, jeopardizing public safety. </a:t>
            </a:r>
          </a:p>
          <a:p>
            <a:pPr marL="0" indent="0" algn="just">
              <a:buNone/>
            </a:pPr>
            <a:r>
              <a:rPr lang="en-US" sz="1600" dirty="0"/>
              <a:t>A telephone denial of service (</a:t>
            </a:r>
            <a:r>
              <a:rPr lang="en-US" sz="1600" dirty="0" err="1"/>
              <a:t>TDoS</a:t>
            </a:r>
            <a:r>
              <a:rPr lang="en-US" sz="1600" dirty="0"/>
              <a:t>) attack uses phone calls against a target telephone network tying up the system and preventing legitimate calls from getting through. </a:t>
            </a:r>
          </a:p>
          <a:p>
            <a:pPr marL="0" indent="0" algn="just">
              <a:buNone/>
            </a:pPr>
            <a:r>
              <a:rPr lang="en-US" sz="1600" dirty="0"/>
              <a:t>The next generation 911 call centers are vulnerable because they use Voice-over-IP (VoIP) systems rather than traditional landlines. </a:t>
            </a:r>
            <a:endParaRPr lang="en-US" sz="1600" dirty="0" smtClean="0"/>
          </a:p>
          <a:p>
            <a:pPr marL="0" indent="0" algn="just">
              <a:buNone/>
            </a:pPr>
            <a:endParaRPr lang="en-US" sz="1600" dirty="0"/>
          </a:p>
          <a:p>
            <a:pPr marL="0" indent="0" algn="just">
              <a:buNone/>
            </a:pPr>
            <a:r>
              <a:rPr lang="en-US" sz="1600" b="1" dirty="0"/>
              <a:t>Heightened Recognition of Cybersecurity Threats</a:t>
            </a:r>
          </a:p>
          <a:p>
            <a:pPr marL="0" indent="0" algn="just">
              <a:buNone/>
            </a:pPr>
            <a:r>
              <a:rPr lang="en-US" sz="1600" dirty="0"/>
              <a:t>The defenses against cyberattacks at the start of the cyber era were low. A smart high school student or script kiddie could gain access to systems. </a:t>
            </a:r>
          </a:p>
          <a:p>
            <a:pPr marL="0" indent="0" algn="just">
              <a:buNone/>
            </a:pPr>
            <a:r>
              <a:rPr lang="en-US" sz="1600" dirty="0"/>
              <a:t>Now, countries across the world have become more aware of the threat of cyberattacks. The threat posed by cyberattacks now head the list of greatest threats to national and economic security in most countries.</a:t>
            </a:r>
          </a:p>
          <a:p>
            <a:pPr marL="0" indent="0" algn="just">
              <a:buNone/>
            </a:pPr>
            <a:endParaRPr lang="en-US" sz="1600" dirty="0"/>
          </a:p>
          <a:p>
            <a:pPr marL="0" indent="0" algn="just">
              <a:buNone/>
            </a:pPr>
            <a:endParaRPr lang="en-US" sz="1800" dirty="0"/>
          </a:p>
        </p:txBody>
      </p:sp>
    </p:spTree>
    <p:extLst>
      <p:ext uri="{BB962C8B-B14F-4D97-AF65-F5344CB8AC3E}">
        <p14:creationId xmlns:p14="http://schemas.microsoft.com/office/powerpoint/2010/main" val="29064487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Finally, we are here….</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0" indent="0" algn="just">
              <a:buNone/>
            </a:pPr>
            <a:r>
              <a:rPr lang="en-GB" sz="3600" i="1" dirty="0" smtClean="0"/>
              <a:t>Threats…</a:t>
            </a:r>
          </a:p>
          <a:p>
            <a:pPr marL="0" indent="0" algn="just">
              <a:buNone/>
            </a:pPr>
            <a:r>
              <a:rPr lang="en-GB" sz="4000" b="1" dirty="0" smtClean="0">
                <a:solidFill>
                  <a:schemeClr val="accent6">
                    <a:lumMod val="75000"/>
                  </a:schemeClr>
                </a:solidFill>
              </a:rPr>
              <a:t>Threat Actors…</a:t>
            </a:r>
          </a:p>
          <a:p>
            <a:pPr marL="0" indent="0" algn="just">
              <a:buNone/>
            </a:pPr>
            <a:r>
              <a:rPr lang="en-GB" sz="7200" b="1" i="1" u="sng" dirty="0" smtClean="0">
                <a:solidFill>
                  <a:srgbClr val="92D050"/>
                </a:solidFill>
              </a:rPr>
              <a:t>Defenders…..</a:t>
            </a:r>
            <a:endParaRPr lang="en-US" sz="4800" b="1" i="1" u="sng" dirty="0">
              <a:solidFill>
                <a:srgbClr val="92D050"/>
              </a:solidFill>
            </a:endParaRPr>
          </a:p>
        </p:txBody>
      </p:sp>
      <p:pic>
        <p:nvPicPr>
          <p:cNvPr id="4" name="Picture 3" descr="File:Bye-Bye2.gif - Wikimedia Common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4005064"/>
            <a:ext cx="2857500" cy="1971675"/>
          </a:xfrm>
          <a:prstGeom prst="rect">
            <a:avLst/>
          </a:prstGeom>
        </p:spPr>
      </p:pic>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6524955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Nothing much…</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69168" y="1340768"/>
            <a:ext cx="4546848" cy="3917032"/>
          </a:xfrm>
        </p:spPr>
        <p:txBody>
          <a:bodyPr>
            <a:normAutofit/>
          </a:bodyPr>
          <a:lstStyle/>
          <a:p>
            <a:pPr algn="just"/>
            <a:r>
              <a:rPr lang="en-US" sz="2200" dirty="0" smtClean="0"/>
              <a:t>Certifications and further educations…</a:t>
            </a:r>
          </a:p>
          <a:p>
            <a:pPr algn="just"/>
            <a:r>
              <a:rPr lang="en-US" sz="2200" dirty="0" smtClean="0"/>
              <a:t>Further Education…</a:t>
            </a:r>
          </a:p>
          <a:p>
            <a:pPr algn="just"/>
            <a:r>
              <a:rPr lang="en-US" sz="2200" dirty="0" smtClean="0"/>
              <a:t>Developing Skills…</a:t>
            </a:r>
          </a:p>
          <a:p>
            <a:pPr algn="just"/>
            <a:r>
              <a:rPr lang="en-US" sz="2200" dirty="0" smtClean="0"/>
              <a:t>Internships and work…</a:t>
            </a:r>
          </a:p>
          <a:p>
            <a:pPr algn="just"/>
            <a:endParaRPr lang="en-US" sz="22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TextBox 7"/>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
        <p:nvSpPr>
          <p:cNvPr id="4" name="Rectangle 3"/>
          <p:cNvSpPr/>
          <p:nvPr/>
        </p:nvSpPr>
        <p:spPr>
          <a:xfrm>
            <a:off x="4737469" y="1351367"/>
            <a:ext cx="4155011" cy="1246495"/>
          </a:xfrm>
          <a:prstGeom prst="rect">
            <a:avLst/>
          </a:prstGeom>
        </p:spPr>
        <p:txBody>
          <a:bodyPr wrap="square">
            <a:spAutoFit/>
          </a:bodyPr>
          <a:lstStyle/>
          <a:p>
            <a:pPr marL="366712" lvl="1" indent="-177800">
              <a:buFont typeface="Arial" pitchFamily="34" charset="0"/>
              <a:buChar char="•"/>
            </a:pPr>
            <a:r>
              <a:rPr lang="en-US" sz="1500" dirty="0"/>
              <a:t>Cisco Certified </a:t>
            </a:r>
            <a:r>
              <a:rPr lang="en-US" sz="1500" dirty="0" err="1"/>
              <a:t>CyberOps</a:t>
            </a:r>
            <a:r>
              <a:rPr lang="en-US" sz="1500" dirty="0"/>
              <a:t> Associate</a:t>
            </a:r>
          </a:p>
          <a:p>
            <a:pPr marL="366712" lvl="1" indent="-177800">
              <a:buFont typeface="Arial" pitchFamily="34" charset="0"/>
              <a:buChar char="•"/>
            </a:pPr>
            <a:r>
              <a:rPr lang="en-US" sz="1500" dirty="0"/>
              <a:t>CompTIA Cybersecurity Analyst Certification</a:t>
            </a:r>
          </a:p>
          <a:p>
            <a:pPr marL="366712" lvl="1" indent="-177800">
              <a:buFont typeface="Arial" pitchFamily="34" charset="0"/>
              <a:buChar char="•"/>
            </a:pPr>
            <a:r>
              <a:rPr lang="en-US" sz="1500" dirty="0"/>
              <a:t>(ISC)² Information Security Certifications</a:t>
            </a:r>
          </a:p>
          <a:p>
            <a:pPr marL="366712" lvl="1" indent="-177800">
              <a:buFont typeface="Arial" pitchFamily="34" charset="0"/>
              <a:buChar char="•"/>
            </a:pPr>
            <a:r>
              <a:rPr lang="fr-FR" sz="1500" dirty="0"/>
              <a:t>Global Information Assurance Certification</a:t>
            </a:r>
            <a:br>
              <a:rPr lang="fr-FR" sz="1500" dirty="0"/>
            </a:br>
            <a:r>
              <a:rPr lang="fr-FR" sz="1500" dirty="0"/>
              <a:t> (GIAC)</a:t>
            </a:r>
          </a:p>
        </p:txBody>
      </p:sp>
    </p:spTree>
    <p:extLst>
      <p:ext uri="{BB962C8B-B14F-4D97-AF65-F5344CB8AC3E}">
        <p14:creationId xmlns:p14="http://schemas.microsoft.com/office/powerpoint/2010/main" val="25317120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923330"/>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 Cybersecurity Anatomy</a:t>
            </a:r>
            <a:r>
              <a:rPr lang="en-US" kern="0" dirty="0" smtClean="0"/>
              <a:t>  </a:t>
            </a:r>
            <a:r>
              <a:rPr lang="en-US" kern="0" baseline="-25000" dirty="0" smtClean="0"/>
              <a:t>https</a:t>
            </a:r>
            <a:r>
              <a:rPr lang="en-US" kern="0" baseline="-25000" dirty="0"/>
              <a:t>://youtu.be/7egBsN_4B2A</a:t>
            </a:r>
            <a:endParaRPr lang="en-US" kern="0" baseline="-25000" dirty="0" smtClean="0"/>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dirty="0" smtClean="0"/>
              <a:t>Reminders/ Action Plans:</a:t>
            </a:r>
          </a:p>
          <a:p>
            <a:pPr algn="just">
              <a:buFont typeface="Wingdings" panose="05000000000000000000" pitchFamily="2" charset="2"/>
              <a:buChar char="ü"/>
            </a:pPr>
            <a:r>
              <a:rPr lang="en-US" sz="2200" b="1" dirty="0" smtClean="0"/>
              <a:t>Try to download Packet Tracer from Cisco Networking academy and give a try.</a:t>
            </a:r>
          </a:p>
          <a:p>
            <a:pPr algn="just">
              <a:buFont typeface="Wingdings" panose="05000000000000000000" pitchFamily="2" charset="2"/>
              <a:buChar char="ü"/>
            </a:pPr>
            <a:r>
              <a:rPr lang="en-US" sz="2200" b="1" dirty="0" smtClean="0"/>
              <a:t>Enroll to Cybersecurity Essentials Course</a:t>
            </a:r>
            <a:endParaRPr lang="en-US" sz="2200" b="1" dirty="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1387</TotalTime>
  <Words>1353</Words>
  <Application>Microsoft Office PowerPoint</Application>
  <PresentationFormat>On-screen Show (4:3)</PresentationFormat>
  <Paragraphs>168</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Wingdings</vt:lpstr>
      <vt:lpstr>Myriad Pro</vt:lpstr>
      <vt:lpstr>Arial</vt:lpstr>
      <vt:lpstr>Calibri</vt:lpstr>
      <vt:lpstr>20140311PresentationUWTSDTemplate</vt:lpstr>
      <vt:lpstr>Cybersecurity Essentials (ACCA4029) Understanding Cybersecurity</vt:lpstr>
      <vt:lpstr>Objectives and Discussions</vt:lpstr>
      <vt:lpstr>Our Focus…</vt:lpstr>
      <vt:lpstr>Threats What           |  Where             |      Who …</vt:lpstr>
      <vt:lpstr>Domains</vt:lpstr>
      <vt:lpstr>How ?</vt:lpstr>
      <vt:lpstr>Threat Actors!!!</vt:lpstr>
      <vt:lpstr>Threat Impact</vt:lpstr>
      <vt:lpstr>Threat Impact</vt:lpstr>
      <vt:lpstr>Threat Impact</vt:lpstr>
      <vt:lpstr>Threat Areas!!!</vt:lpstr>
      <vt:lpstr>Threat Areas!!!</vt:lpstr>
      <vt:lpstr>Defending Attacks!!!</vt:lpstr>
      <vt:lpstr>Defending Attacks!!!</vt:lpstr>
      <vt:lpstr>Defending Attacks!!!</vt:lpstr>
      <vt:lpstr>People and their roles</vt:lpstr>
      <vt:lpstr>Threat Complexity!!!</vt:lpstr>
      <vt:lpstr>Threat Complexity!!!</vt:lpstr>
      <vt:lpstr>Finally, we are here….</vt:lpstr>
      <vt:lpstr>Nothing much…</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75</cp:revision>
  <dcterms:created xsi:type="dcterms:W3CDTF">2020-09-20T20:16:38Z</dcterms:created>
  <dcterms:modified xsi:type="dcterms:W3CDTF">2021-01-25T13:01:12Z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