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272" r:id="rId2"/>
    <p:sldId id="273" r:id="rId3"/>
    <p:sldId id="259" r:id="rId4"/>
    <p:sldId id="262" r:id="rId5"/>
    <p:sldId id="289" r:id="rId6"/>
    <p:sldId id="263" r:id="rId7"/>
    <p:sldId id="291" r:id="rId8"/>
    <p:sldId id="292" r:id="rId9"/>
    <p:sldId id="293" r:id="rId10"/>
    <p:sldId id="261" r:id="rId11"/>
    <p:sldId id="264" r:id="rId12"/>
    <p:sldId id="300" r:id="rId13"/>
    <p:sldId id="283" r:id="rId14"/>
    <p:sldId id="284" r:id="rId15"/>
    <p:sldId id="279" r:id="rId16"/>
    <p:sldId id="266" r:id="rId17"/>
    <p:sldId id="285" r:id="rId18"/>
    <p:sldId id="286" r:id="rId19"/>
    <p:sldId id="296" r:id="rId20"/>
    <p:sldId id="287" r:id="rId21"/>
    <p:sldId id="297" r:id="rId22"/>
    <p:sldId id="298" r:id="rId23"/>
    <p:sldId id="299" r:id="rId24"/>
    <p:sldId id="280" r:id="rId25"/>
    <p:sldId id="288" r:id="rId26"/>
    <p:sldId id="294" r:id="rId27"/>
    <p:sldId id="281" r:id="rId28"/>
    <p:sldId id="295" r:id="rId29"/>
    <p:sldId id="301" r:id="rId30"/>
    <p:sldId id="302" r:id="rId3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bigail Sugden |  she/her" initials="A|" lastIdx="2" clrIdx="0">
    <p:extLst>
      <p:ext uri="{19B8F6BF-5375-455C-9EA6-DF929625EA0E}">
        <p15:presenceInfo xmlns:p15="http://schemas.microsoft.com/office/powerpoint/2012/main" userId="f0ff1e85f104133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8F3F0"/>
    <a:srgbClr val="D1D8B7"/>
    <a:srgbClr val="A09D79"/>
    <a:srgbClr val="AD5C4D"/>
    <a:srgbClr val="543E35"/>
    <a:srgbClr val="637700"/>
    <a:srgbClr val="FFF4ED"/>
    <a:srgbClr val="5E6A76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90" autoAdjust="0"/>
    <p:restoredTop sz="94830" autoAdjust="0"/>
  </p:normalViewPr>
  <p:slideViewPr>
    <p:cSldViewPr snapToGrid="0">
      <p:cViewPr varScale="1">
        <p:scale>
          <a:sx n="66" d="100"/>
          <a:sy n="66" d="100"/>
        </p:scale>
        <p:origin x="672" y="36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0" d="100"/>
          <a:sy n="50" d="100"/>
        </p:scale>
        <p:origin x="2708" y="4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8/10/relationships/authors" Target="authors.xml"/><Relationship Id="rId21" Type="http://schemas.openxmlformats.org/officeDocument/2006/relationships/slide" Target="slides/slide20.xml"/><Relationship Id="rId34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7A60A-C0F3-4511-BDF0-84D8A73F5124}" type="doc">
      <dgm:prSet loTypeId="urn:microsoft.com/office/officeart/2005/8/layout/process1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26434D32-7CD5-4F20-B9CA-349B4BE1ED24}">
      <dgm:prSet phldrT="[Text]" phldr="0" custT="1"/>
      <dgm:spPr/>
      <dgm:t>
        <a:bodyPr/>
        <a:lstStyle/>
        <a:p>
          <a:r>
            <a:rPr lang="en-GB" sz="1800" dirty="0">
              <a:solidFill>
                <a:srgbClr val="000000"/>
              </a:solidFill>
              <a:latin typeface="+mj-lt"/>
            </a:rPr>
            <a:t>Initial Improvisation</a:t>
          </a:r>
        </a:p>
      </dgm:t>
    </dgm:pt>
    <dgm:pt modelId="{AD2D157A-E4AE-4F34-8124-737DDCDF3C1C}" type="parTrans" cxnId="{94E88341-E955-4D98-8739-50DD933DC40B}">
      <dgm:prSet/>
      <dgm:spPr/>
      <dgm:t>
        <a:bodyPr/>
        <a:lstStyle/>
        <a:p>
          <a:endParaRPr lang="en-GB" sz="1800">
            <a:solidFill>
              <a:srgbClr val="000000"/>
            </a:solidFill>
            <a:latin typeface="+mj-lt"/>
          </a:endParaRPr>
        </a:p>
      </dgm:t>
    </dgm:pt>
    <dgm:pt modelId="{3AA8E715-0F41-4083-8F89-07832313E559}" type="sibTrans" cxnId="{94E88341-E955-4D98-8739-50DD933DC40B}">
      <dgm:prSet custT="1"/>
      <dgm:spPr/>
      <dgm:t>
        <a:bodyPr/>
        <a:lstStyle/>
        <a:p>
          <a:endParaRPr lang="en-GB" sz="1800">
            <a:solidFill>
              <a:srgbClr val="000000"/>
            </a:solidFill>
            <a:latin typeface="+mj-lt"/>
          </a:endParaRPr>
        </a:p>
      </dgm:t>
    </dgm:pt>
    <dgm:pt modelId="{5148A674-C411-4D0F-A1BD-86C9731893A6}">
      <dgm:prSet phldrT="[Text]" phldr="0" custT="1"/>
      <dgm:spPr/>
      <dgm:t>
        <a:bodyPr/>
        <a:lstStyle/>
        <a:p>
          <a:r>
            <a:rPr lang="en-GB" sz="1800" dirty="0">
              <a:solidFill>
                <a:srgbClr val="000000"/>
              </a:solidFill>
              <a:latin typeface="+mj-lt"/>
            </a:rPr>
            <a:t>Repetition Exercise</a:t>
          </a:r>
        </a:p>
      </dgm:t>
    </dgm:pt>
    <dgm:pt modelId="{155D0DD5-B704-4B92-883C-F97B676A9355}" type="parTrans" cxnId="{E817A7CB-D0AA-4238-9E4E-11214A28991C}">
      <dgm:prSet/>
      <dgm:spPr/>
      <dgm:t>
        <a:bodyPr/>
        <a:lstStyle/>
        <a:p>
          <a:endParaRPr lang="en-GB" sz="1800">
            <a:solidFill>
              <a:srgbClr val="000000"/>
            </a:solidFill>
            <a:latin typeface="+mj-lt"/>
          </a:endParaRPr>
        </a:p>
      </dgm:t>
    </dgm:pt>
    <dgm:pt modelId="{DC5B785C-1EBB-4B3E-8103-D6EDDA47FB15}" type="sibTrans" cxnId="{E817A7CB-D0AA-4238-9E4E-11214A28991C}">
      <dgm:prSet custT="1"/>
      <dgm:spPr/>
      <dgm:t>
        <a:bodyPr/>
        <a:lstStyle/>
        <a:p>
          <a:endParaRPr lang="en-GB" sz="1800">
            <a:solidFill>
              <a:srgbClr val="000000"/>
            </a:solidFill>
            <a:latin typeface="+mj-lt"/>
          </a:endParaRPr>
        </a:p>
      </dgm:t>
    </dgm:pt>
    <dgm:pt modelId="{7155596B-AA75-4236-AF45-00F13B109FCD}">
      <dgm:prSet phldrT="[Text]" phldr="0" custT="1"/>
      <dgm:spPr/>
      <dgm:t>
        <a:bodyPr/>
        <a:lstStyle/>
        <a:p>
          <a:r>
            <a:rPr lang="en-GB" sz="1800" dirty="0">
              <a:solidFill>
                <a:srgbClr val="000000"/>
              </a:solidFill>
              <a:latin typeface="+mj-lt"/>
            </a:rPr>
            <a:t>Final Improvisation</a:t>
          </a:r>
        </a:p>
      </dgm:t>
    </dgm:pt>
    <dgm:pt modelId="{DFE62BBC-E14A-40BF-B9A1-F64E2A1E6D7C}" type="parTrans" cxnId="{BEB7AA62-3E5F-4385-8931-25761FECF306}">
      <dgm:prSet/>
      <dgm:spPr/>
      <dgm:t>
        <a:bodyPr/>
        <a:lstStyle/>
        <a:p>
          <a:endParaRPr lang="en-GB" sz="1800">
            <a:solidFill>
              <a:srgbClr val="000000"/>
            </a:solidFill>
            <a:latin typeface="+mj-lt"/>
          </a:endParaRPr>
        </a:p>
      </dgm:t>
    </dgm:pt>
    <dgm:pt modelId="{F765163D-3A52-47B7-B59B-5FD8018A02DF}" type="sibTrans" cxnId="{BEB7AA62-3E5F-4385-8931-25761FECF306}">
      <dgm:prSet/>
      <dgm:spPr/>
      <dgm:t>
        <a:bodyPr/>
        <a:lstStyle/>
        <a:p>
          <a:endParaRPr lang="en-GB" sz="1800">
            <a:solidFill>
              <a:srgbClr val="000000"/>
            </a:solidFill>
            <a:latin typeface="+mj-lt"/>
          </a:endParaRPr>
        </a:p>
      </dgm:t>
    </dgm:pt>
    <dgm:pt modelId="{318BB706-894A-4D1B-A77D-B7A690610ACD}">
      <dgm:prSet phldrT="[Text]" phldr="0" custT="1"/>
      <dgm:spPr/>
      <dgm:t>
        <a:bodyPr/>
        <a:lstStyle/>
        <a:p>
          <a:r>
            <a:rPr lang="en-GB" sz="1800" dirty="0">
              <a:solidFill>
                <a:srgbClr val="000000"/>
              </a:solidFill>
              <a:latin typeface="+mj-lt"/>
            </a:rPr>
            <a:t>Three Moment Exercise</a:t>
          </a:r>
        </a:p>
      </dgm:t>
    </dgm:pt>
    <dgm:pt modelId="{BDC9D7B9-2C54-4062-9866-558F1BBF64C6}" type="parTrans" cxnId="{F6A68FBB-DD22-4317-9179-AC4C2D5D2D66}">
      <dgm:prSet/>
      <dgm:spPr/>
      <dgm:t>
        <a:bodyPr/>
        <a:lstStyle/>
        <a:p>
          <a:endParaRPr lang="en-GB"/>
        </a:p>
      </dgm:t>
    </dgm:pt>
    <dgm:pt modelId="{C8D3C8C5-53A5-4643-B9F5-6A683547EFA1}" type="sibTrans" cxnId="{F6A68FBB-DD22-4317-9179-AC4C2D5D2D66}">
      <dgm:prSet/>
      <dgm:spPr/>
      <dgm:t>
        <a:bodyPr/>
        <a:lstStyle/>
        <a:p>
          <a:endParaRPr lang="en-GB"/>
        </a:p>
      </dgm:t>
    </dgm:pt>
    <dgm:pt modelId="{AC5673E2-226F-4612-BA96-3E66525D61DE}" type="pres">
      <dgm:prSet presAssocID="{B007A60A-C0F3-4511-BDF0-84D8A73F5124}" presName="Name0" presStyleCnt="0">
        <dgm:presLayoutVars>
          <dgm:dir/>
          <dgm:resizeHandles val="exact"/>
        </dgm:presLayoutVars>
      </dgm:prSet>
      <dgm:spPr/>
    </dgm:pt>
    <dgm:pt modelId="{5AE81BF1-9DFF-444F-9EFF-026E650A3563}" type="pres">
      <dgm:prSet presAssocID="{26434D32-7CD5-4F20-B9CA-349B4BE1ED24}" presName="node" presStyleLbl="node1" presStyleIdx="0" presStyleCnt="4">
        <dgm:presLayoutVars>
          <dgm:bulletEnabled val="1"/>
        </dgm:presLayoutVars>
      </dgm:prSet>
      <dgm:spPr/>
    </dgm:pt>
    <dgm:pt modelId="{16B34A4A-23FE-40AC-9A6C-6BE97AA918FB}" type="pres">
      <dgm:prSet presAssocID="{3AA8E715-0F41-4083-8F89-07832313E559}" presName="sibTrans" presStyleLbl="sibTrans2D1" presStyleIdx="0" presStyleCnt="3"/>
      <dgm:spPr/>
    </dgm:pt>
    <dgm:pt modelId="{49D64A22-B4F9-43EF-905D-A8964A615A47}" type="pres">
      <dgm:prSet presAssocID="{3AA8E715-0F41-4083-8F89-07832313E559}" presName="connectorText" presStyleLbl="sibTrans2D1" presStyleIdx="0" presStyleCnt="3"/>
      <dgm:spPr/>
    </dgm:pt>
    <dgm:pt modelId="{77EA2F12-4879-4E9A-8415-B23A371F4F97}" type="pres">
      <dgm:prSet presAssocID="{318BB706-894A-4D1B-A77D-B7A690610ACD}" presName="node" presStyleLbl="node1" presStyleIdx="1" presStyleCnt="4">
        <dgm:presLayoutVars>
          <dgm:bulletEnabled val="1"/>
        </dgm:presLayoutVars>
      </dgm:prSet>
      <dgm:spPr/>
    </dgm:pt>
    <dgm:pt modelId="{5F97A76C-51CA-4F2E-AB10-6997D3B95BBE}" type="pres">
      <dgm:prSet presAssocID="{C8D3C8C5-53A5-4643-B9F5-6A683547EFA1}" presName="sibTrans" presStyleLbl="sibTrans2D1" presStyleIdx="1" presStyleCnt="3"/>
      <dgm:spPr/>
    </dgm:pt>
    <dgm:pt modelId="{261A1421-C50E-4542-8593-5C2973736A73}" type="pres">
      <dgm:prSet presAssocID="{C8D3C8C5-53A5-4643-B9F5-6A683547EFA1}" presName="connectorText" presStyleLbl="sibTrans2D1" presStyleIdx="1" presStyleCnt="3"/>
      <dgm:spPr/>
    </dgm:pt>
    <dgm:pt modelId="{C1694780-3A63-448C-9202-27B6B37793E5}" type="pres">
      <dgm:prSet presAssocID="{5148A674-C411-4D0F-A1BD-86C9731893A6}" presName="node" presStyleLbl="node1" presStyleIdx="2" presStyleCnt="4">
        <dgm:presLayoutVars>
          <dgm:bulletEnabled val="1"/>
        </dgm:presLayoutVars>
      </dgm:prSet>
      <dgm:spPr/>
    </dgm:pt>
    <dgm:pt modelId="{F4994528-035B-43CA-9F98-E8314F0FE2DE}" type="pres">
      <dgm:prSet presAssocID="{DC5B785C-1EBB-4B3E-8103-D6EDDA47FB15}" presName="sibTrans" presStyleLbl="sibTrans2D1" presStyleIdx="2" presStyleCnt="3"/>
      <dgm:spPr/>
    </dgm:pt>
    <dgm:pt modelId="{893C42B5-DE4A-4821-825E-9AEA1DF33B4B}" type="pres">
      <dgm:prSet presAssocID="{DC5B785C-1EBB-4B3E-8103-D6EDDA47FB15}" presName="connectorText" presStyleLbl="sibTrans2D1" presStyleIdx="2" presStyleCnt="3"/>
      <dgm:spPr/>
    </dgm:pt>
    <dgm:pt modelId="{F0BA5B77-8923-4535-B76B-B514AFD81E3C}" type="pres">
      <dgm:prSet presAssocID="{7155596B-AA75-4236-AF45-00F13B109FCD}" presName="node" presStyleLbl="node1" presStyleIdx="3" presStyleCnt="4">
        <dgm:presLayoutVars>
          <dgm:bulletEnabled val="1"/>
        </dgm:presLayoutVars>
      </dgm:prSet>
      <dgm:spPr/>
    </dgm:pt>
  </dgm:ptLst>
  <dgm:cxnLst>
    <dgm:cxn modelId="{9C6C640E-A8DA-4250-A53A-5F91A6FBD87C}" type="presOf" srcId="{C8D3C8C5-53A5-4643-B9F5-6A683547EFA1}" destId="{5F97A76C-51CA-4F2E-AB10-6997D3B95BBE}" srcOrd="0" destOrd="0" presId="urn:microsoft.com/office/officeart/2005/8/layout/process1"/>
    <dgm:cxn modelId="{793B9D20-5894-4D5B-845E-8E4EB1985C69}" type="presOf" srcId="{3AA8E715-0F41-4083-8F89-07832313E559}" destId="{16B34A4A-23FE-40AC-9A6C-6BE97AA918FB}" srcOrd="0" destOrd="0" presId="urn:microsoft.com/office/officeart/2005/8/layout/process1"/>
    <dgm:cxn modelId="{94E88341-E955-4D98-8739-50DD933DC40B}" srcId="{B007A60A-C0F3-4511-BDF0-84D8A73F5124}" destId="{26434D32-7CD5-4F20-B9CA-349B4BE1ED24}" srcOrd="0" destOrd="0" parTransId="{AD2D157A-E4AE-4F34-8124-737DDCDF3C1C}" sibTransId="{3AA8E715-0F41-4083-8F89-07832313E559}"/>
    <dgm:cxn modelId="{BEB7AA62-3E5F-4385-8931-25761FECF306}" srcId="{B007A60A-C0F3-4511-BDF0-84D8A73F5124}" destId="{7155596B-AA75-4236-AF45-00F13B109FCD}" srcOrd="3" destOrd="0" parTransId="{DFE62BBC-E14A-40BF-B9A1-F64E2A1E6D7C}" sibTransId="{F765163D-3A52-47B7-B59B-5FD8018A02DF}"/>
    <dgm:cxn modelId="{5B64C847-DAD3-490C-B0B0-D5ECC52D0214}" type="presOf" srcId="{B007A60A-C0F3-4511-BDF0-84D8A73F5124}" destId="{AC5673E2-226F-4612-BA96-3E66525D61DE}" srcOrd="0" destOrd="0" presId="urn:microsoft.com/office/officeart/2005/8/layout/process1"/>
    <dgm:cxn modelId="{2F1D4A4E-408E-4258-A75B-96624EAF9E26}" type="presOf" srcId="{DC5B785C-1EBB-4B3E-8103-D6EDDA47FB15}" destId="{893C42B5-DE4A-4821-825E-9AEA1DF33B4B}" srcOrd="1" destOrd="0" presId="urn:microsoft.com/office/officeart/2005/8/layout/process1"/>
    <dgm:cxn modelId="{0D454476-AA2B-4DEF-B202-CA1B599A9597}" type="presOf" srcId="{7155596B-AA75-4236-AF45-00F13B109FCD}" destId="{F0BA5B77-8923-4535-B76B-B514AFD81E3C}" srcOrd="0" destOrd="0" presId="urn:microsoft.com/office/officeart/2005/8/layout/process1"/>
    <dgm:cxn modelId="{5633C089-FFB4-44FF-95C8-53C11C04A2AC}" type="presOf" srcId="{DC5B785C-1EBB-4B3E-8103-D6EDDA47FB15}" destId="{F4994528-035B-43CA-9F98-E8314F0FE2DE}" srcOrd="0" destOrd="0" presId="urn:microsoft.com/office/officeart/2005/8/layout/process1"/>
    <dgm:cxn modelId="{92998F9C-0198-4BDF-B782-3C1E852A104E}" type="presOf" srcId="{318BB706-894A-4D1B-A77D-B7A690610ACD}" destId="{77EA2F12-4879-4E9A-8415-B23A371F4F97}" srcOrd="0" destOrd="0" presId="urn:microsoft.com/office/officeart/2005/8/layout/process1"/>
    <dgm:cxn modelId="{A7729BB3-4068-4B90-8470-E3D1AE0DD22C}" type="presOf" srcId="{5148A674-C411-4D0F-A1BD-86C9731893A6}" destId="{C1694780-3A63-448C-9202-27B6B37793E5}" srcOrd="0" destOrd="0" presId="urn:microsoft.com/office/officeart/2005/8/layout/process1"/>
    <dgm:cxn modelId="{AAC7E8B7-6579-4D76-AEA6-ECCD53881EAF}" type="presOf" srcId="{26434D32-7CD5-4F20-B9CA-349B4BE1ED24}" destId="{5AE81BF1-9DFF-444F-9EFF-026E650A3563}" srcOrd="0" destOrd="0" presId="urn:microsoft.com/office/officeart/2005/8/layout/process1"/>
    <dgm:cxn modelId="{F6A68FBB-DD22-4317-9179-AC4C2D5D2D66}" srcId="{B007A60A-C0F3-4511-BDF0-84D8A73F5124}" destId="{318BB706-894A-4D1B-A77D-B7A690610ACD}" srcOrd="1" destOrd="0" parTransId="{BDC9D7B9-2C54-4062-9866-558F1BBF64C6}" sibTransId="{C8D3C8C5-53A5-4643-B9F5-6A683547EFA1}"/>
    <dgm:cxn modelId="{E817A7CB-D0AA-4238-9E4E-11214A28991C}" srcId="{B007A60A-C0F3-4511-BDF0-84D8A73F5124}" destId="{5148A674-C411-4D0F-A1BD-86C9731893A6}" srcOrd="2" destOrd="0" parTransId="{155D0DD5-B704-4B92-883C-F97B676A9355}" sibTransId="{DC5B785C-1EBB-4B3E-8103-D6EDDA47FB15}"/>
    <dgm:cxn modelId="{2365C3E1-B5C5-4B50-9B6E-0882505B08C5}" type="presOf" srcId="{3AA8E715-0F41-4083-8F89-07832313E559}" destId="{49D64A22-B4F9-43EF-905D-A8964A615A47}" srcOrd="1" destOrd="0" presId="urn:microsoft.com/office/officeart/2005/8/layout/process1"/>
    <dgm:cxn modelId="{36766FE6-B456-4A22-891E-2FFE0B463249}" type="presOf" srcId="{C8D3C8C5-53A5-4643-B9F5-6A683547EFA1}" destId="{261A1421-C50E-4542-8593-5C2973736A73}" srcOrd="1" destOrd="0" presId="urn:microsoft.com/office/officeart/2005/8/layout/process1"/>
    <dgm:cxn modelId="{EFB91286-4445-42B6-876C-F2BE2047C778}" type="presParOf" srcId="{AC5673E2-226F-4612-BA96-3E66525D61DE}" destId="{5AE81BF1-9DFF-444F-9EFF-026E650A3563}" srcOrd="0" destOrd="0" presId="urn:microsoft.com/office/officeart/2005/8/layout/process1"/>
    <dgm:cxn modelId="{4B0695EF-C3BA-4AA1-BABA-5DF35D1C3BFC}" type="presParOf" srcId="{AC5673E2-226F-4612-BA96-3E66525D61DE}" destId="{16B34A4A-23FE-40AC-9A6C-6BE97AA918FB}" srcOrd="1" destOrd="0" presId="urn:microsoft.com/office/officeart/2005/8/layout/process1"/>
    <dgm:cxn modelId="{06DBFAD9-D98F-4EB2-A4A7-178F9C462D4F}" type="presParOf" srcId="{16B34A4A-23FE-40AC-9A6C-6BE97AA918FB}" destId="{49D64A22-B4F9-43EF-905D-A8964A615A47}" srcOrd="0" destOrd="0" presId="urn:microsoft.com/office/officeart/2005/8/layout/process1"/>
    <dgm:cxn modelId="{B49EAB1F-6ECB-483F-954D-58F550093416}" type="presParOf" srcId="{AC5673E2-226F-4612-BA96-3E66525D61DE}" destId="{77EA2F12-4879-4E9A-8415-B23A371F4F97}" srcOrd="2" destOrd="0" presId="urn:microsoft.com/office/officeart/2005/8/layout/process1"/>
    <dgm:cxn modelId="{51668782-1AE1-4AFD-BD69-6EDCFED62456}" type="presParOf" srcId="{AC5673E2-226F-4612-BA96-3E66525D61DE}" destId="{5F97A76C-51CA-4F2E-AB10-6997D3B95BBE}" srcOrd="3" destOrd="0" presId="urn:microsoft.com/office/officeart/2005/8/layout/process1"/>
    <dgm:cxn modelId="{440A0941-483D-4579-887A-4A7C29AEF719}" type="presParOf" srcId="{5F97A76C-51CA-4F2E-AB10-6997D3B95BBE}" destId="{261A1421-C50E-4542-8593-5C2973736A73}" srcOrd="0" destOrd="0" presId="urn:microsoft.com/office/officeart/2005/8/layout/process1"/>
    <dgm:cxn modelId="{0FF1CC32-06C7-49FE-9B5D-FD7E07DDBC1D}" type="presParOf" srcId="{AC5673E2-226F-4612-BA96-3E66525D61DE}" destId="{C1694780-3A63-448C-9202-27B6B37793E5}" srcOrd="4" destOrd="0" presId="urn:microsoft.com/office/officeart/2005/8/layout/process1"/>
    <dgm:cxn modelId="{869C34F8-83C0-4332-B767-0BE4CB4F22E4}" type="presParOf" srcId="{AC5673E2-226F-4612-BA96-3E66525D61DE}" destId="{F4994528-035B-43CA-9F98-E8314F0FE2DE}" srcOrd="5" destOrd="0" presId="urn:microsoft.com/office/officeart/2005/8/layout/process1"/>
    <dgm:cxn modelId="{933696B2-99D7-4484-B490-629126131F19}" type="presParOf" srcId="{F4994528-035B-43CA-9F98-E8314F0FE2DE}" destId="{893C42B5-DE4A-4821-825E-9AEA1DF33B4B}" srcOrd="0" destOrd="0" presId="urn:microsoft.com/office/officeart/2005/8/layout/process1"/>
    <dgm:cxn modelId="{8A5F544A-2A79-4C60-B39B-132771474AFE}" type="presParOf" srcId="{AC5673E2-226F-4612-BA96-3E66525D61DE}" destId="{F0BA5B77-8923-4535-B76B-B514AFD81E3C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B28F6A-7745-4D2B-A305-43158F5706F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C5706CD-D836-416F-805A-4B457493C706}">
      <dgm:prSet phldrT="[Text]" phldr="0"/>
      <dgm:spPr>
        <a:solidFill>
          <a:srgbClr val="F8F3F0"/>
        </a:solidFill>
      </dgm:spPr>
      <dgm:t>
        <a:bodyPr/>
        <a:lstStyle/>
        <a:p>
          <a:r>
            <a:rPr lang="en-GB" dirty="0">
              <a:solidFill>
                <a:srgbClr val="000000"/>
              </a:solidFill>
              <a:latin typeface="+mj-lt"/>
            </a:rPr>
            <a:t>Questionnaire</a:t>
          </a:r>
        </a:p>
      </dgm:t>
    </dgm:pt>
    <dgm:pt modelId="{2F1BF8D6-0C67-4859-866F-FE94CDBED021}" type="parTrans" cxnId="{D48A07EB-FE4D-496B-9BD1-6A88936987E7}">
      <dgm:prSet/>
      <dgm:spPr/>
      <dgm:t>
        <a:bodyPr/>
        <a:lstStyle/>
        <a:p>
          <a:endParaRPr lang="en-GB">
            <a:solidFill>
              <a:srgbClr val="000000"/>
            </a:solidFill>
            <a:latin typeface="+mj-lt"/>
          </a:endParaRPr>
        </a:p>
      </dgm:t>
    </dgm:pt>
    <dgm:pt modelId="{03052A48-A598-45BA-9DDE-60645EA9D9A5}" type="sibTrans" cxnId="{D48A07EB-FE4D-496B-9BD1-6A88936987E7}">
      <dgm:prSet/>
      <dgm:spPr/>
      <dgm:t>
        <a:bodyPr/>
        <a:lstStyle/>
        <a:p>
          <a:endParaRPr lang="en-GB">
            <a:solidFill>
              <a:srgbClr val="000000"/>
            </a:solidFill>
            <a:latin typeface="+mj-lt"/>
          </a:endParaRPr>
        </a:p>
      </dgm:t>
    </dgm:pt>
    <dgm:pt modelId="{D073BF31-4587-47D3-A6A5-728507013282}" type="pres">
      <dgm:prSet presAssocID="{8CB28F6A-7745-4D2B-A305-43158F5706FF}" presName="Name0" presStyleCnt="0">
        <dgm:presLayoutVars>
          <dgm:dir/>
          <dgm:resizeHandles val="exact"/>
        </dgm:presLayoutVars>
      </dgm:prSet>
      <dgm:spPr/>
    </dgm:pt>
    <dgm:pt modelId="{FEFD6F35-165D-4EB9-94CF-F250EF24D2CC}" type="pres">
      <dgm:prSet presAssocID="{4C5706CD-D836-416F-805A-4B457493C706}" presName="node" presStyleLbl="node1" presStyleIdx="0" presStyleCnt="1" custLinFactNeighborX="-1319" custLinFactNeighborY="-18354">
        <dgm:presLayoutVars>
          <dgm:bulletEnabled val="1"/>
        </dgm:presLayoutVars>
      </dgm:prSet>
      <dgm:spPr/>
    </dgm:pt>
  </dgm:ptLst>
  <dgm:cxnLst>
    <dgm:cxn modelId="{A25BF9D3-A0A0-49B2-8C2A-A1CB397DC45D}" type="presOf" srcId="{8CB28F6A-7745-4D2B-A305-43158F5706FF}" destId="{D073BF31-4587-47D3-A6A5-728507013282}" srcOrd="0" destOrd="0" presId="urn:microsoft.com/office/officeart/2005/8/layout/process1"/>
    <dgm:cxn modelId="{D94264EA-542A-480C-8C40-0E3DB256F811}" type="presOf" srcId="{4C5706CD-D836-416F-805A-4B457493C706}" destId="{FEFD6F35-165D-4EB9-94CF-F250EF24D2CC}" srcOrd="0" destOrd="0" presId="urn:microsoft.com/office/officeart/2005/8/layout/process1"/>
    <dgm:cxn modelId="{D48A07EB-FE4D-496B-9BD1-6A88936987E7}" srcId="{8CB28F6A-7745-4D2B-A305-43158F5706FF}" destId="{4C5706CD-D836-416F-805A-4B457493C706}" srcOrd="0" destOrd="0" parTransId="{2F1BF8D6-0C67-4859-866F-FE94CDBED021}" sibTransId="{03052A48-A598-45BA-9DDE-60645EA9D9A5}"/>
    <dgm:cxn modelId="{1B5B16C8-A29D-43A6-82FA-E9AAD6B13076}" type="presParOf" srcId="{D073BF31-4587-47D3-A6A5-728507013282}" destId="{FEFD6F35-165D-4EB9-94CF-F250EF24D2CC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E81BF1-9DFF-444F-9EFF-026E650A3563}">
      <dsp:nvSpPr>
        <dsp:cNvPr id="0" name=""/>
        <dsp:cNvSpPr/>
      </dsp:nvSpPr>
      <dsp:spPr>
        <a:xfrm>
          <a:off x="4410" y="373458"/>
          <a:ext cx="1928154" cy="11568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0000"/>
              </a:solidFill>
              <a:latin typeface="+mj-lt"/>
            </a:rPr>
            <a:t>Initial Improvisation</a:t>
          </a:r>
        </a:p>
      </dsp:txBody>
      <dsp:txXfrm>
        <a:off x="38294" y="407342"/>
        <a:ext cx="1860386" cy="1089124"/>
      </dsp:txXfrm>
    </dsp:sp>
    <dsp:sp modelId="{16B34A4A-23FE-40AC-9A6C-6BE97AA918FB}">
      <dsp:nvSpPr>
        <dsp:cNvPr id="0" name=""/>
        <dsp:cNvSpPr/>
      </dsp:nvSpPr>
      <dsp:spPr>
        <a:xfrm>
          <a:off x="2125379" y="712813"/>
          <a:ext cx="408768" cy="4781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>
            <a:solidFill>
              <a:srgbClr val="000000"/>
            </a:solidFill>
            <a:latin typeface="+mj-lt"/>
          </a:endParaRPr>
        </a:p>
      </dsp:txBody>
      <dsp:txXfrm>
        <a:off x="2125379" y="808449"/>
        <a:ext cx="286138" cy="286910"/>
      </dsp:txXfrm>
    </dsp:sp>
    <dsp:sp modelId="{77EA2F12-4879-4E9A-8415-B23A371F4F97}">
      <dsp:nvSpPr>
        <dsp:cNvPr id="0" name=""/>
        <dsp:cNvSpPr/>
      </dsp:nvSpPr>
      <dsp:spPr>
        <a:xfrm>
          <a:off x="2703825" y="373458"/>
          <a:ext cx="1928154" cy="11568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0000"/>
              </a:solidFill>
              <a:latin typeface="+mj-lt"/>
            </a:rPr>
            <a:t>Three Moment Exercise</a:t>
          </a:r>
        </a:p>
      </dsp:txBody>
      <dsp:txXfrm>
        <a:off x="2737709" y="407342"/>
        <a:ext cx="1860386" cy="1089124"/>
      </dsp:txXfrm>
    </dsp:sp>
    <dsp:sp modelId="{5F97A76C-51CA-4F2E-AB10-6997D3B95BBE}">
      <dsp:nvSpPr>
        <dsp:cNvPr id="0" name=""/>
        <dsp:cNvSpPr/>
      </dsp:nvSpPr>
      <dsp:spPr>
        <a:xfrm>
          <a:off x="4824795" y="712813"/>
          <a:ext cx="408768" cy="4781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4824795" y="808449"/>
        <a:ext cx="286138" cy="286910"/>
      </dsp:txXfrm>
    </dsp:sp>
    <dsp:sp modelId="{C1694780-3A63-448C-9202-27B6B37793E5}">
      <dsp:nvSpPr>
        <dsp:cNvPr id="0" name=""/>
        <dsp:cNvSpPr/>
      </dsp:nvSpPr>
      <dsp:spPr>
        <a:xfrm>
          <a:off x="5403241" y="373458"/>
          <a:ext cx="1928154" cy="11568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0000"/>
              </a:solidFill>
              <a:latin typeface="+mj-lt"/>
            </a:rPr>
            <a:t>Repetition Exercise</a:t>
          </a:r>
        </a:p>
      </dsp:txBody>
      <dsp:txXfrm>
        <a:off x="5437125" y="407342"/>
        <a:ext cx="1860386" cy="1089124"/>
      </dsp:txXfrm>
    </dsp:sp>
    <dsp:sp modelId="{F4994528-035B-43CA-9F98-E8314F0FE2DE}">
      <dsp:nvSpPr>
        <dsp:cNvPr id="0" name=""/>
        <dsp:cNvSpPr/>
      </dsp:nvSpPr>
      <dsp:spPr>
        <a:xfrm>
          <a:off x="7524210" y="712813"/>
          <a:ext cx="408768" cy="4781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>
            <a:solidFill>
              <a:srgbClr val="000000"/>
            </a:solidFill>
            <a:latin typeface="+mj-lt"/>
          </a:endParaRPr>
        </a:p>
      </dsp:txBody>
      <dsp:txXfrm>
        <a:off x="7524210" y="808449"/>
        <a:ext cx="286138" cy="286910"/>
      </dsp:txXfrm>
    </dsp:sp>
    <dsp:sp modelId="{F0BA5B77-8923-4535-B76B-B514AFD81E3C}">
      <dsp:nvSpPr>
        <dsp:cNvPr id="0" name=""/>
        <dsp:cNvSpPr/>
      </dsp:nvSpPr>
      <dsp:spPr>
        <a:xfrm>
          <a:off x="8102656" y="373458"/>
          <a:ext cx="1928154" cy="11568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0000"/>
              </a:solidFill>
              <a:latin typeface="+mj-lt"/>
            </a:rPr>
            <a:t>Final Improvisation</a:t>
          </a:r>
        </a:p>
      </dsp:txBody>
      <dsp:txXfrm>
        <a:off x="8136540" y="407342"/>
        <a:ext cx="1860386" cy="10891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FD6F35-165D-4EB9-94CF-F250EF24D2CC}">
      <dsp:nvSpPr>
        <dsp:cNvPr id="0" name=""/>
        <dsp:cNvSpPr/>
      </dsp:nvSpPr>
      <dsp:spPr>
        <a:xfrm>
          <a:off x="0" y="0"/>
          <a:ext cx="1932814" cy="1152088"/>
        </a:xfrm>
        <a:prstGeom prst="roundRect">
          <a:avLst>
            <a:gd name="adj" fmla="val 10000"/>
          </a:avLst>
        </a:prstGeom>
        <a:solidFill>
          <a:srgbClr val="F8F3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rgbClr val="000000"/>
              </a:solidFill>
              <a:latin typeface="+mj-lt"/>
            </a:rPr>
            <a:t>Questionnaire</a:t>
          </a:r>
        </a:p>
      </dsp:txBody>
      <dsp:txXfrm>
        <a:off x="33744" y="33744"/>
        <a:ext cx="1865326" cy="1084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03/09/2025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F833F8-5B29-1EF7-F3C6-611031036A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2BA1E2-3A44-8A2A-41EF-1D8B75A0BA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D704CF-19B9-6EB5-0334-A566202AEC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DAF01E-2FD0-0A4C-D12B-CEA77AD5D0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6870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0029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6F21C9-5F82-7C30-BF14-06A5974754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862B84-97B1-9782-723D-8A14FFB5B7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178BB4-B4C2-BB9B-9047-52A1271D04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7FD4A2-5112-AB93-CE46-1BA985844A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1778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9EF57-7E49-3A69-1751-62285E5EF9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107974-DAF4-EA48-A2E4-749DC85B83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A1211B-AC5C-1CC6-DE5B-42926F8E7B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7C538E-DB8F-877E-87B8-52E7F570C7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6990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0337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747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AC023-5210-6EE6-E424-9FC293F8B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D79080-F11F-179D-93D9-4A300DBDDF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FCA941-A2FB-C910-9EE8-1A11CBA3DB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D10E62-FBFD-6E7C-78F1-6B2E4BD7D7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100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382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B1F146-FBBD-7B1E-5C8A-055ECCFA2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06C7E8-9272-F3AF-95C0-96E3463D72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AAE311-BB8F-BDD2-CEC6-04BF688198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C14D5E-1BD7-54E6-43CB-D1355D6280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425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transition spd="slow">
    <p:fade/>
  </p:transition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6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9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0" y="1270973"/>
            <a:ext cx="10058399" cy="3148456"/>
          </a:xfrm>
        </p:spPr>
        <p:txBody>
          <a:bodyPr rtlCol="0"/>
          <a:lstStyle>
            <a:defPPr>
              <a:defRPr lang="en-GB"/>
            </a:defPPr>
          </a:lstStyle>
          <a:p>
            <a:pPr>
              <a:lnSpc>
                <a:spcPct val="150000"/>
              </a:lnSpc>
            </a:pPr>
            <a:r>
              <a:rPr lang="en-GB" sz="3600" b="1" dirty="0">
                <a:solidFill>
                  <a:srgbClr val="000000"/>
                </a:solidFill>
              </a:rPr>
              <a:t>Living Truthfully in the Present Moment:</a:t>
            </a:r>
            <a:br>
              <a:rPr lang="en-GB" dirty="0">
                <a:solidFill>
                  <a:srgbClr val="000000"/>
                </a:solidFill>
              </a:rPr>
            </a:br>
            <a:r>
              <a:rPr lang="en-GB" sz="3600" dirty="0">
                <a:solidFill>
                  <a:srgbClr val="000000"/>
                </a:solidFill>
              </a:rPr>
              <a:t>Exploring the efficacy of the Meisner Technique in promoting an actor’s sense</a:t>
            </a:r>
            <a:br>
              <a:rPr lang="en-GB" sz="3600" dirty="0">
                <a:solidFill>
                  <a:srgbClr val="000000"/>
                </a:solidFill>
              </a:rPr>
            </a:br>
            <a:r>
              <a:rPr lang="en-GB" sz="3600" dirty="0">
                <a:solidFill>
                  <a:srgbClr val="000000"/>
                </a:solidFill>
              </a:rPr>
              <a:t>of Present Moment Awareness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5800443"/>
            <a:ext cx="10058400" cy="515297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rgbClr val="000000"/>
                </a:solidFill>
                <a:latin typeface="+mj-lt"/>
              </a:rPr>
              <a:t>Abigail Sugden  |  2225850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485" y="1787146"/>
            <a:ext cx="10077030" cy="3283707"/>
          </a:xfrm>
        </p:spPr>
        <p:txBody>
          <a:bodyPr rtlCol="0"/>
          <a:lstStyle>
            <a:defPPr>
              <a:defRPr lang="en-GB"/>
            </a:defPPr>
          </a:lstStyle>
          <a:p>
            <a:pPr>
              <a:lnSpc>
                <a:spcPct val="150000"/>
              </a:lnSpc>
            </a:pPr>
            <a:r>
              <a:rPr lang="en-GB" sz="3600" dirty="0">
                <a:solidFill>
                  <a:srgbClr val="000000"/>
                </a:solidFill>
              </a:rPr>
              <a:t>Sanford Meisner believed that acting is</a:t>
            </a:r>
            <a:br>
              <a:rPr lang="en-GB" sz="3600" dirty="0">
                <a:solidFill>
                  <a:srgbClr val="000000"/>
                </a:solidFill>
              </a:rPr>
            </a:br>
            <a:r>
              <a:rPr lang="en-GB" sz="3600" dirty="0">
                <a:solidFill>
                  <a:srgbClr val="000000"/>
                </a:solidFill>
              </a:rPr>
              <a:t>“living truthfully under</a:t>
            </a:r>
            <a:br>
              <a:rPr lang="en-GB" sz="3600" dirty="0">
                <a:solidFill>
                  <a:srgbClr val="000000"/>
                </a:solidFill>
              </a:rPr>
            </a:br>
            <a:r>
              <a:rPr lang="en-GB" sz="3600" dirty="0">
                <a:solidFill>
                  <a:srgbClr val="000000"/>
                </a:solidFill>
              </a:rPr>
              <a:t>imaginary circumstances”</a:t>
            </a:r>
            <a:br>
              <a:rPr lang="en-GB" sz="3600" dirty="0">
                <a:solidFill>
                  <a:srgbClr val="000000"/>
                </a:solidFill>
              </a:rPr>
            </a:br>
            <a:r>
              <a:rPr lang="en-GB" sz="2400" dirty="0">
                <a:solidFill>
                  <a:srgbClr val="000000"/>
                </a:solidFill>
              </a:rPr>
              <a:t>(Meisner &amp; Longwell, 1987, p.15)</a:t>
            </a:r>
            <a:endParaRPr lang="en-GB" sz="3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sz="1200">
                <a:solidFill>
                  <a:srgbClr val="000000"/>
                </a:solidFill>
              </a:rPr>
              <a:t>Abigail Sugden  |  2225850</a:t>
            </a:r>
            <a:endParaRPr lang="en-GB" sz="1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8685" y="998184"/>
            <a:ext cx="9039447" cy="3797100"/>
          </a:xfrm>
        </p:spPr>
        <p:txBody>
          <a:bodyPr rtlCol="0"/>
          <a:lstStyle>
            <a:defPPr>
              <a:defRPr lang="en-GB"/>
            </a:defPPr>
          </a:lstStyle>
          <a:p>
            <a:pPr algn="ctr">
              <a:lnSpc>
                <a:spcPct val="150000"/>
              </a:lnSpc>
            </a:pPr>
            <a:r>
              <a:rPr lang="en-GB" sz="3200" cap="none" dirty="0">
                <a:solidFill>
                  <a:srgbClr val="000000"/>
                </a:solidFill>
                <a:latin typeface="+mj-lt"/>
              </a:rPr>
              <a:t>Do the foundational</a:t>
            </a:r>
            <a:br>
              <a:rPr lang="en-GB" sz="3200" cap="none" dirty="0">
                <a:solidFill>
                  <a:srgbClr val="000000"/>
                </a:solidFill>
                <a:latin typeface="+mj-lt"/>
              </a:rPr>
            </a:br>
            <a:r>
              <a:rPr lang="en-GB" sz="3200" cap="none" dirty="0">
                <a:solidFill>
                  <a:srgbClr val="000000"/>
                </a:solidFill>
                <a:latin typeface="+mj-lt"/>
              </a:rPr>
              <a:t>exercises of the Meisner</a:t>
            </a:r>
            <a:br>
              <a:rPr lang="en-GB" sz="3200" cap="none" dirty="0">
                <a:solidFill>
                  <a:srgbClr val="000000"/>
                </a:solidFill>
                <a:latin typeface="+mj-lt"/>
              </a:rPr>
            </a:br>
            <a:r>
              <a:rPr lang="en-GB" sz="3200" cap="none" dirty="0">
                <a:solidFill>
                  <a:srgbClr val="000000"/>
                </a:solidFill>
                <a:latin typeface="+mj-lt"/>
              </a:rPr>
              <a:t>Technique offer the potential to help</a:t>
            </a:r>
            <a:br>
              <a:rPr lang="en-GB" sz="3200" cap="none" dirty="0">
                <a:solidFill>
                  <a:srgbClr val="000000"/>
                </a:solidFill>
                <a:latin typeface="+mj-lt"/>
              </a:rPr>
            </a:br>
            <a:r>
              <a:rPr lang="en-GB" sz="3200" cap="none" dirty="0">
                <a:solidFill>
                  <a:srgbClr val="000000"/>
                </a:solidFill>
                <a:latin typeface="+mj-lt"/>
              </a:rPr>
              <a:t>instil and promote an actor’s sense</a:t>
            </a:r>
            <a:br>
              <a:rPr lang="en-GB" sz="3200" cap="none" dirty="0">
                <a:solidFill>
                  <a:srgbClr val="000000"/>
                </a:solidFill>
                <a:latin typeface="+mj-lt"/>
              </a:rPr>
            </a:br>
            <a:r>
              <a:rPr lang="en-GB" sz="3200" cap="none" dirty="0">
                <a:solidFill>
                  <a:srgbClr val="000000"/>
                </a:solidFill>
                <a:latin typeface="+mj-lt"/>
              </a:rPr>
              <a:t>of present moment awareness?</a:t>
            </a:r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51" y="583913"/>
            <a:ext cx="10090298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The Meisner Technique</a:t>
            </a:r>
            <a:endParaRPr lang="en-GB" sz="3600" dirty="0">
              <a:solidFill>
                <a:srgbClr val="000000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C73CF-CD73-39D0-D208-17D75BEB8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4</a:t>
            </a:fld>
            <a:endParaRPr lang="en-GB" dirty="0"/>
          </a:p>
        </p:txBody>
      </p:sp>
      <p:pic>
        <p:nvPicPr>
          <p:cNvPr id="1026" name="Picture 2" descr="Sanford Meisner | Technique, Biography, Family, &amp; Acting | Britannica">
            <a:extLst>
              <a:ext uri="{FF2B5EF4-FFF2-40B4-BE49-F238E27FC236}">
                <a16:creationId xmlns:a16="http://schemas.microsoft.com/office/drawing/2014/main" id="{24E8C77A-D370-C16E-8473-2C1BB958A5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0641" y="2736454"/>
            <a:ext cx="2353454" cy="3243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2">
            <a:extLst>
              <a:ext uri="{FF2B5EF4-FFF2-40B4-BE49-F238E27FC236}">
                <a16:creationId xmlns:a16="http://schemas.microsoft.com/office/drawing/2014/main" id="{587DDF86-9593-BD03-FB60-B5D4EE29D9F2}"/>
              </a:ext>
            </a:extLst>
          </p:cNvPr>
          <p:cNvSpPr txBox="1">
            <a:spLocks/>
          </p:cNvSpPr>
          <p:nvPr/>
        </p:nvSpPr>
        <p:spPr>
          <a:xfrm>
            <a:off x="1050851" y="1594884"/>
            <a:ext cx="10090298" cy="39127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endParaRPr lang="en-GB" sz="2100" dirty="0">
              <a:solidFill>
                <a:srgbClr val="00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4D9274-B48D-6045-D70E-0E71053EC5B3}"/>
              </a:ext>
            </a:extLst>
          </p:cNvPr>
          <p:cNvSpPr txBox="1"/>
          <p:nvPr/>
        </p:nvSpPr>
        <p:spPr>
          <a:xfrm>
            <a:off x="347905" y="1630475"/>
            <a:ext cx="9344735" cy="2951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Meisner established The Neighbourhood Playhouse where he developed his own technique focusing on the spontaneity and dynamics between actors and the expression of the human experience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(Meisner &amp; Longwell, 1987)</a:t>
            </a:r>
            <a:endParaRPr lang="en-GB" dirty="0">
              <a:solidFill>
                <a:srgbClr val="000000"/>
              </a:solidFill>
              <a:latin typeface="+mj-lt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His approach towards actor training evolved across the 1930s and 1960s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(Shirley, 2010)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,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and he continued this work until his death in 1997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His lasting impact is evident in the many Meisner trained actors prominent in American realist-narrative cinema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(Halba, 2012)</a:t>
            </a:r>
            <a:endParaRPr lang="en-GB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59C884-C9C5-6258-F625-97032047A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582FFB7-9B0E-4ECC-2D12-B59A03755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51" y="583913"/>
            <a:ext cx="10090298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The Meisner Technique</a:t>
            </a:r>
            <a:endParaRPr lang="en-GB" sz="3600" dirty="0">
              <a:solidFill>
                <a:srgbClr val="000000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536587-6F12-A752-5FC9-10856D0BE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101BCB3-5B24-BFA3-98D1-AE2F9501A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5</a:t>
            </a:fld>
            <a:endParaRPr lang="en-GB" dirty="0"/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7542EFAD-B0E3-78E8-EDD7-2680EADF9B9F}"/>
              </a:ext>
            </a:extLst>
          </p:cNvPr>
          <p:cNvSpPr txBox="1">
            <a:spLocks/>
          </p:cNvSpPr>
          <p:nvPr/>
        </p:nvSpPr>
        <p:spPr>
          <a:xfrm>
            <a:off x="1050851" y="1594884"/>
            <a:ext cx="10090298" cy="39127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endParaRPr lang="en-GB" sz="2100" dirty="0">
              <a:solidFill>
                <a:srgbClr val="00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84B7AD-27D1-96EF-484E-60E11F32E42B}"/>
              </a:ext>
            </a:extLst>
          </p:cNvPr>
          <p:cNvSpPr txBox="1"/>
          <p:nvPr/>
        </p:nvSpPr>
        <p:spPr>
          <a:xfrm>
            <a:off x="331315" y="1594884"/>
            <a:ext cx="9090271" cy="4198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The technique is constructed to train and refine skills over time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(Strandberg-Long, 2019), 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with its exercises designed to be used until the elements of the technique are embedded and become instinctive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The technique process emphasises the placement of improvisational exercises before any form of analytical engagement with material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(Strandberg-Long, 2019)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Meisner established a two-year programme of progression, beginning with a foundation of improvisational  exercises, before moving on to script analysis and character work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(Gordon, 2010)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Over time, practitioners believe the Meisner Technique encourages actors to develop the ability to live fully, truthfully and in the moment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(Durham, 2004)</a:t>
            </a:r>
            <a:endParaRPr lang="en-GB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CE1321-7B55-5D65-F811-F82A31A6C4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9494" y="2388179"/>
            <a:ext cx="2321191" cy="2949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877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91F0135-E199-E99C-F426-FCD4A27BF517}"/>
              </a:ext>
            </a:extLst>
          </p:cNvPr>
          <p:cNvSpPr txBox="1"/>
          <p:nvPr/>
        </p:nvSpPr>
        <p:spPr>
          <a:xfrm>
            <a:off x="2775098" y="2037010"/>
            <a:ext cx="6641804" cy="22520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agona Book"/>
                <a:ea typeface="+mj-ea"/>
                <a:cs typeface="+mj-cs"/>
              </a:rPr>
              <a:t>Present Moment Awareness is the awareness of now</a:t>
            </a:r>
            <a:b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agona Book"/>
                <a:ea typeface="+mj-ea"/>
                <a:cs typeface="+mj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agona Book"/>
                <a:ea typeface="+mj-ea"/>
                <a:cs typeface="+mj-cs"/>
              </a:rPr>
              <a:t>(Herbert &amp; Afari, 2022)</a:t>
            </a: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021A1D-24E1-EE8C-D23D-6DA7971772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251B0-6152-3D1F-F5EE-07A1CC1B3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462" y="550084"/>
            <a:ext cx="10515600" cy="67665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3600" dirty="0">
                <a:solidFill>
                  <a:srgbClr val="000000"/>
                </a:solidFill>
              </a:rPr>
              <a:t>Preliminary Literature Review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F48AA7EA-CD33-7970-F19B-2120E3416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183" y="1603569"/>
            <a:ext cx="11503634" cy="38770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The Present Moment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The Meisner Technique is often described as training actors to be observant and responsive, moment to moment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(Gray, 2015)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Actors must attend and respond to the present rather than assumed or anticipated reality of a partner’s behaviour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(Durham, 2004) 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When adopting the technique, actors must invest fully in the moment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(Strandberg-Long, 2019)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Bill Esper views the repetition exercises as a workout for living spontaneously, moment to moment, which he believes is an essential skill for actors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(Esper &amp; DiMarco, 2008)</a:t>
            </a:r>
          </a:p>
          <a:p>
            <a:pPr lvl="1">
              <a:lnSpc>
                <a:spcPct val="150000"/>
              </a:lnSpc>
            </a:pPr>
            <a:endParaRPr lang="en-GB" sz="1800" dirty="0">
              <a:solidFill>
                <a:srgbClr val="000000"/>
              </a:solidFill>
              <a:latin typeface="+mj-lt"/>
            </a:endParaRPr>
          </a:p>
          <a:p>
            <a:pPr lvl="1">
              <a:lnSpc>
                <a:spcPct val="150000"/>
              </a:lnSpc>
            </a:pPr>
            <a:endParaRPr lang="en-GB" sz="28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122C52-942E-5ABD-4DFD-B79B8AD4D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56836-9CD1-2F15-C8FD-DF81FF901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0921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5D482B-54C4-6A5D-6A78-16139CDEE5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F677C-0B35-BA83-A37D-0371CF59D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586" y="550084"/>
            <a:ext cx="10515600" cy="67665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3600" dirty="0">
                <a:solidFill>
                  <a:srgbClr val="000000"/>
                </a:solidFill>
              </a:rPr>
              <a:t>Current Literature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379D09DF-62A4-4BD7-9BEA-00D2DE5450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059" y="1622818"/>
            <a:ext cx="11445882" cy="38770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Attention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Meisner Technique requires the actor to redirect their attention from themselves and their actions and onto a partner in order to thoroughly observe and respond to their partner’s behaviour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(Strandberg-Long, 2019)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Within the repetition exercises, actors are encouraged to seek and place their attention outside of themselves and onto a partner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(Halba, 2012)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The aim is to connect actors with one another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</a:t>
            </a:r>
            <a:r>
              <a:rPr lang="en-GB" sz="1600" dirty="0" err="1">
                <a:solidFill>
                  <a:srgbClr val="000000"/>
                </a:solidFill>
                <a:latin typeface="+mj-lt"/>
              </a:rPr>
              <a:t>Malague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, 2012)</a:t>
            </a:r>
          </a:p>
          <a:p>
            <a:pPr lvl="1">
              <a:lnSpc>
                <a:spcPct val="150000"/>
              </a:lnSpc>
            </a:pPr>
            <a:endParaRPr lang="en-GB" sz="1800" dirty="0">
              <a:solidFill>
                <a:srgbClr val="000000"/>
              </a:solidFill>
              <a:latin typeface="+mj-lt"/>
            </a:endParaRPr>
          </a:p>
          <a:p>
            <a:pPr lvl="1">
              <a:lnSpc>
                <a:spcPct val="150000"/>
              </a:lnSpc>
            </a:pPr>
            <a:endParaRPr lang="en-GB" sz="28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48E407-86ED-55DF-3B76-7E27F1A46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2238F-D608-F30B-6315-A293D48DB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8298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0BC9F0-99F1-2383-E3D0-02723F8C34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9F4C8-9D4A-75BA-3EC2-FFFDE4C94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586" y="578959"/>
            <a:ext cx="10515600" cy="67665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3600" dirty="0">
                <a:solidFill>
                  <a:srgbClr val="000000"/>
                </a:solidFill>
              </a:rPr>
              <a:t>Current Literature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8717C651-0AE2-31C8-65F0-513DCDD92F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621" y="1582875"/>
            <a:ext cx="11474757" cy="38770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Impulse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Meisner’s belief was that an actor’s talent lies in the ability to be instinctive, with the repetition exercise aiming to train actors to access their internal impulses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(Meisner, 1987)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Actors are encouraged to respond spontaneously from reactions in the moment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(Gray, 2015)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Impulses seen as immediate response to a situation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(Strandberg-Long, 2019)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Practitioners believe the technique develops an actor’s ability to listen and act on impulse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(Strandberg-Long, 2019)</a:t>
            </a:r>
            <a:endParaRPr lang="en-GB" sz="18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D65E5-4CA6-36CC-F4FC-A4E58584D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5777CB-22C6-C818-9209-E5DE6232F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21173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51" y="565865"/>
            <a:ext cx="10090298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Research Aims</a:t>
            </a:r>
            <a:endParaRPr lang="en-GB" sz="3600" dirty="0">
              <a:solidFill>
                <a:srgbClr val="000000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FD92B98-444C-00D2-3246-91E7E1BF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ill Sans Nova Light"/>
                <a:ea typeface="+mn-ea"/>
                <a:cs typeface="+mn-cs"/>
              </a:rPr>
              <a:t>Abigail Sugden  |  2225850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543E34"/>
              </a:solidFill>
              <a:effectLst/>
              <a:uLnTx/>
              <a:uFillTx/>
              <a:latin typeface="Gill Sans Nova Light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10</a:t>
            </a:fld>
            <a:endParaRPr lang="en-GB" dirty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B744854D-ECA0-7D13-C306-5B6F32A2A848}"/>
              </a:ext>
            </a:extLst>
          </p:cNvPr>
          <p:cNvSpPr txBox="1">
            <a:spLocks/>
          </p:cNvSpPr>
          <p:nvPr/>
        </p:nvSpPr>
        <p:spPr>
          <a:xfrm>
            <a:off x="398693" y="1589031"/>
            <a:ext cx="11394614" cy="39127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To facilitate the implementation of the Meisner Technique with actors, including those in pre-professional and professional training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To understand how actors perceive their experiences of the present moment in their work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To discover how the ways in which the Meisner Technique may promote an actor’s sense of the present moment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To consider how the Meisner Technique may help to create a mindfulness-based approach to actor training</a:t>
            </a:r>
          </a:p>
        </p:txBody>
      </p:sp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9B6800-D0C2-8D9D-7F2C-5D0E41F51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9A4E0-99CC-34E8-536B-35867E7C5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11</a:t>
            </a:fld>
            <a:endParaRPr lang="en-GB" dirty="0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7DB71A04-7DB2-01A2-43E1-9B26DC48D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51" y="550084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Research Design</a:t>
            </a:r>
            <a:endParaRPr lang="en-GB" sz="3600" dirty="0">
              <a:solidFill>
                <a:srgbClr val="000000"/>
              </a:solidFill>
            </a:endParaRPr>
          </a:p>
        </p:txBody>
      </p:sp>
      <p:sp>
        <p:nvSpPr>
          <p:cNvPr id="47" name="Title 2">
            <a:extLst>
              <a:ext uri="{FF2B5EF4-FFF2-40B4-BE49-F238E27FC236}">
                <a16:creationId xmlns:a16="http://schemas.microsoft.com/office/drawing/2014/main" id="{4DE43F9A-A091-0DA3-BEAD-830367C40D4C}"/>
              </a:ext>
            </a:extLst>
          </p:cNvPr>
          <p:cNvSpPr txBox="1">
            <a:spLocks/>
          </p:cNvSpPr>
          <p:nvPr/>
        </p:nvSpPr>
        <p:spPr>
          <a:xfrm>
            <a:off x="355379" y="1550781"/>
            <a:ext cx="11481242" cy="5069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Insider, practitioner research </a:t>
            </a:r>
            <a:r>
              <a:rPr lang="en-GB" sz="1800" dirty="0">
                <a:solidFill>
                  <a:srgbClr val="000000"/>
                </a:solidFill>
              </a:rPr>
              <a:t>(Breen, 2007; Humphrey, 2013; Costley et al., 2014; Saidin &amp; Yaacob, 2016 )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Subjectivist ontological and epistemological viewpoint</a:t>
            </a:r>
            <a:r>
              <a:rPr lang="en-GB" sz="1800" dirty="0">
                <a:solidFill>
                  <a:srgbClr val="000000"/>
                </a:solidFill>
              </a:rPr>
              <a:t> </a:t>
            </a:r>
            <a:r>
              <a:rPr lang="es-ES" sz="1800" dirty="0">
                <a:solidFill>
                  <a:srgbClr val="000000"/>
                </a:solidFill>
              </a:rPr>
              <a:t>(Guba &amp; Lincoln, 1994; Cohen et al., 2007) </a:t>
            </a:r>
            <a:endParaRPr lang="en-GB" sz="1800" dirty="0">
              <a:solidFill>
                <a:srgbClr val="000000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Pragmatic paradigm </a:t>
            </a:r>
            <a:r>
              <a:rPr lang="en-GB" sz="1800" dirty="0">
                <a:solidFill>
                  <a:srgbClr val="000000"/>
                </a:solidFill>
              </a:rPr>
              <a:t>(Creswell, 2003; Teddlie &amp; </a:t>
            </a:r>
            <a:r>
              <a:rPr lang="en-GB" sz="1800" dirty="0" err="1">
                <a:solidFill>
                  <a:srgbClr val="000000"/>
                </a:solidFill>
              </a:rPr>
              <a:t>Tashakkori</a:t>
            </a:r>
            <a:r>
              <a:rPr lang="en-GB" sz="1800" dirty="0">
                <a:solidFill>
                  <a:srgbClr val="000000"/>
                </a:solidFill>
              </a:rPr>
              <a:t>, 2009; Denscombe, 2010; </a:t>
            </a:r>
            <a:r>
              <a:rPr lang="en-GB" sz="1800" dirty="0" err="1">
                <a:solidFill>
                  <a:srgbClr val="000000"/>
                </a:solidFill>
              </a:rPr>
              <a:t>Feilzer</a:t>
            </a:r>
            <a:r>
              <a:rPr lang="en-GB" sz="1800" dirty="0">
                <a:solidFill>
                  <a:srgbClr val="000000"/>
                </a:solidFill>
              </a:rPr>
              <a:t>, 2010; Morgan, 2014)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Mixed methods approach featuring both quantitative and qualitative data collection and analysis </a:t>
            </a:r>
            <a:r>
              <a:rPr lang="en-GB" sz="1800" dirty="0">
                <a:solidFill>
                  <a:srgbClr val="000000"/>
                </a:solidFill>
              </a:rPr>
              <a:t>(Greene et al., 2001; Creswell &amp; Clark, 2007; </a:t>
            </a:r>
            <a:r>
              <a:rPr lang="en-GB" sz="1800" dirty="0" err="1">
                <a:solidFill>
                  <a:srgbClr val="000000"/>
                </a:solidFill>
              </a:rPr>
              <a:t>Feilzer</a:t>
            </a:r>
            <a:r>
              <a:rPr lang="en-GB" sz="1800" dirty="0">
                <a:solidFill>
                  <a:srgbClr val="000000"/>
                </a:solidFill>
              </a:rPr>
              <a:t>, 2010)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Thematic Analysis </a:t>
            </a:r>
            <a:r>
              <a:rPr lang="en-GB" sz="1800" dirty="0">
                <a:solidFill>
                  <a:srgbClr val="000000"/>
                </a:solidFill>
              </a:rPr>
              <a:t>(Braun &amp; Clarke, 2006; Braun, Clarke &amp; Hayfield, 2022)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Phenomenology and hermeneutics </a:t>
            </a:r>
            <a:r>
              <a:rPr lang="en-GB" sz="1800" dirty="0">
                <a:solidFill>
                  <a:srgbClr val="000000"/>
                </a:solidFill>
              </a:rPr>
              <a:t>(Laverty, 2003; James &amp; </a:t>
            </a:r>
            <a:r>
              <a:rPr lang="en-GB" sz="1800" dirty="0" err="1">
                <a:solidFill>
                  <a:srgbClr val="000000"/>
                </a:solidFill>
              </a:rPr>
              <a:t>Komnenich</a:t>
            </a:r>
            <a:r>
              <a:rPr lang="en-GB" sz="1800" dirty="0">
                <a:solidFill>
                  <a:srgbClr val="000000"/>
                </a:solidFill>
              </a:rPr>
              <a:t>, 2021)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1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10482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C254410-F46D-9084-965F-82BDB4F62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B92B76-C2B3-A4EB-A685-0129866D6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12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AA84A0-8AA6-3C7A-1CFE-D1C118A811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157540" y="1093081"/>
            <a:ext cx="7352507" cy="375650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+mj-lt"/>
              </a:rPr>
              <a:t>“your sense of truth is derived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+mj-lt"/>
              </a:rPr>
              <a:t>from the sum total of all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+mj-lt"/>
              </a:rPr>
              <a:t>your human experiences –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+mj-lt"/>
              </a:rPr>
              <a:t>your understanding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+mj-lt"/>
              </a:rPr>
              <a:t>of life as it’s lived by most people.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+mj-lt"/>
              </a:rPr>
              <a:t>It’s invaluable to your acting”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(Esper &amp; DiMarco, 2008, p.97)</a:t>
            </a:r>
          </a:p>
        </p:txBody>
      </p:sp>
    </p:spTree>
    <p:extLst>
      <p:ext uri="{BB962C8B-B14F-4D97-AF65-F5344CB8AC3E}">
        <p14:creationId xmlns:p14="http://schemas.microsoft.com/office/powerpoint/2010/main" val="323315562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2A6271-C5E9-8307-0311-7C5F76DBB3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E7188C-00A4-4B5F-3826-EAEFCBCA2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65CCFF-E18A-011E-2C6F-903E5DF98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13</a:t>
            </a:fld>
            <a:endParaRPr lang="en-GB" dirty="0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A3DA1DD9-27A9-FEAE-948E-675C04CC7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51" y="540458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Ethical Considerations</a:t>
            </a:r>
            <a:endParaRPr lang="en-GB" sz="3600" dirty="0">
              <a:solidFill>
                <a:srgbClr val="000000"/>
              </a:solidFill>
            </a:endParaRPr>
          </a:p>
        </p:txBody>
      </p:sp>
      <p:sp>
        <p:nvSpPr>
          <p:cNvPr id="47" name="Title 2">
            <a:extLst>
              <a:ext uri="{FF2B5EF4-FFF2-40B4-BE49-F238E27FC236}">
                <a16:creationId xmlns:a16="http://schemas.microsoft.com/office/drawing/2014/main" id="{68C52B35-B7DA-DB88-F4C9-A980E6CDD57B}"/>
              </a:ext>
            </a:extLst>
          </p:cNvPr>
          <p:cNvSpPr txBox="1">
            <a:spLocks/>
          </p:cNvSpPr>
          <p:nvPr/>
        </p:nvSpPr>
        <p:spPr>
          <a:xfrm>
            <a:off x="348207" y="1315752"/>
            <a:ext cx="11529368" cy="39127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Ethical approval approved via the Voice Study Centre and the University of Wales Trinity Saint David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Informed consent </a:t>
            </a:r>
            <a:r>
              <a:rPr lang="en-GB" sz="1800" dirty="0">
                <a:solidFill>
                  <a:srgbClr val="000000"/>
                </a:solidFill>
              </a:rPr>
              <a:t>(Guba &amp; Lincoln, 1997; Bell &amp; Waters, 2018)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All participants under the age of eighteen required parent/guardian consent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Adherence with General Data Protection Regulation </a:t>
            </a:r>
            <a:r>
              <a:rPr lang="en-GB" sz="1800" dirty="0">
                <a:solidFill>
                  <a:srgbClr val="000000"/>
                </a:solidFill>
              </a:rPr>
              <a:t>(GDPR; Data Protection Act, 2018) </a:t>
            </a:r>
            <a:endParaRPr lang="en-GB" sz="2100" dirty="0">
              <a:solidFill>
                <a:srgbClr val="000000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Enhanced DBS Certification, Public Liability insurance and First Aid Certification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1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26968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96C503-7887-6919-1085-C9589DC6F0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AEF63B-C0C9-A152-0956-0CCF369D4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D9F3C-4279-D16A-3A2D-7BA0DE664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14</a:t>
            </a:fld>
            <a:endParaRPr lang="en-GB" dirty="0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82E26001-2AED-2ABF-148A-0BCA350A7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476" y="551024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Sampling</a:t>
            </a:r>
            <a:endParaRPr lang="en-GB" sz="3600" dirty="0">
              <a:solidFill>
                <a:srgbClr val="000000"/>
              </a:solidFill>
            </a:endParaRPr>
          </a:p>
        </p:txBody>
      </p:sp>
      <p:sp>
        <p:nvSpPr>
          <p:cNvPr id="47" name="Title 2">
            <a:extLst>
              <a:ext uri="{FF2B5EF4-FFF2-40B4-BE49-F238E27FC236}">
                <a16:creationId xmlns:a16="http://schemas.microsoft.com/office/drawing/2014/main" id="{90E21230-AFA1-4D65-0C32-80CF7D4ACCE3}"/>
              </a:ext>
            </a:extLst>
          </p:cNvPr>
          <p:cNvSpPr txBox="1">
            <a:spLocks/>
          </p:cNvSpPr>
          <p:nvPr/>
        </p:nvSpPr>
        <p:spPr>
          <a:xfrm>
            <a:off x="335280" y="1437052"/>
            <a:ext cx="11521439" cy="486992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Combination of purposive, convenience and snowball sampling </a:t>
            </a:r>
            <a:r>
              <a:rPr lang="en-GB" sz="1800" dirty="0">
                <a:solidFill>
                  <a:srgbClr val="000000"/>
                </a:solidFill>
              </a:rPr>
              <a:t>(Teddlie &amp; Yu, 2007; Winter, 2020)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Twenty-two participants completed  the study, with five previously known to myself in a professional capacity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Inclusion criteria required participants to be living in the UK, aged sixteen and above of any gender who identified as actors, including those currently in pre-professional or professional training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Any participant aged sixteen to eighteen required parent/guardian consent, checked as part of the consent form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1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87477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37">
            <a:extLst>
              <a:ext uri="{FF2B5EF4-FFF2-40B4-BE49-F238E27FC236}">
                <a16:creationId xmlns:a16="http://schemas.microsoft.com/office/drawing/2014/main" id="{BE14C3C8-CE39-133E-31F8-E2A69DFA9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170" y="576497"/>
            <a:ext cx="10035221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</a:rPr>
              <a:t>The Study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1C5718-C7BC-87E3-589F-7E49518E8C4D}"/>
              </a:ext>
            </a:extLst>
          </p:cNvPr>
          <p:cNvSpPr txBox="1"/>
          <p:nvPr/>
        </p:nvSpPr>
        <p:spPr>
          <a:xfrm>
            <a:off x="346509" y="1253153"/>
            <a:ext cx="8578572" cy="1974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Meisner’s repetition is a series of exercises fundamental to the technique 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(</a:t>
            </a:r>
            <a:r>
              <a:rPr lang="en-GB" dirty="0" err="1">
                <a:solidFill>
                  <a:srgbClr val="000000"/>
                </a:solidFill>
                <a:latin typeface="+mj-lt"/>
              </a:rPr>
              <a:t>Schebetta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, 2017)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Designed to gradually increase in difficulty and demand on the actor 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(Strandberg-Long, 2019)</a:t>
            </a:r>
            <a:endParaRPr lang="en-GB" sz="2100" dirty="0">
              <a:solidFill>
                <a:srgbClr val="000000"/>
              </a:solidFill>
              <a:latin typeface="+mj-lt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A40A716-2C54-ABAB-DA07-D6AEEADE69B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3725185"/>
              </p:ext>
            </p:extLst>
          </p:nvPr>
        </p:nvGraphicFramePr>
        <p:xfrm>
          <a:off x="1091609" y="3388006"/>
          <a:ext cx="10035221" cy="1903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B6651A5-4DF5-0603-5104-348BAD1E83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6116722"/>
              </p:ext>
            </p:extLst>
          </p:nvPr>
        </p:nvGraphicFramePr>
        <p:xfrm>
          <a:off x="9192126" y="5604847"/>
          <a:ext cx="1934704" cy="115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pSp>
        <p:nvGrpSpPr>
          <p:cNvPr id="7" name="Group 6">
            <a:extLst>
              <a:ext uri="{FF2B5EF4-FFF2-40B4-BE49-F238E27FC236}">
                <a16:creationId xmlns:a16="http://schemas.microsoft.com/office/drawing/2014/main" id="{E0C5F072-2D02-4D05-84FB-57363CF23D0C}"/>
              </a:ext>
            </a:extLst>
          </p:cNvPr>
          <p:cNvGrpSpPr/>
          <p:nvPr/>
        </p:nvGrpSpPr>
        <p:grpSpPr>
          <a:xfrm rot="5400000">
            <a:off x="9955094" y="5022719"/>
            <a:ext cx="408768" cy="478182"/>
            <a:chOff x="7524210" y="1084382"/>
            <a:chExt cx="408768" cy="478182"/>
          </a:xfrm>
        </p:grpSpPr>
        <p:sp>
          <p:nvSpPr>
            <p:cNvPr id="8" name="Arrow: Right 7">
              <a:extLst>
                <a:ext uri="{FF2B5EF4-FFF2-40B4-BE49-F238E27FC236}">
                  <a16:creationId xmlns:a16="http://schemas.microsoft.com/office/drawing/2014/main" id="{523609E3-1453-921C-03BD-EE8A43BCB837}"/>
                </a:ext>
              </a:extLst>
            </p:cNvPr>
            <p:cNvSpPr/>
            <p:nvPr/>
          </p:nvSpPr>
          <p:spPr>
            <a:xfrm>
              <a:off x="7524210" y="1084382"/>
              <a:ext cx="408768" cy="478182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Arrow: Right 4">
              <a:extLst>
                <a:ext uri="{FF2B5EF4-FFF2-40B4-BE49-F238E27FC236}">
                  <a16:creationId xmlns:a16="http://schemas.microsoft.com/office/drawing/2014/main" id="{C7BA957E-C2AD-95D8-0429-40E375B59F9C}"/>
                </a:ext>
              </a:extLst>
            </p:cNvPr>
            <p:cNvSpPr txBox="1"/>
            <p:nvPr/>
          </p:nvSpPr>
          <p:spPr>
            <a:xfrm>
              <a:off x="7524210" y="1180018"/>
              <a:ext cx="286138" cy="2869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800" kern="1200" dirty="0">
                <a:solidFill>
                  <a:srgbClr val="000000"/>
                </a:solidFill>
                <a:latin typeface="+mj-lt"/>
              </a:endParaRP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702B32B4-C20D-B895-A084-4E1D7118E278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b="9546"/>
          <a:stretch>
            <a:fillRect/>
          </a:stretch>
        </p:blipFill>
        <p:spPr>
          <a:xfrm>
            <a:off x="9329632" y="312518"/>
            <a:ext cx="2515859" cy="2768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0101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2" grpId="0"/>
      <p:bldGraphic spid="5" grpId="0">
        <p:bldAsOne/>
      </p:bldGraphic>
      <p:bldGraphic spid="6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645BD6E-D504-0AAE-E7AB-615D99588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068" y="538861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</a:rPr>
              <a:t>Data Collection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D4406C-089C-C2FF-4CED-A1744760F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5CC93-7672-B278-4A84-0AB0F7221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16</a:t>
            </a:fld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1C05FA1-2603-4F88-F19D-F48FB1F84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424" y="1292027"/>
            <a:ext cx="11483151" cy="4991345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Quantitative Data - State Mindfulness Scale (SMS; Tanay &amp; Bernstein, 2013) </a:t>
            </a:r>
          </a:p>
          <a:p>
            <a:pPr lvl="1"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Likert-scale of twenty-one self-report statements which allows for the analysis of participants perceived experiences of present moment awareness </a:t>
            </a:r>
          </a:p>
          <a:p>
            <a:pPr lvl="1"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It was designed to include the experiences and qualities of mindfulness, such as present moment experiences, alongside attention and awareness</a:t>
            </a:r>
          </a:p>
          <a:p>
            <a:pPr lvl="1"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It assesses perceived levels of present moment awareness during a short activity of around fifteen to twenty minutes in length</a:t>
            </a:r>
          </a:p>
          <a:p>
            <a:pPr lvl="1"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It enables the analysis of ANOVA repeated measure scores to determine any potential impact that the Meisner Technique exercises may have on an actor’s perceived engagement with the present moment</a:t>
            </a:r>
          </a:p>
        </p:txBody>
      </p:sp>
    </p:spTree>
    <p:extLst>
      <p:ext uri="{BB962C8B-B14F-4D97-AF65-F5344CB8AC3E}">
        <p14:creationId xmlns:p14="http://schemas.microsoft.com/office/powerpoint/2010/main" val="12341335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139F22-5AA6-97F1-2455-C9EF128EB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16F57C6-B0B0-CF26-A1CF-6B8B989EC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068" y="538861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</a:rPr>
              <a:t>Data Collection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EA221-8BA7-2E19-11EB-C755ED1AEB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540E8B-40E3-75C9-760C-043529356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17</a:t>
            </a:fld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ABD05A5-E599-265D-E91D-BE5552F94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173" y="1327794"/>
            <a:ext cx="11483151" cy="499134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Qualitative Data - Questionnaire</a:t>
            </a:r>
          </a:p>
          <a:p>
            <a:pPr lvl="1"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Online questionnaire to be completed at the end of the workshop</a:t>
            </a:r>
          </a:p>
          <a:p>
            <a:pPr lvl="1"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Open ended questions allowing participants to reflect on their own personal experiences of present moment awareness and their engagement with the Meisner Technique during the workshop</a:t>
            </a:r>
          </a:p>
        </p:txBody>
      </p:sp>
    </p:spTree>
    <p:extLst>
      <p:ext uri="{BB962C8B-B14F-4D97-AF65-F5344CB8AC3E}">
        <p14:creationId xmlns:p14="http://schemas.microsoft.com/office/powerpoint/2010/main" val="228326750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5898DAC5-FB37-1256-18B8-B07B26B4877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09290" y="1591436"/>
            <a:ext cx="7508830" cy="43870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42DD4-0988-7F68-CA34-1CFCC3D11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34735" y="2557145"/>
            <a:ext cx="3647975" cy="221698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+mj-lt"/>
              </a:rPr>
              <a:t>Initial Improvisation – 60.55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+mj-lt"/>
              </a:rPr>
              <a:t>Three Moment – 72.82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+mj-lt"/>
              </a:rPr>
              <a:t>Repetition – 82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+mj-lt"/>
              </a:rPr>
              <a:t>Final Improvisation – 86.64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6E2CF5-3E33-A436-0145-160AD2A1B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BF74A-058B-7571-B0D0-0B74EF83D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18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57A71B3-0F5A-5EE2-7AA0-301712A5A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433" y="565865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Findings – State Mindfulness Scale</a:t>
            </a:r>
          </a:p>
        </p:txBody>
      </p:sp>
    </p:spTree>
    <p:extLst>
      <p:ext uri="{BB962C8B-B14F-4D97-AF65-F5344CB8AC3E}">
        <p14:creationId xmlns:p14="http://schemas.microsoft.com/office/powerpoint/2010/main" val="147266314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364C54-A812-E273-7D7C-8D4726AEF5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3F190-C949-80F0-6569-EA8E616A93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0868" y="4220331"/>
            <a:ext cx="11530263" cy="1959087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A repeated measures ANOVA revealed a statistically significant increase overall.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Post-hoc tests demonstrated a statistically significant increase in the mean averages between all stages of intervention demonstrating a significant improvement in perceived levels of present moment awareness after engagement with the two Meisner Technique exercises which is representative of the sample.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37FAB-B15D-EDE4-1E6C-2DCDDBD5C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06DAF3-B72D-EB7E-ED48-C9B4B2A50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19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54A3E60-C5B4-7097-6E54-C96F512AD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058" y="507190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Findings – State Mindfulness Scale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70463A6-3F71-7D97-3B84-BECB12B068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7693523"/>
              </p:ext>
            </p:extLst>
          </p:nvPr>
        </p:nvGraphicFramePr>
        <p:xfrm>
          <a:off x="1898713" y="1807733"/>
          <a:ext cx="7538690" cy="2035768"/>
        </p:xfrm>
        <a:graphic>
          <a:graphicData uri="http://schemas.openxmlformats.org/drawingml/2006/table">
            <a:tbl>
              <a:tblPr/>
              <a:tblGrid>
                <a:gridCol w="1373876">
                  <a:extLst>
                    <a:ext uri="{9D8B030D-6E8A-4147-A177-3AD203B41FA5}">
                      <a16:colId xmlns:a16="http://schemas.microsoft.com/office/drawing/2014/main" val="1117181583"/>
                    </a:ext>
                  </a:extLst>
                </a:gridCol>
                <a:gridCol w="127000">
                  <a:extLst>
                    <a:ext uri="{9D8B030D-6E8A-4147-A177-3AD203B41FA5}">
                      <a16:colId xmlns:a16="http://schemas.microsoft.com/office/drawing/2014/main" val="342247813"/>
                    </a:ext>
                  </a:extLst>
                </a:gridCol>
                <a:gridCol w="1865430">
                  <a:extLst>
                    <a:ext uri="{9D8B030D-6E8A-4147-A177-3AD203B41FA5}">
                      <a16:colId xmlns:a16="http://schemas.microsoft.com/office/drawing/2014/main" val="4133372523"/>
                    </a:ext>
                  </a:extLst>
                </a:gridCol>
                <a:gridCol w="1731474">
                  <a:extLst>
                    <a:ext uri="{9D8B030D-6E8A-4147-A177-3AD203B41FA5}">
                      <a16:colId xmlns:a16="http://schemas.microsoft.com/office/drawing/2014/main" val="3159216696"/>
                    </a:ext>
                  </a:extLst>
                </a:gridCol>
                <a:gridCol w="203200">
                  <a:extLst>
                    <a:ext uri="{9D8B030D-6E8A-4147-A177-3AD203B41FA5}">
                      <a16:colId xmlns:a16="http://schemas.microsoft.com/office/drawing/2014/main" val="4093143019"/>
                    </a:ext>
                  </a:extLst>
                </a:gridCol>
                <a:gridCol w="374316">
                  <a:extLst>
                    <a:ext uri="{9D8B030D-6E8A-4147-A177-3AD203B41FA5}">
                      <a16:colId xmlns:a16="http://schemas.microsoft.com/office/drawing/2014/main" val="1353376865"/>
                    </a:ext>
                  </a:extLst>
                </a:gridCol>
                <a:gridCol w="875899">
                  <a:extLst>
                    <a:ext uri="{9D8B030D-6E8A-4147-A177-3AD203B41FA5}">
                      <a16:colId xmlns:a16="http://schemas.microsoft.com/office/drawing/2014/main" val="1570207290"/>
                    </a:ext>
                  </a:extLst>
                </a:gridCol>
                <a:gridCol w="987495">
                  <a:extLst>
                    <a:ext uri="{9D8B030D-6E8A-4147-A177-3AD203B41FA5}">
                      <a16:colId xmlns:a16="http://schemas.microsoft.com/office/drawing/2014/main" val="1989292914"/>
                    </a:ext>
                  </a:extLst>
                </a:gridCol>
              </a:tblGrid>
              <a:tr h="147730">
                <a:tc gridSpan="8">
                  <a:txBody>
                    <a:bodyPr/>
                    <a:lstStyle/>
                    <a:p>
                      <a:pPr algn="l" fontAlgn="base">
                        <a:buNone/>
                      </a:pPr>
                      <a:r>
                        <a:rPr lang="en-GB" sz="1600" b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Post Hoc Comparisons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785110"/>
                  </a:ext>
                </a:extLst>
              </a:tr>
              <a:tr h="346258">
                <a:tc gridSpan="3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Comparison</a:t>
                      </a: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8480803"/>
                  </a:ext>
                </a:extLst>
              </a:tr>
              <a:tr h="397024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RM Factor 1</a:t>
                      </a: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16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5400" marR="25400" marT="25400" marB="254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RM Factor 1</a:t>
                      </a: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Mean Difference</a:t>
                      </a: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25400" marB="254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25400" marB="254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r>
                        <a:rPr lang="en-GB" sz="1600" baseline="-2500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bonferroni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68001391"/>
                  </a:ext>
                </a:extLst>
              </a:tr>
              <a:tr h="408566">
                <a:tc rowSpan="3"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Initial Improvisation</a:t>
                      </a:r>
                    </a:p>
                  </a:txBody>
                  <a:tcPr marL="50800" marR="50800" marT="50800" marB="254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endParaRPr lang="en-GB" sz="16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50800" marB="254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Three Moment</a:t>
                      </a:r>
                    </a:p>
                  </a:txBody>
                  <a:tcPr marL="50800" marR="50800" marT="50800" marB="254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12.09</a:t>
                      </a:r>
                    </a:p>
                  </a:txBody>
                  <a:tcPr marL="50800" marR="127000" marT="508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127000" marT="50800" marB="127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127000" marT="50800" marB="127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5.13</a:t>
                      </a:r>
                    </a:p>
                  </a:txBody>
                  <a:tcPr marL="50800" marR="127000" marT="508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&lt;.001</a:t>
                      </a:r>
                    </a:p>
                  </a:txBody>
                  <a:tcPr marL="50800" marR="127000" marT="508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92533134"/>
                  </a:ext>
                </a:extLst>
              </a:tr>
              <a:tr h="27237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endParaRPr lang="en-GB" sz="16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25400" marB="254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Repetition</a:t>
                      </a:r>
                    </a:p>
                  </a:txBody>
                  <a:tcPr marL="50800" marR="50800" marT="25400" marB="254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21.50</a:t>
                      </a:r>
                    </a:p>
                  </a:txBody>
                  <a:tcPr marL="50800" marR="127000" marT="127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127000" marT="12700" marB="127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127000" marT="12700" marB="127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8.32</a:t>
                      </a:r>
                    </a:p>
                  </a:txBody>
                  <a:tcPr marL="50800" marR="127000" marT="127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&lt;.001</a:t>
                      </a:r>
                    </a:p>
                  </a:txBody>
                  <a:tcPr marL="50800" marR="127000" marT="127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5090733"/>
                  </a:ext>
                </a:extLst>
              </a:tr>
              <a:tr h="14773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endParaRPr lang="en-GB" sz="16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25400" marB="254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Improvisation</a:t>
                      </a:r>
                    </a:p>
                  </a:txBody>
                  <a:tcPr marL="50800" marR="50800" marT="25400" marB="254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26.14</a:t>
                      </a:r>
                    </a:p>
                  </a:txBody>
                  <a:tcPr marL="50800" marR="127000" marT="127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127000" marT="12700" marB="127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127000" marT="12700" marB="127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-11.30</a:t>
                      </a:r>
                    </a:p>
                  </a:txBody>
                  <a:tcPr marL="50800" marR="127000" marT="127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&lt;.001</a:t>
                      </a:r>
                    </a:p>
                  </a:txBody>
                  <a:tcPr marL="50800" marR="127000" marT="127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89763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280582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C3177D-472B-E971-8EC9-7C0428CBA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CF73E50-9119-C1E7-0024-5212600A2F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0119" y="1543242"/>
            <a:ext cx="11491762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500" dirty="0">
                <a:solidFill>
                  <a:srgbClr val="000000"/>
                </a:solidFill>
                <a:latin typeface="+mj-lt"/>
              </a:rPr>
              <a:t>Present Moment Awareness</a:t>
            </a:r>
          </a:p>
          <a:p>
            <a:pPr>
              <a:lnSpc>
                <a:spcPct val="150000"/>
              </a:lnSpc>
            </a:pPr>
            <a:r>
              <a:rPr lang="en-GB" sz="2300" dirty="0">
                <a:solidFill>
                  <a:srgbClr val="000000"/>
                </a:solidFill>
                <a:latin typeface="+mj-lt"/>
              </a:rPr>
              <a:t>Mind wandering</a:t>
            </a: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+mj-lt"/>
              </a:rPr>
              <a:t>Mind wandering is the arising of thoughts and thinking about experiences unrelated to the present moment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(Bennike et al., 2017)</a:t>
            </a: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+mj-lt"/>
              </a:rPr>
              <a:t>Where a person’s attention shifts towards thoughts unrelated to the present moment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(Seli et al., 2014)</a:t>
            </a:r>
          </a:p>
          <a:p>
            <a:pPr marL="457200" lvl="1" indent="0">
              <a:lnSpc>
                <a:spcPct val="150000"/>
              </a:lnSpc>
              <a:buNone/>
            </a:pPr>
            <a:endParaRPr lang="en-GB" sz="1900" dirty="0">
              <a:solidFill>
                <a:srgbClr val="000000"/>
              </a:solidFill>
              <a:latin typeface="+mj-lt"/>
            </a:endParaRP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+mj-lt"/>
              </a:rPr>
              <a:t>Participants noted moments where they were:</a:t>
            </a:r>
          </a:p>
          <a:p>
            <a:pPr lvl="2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+mj-lt"/>
              </a:rPr>
              <a:t>“worrying about what comes next in a scene”</a:t>
            </a:r>
          </a:p>
          <a:p>
            <a:pPr lvl="2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+mj-lt"/>
              </a:rPr>
              <a:t>“thinking about what should happen next”</a:t>
            </a:r>
          </a:p>
          <a:p>
            <a:pPr lvl="2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+mj-lt"/>
              </a:rPr>
              <a:t>“ worrying about something within the show”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0FFEA-EECF-DCE1-B3BF-0D5FDAF76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CAB9C-234B-7E88-604F-AFD6067B8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20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A19EBEC-EE21-DA7F-6F8B-BEDAC3FD7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7183" y="565864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Findings – Questionnaire Responses</a:t>
            </a:r>
          </a:p>
        </p:txBody>
      </p:sp>
    </p:spTree>
    <p:extLst>
      <p:ext uri="{BB962C8B-B14F-4D97-AF65-F5344CB8AC3E}">
        <p14:creationId xmlns:p14="http://schemas.microsoft.com/office/powerpoint/2010/main" val="75893539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CD9EA8-4DC4-6C39-D815-5AC1EFB343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CB37AFD-9AAE-4D05-B944-8DE7B7E89C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0119" y="1522838"/>
            <a:ext cx="11491762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Present Moment Awareness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Focus</a:t>
            </a:r>
          </a:p>
          <a:p>
            <a:pPr lvl="2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+mj-lt"/>
              </a:rPr>
              <a:t>Participants reflections on losing focus included:</a:t>
            </a:r>
          </a:p>
          <a:p>
            <a:pPr lvl="3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+mj-lt"/>
              </a:rPr>
              <a:t>“long rehearsals can become repetitive and possibly boring”</a:t>
            </a:r>
          </a:p>
          <a:p>
            <a:pPr lvl="3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+mj-lt"/>
              </a:rPr>
              <a:t>“not being involved in the main action of scene”</a:t>
            </a:r>
          </a:p>
          <a:p>
            <a:pPr lvl="3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+mj-lt"/>
              </a:rPr>
              <a:t>“in an ensemble role” </a:t>
            </a:r>
          </a:p>
          <a:p>
            <a:pPr lvl="3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+mj-lt"/>
              </a:rPr>
              <a:t>“it feels difficult to be alert all of the time”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5E53EB-CF4A-2192-5C10-AAF71A04F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410807-66FE-76AC-E30D-ACF6EB4D3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21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36BB969-7F58-CA43-5203-F6E38FD5F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433" y="565865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Findings – Questionnaire Responses</a:t>
            </a:r>
          </a:p>
        </p:txBody>
      </p:sp>
    </p:spTree>
    <p:extLst>
      <p:ext uri="{BB962C8B-B14F-4D97-AF65-F5344CB8AC3E}">
        <p14:creationId xmlns:p14="http://schemas.microsoft.com/office/powerpoint/2010/main" val="477069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432F62-4CC5-96C1-116B-8F411474BB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396E312-0AB6-D139-F9DA-CB90986403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0119" y="1649981"/>
            <a:ext cx="11491762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The Meisner Technique</a:t>
            </a:r>
          </a:p>
          <a:p>
            <a:pPr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Attention and awareness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“helping to shift attention and focus on a scene partner, rather than myself”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“an increased focus on reacting to a partner”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“providing a quick way to learn about your scene partner and their characteristics”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“the repetition exercise helped me to explore what was going on around me more”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“really enjoy being fully immersed and engaged in the experiences”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“helped me to concentrate more on the other person and build the scene with them”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“took the pressure away from just yourself and being able to share it with the other person”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“I was able to build trust, knowing that the other person is listening and investing in that scene with you”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46EAE-3079-9335-D075-5DBBF3949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BC9A7F-EE26-0D42-8515-A0EB64A50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22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C6E5B84-AD7B-FCFE-5FD4-278924524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433" y="565865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Findings – Questionnaire Responses</a:t>
            </a:r>
          </a:p>
        </p:txBody>
      </p:sp>
    </p:spTree>
    <p:extLst>
      <p:ext uri="{BB962C8B-B14F-4D97-AF65-F5344CB8AC3E}">
        <p14:creationId xmlns:p14="http://schemas.microsoft.com/office/powerpoint/2010/main" val="36321668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FC8C5-12AA-EEAA-C216-3286FEE0FC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9053B77-FD9D-29F4-74F3-DBC8B6210F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0119" y="1551714"/>
            <a:ext cx="11491762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The Meisner Technique</a:t>
            </a:r>
          </a:p>
          <a:p>
            <a:pPr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Challenges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“it was a challenge understanding what was a genuine impulse” 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“it was quite hard not to over act in response to something”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“I found the exercises initially difficult but became more natural”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“towards the end of each exercise I felt a lot more comfortable and confident”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67C373-CCEE-7378-BA5D-654B07A74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98068-5C63-6530-09A1-386B9FD67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23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3D41E15-8863-5B5B-A59B-382B17988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433" y="565865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Findings – Questionnaire Responses</a:t>
            </a:r>
          </a:p>
        </p:txBody>
      </p:sp>
    </p:spTree>
    <p:extLst>
      <p:ext uri="{BB962C8B-B14F-4D97-AF65-F5344CB8AC3E}">
        <p14:creationId xmlns:p14="http://schemas.microsoft.com/office/powerpoint/2010/main" val="281340595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A7AB109-D696-F27C-BD95-5BEBCF3AC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462" y="514711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</a:rPr>
              <a:t>Considerations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D6E9FA57-460B-149B-2A97-3B1387C17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247" y="1532822"/>
            <a:ext cx="11455506" cy="4931986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This begins to explore the evidence gap, exploring one way to specifically measure an individual’s sense of presence through the lens of present moment awareness. Replicating this study with a larger sample size would offer further rigour and therefore validity.</a:t>
            </a:r>
          </a:p>
          <a:p>
            <a:pPr>
              <a:lnSpc>
                <a:spcPct val="16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Whilst collecting a fair amount of data from which to draw conclusions, the sample size was still relatively small at twenty-two, which may or may not be representational of the wider population.</a:t>
            </a:r>
          </a:p>
          <a:p>
            <a:pPr>
              <a:lnSpc>
                <a:spcPct val="16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The Meisner Technique was designed to train and develop skills over time. This highlights a limitation of this study due to its time constraints and the fact these skills were being taught and delivered in just one workshop session.</a:t>
            </a:r>
          </a:p>
          <a:p>
            <a:pPr>
              <a:lnSpc>
                <a:spcPct val="160000"/>
              </a:lnSpc>
            </a:pPr>
            <a:endParaRPr lang="en-GB" sz="18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5D029-257A-C084-D723-B5E115AFE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697A5-63AE-CFF2-701C-13C0448C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20684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FD0EC-F4DD-92A3-428F-8B6FC22D0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435" y="539496"/>
            <a:ext cx="105156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Potential Future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41BE5-31B7-1DF9-8EA9-C31223F1EA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497" y="1603568"/>
            <a:ext cx="11417006" cy="38770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Repeat this study to collect a larger sample size, of both quantitative and qualitative data until the point of data saturation.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Develop a longitudinal study to reflect Meisner’s intentions of his work to be explored and become embedded over a longer period of time.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C48C5F-635E-0F71-EC5C-87816D683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5A419-5505-2D0C-6BD8-6D3D37392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033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449771E-3096-DC4B-33B1-2FEACF49A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E8CF4F-4BBB-F888-92C9-3473AEAF1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26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5C751F5-6FF1-730B-8227-E3C235DF6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5836" y="539496"/>
            <a:ext cx="105156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Personal Learning Outcomes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5CF0F7-3F7F-4A31-77C0-1749F0EC4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621" y="1616082"/>
            <a:ext cx="11474758" cy="362295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Deepen my pedagogical understanding of the connections between the Meisner Technique and present moment awareness.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Gain new insights to better inform my own practice surrounding the Meisner Technique and ways to effectively engage students in this practice.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Better understand how actors perceive their experiences of present moment awareness.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Identify areas of potential future learning to strengthen the ways I promote present moment awareness within my teaching practice.</a:t>
            </a:r>
          </a:p>
        </p:txBody>
      </p:sp>
    </p:spTree>
    <p:extLst>
      <p:ext uri="{BB962C8B-B14F-4D97-AF65-F5344CB8AC3E}">
        <p14:creationId xmlns:p14="http://schemas.microsoft.com/office/powerpoint/2010/main" val="37732491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3C86FE6-1178-0AFD-0BBC-8B45CD6E7C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364" y="689501"/>
            <a:ext cx="10059272" cy="34384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F32A49-D374-1798-2C30-D0E8F7A67C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364" y="5714331"/>
            <a:ext cx="10059272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3D7F4CB-3CDA-E03A-A5B2-94A196CE8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30A2398-7C10-FCFD-11CE-56A578789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28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12BE788-538C-F890-AE12-44A364404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960" y="540459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8E510D-1E74-0F11-F442-83BCF70CECE2}"/>
              </a:ext>
            </a:extLst>
          </p:cNvPr>
          <p:cNvSpPr txBox="1"/>
          <p:nvPr/>
        </p:nvSpPr>
        <p:spPr>
          <a:xfrm>
            <a:off x="356135" y="1217115"/>
            <a:ext cx="11396311" cy="49125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Afari, N. and Herbert, M.S. (2022) Present Moment Awareness, in The Oxford Handbook of Acceptance and Commitment Therapy. Oxford University Press.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Bell, J. and Waters, S. (2018) Doing your research project: a guide for first-time researchers. 7</a:t>
            </a:r>
            <a:r>
              <a:rPr lang="en-GB" sz="1000" baseline="30000" dirty="0">
                <a:solidFill>
                  <a:srgbClr val="000000"/>
                </a:solidFill>
                <a:latin typeface="+mj-lt"/>
              </a:rPr>
              <a:t>th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 ed. London, England: McGraw-Hill education.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Bennike, I.H., </a:t>
            </a:r>
            <a:r>
              <a:rPr lang="en-GB" sz="1000" dirty="0" err="1">
                <a:solidFill>
                  <a:srgbClr val="000000"/>
                </a:solidFill>
                <a:latin typeface="+mj-lt"/>
              </a:rPr>
              <a:t>Weighorst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, A. and Kirk, U. (2017) Online-based Mindfulness Training Reduces Behavioural Markers of Mind Wandering. Journal of Cognitive Enhancement 1(2)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Braun, V. and Clarke, V. (2006) Using Thematic Analysis in Psychology. Qualitative Research in Psychology, 3(2)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Braun, V., Clarke, V. and Hayfield, N. (2022) A Starting Point for your Journey, not a map: Nikki Hayfield in conversation with Virginia Braun and Victoria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Clarke about thematic analysis. Qualitative Research in Psychology, 19:2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Breen, L. (2007) The Researcher ‘in the middle’: Negotiating the insider/outsider dichotomy. ECU Publications. 19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Cohen, L., Manion, L. and Morrison, K. (2007) Research Methods in Education (6</a:t>
            </a:r>
            <a:r>
              <a:rPr lang="en-GB" sz="1000" baseline="30000" dirty="0">
                <a:solidFill>
                  <a:srgbClr val="000000"/>
                </a:solidFill>
                <a:latin typeface="+mj-lt"/>
              </a:rPr>
              <a:t>th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 ed.). London: Routledge.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Costley, C. and Lester, S. (2007) Work-based learning at higher education level: value, practice and critique. Studies in Higher Education 35 (5).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Creswell, J.W. (2003) Research Design: Qualitative, Quantitative, and Mixed Methods Approaches. United States of America: Sage Publications.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Data Protection Act 2018, c.12. Available at: https://legislation.gov.uk/ukpga/2018/12/contents/enacted Accessed: 29 June 2023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Denscombe, M. (2010) The Good Research Guide for Small Scale Research Projects (4th ed.). Buckingham: Open University Press.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Durham, K. (2004) Acting on and off: Sanford Meisner reconsidered, Studies in Theatre and Performance, 23:3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Esper, W &amp; DiMarco, D. (2008) The Actor’s Art and Craft: William Esper Teaches the Meisner Technique. New York: Anchor.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Esper, W &amp; DiMarco, D. (2014) The Actor’s Guide to Creating a Character: William Esper Teaches  the Meisner Technique. New York: Anchor.</a:t>
            </a:r>
          </a:p>
          <a:p>
            <a:pPr>
              <a:lnSpc>
                <a:spcPct val="150000"/>
              </a:lnSpc>
            </a:pPr>
            <a:r>
              <a:rPr lang="en-GB" sz="1000" dirty="0" err="1">
                <a:solidFill>
                  <a:srgbClr val="000000"/>
                </a:solidFill>
                <a:latin typeface="+mj-lt"/>
              </a:rPr>
              <a:t>Feilzer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, M. (2010) Doing mixed methods research pragmatically: implications for the rediscovery of pragmatism as a research paradigm. Journal of Mixed Method Research, 6-16.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Gordon, M. (2010) Stanislavsky in America: An Actor’s Workbook. New York: Routledge.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Gray, A. (2015) Living Truthfully Under Imaginary Circumstances: Improvisation in Psychoanalysis, Psychoanalytic Dialogues, 25:6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Guba, E. G. and Lincoln, Y. S. (1994) Competing paradigms in qualitative research. In N. K. Denzin &amp; Y. S. Lincoln (Eds.), Handbook of qualitative research (pp. 105–117). United States of America: Sage Publications.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Guba, E. and Lincoln, Y. (1997) Ethics; the failure of positivist science.</a:t>
            </a:r>
          </a:p>
        </p:txBody>
      </p:sp>
    </p:spTree>
    <p:extLst>
      <p:ext uri="{BB962C8B-B14F-4D97-AF65-F5344CB8AC3E}">
        <p14:creationId xmlns:p14="http://schemas.microsoft.com/office/powerpoint/2010/main" val="391226742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E98139-89C0-AB18-1D96-8969EDDE32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2AA9A51-61A1-7927-25A0-76D3DEE6B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72C409E-12AD-8890-5CEC-5B7A2D637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29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B11CCD9-F6DC-08BF-38DF-A4E9A29AF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960" y="540459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F5E32D-AD18-5F97-E01A-7995150A5903}"/>
              </a:ext>
            </a:extLst>
          </p:cNvPr>
          <p:cNvSpPr txBox="1"/>
          <p:nvPr/>
        </p:nvSpPr>
        <p:spPr>
          <a:xfrm>
            <a:off x="356135" y="1217115"/>
            <a:ext cx="11396311" cy="51433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Halba, H. (2012). "Play, but don't play games!": The Meisner Technique Reconsidered. Theatre Topics. 22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James, D. and </a:t>
            </a:r>
            <a:r>
              <a:rPr lang="en-GB" sz="1000" dirty="0" err="1">
                <a:solidFill>
                  <a:srgbClr val="000000"/>
                </a:solidFill>
                <a:latin typeface="+mj-lt"/>
              </a:rPr>
              <a:t>Komnenich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, P. (2021) ‘Dilthey’s philosophy and methodology of hermeneutics: An approach and contribution to nursing science’, Nursing Philosophy, vol. 22. no. 3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Laverty, S. (2003) Hermeneutic Phenomenology and Phenomenology: A Comparison of Historical and Methodological Considerations. International Journal of Qualitative Methods. 2</a:t>
            </a:r>
          </a:p>
          <a:p>
            <a:pPr>
              <a:lnSpc>
                <a:spcPct val="150000"/>
              </a:lnSpc>
            </a:pPr>
            <a:r>
              <a:rPr lang="en-GB" sz="1000" dirty="0" err="1">
                <a:solidFill>
                  <a:srgbClr val="000000"/>
                </a:solidFill>
                <a:latin typeface="+mj-lt"/>
              </a:rPr>
              <a:t>Malague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, R. (2012) An Actress Prepares: Women and the Method. New York: Routledge.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Meisner, S. &amp; Longwell, D. (1987) Meisner on Acting. New York: Vintage Books.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Meisner, S., and Longwell, D. (2012) Sanford Meisner on Acting. New York: Knopf Doubleday Publishing Group.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Morgan, D. L. (2014) Pragmatism as a Paradigm for Social Research. Qualitative Inquiry, 20(8)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Saidin, K. and Yaacob, A. (2016) Insider researchers: challenges and opportunities. Malaysia, International Seminar on Generating Knowledge Through Research, UUM-UMSIDA.</a:t>
            </a:r>
          </a:p>
          <a:p>
            <a:pPr>
              <a:lnSpc>
                <a:spcPct val="150000"/>
              </a:lnSpc>
            </a:pPr>
            <a:r>
              <a:rPr lang="en-GB" sz="1000" dirty="0" err="1">
                <a:solidFill>
                  <a:srgbClr val="000000"/>
                </a:solidFill>
                <a:latin typeface="+mj-lt"/>
              </a:rPr>
              <a:t>Schebetta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, D. (2017) More Than Repetition: Meisner and BA Performance Training. The Online  Journal of the Practice/Production Symposium of the Mid America Theatre Conference. Vol 6.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Seli, P., Carriere, J.S.A. and Smilek, D. (2014) Not all Mind Wandering is Created Equal: Dissociating Deliberate from Spontaneous Mind Wandering. Psychological Research 79(5): 750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Shirley, D. (2010) The Reality of Doing: Meisner Technique and British Actor training, Theatre, Dance and Performance Training, 1:2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Sparks, R. (2023) Meisner and Mindfulness. New York: Routledge.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Strandberg-Long, P. (2018) Mapping Meisner – how Stanislavski’s system influenced Meisner’s process and why it matters to British Drama School training today, Stanislavski Studies, 6:1, 11-19,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Strandberg-Long, P. (2019) Beyond Repetition: Investigating how Sanford Meisner’s training process diminishes self-consciousness and enhances spontaneity in actors. Doctor of Philosophy (PhD) thesis, University of Kent.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Teddlie, C. and Yu, F. (2007) Mixed Methods sampling: a typology with examples. Journal of Mixed Methods Research, 77-100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Teddlie, C. and </a:t>
            </a:r>
            <a:r>
              <a:rPr lang="en-GB" sz="1000" dirty="0" err="1">
                <a:solidFill>
                  <a:srgbClr val="000000"/>
                </a:solidFill>
                <a:latin typeface="+mj-lt"/>
              </a:rPr>
              <a:t>Tashakkori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, A. (2009) Foundations of Mixed Methods Research: Integrating  Quantitative and Qualitative Approaches in the Social and </a:t>
            </a:r>
            <a:r>
              <a:rPr lang="en-GB" sz="1000" dirty="0" err="1">
                <a:solidFill>
                  <a:srgbClr val="000000"/>
                </a:solidFill>
                <a:latin typeface="+mj-lt"/>
              </a:rPr>
              <a:t>Behavioral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 Sciences. United Kingdom: Sage Publications.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Winter, D. (2020) Understanding Research Methods: From Singing Teacher to Practitioner Researcher. 10.13140/RG.2.2.16046.13122. </a:t>
            </a:r>
          </a:p>
          <a:p>
            <a:pPr>
              <a:lnSpc>
                <a:spcPct val="150000"/>
              </a:lnSpc>
            </a:pPr>
            <a:endParaRPr lang="en-GB" sz="100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876256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804A9C-C96C-9EDF-7059-C7E11DAEB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0A1432-8A35-4C51-2262-6B4BD42670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364" y="689501"/>
            <a:ext cx="10059272" cy="34384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C63641-9960-BF1E-9114-E9673A0DE2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364" y="5714331"/>
            <a:ext cx="10059272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15641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{C87C818A-0628-4355-8F9F-0438DC9F7E2E}tf11964407_win32</Template>
  <TotalTime>669</TotalTime>
  <Words>3056</Words>
  <Application>Microsoft Office PowerPoint</Application>
  <PresentationFormat>Widescreen</PresentationFormat>
  <Paragraphs>260</Paragraphs>
  <Slides>30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Courier New</vt:lpstr>
      <vt:lpstr>Gill Sans Nova</vt:lpstr>
      <vt:lpstr>Gill Sans Nova Light</vt:lpstr>
      <vt:lpstr>Sagona Book</vt:lpstr>
      <vt:lpstr>Office Theme</vt:lpstr>
      <vt:lpstr>Living Truthfully in the Present Moment: Exploring the efficacy of the Meisner Technique in promoting an actor’s sense of Present Moment Awareness</vt:lpstr>
      <vt:lpstr>Sanford Meisner believed that acting is “living truthfully under imaginary circumstances” (Meisner &amp; Longwell, 1987, p.15)</vt:lpstr>
      <vt:lpstr>Do the foundational exercises of the Meisner Technique offer the potential to help instil and promote an actor’s sense of present moment awareness?</vt:lpstr>
      <vt:lpstr>The Meisner Technique</vt:lpstr>
      <vt:lpstr>The Meisner Technique</vt:lpstr>
      <vt:lpstr>PowerPoint Presentation</vt:lpstr>
      <vt:lpstr>Preliminary Literature Review</vt:lpstr>
      <vt:lpstr>Current Literature</vt:lpstr>
      <vt:lpstr>Current Literature</vt:lpstr>
      <vt:lpstr>Research Aims</vt:lpstr>
      <vt:lpstr>Research Design</vt:lpstr>
      <vt:lpstr>PowerPoint Presentation</vt:lpstr>
      <vt:lpstr>Ethical Considerations</vt:lpstr>
      <vt:lpstr>Sampling</vt:lpstr>
      <vt:lpstr>The Study</vt:lpstr>
      <vt:lpstr>Data Collection</vt:lpstr>
      <vt:lpstr>Data Collection</vt:lpstr>
      <vt:lpstr>Findings – State Mindfulness Scale</vt:lpstr>
      <vt:lpstr>Findings – State Mindfulness Scale</vt:lpstr>
      <vt:lpstr>Findings – Questionnaire Responses</vt:lpstr>
      <vt:lpstr>Findings – Questionnaire Responses</vt:lpstr>
      <vt:lpstr>Findings – Questionnaire Responses</vt:lpstr>
      <vt:lpstr>Findings – Questionnaire Responses</vt:lpstr>
      <vt:lpstr>Considerations</vt:lpstr>
      <vt:lpstr>Potential Future Study</vt:lpstr>
      <vt:lpstr>Personal Learning Outcomes</vt:lpstr>
      <vt:lpstr>PowerPoint Presentation</vt:lpstr>
      <vt:lpstr>References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Abigail Sugden |  she/her</dc:creator>
  <cp:lastModifiedBy>Abigail Sugden |  she/her</cp:lastModifiedBy>
  <cp:revision>30</cp:revision>
  <dcterms:created xsi:type="dcterms:W3CDTF">2025-09-02T10:14:08Z</dcterms:created>
  <dcterms:modified xsi:type="dcterms:W3CDTF">2025-09-03T16:41:40Z</dcterms:modified>
</cp:coreProperties>
</file>