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71" r:id="rId4"/>
    <p:sldId id="268" r:id="rId5"/>
    <p:sldId id="269" r:id="rId6"/>
    <p:sldId id="258" r:id="rId7"/>
    <p:sldId id="259" r:id="rId8"/>
    <p:sldId id="260" r:id="rId9"/>
    <p:sldId id="261" r:id="rId10"/>
    <p:sldId id="262" r:id="rId11"/>
    <p:sldId id="263" r:id="rId12"/>
    <p:sldId id="264" r:id="rId13"/>
    <p:sldId id="265" r:id="rId14"/>
    <p:sldId id="266" r:id="rId15"/>
    <p:sldId id="267"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27" d="100"/>
          <a:sy n="127" d="100"/>
        </p:scale>
        <p:origin x="150" y="5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liya De Silva" userId="9520ab3c-7e29-4580-954b-113f7d87b6b4" providerId="ADAL" clId="{FE27B551-DB8F-4221-B5AA-5ADAF89AA7C8}"/>
    <pc:docChg chg="modSld sldOrd">
      <pc:chgData name="Jaliya De Silva" userId="9520ab3c-7e29-4580-954b-113f7d87b6b4" providerId="ADAL" clId="{FE27B551-DB8F-4221-B5AA-5ADAF89AA7C8}" dt="2026-05-17T19:16:36.842" v="7"/>
      <pc:docMkLst>
        <pc:docMk/>
      </pc:docMkLst>
      <pc:sldChg chg="ord">
        <pc:chgData name="Jaliya De Silva" userId="9520ab3c-7e29-4580-954b-113f7d87b6b4" providerId="ADAL" clId="{FE27B551-DB8F-4221-B5AA-5ADAF89AA7C8}" dt="2026-05-17T19:16:23.175" v="5"/>
        <pc:sldMkLst>
          <pc:docMk/>
          <pc:sldMk cId="0" sldId="268"/>
        </pc:sldMkLst>
      </pc:sldChg>
      <pc:sldChg chg="ord">
        <pc:chgData name="Jaliya De Silva" userId="9520ab3c-7e29-4580-954b-113f7d87b6b4" providerId="ADAL" clId="{FE27B551-DB8F-4221-B5AA-5ADAF89AA7C8}" dt="2026-05-17T19:16:36.842" v="7"/>
        <pc:sldMkLst>
          <pc:docMk/>
          <pc:sldMk cId="0" sldId="269"/>
        </pc:sldMkLst>
      </pc:sldChg>
      <pc:sldChg chg="ord">
        <pc:chgData name="Jaliya De Silva" userId="9520ab3c-7e29-4580-954b-113f7d87b6b4" providerId="ADAL" clId="{FE27B551-DB8F-4221-B5AA-5ADAF89AA7C8}" dt="2026-05-17T19:16:08.729" v="3"/>
        <pc:sldMkLst>
          <pc:docMk/>
          <pc:sldMk cId="0" sldId="2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41904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411480" cy="5143500"/>
          </a:xfrm>
          <a:prstGeom prst="rect">
            <a:avLst/>
          </a:prstGeom>
          <a:solidFill>
            <a:srgbClr val="0E7C7B"/>
          </a:solidFill>
          <a:ln w="12700">
            <a:solidFill>
              <a:srgbClr val="0E7C7B"/>
            </a:solidFill>
            <a:prstDash val="solid"/>
          </a:ln>
        </p:spPr>
        <p:txBody>
          <a:bodyPr/>
          <a:lstStyle/>
          <a:p>
            <a:endParaRPr lang="en-GB"/>
          </a:p>
        </p:txBody>
      </p:sp>
      <p:sp>
        <p:nvSpPr>
          <p:cNvPr id="3" name="Shape 1"/>
          <p:cNvSpPr/>
          <p:nvPr/>
        </p:nvSpPr>
        <p:spPr>
          <a:xfrm>
            <a:off x="411480" y="0"/>
            <a:ext cx="109728" cy="5143500"/>
          </a:xfrm>
          <a:prstGeom prst="rect">
            <a:avLst/>
          </a:prstGeom>
          <a:solidFill>
            <a:srgbClr val="C8973A"/>
          </a:solidFill>
          <a:ln w="12700">
            <a:solidFill>
              <a:srgbClr val="C8973A"/>
            </a:solidFill>
            <a:prstDash val="solid"/>
          </a:ln>
        </p:spPr>
        <p:txBody>
          <a:bodyPr/>
          <a:lstStyle/>
          <a:p>
            <a:endParaRPr lang="en-GB"/>
          </a:p>
        </p:txBody>
      </p:sp>
      <p:sp>
        <p:nvSpPr>
          <p:cNvPr id="4" name="Shape 2"/>
          <p:cNvSpPr/>
          <p:nvPr/>
        </p:nvSpPr>
        <p:spPr>
          <a:xfrm>
            <a:off x="6858000" y="-457200"/>
            <a:ext cx="3200400" cy="3200400"/>
          </a:xfrm>
          <a:prstGeom prst="ellipse">
            <a:avLst/>
          </a:prstGeom>
          <a:solidFill>
            <a:srgbClr val="0E7C7B">
              <a:alpha val="15000"/>
            </a:srgbClr>
          </a:solidFill>
          <a:ln w="12700">
            <a:solidFill>
              <a:srgbClr val="0E7C7B">
                <a:alpha val="15000"/>
              </a:srgbClr>
            </a:solidFill>
            <a:prstDash val="solid"/>
          </a:ln>
        </p:spPr>
        <p:txBody>
          <a:bodyPr/>
          <a:lstStyle/>
          <a:p>
            <a:endParaRPr lang="en-GB"/>
          </a:p>
        </p:txBody>
      </p:sp>
      <p:sp>
        <p:nvSpPr>
          <p:cNvPr id="5" name="Shape 3"/>
          <p:cNvSpPr/>
          <p:nvPr/>
        </p:nvSpPr>
        <p:spPr>
          <a:xfrm>
            <a:off x="7498080" y="2743200"/>
            <a:ext cx="2011680" cy="2011680"/>
          </a:xfrm>
          <a:prstGeom prst="ellipse">
            <a:avLst/>
          </a:prstGeom>
          <a:solidFill>
            <a:srgbClr val="C8973A">
              <a:alpha val="12000"/>
            </a:srgbClr>
          </a:solidFill>
          <a:ln w="12700">
            <a:solidFill>
              <a:srgbClr val="C8973A">
                <a:alpha val="12000"/>
              </a:srgbClr>
            </a:solidFill>
            <a:prstDash val="solid"/>
          </a:ln>
        </p:spPr>
        <p:txBody>
          <a:bodyPr/>
          <a:lstStyle/>
          <a:p>
            <a:endParaRPr lang="en-GB"/>
          </a:p>
        </p:txBody>
      </p:sp>
      <p:sp>
        <p:nvSpPr>
          <p:cNvPr id="6" name="Text 4"/>
          <p:cNvSpPr/>
          <p:nvPr/>
        </p:nvSpPr>
        <p:spPr>
          <a:xfrm>
            <a:off x="731520" y="502920"/>
            <a:ext cx="8229600" cy="274320"/>
          </a:xfrm>
          <a:prstGeom prst="rect">
            <a:avLst/>
          </a:prstGeom>
          <a:noFill/>
          <a:ln/>
        </p:spPr>
        <p:txBody>
          <a:bodyPr wrap="square" lIns="0" tIns="0" rIns="0" bIns="0" rtlCol="0" anchor="ctr"/>
          <a:lstStyle/>
          <a:p>
            <a:pPr marL="0" indent="0">
              <a:buNone/>
            </a:pPr>
            <a:r>
              <a:rPr lang="en-US" sz="900" b="1" kern="0" spc="500" dirty="0">
                <a:solidFill>
                  <a:srgbClr val="D4A853"/>
                </a:solidFill>
              </a:rPr>
              <a:t>MODULE</a:t>
            </a:r>
            <a:endParaRPr lang="en-US" sz="900" dirty="0"/>
          </a:p>
        </p:txBody>
      </p:sp>
      <p:sp>
        <p:nvSpPr>
          <p:cNvPr id="7" name="Text 5"/>
          <p:cNvSpPr/>
          <p:nvPr/>
        </p:nvSpPr>
        <p:spPr>
          <a:xfrm>
            <a:off x="731520" y="777240"/>
            <a:ext cx="7772400" cy="411480"/>
          </a:xfrm>
          <a:prstGeom prst="rect">
            <a:avLst/>
          </a:prstGeom>
          <a:noFill/>
          <a:ln/>
        </p:spPr>
        <p:txBody>
          <a:bodyPr wrap="square" lIns="0" tIns="0" rIns="0" bIns="0" rtlCol="0" anchor="ctr"/>
          <a:lstStyle/>
          <a:p>
            <a:pPr marL="0" indent="0">
              <a:buNone/>
            </a:pPr>
            <a:r>
              <a:rPr lang="en-US" sz="1400" i="1" dirty="0">
                <a:solidFill>
                  <a:srgbClr val="AAC4D8"/>
                </a:solidFill>
              </a:rPr>
              <a:t>Developing a Research Proposal</a:t>
            </a:r>
            <a:endParaRPr lang="en-US" sz="1400" dirty="0"/>
          </a:p>
        </p:txBody>
      </p:sp>
      <p:sp>
        <p:nvSpPr>
          <p:cNvPr id="8" name="Text 6"/>
          <p:cNvSpPr/>
          <p:nvPr/>
        </p:nvSpPr>
        <p:spPr>
          <a:xfrm>
            <a:off x="731520" y="1371600"/>
            <a:ext cx="7772400" cy="1645920"/>
          </a:xfrm>
          <a:prstGeom prst="rect">
            <a:avLst/>
          </a:prstGeom>
          <a:noFill/>
          <a:ln/>
        </p:spPr>
        <p:txBody>
          <a:bodyPr wrap="square" lIns="0" tIns="0" rIns="0" bIns="0" rtlCol="0" anchor="ctr"/>
          <a:lstStyle/>
          <a:p>
            <a:pPr marL="0" indent="0">
              <a:lnSpc>
                <a:spcPct val="110000"/>
              </a:lnSpc>
              <a:buNone/>
            </a:pPr>
            <a:r>
              <a:rPr lang="en-US" sz="4400" b="1" dirty="0">
                <a:solidFill>
                  <a:srgbClr val="FFFFFF"/>
                </a:solidFill>
              </a:rPr>
              <a:t>Research Methods</a:t>
            </a:r>
            <a:endParaRPr lang="en-US" sz="4400" dirty="0"/>
          </a:p>
          <a:p>
            <a:pPr marL="0" indent="0">
              <a:lnSpc>
                <a:spcPct val="110000"/>
              </a:lnSpc>
              <a:buNone/>
            </a:pPr>
            <a:r>
              <a:rPr lang="en-US" sz="4400" b="1" dirty="0">
                <a:solidFill>
                  <a:srgbClr val="FFFFFF"/>
                </a:solidFill>
              </a:rPr>
              <a:t>&amp; Methodology</a:t>
            </a:r>
            <a:endParaRPr lang="en-US" sz="4400" dirty="0"/>
          </a:p>
        </p:txBody>
      </p:sp>
      <p:sp>
        <p:nvSpPr>
          <p:cNvPr id="9" name="Shape 7"/>
          <p:cNvSpPr/>
          <p:nvPr/>
        </p:nvSpPr>
        <p:spPr>
          <a:xfrm>
            <a:off x="731520" y="3154680"/>
            <a:ext cx="2286000" cy="36576"/>
          </a:xfrm>
          <a:prstGeom prst="rect">
            <a:avLst/>
          </a:prstGeom>
          <a:solidFill>
            <a:srgbClr val="C8973A"/>
          </a:solidFill>
          <a:ln w="12700">
            <a:solidFill>
              <a:srgbClr val="C8973A"/>
            </a:solidFill>
            <a:prstDash val="solid"/>
          </a:ln>
        </p:spPr>
        <p:txBody>
          <a:bodyPr/>
          <a:lstStyle/>
          <a:p>
            <a:endParaRPr lang="en-GB"/>
          </a:p>
        </p:txBody>
      </p:sp>
      <p:sp>
        <p:nvSpPr>
          <p:cNvPr id="10" name="Text 8"/>
          <p:cNvSpPr/>
          <p:nvPr/>
        </p:nvSpPr>
        <p:spPr>
          <a:xfrm>
            <a:off x="731520" y="3337560"/>
            <a:ext cx="7315200" cy="320040"/>
          </a:xfrm>
          <a:prstGeom prst="rect">
            <a:avLst/>
          </a:prstGeom>
          <a:noFill/>
          <a:ln/>
        </p:spPr>
        <p:txBody>
          <a:bodyPr wrap="square" lIns="0" tIns="0" rIns="0" bIns="0" rtlCol="0" anchor="ctr"/>
          <a:lstStyle/>
          <a:p>
            <a:pPr marL="0" indent="0">
              <a:buNone/>
            </a:pPr>
            <a:r>
              <a:rPr lang="en-US" sz="1600" b="1" dirty="0">
                <a:solidFill>
                  <a:srgbClr val="FFFFFF"/>
                </a:solidFill>
              </a:rPr>
              <a:t>Jaliya de Silva</a:t>
            </a:r>
            <a:endParaRPr lang="en-US" sz="1600" dirty="0"/>
          </a:p>
        </p:txBody>
      </p:sp>
      <p:sp>
        <p:nvSpPr>
          <p:cNvPr id="11" name="Text 9"/>
          <p:cNvSpPr/>
          <p:nvPr/>
        </p:nvSpPr>
        <p:spPr>
          <a:xfrm>
            <a:off x="731520" y="3703320"/>
            <a:ext cx="7315200" cy="256032"/>
          </a:xfrm>
          <a:prstGeom prst="rect">
            <a:avLst/>
          </a:prstGeom>
          <a:noFill/>
          <a:ln/>
        </p:spPr>
        <p:txBody>
          <a:bodyPr wrap="square" lIns="0" tIns="0" rIns="0" bIns="0" rtlCol="0" anchor="ctr"/>
          <a:lstStyle/>
          <a:p>
            <a:pPr marL="0" indent="0">
              <a:buNone/>
            </a:pPr>
            <a:r>
              <a:rPr lang="en-US" sz="1100" i="1" dirty="0">
                <a:solidFill>
                  <a:srgbClr val="8AACCA"/>
                </a:solidFill>
              </a:rPr>
              <a:t>Lecturer | School of Business and Management </a:t>
            </a:r>
            <a:endParaRPr lang="en-US" sz="1100" dirty="0"/>
          </a:p>
        </p:txBody>
      </p:sp>
      <p:sp>
        <p:nvSpPr>
          <p:cNvPr id="12" name="Text 10"/>
          <p:cNvSpPr/>
          <p:nvPr/>
        </p:nvSpPr>
        <p:spPr>
          <a:xfrm>
            <a:off x="731520" y="4206240"/>
            <a:ext cx="7772400" cy="640080"/>
          </a:xfrm>
          <a:prstGeom prst="rect">
            <a:avLst/>
          </a:prstGeom>
          <a:noFill/>
          <a:ln/>
        </p:spPr>
        <p:txBody>
          <a:bodyPr wrap="square" lIns="0" tIns="0" rIns="0" bIns="0" rtlCol="0" anchor="ctr"/>
          <a:lstStyle/>
          <a:p>
            <a:pPr marL="0" indent="0">
              <a:buNone/>
            </a:pPr>
            <a:r>
              <a:rPr lang="en-US" sz="1050" i="1" dirty="0">
                <a:solidFill>
                  <a:srgbClr val="6A8FAD"/>
                </a:solidFill>
              </a:rPr>
              <a:t>Understanding Approaches, Paradigms, and Research Design</a:t>
            </a:r>
            <a:endParaRPr lang="en-US" sz="10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400" b="1" dirty="0">
                <a:solidFill>
                  <a:srgbClr val="FFFFFF"/>
                </a:solidFill>
              </a:rPr>
              <a:t>What is Research?</a:t>
            </a:r>
            <a:endParaRPr lang="en-US" sz="2400" dirty="0"/>
          </a:p>
        </p:txBody>
      </p:sp>
      <p:sp>
        <p:nvSpPr>
          <p:cNvPr id="4" name="Shape 2"/>
          <p:cNvSpPr/>
          <p:nvPr/>
        </p:nvSpPr>
        <p:spPr>
          <a:xfrm>
            <a:off x="411480" y="960120"/>
            <a:ext cx="8321040" cy="1417320"/>
          </a:xfrm>
          <a:prstGeom prst="rect">
            <a:avLst/>
          </a:prstGeom>
          <a:solidFill>
            <a:srgbClr val="FFFFFF"/>
          </a:solidFill>
          <a:ln w="19050">
            <a:solidFill>
              <a:srgbClr val="12A89D"/>
            </a:solidFill>
            <a:prstDash val="solid"/>
          </a:ln>
          <a:effectLst>
            <a:outerShdw blurRad="101600" dist="38100" dir="8100000" algn="bl" rotWithShape="0">
              <a:srgbClr val="000000">
                <a:alpha val="12000"/>
              </a:srgbClr>
            </a:outerShdw>
          </a:effectLst>
        </p:spPr>
        <p:txBody>
          <a:bodyPr/>
          <a:lstStyle/>
          <a:p>
            <a:endParaRPr lang="en-GB"/>
          </a:p>
        </p:txBody>
      </p:sp>
      <p:sp>
        <p:nvSpPr>
          <p:cNvPr id="5" name="Shape 3"/>
          <p:cNvSpPr/>
          <p:nvPr/>
        </p:nvSpPr>
        <p:spPr>
          <a:xfrm>
            <a:off x="411480" y="960120"/>
            <a:ext cx="91440" cy="1417320"/>
          </a:xfrm>
          <a:prstGeom prst="rect">
            <a:avLst/>
          </a:prstGeom>
          <a:solidFill>
            <a:srgbClr val="0E7C7B"/>
          </a:solidFill>
          <a:ln w="12700">
            <a:solidFill>
              <a:srgbClr val="0E7C7B"/>
            </a:solidFill>
            <a:prstDash val="solid"/>
          </a:ln>
        </p:spPr>
        <p:txBody>
          <a:bodyPr/>
          <a:lstStyle/>
          <a:p>
            <a:endParaRPr lang="en-GB"/>
          </a:p>
        </p:txBody>
      </p:sp>
      <p:sp>
        <p:nvSpPr>
          <p:cNvPr id="6" name="Text 4"/>
          <p:cNvSpPr/>
          <p:nvPr/>
        </p:nvSpPr>
        <p:spPr>
          <a:xfrm>
            <a:off x="640080" y="1024128"/>
            <a:ext cx="7863840" cy="1005840"/>
          </a:xfrm>
          <a:prstGeom prst="rect">
            <a:avLst/>
          </a:prstGeom>
          <a:noFill/>
          <a:ln/>
        </p:spPr>
        <p:txBody>
          <a:bodyPr wrap="square" lIns="0" tIns="0" rIns="0" bIns="0" rtlCol="0" anchor="ctr"/>
          <a:lstStyle/>
          <a:p>
            <a:pPr marL="0" indent="0">
              <a:buNone/>
            </a:pPr>
            <a:r>
              <a:rPr lang="en-US" sz="1300" i="1" dirty="0">
                <a:solidFill>
                  <a:srgbClr val="1A1A2E"/>
                </a:solidFill>
              </a:rPr>
              <a:t>"Research is a systematic inquiry that investigates hypotheses, suggests new interpretations of data or texts, and poses new questions for future research to explore."</a:t>
            </a:r>
            <a:endParaRPr lang="en-US" sz="1300" dirty="0"/>
          </a:p>
        </p:txBody>
      </p:sp>
      <p:sp>
        <p:nvSpPr>
          <p:cNvPr id="7" name="Text 5"/>
          <p:cNvSpPr/>
          <p:nvPr/>
        </p:nvSpPr>
        <p:spPr>
          <a:xfrm>
            <a:off x="640080" y="2084832"/>
            <a:ext cx="7772400" cy="228600"/>
          </a:xfrm>
          <a:prstGeom prst="rect">
            <a:avLst/>
          </a:prstGeom>
          <a:noFill/>
          <a:ln/>
        </p:spPr>
        <p:txBody>
          <a:bodyPr wrap="square" lIns="0" tIns="0" rIns="0" bIns="0" rtlCol="0" anchor="ctr"/>
          <a:lstStyle/>
          <a:p>
            <a:pPr marL="0" indent="0">
              <a:buNone/>
            </a:pPr>
            <a:r>
              <a:rPr lang="en-US" sz="850" i="1" dirty="0">
                <a:solidFill>
                  <a:srgbClr val="4A5568"/>
                </a:solidFill>
              </a:rPr>
              <a:t>Merriam, S.B. &amp; Tisdell, E.J. (2016). Qualitative Research: A Guide to Design and Implementation. San Francisco: Jossey-Bass.</a:t>
            </a:r>
            <a:endParaRPr lang="en-US" sz="850" dirty="0"/>
          </a:p>
        </p:txBody>
      </p:sp>
      <p:sp>
        <p:nvSpPr>
          <p:cNvPr id="8" name="Shape 6"/>
          <p:cNvSpPr/>
          <p:nvPr/>
        </p:nvSpPr>
        <p:spPr>
          <a:xfrm>
            <a:off x="411480" y="2487168"/>
            <a:ext cx="4023360" cy="2395728"/>
          </a:xfrm>
          <a:prstGeom prst="rect">
            <a:avLst/>
          </a:prstGeom>
          <a:solidFill>
            <a:srgbClr val="FFFFFF"/>
          </a:solidFill>
          <a:ln w="12700">
            <a:solidFill>
              <a:srgbClr val="0E7C7B"/>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7"/>
          <p:cNvSpPr/>
          <p:nvPr/>
        </p:nvSpPr>
        <p:spPr>
          <a:xfrm>
            <a:off x="411480" y="2487168"/>
            <a:ext cx="4023360" cy="347472"/>
          </a:xfrm>
          <a:prstGeom prst="rect">
            <a:avLst/>
          </a:prstGeom>
          <a:solidFill>
            <a:srgbClr val="0E7C7B"/>
          </a:solidFill>
          <a:ln w="12700">
            <a:solidFill>
              <a:srgbClr val="0E7C7B"/>
            </a:solidFill>
            <a:prstDash val="solid"/>
          </a:ln>
        </p:spPr>
        <p:txBody>
          <a:bodyPr/>
          <a:lstStyle/>
          <a:p>
            <a:endParaRPr lang="en-GB"/>
          </a:p>
        </p:txBody>
      </p:sp>
      <p:sp>
        <p:nvSpPr>
          <p:cNvPr id="10" name="Text 8"/>
          <p:cNvSpPr/>
          <p:nvPr/>
        </p:nvSpPr>
        <p:spPr>
          <a:xfrm>
            <a:off x="548640" y="2532888"/>
            <a:ext cx="3749040" cy="256032"/>
          </a:xfrm>
          <a:prstGeom prst="rect">
            <a:avLst/>
          </a:prstGeom>
          <a:noFill/>
          <a:ln/>
        </p:spPr>
        <p:txBody>
          <a:bodyPr wrap="square" lIns="0" tIns="0" rIns="0" bIns="0" rtlCol="0" anchor="ctr"/>
          <a:lstStyle/>
          <a:p>
            <a:pPr marL="0" indent="0">
              <a:buNone/>
            </a:pPr>
            <a:r>
              <a:rPr lang="en-US" sz="1100" b="1" dirty="0">
                <a:solidFill>
                  <a:srgbClr val="FFFFFF"/>
                </a:solidFill>
              </a:rPr>
              <a:t>Core Characteristics</a:t>
            </a:r>
            <a:endParaRPr lang="en-US" sz="1100" dirty="0"/>
          </a:p>
        </p:txBody>
      </p:sp>
      <p:sp>
        <p:nvSpPr>
          <p:cNvPr id="11" name="Text 9"/>
          <p:cNvSpPr/>
          <p:nvPr/>
        </p:nvSpPr>
        <p:spPr>
          <a:xfrm>
            <a:off x="502920" y="2926080"/>
            <a:ext cx="3840480" cy="1828800"/>
          </a:xfrm>
          <a:prstGeom prst="rect">
            <a:avLst/>
          </a:prstGeom>
          <a:noFill/>
          <a:ln/>
        </p:spPr>
        <p:txBody>
          <a:bodyPr wrap="square" rtlCol="0" anchor="ctr"/>
          <a:lstStyle/>
          <a:p>
            <a:pPr marL="342900" indent="-342900">
              <a:spcAft>
                <a:spcPts val="400"/>
              </a:spcAft>
              <a:buSzPct val="100000"/>
              <a:buChar char="•"/>
            </a:pPr>
            <a:r>
              <a:rPr lang="en-US" sz="1100" dirty="0">
                <a:solidFill>
                  <a:srgbClr val="1A1A2E"/>
                </a:solidFill>
              </a:rPr>
              <a:t>Systematic &amp; structured process</a:t>
            </a:r>
            <a:endParaRPr lang="en-US" sz="1100" dirty="0"/>
          </a:p>
          <a:p>
            <a:pPr marL="342900" indent="-342900">
              <a:spcAft>
                <a:spcPts val="400"/>
              </a:spcAft>
              <a:buSzPct val="100000"/>
              <a:buChar char="•"/>
            </a:pPr>
            <a:r>
              <a:rPr lang="en-US" sz="1100" dirty="0">
                <a:solidFill>
                  <a:srgbClr val="1A1A2E"/>
                </a:solidFill>
              </a:rPr>
              <a:t>Evidence-based conclusions</a:t>
            </a:r>
            <a:endParaRPr lang="en-US" sz="1100" dirty="0"/>
          </a:p>
          <a:p>
            <a:pPr marL="342900" indent="-342900">
              <a:spcAft>
                <a:spcPts val="400"/>
              </a:spcAft>
              <a:buSzPct val="100000"/>
              <a:buChar char="•"/>
            </a:pPr>
            <a:r>
              <a:rPr lang="en-US" sz="1100" dirty="0">
                <a:solidFill>
                  <a:srgbClr val="1A1A2E"/>
                </a:solidFill>
              </a:rPr>
              <a:t>Addresses a knowledge gap</a:t>
            </a:r>
            <a:endParaRPr lang="en-US" sz="1100" dirty="0"/>
          </a:p>
          <a:p>
            <a:pPr marL="342900" indent="-342900">
              <a:spcAft>
                <a:spcPts val="400"/>
              </a:spcAft>
              <a:buSzPct val="100000"/>
              <a:buChar char="•"/>
            </a:pPr>
            <a:r>
              <a:rPr lang="en-US" sz="1100" dirty="0">
                <a:solidFill>
                  <a:srgbClr val="1A1A2E"/>
                </a:solidFill>
              </a:rPr>
              <a:t>Contributes to existing literature</a:t>
            </a:r>
            <a:endParaRPr lang="en-US" sz="1100" dirty="0"/>
          </a:p>
        </p:txBody>
      </p:sp>
      <p:sp>
        <p:nvSpPr>
          <p:cNvPr id="12" name="Shape 10"/>
          <p:cNvSpPr/>
          <p:nvPr/>
        </p:nvSpPr>
        <p:spPr>
          <a:xfrm>
            <a:off x="4754880" y="2487168"/>
            <a:ext cx="4023360" cy="2395728"/>
          </a:xfrm>
          <a:prstGeom prst="rect">
            <a:avLst/>
          </a:prstGeom>
          <a:solidFill>
            <a:srgbClr val="FFFFFF"/>
          </a:solidFill>
          <a:ln w="12700">
            <a:solidFill>
              <a:srgbClr val="C8973A"/>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1"/>
          <p:cNvSpPr/>
          <p:nvPr/>
        </p:nvSpPr>
        <p:spPr>
          <a:xfrm>
            <a:off x="4754880" y="2487168"/>
            <a:ext cx="4023360" cy="347472"/>
          </a:xfrm>
          <a:prstGeom prst="rect">
            <a:avLst/>
          </a:prstGeom>
          <a:solidFill>
            <a:srgbClr val="C8973A"/>
          </a:solidFill>
          <a:ln w="12700">
            <a:solidFill>
              <a:srgbClr val="C8973A"/>
            </a:solidFill>
            <a:prstDash val="solid"/>
          </a:ln>
        </p:spPr>
        <p:txBody>
          <a:bodyPr/>
          <a:lstStyle/>
          <a:p>
            <a:endParaRPr lang="en-GB"/>
          </a:p>
        </p:txBody>
      </p:sp>
      <p:sp>
        <p:nvSpPr>
          <p:cNvPr id="14" name="Text 12"/>
          <p:cNvSpPr/>
          <p:nvPr/>
        </p:nvSpPr>
        <p:spPr>
          <a:xfrm>
            <a:off x="4892040" y="2532888"/>
            <a:ext cx="3749040" cy="256032"/>
          </a:xfrm>
          <a:prstGeom prst="rect">
            <a:avLst/>
          </a:prstGeom>
          <a:noFill/>
          <a:ln/>
        </p:spPr>
        <p:txBody>
          <a:bodyPr wrap="square" lIns="0" tIns="0" rIns="0" bIns="0" rtlCol="0" anchor="ctr"/>
          <a:lstStyle/>
          <a:p>
            <a:pPr marL="0" indent="0">
              <a:buNone/>
            </a:pPr>
            <a:r>
              <a:rPr lang="en-US" sz="1100" b="1" dirty="0">
                <a:solidFill>
                  <a:srgbClr val="FFFFFF"/>
                </a:solidFill>
              </a:rPr>
              <a:t>Purpose of Research</a:t>
            </a:r>
            <a:endParaRPr lang="en-US" sz="1100" dirty="0"/>
          </a:p>
        </p:txBody>
      </p:sp>
      <p:sp>
        <p:nvSpPr>
          <p:cNvPr id="15" name="Text 13"/>
          <p:cNvSpPr/>
          <p:nvPr/>
        </p:nvSpPr>
        <p:spPr>
          <a:xfrm>
            <a:off x="4846320" y="2926080"/>
            <a:ext cx="3840480" cy="1828800"/>
          </a:xfrm>
          <a:prstGeom prst="rect">
            <a:avLst/>
          </a:prstGeom>
          <a:noFill/>
          <a:ln/>
        </p:spPr>
        <p:txBody>
          <a:bodyPr wrap="square" rtlCol="0" anchor="ctr"/>
          <a:lstStyle/>
          <a:p>
            <a:pPr marL="342900" indent="-342900">
              <a:spcAft>
                <a:spcPts val="400"/>
              </a:spcAft>
              <a:buSzPct val="100000"/>
              <a:buChar char="•"/>
            </a:pPr>
            <a:r>
              <a:rPr lang="en-US" sz="1100" dirty="0">
                <a:solidFill>
                  <a:srgbClr val="1A1A2E"/>
                </a:solidFill>
              </a:rPr>
              <a:t>Explore new phenomena</a:t>
            </a:r>
            <a:endParaRPr lang="en-US" sz="1100" dirty="0"/>
          </a:p>
          <a:p>
            <a:pPr marL="342900" indent="-342900">
              <a:spcAft>
                <a:spcPts val="400"/>
              </a:spcAft>
              <a:buSzPct val="100000"/>
              <a:buChar char="•"/>
            </a:pPr>
            <a:r>
              <a:rPr lang="en-US" sz="1100" dirty="0">
                <a:solidFill>
                  <a:srgbClr val="1A1A2E"/>
                </a:solidFill>
              </a:rPr>
              <a:t>Describe existing situations</a:t>
            </a:r>
            <a:endParaRPr lang="en-US" sz="1100" dirty="0"/>
          </a:p>
          <a:p>
            <a:pPr marL="342900" indent="-342900">
              <a:spcAft>
                <a:spcPts val="400"/>
              </a:spcAft>
              <a:buSzPct val="100000"/>
              <a:buChar char="•"/>
            </a:pPr>
            <a:r>
              <a:rPr lang="en-US" sz="1100" dirty="0">
                <a:solidFill>
                  <a:srgbClr val="1A1A2E"/>
                </a:solidFill>
              </a:rPr>
              <a:t>Explain relationships</a:t>
            </a:r>
            <a:endParaRPr lang="en-US" sz="1100" dirty="0"/>
          </a:p>
          <a:p>
            <a:pPr marL="342900" indent="-342900">
              <a:spcAft>
                <a:spcPts val="400"/>
              </a:spcAft>
              <a:buSzPct val="100000"/>
              <a:buChar char="•"/>
            </a:pPr>
            <a:r>
              <a:rPr lang="en-US" sz="1100" dirty="0">
                <a:solidFill>
                  <a:srgbClr val="1A1A2E"/>
                </a:solidFill>
              </a:rPr>
              <a:t>Evaluate programmes/policies</a:t>
            </a:r>
            <a:endParaRPr lang="en-US" sz="1100" dirty="0"/>
          </a:p>
        </p:txBody>
      </p:sp>
      <p:sp>
        <p:nvSpPr>
          <p:cNvPr id="16" name="Text 14"/>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2/12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Research Aim Objectives Questions">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400" b="1" dirty="0">
                <a:solidFill>
                  <a:srgbClr val="FFFFFF"/>
                </a:solidFill>
              </a:rPr>
              <a:t>Research Aim, Objectives &amp; Questions</a:t>
            </a:r>
            <a:endParaRPr lang="en-US" sz="2400" dirty="0"/>
          </a:p>
        </p:txBody>
      </p:sp>
      <p:sp>
        <p:nvSpPr>
          <p:cNvPr id="710" name="CardBg71"/>
          <p:cNvSpPr/>
          <p:nvPr/>
        </p:nvSpPr>
        <p:spPr>
          <a:xfrm>
            <a:off x="411480" y="820000"/>
            <a:ext cx="2630000" cy="4000000"/>
          </a:xfrm>
          <a:prstGeom prst="rect">
            <a:avLst/>
          </a:prstGeom>
          <a:solidFill>
            <a:srgbClr val="FFFFFF"/>
          </a:solidFill>
          <a:ln w="1270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711" name="CardHdr71"/>
          <p:cNvSpPr/>
          <p:nvPr/>
        </p:nvSpPr>
        <p:spPr>
          <a:xfrm>
            <a:off x="411480" y="820000"/>
            <a:ext cx="2630000" cy="347472"/>
          </a:xfrm>
          <a:prstGeom prst="rect">
            <a:avLst/>
          </a:prstGeom>
          <a:solidFill>
            <a:srgbClr val="1B2A4A"/>
          </a:solidFill>
          <a:ln w="12700">
            <a:solidFill>
              <a:srgbClr val="1B2A4A"/>
            </a:solidFill>
            <a:prstDash val="solid"/>
          </a:ln>
        </p:spPr>
        <p:txBody>
          <a:bodyPr/>
          <a:lstStyle/>
          <a:p>
            <a:endParaRPr lang="en-GB"/>
          </a:p>
        </p:txBody>
      </p:sp>
      <p:sp>
        <p:nvSpPr>
          <p:cNvPr id="712" name="CardTitle71"/>
          <p:cNvSpPr/>
          <p:nvPr/>
        </p:nvSpPr>
        <p:spPr>
          <a:xfrm>
            <a:off x="548640" y="865720"/>
            <a:ext cx="2430000" cy="256032"/>
          </a:xfrm>
          <a:prstGeom prst="rect">
            <a:avLst/>
          </a:prstGeom>
          <a:noFill/>
          <a:ln/>
        </p:spPr>
        <p:txBody>
          <a:bodyPr wrap="square" lIns="0" tIns="0" rIns="0" bIns="0" rtlCol="0" anchor="ctr"/>
          <a:lstStyle/>
          <a:p>
            <a:pPr marL="0" indent="0">
              <a:buNone/>
            </a:pPr>
            <a:r>
              <a:rPr lang="en-US" sz="1100" b="1" dirty="0">
                <a:solidFill>
                  <a:srgbClr val="FFFFFF"/>
                </a:solidFill>
              </a:rPr>
              <a:t>Research Aim</a:t>
            </a:r>
            <a:endParaRPr lang="en-US" sz="1100" dirty="0"/>
          </a:p>
        </p:txBody>
      </p:sp>
      <p:sp>
        <p:nvSpPr>
          <p:cNvPr id="713" name="CardBody71"/>
          <p:cNvSpPr/>
          <p:nvPr/>
        </p:nvSpPr>
        <p:spPr>
          <a:xfrm>
            <a:off x="502920" y="1167472"/>
            <a:ext cx="2530000" cy="3602528"/>
          </a:xfrm>
          <a:prstGeom prst="rect">
            <a:avLst/>
          </a:prstGeom>
          <a:noFill/>
          <a:ln/>
        </p:spPr>
        <p:txBody>
          <a:bodyPr wrap="square" rtlCol="0" anchor="t"/>
          <a:lstStyle/>
          <a:p>
            <a:pPr marL="342900" indent="-342900">
              <a:spcAft>
                <a:spcPts val="400"/>
              </a:spcAft>
              <a:buSzPct val="100000"/>
              <a:buChar char="•"/>
            </a:pPr>
            <a:r>
              <a:rPr lang="en-US" sz="1000" dirty="0">
                <a:solidFill>
                  <a:srgbClr val="1A1A2E"/>
                </a:solidFill>
              </a:rPr>
              <a:t>A broad statement of the overall purpose</a:t>
            </a:r>
            <a:endParaRPr lang="en-US" sz="1000" dirty="0"/>
          </a:p>
          <a:p>
            <a:pPr marL="342900" indent="-342900">
              <a:spcAft>
                <a:spcPts val="400"/>
              </a:spcAft>
              <a:buSzPct val="100000"/>
              <a:buChar char="•"/>
            </a:pPr>
            <a:r>
              <a:rPr lang="en-US" sz="1000" dirty="0">
                <a:solidFill>
                  <a:srgbClr val="1A1A2E"/>
                </a:solidFill>
              </a:rPr>
              <a:t>What the study seeks to achieve</a:t>
            </a:r>
            <a:endParaRPr lang="en-US" sz="1000" dirty="0"/>
          </a:p>
          <a:p>
            <a:pPr marL="342900" indent="-342900">
              <a:spcAft>
                <a:spcPts val="400"/>
              </a:spcAft>
              <a:buSzPct val="100000"/>
              <a:buChar char="•"/>
            </a:pPr>
            <a:r>
              <a:rPr lang="en-US" sz="1000" dirty="0">
                <a:solidFill>
                  <a:srgbClr val="1A1A2E"/>
                </a:solidFill>
              </a:rPr>
              <a:t>Usually one sentence</a:t>
            </a:r>
            <a:endParaRPr lang="en-US" sz="1000" dirty="0"/>
          </a:p>
          <a:p>
            <a:pPr marL="342900" indent="-342900">
              <a:spcAft>
                <a:spcPts val="400"/>
              </a:spcAft>
              <a:buSzPct val="100000"/>
              <a:buChar char="•"/>
            </a:pPr>
            <a:r>
              <a:rPr lang="en-US" sz="1000" dirty="0">
                <a:solidFill>
                  <a:srgbClr val="1A1A2E"/>
                </a:solidFill>
              </a:rPr>
              <a:t>Example: 'To investigate the impact of remote work on employee well-being in SMEs'</a:t>
            </a:r>
            <a:endParaRPr lang="en-US" sz="1000" dirty="0"/>
          </a:p>
          <a:p>
            <a:pPr marL="342900" indent="-342900">
              <a:spcAft>
                <a:spcPts val="400"/>
              </a:spcAft>
              <a:buSzPct val="100000"/>
              <a:buChar char="•"/>
            </a:pPr>
            <a:r>
              <a:rPr lang="en-US" sz="1000" dirty="0">
                <a:solidFill>
                  <a:srgbClr val="1A1A2E"/>
                </a:solidFill>
              </a:rPr>
              <a:t>Sets the direction of the study</a:t>
            </a:r>
            <a:endParaRPr lang="en-US" sz="1000" dirty="0"/>
          </a:p>
        </p:txBody>
      </p:sp>
      <p:sp>
        <p:nvSpPr>
          <p:cNvPr id="720" name="CardBg72"/>
          <p:cNvSpPr/>
          <p:nvPr/>
        </p:nvSpPr>
        <p:spPr>
          <a:xfrm>
            <a:off x="3165000" y="820000"/>
            <a:ext cx="2630000" cy="4000000"/>
          </a:xfrm>
          <a:prstGeom prst="rect">
            <a:avLst/>
          </a:prstGeom>
          <a:solidFill>
            <a:srgbClr val="FFFFFF"/>
          </a:solidFill>
          <a:ln w="12700">
            <a:solidFill>
              <a:srgbClr val="0E7C7B"/>
            </a:solidFill>
            <a:prstDash val="solid"/>
          </a:ln>
          <a:effectLst>
            <a:outerShdw blurRad="101600" dist="38100" dir="8100000" algn="bl" rotWithShape="0">
              <a:srgbClr val="000000">
                <a:alpha val="12000"/>
              </a:srgbClr>
            </a:outerShdw>
          </a:effectLst>
        </p:spPr>
        <p:txBody>
          <a:bodyPr/>
          <a:lstStyle/>
          <a:p>
            <a:endParaRPr lang="en-GB"/>
          </a:p>
        </p:txBody>
      </p:sp>
      <p:sp>
        <p:nvSpPr>
          <p:cNvPr id="721" name="CardHdr72"/>
          <p:cNvSpPr/>
          <p:nvPr/>
        </p:nvSpPr>
        <p:spPr>
          <a:xfrm>
            <a:off x="3165000" y="820000"/>
            <a:ext cx="2630000" cy="347472"/>
          </a:xfrm>
          <a:prstGeom prst="rect">
            <a:avLst/>
          </a:prstGeom>
          <a:solidFill>
            <a:srgbClr val="0E7C7B"/>
          </a:solidFill>
          <a:ln w="12700">
            <a:solidFill>
              <a:srgbClr val="0E7C7B"/>
            </a:solidFill>
            <a:prstDash val="solid"/>
          </a:ln>
        </p:spPr>
        <p:txBody>
          <a:bodyPr/>
          <a:lstStyle/>
          <a:p>
            <a:endParaRPr lang="en-GB"/>
          </a:p>
        </p:txBody>
      </p:sp>
      <p:sp>
        <p:nvSpPr>
          <p:cNvPr id="722" name="CardTitle72"/>
          <p:cNvSpPr/>
          <p:nvPr/>
        </p:nvSpPr>
        <p:spPr>
          <a:xfrm>
            <a:off x="3302160" y="865720"/>
            <a:ext cx="2430000" cy="256032"/>
          </a:xfrm>
          <a:prstGeom prst="rect">
            <a:avLst/>
          </a:prstGeom>
          <a:noFill/>
          <a:ln/>
        </p:spPr>
        <p:txBody>
          <a:bodyPr wrap="square" lIns="0" tIns="0" rIns="0" bIns="0" rtlCol="0" anchor="ctr"/>
          <a:lstStyle/>
          <a:p>
            <a:pPr marL="0" indent="0">
              <a:buNone/>
            </a:pPr>
            <a:r>
              <a:rPr lang="en-US" sz="1100" b="1" dirty="0">
                <a:solidFill>
                  <a:srgbClr val="FFFFFF"/>
                </a:solidFill>
              </a:rPr>
              <a:t>Research Objectives</a:t>
            </a:r>
            <a:endParaRPr lang="en-US" sz="1100" dirty="0"/>
          </a:p>
        </p:txBody>
      </p:sp>
      <p:sp>
        <p:nvSpPr>
          <p:cNvPr id="723" name="CardBody72"/>
          <p:cNvSpPr/>
          <p:nvPr/>
        </p:nvSpPr>
        <p:spPr>
          <a:xfrm>
            <a:off x="3256440" y="1167472"/>
            <a:ext cx="2530000" cy="3602528"/>
          </a:xfrm>
          <a:prstGeom prst="rect">
            <a:avLst/>
          </a:prstGeom>
          <a:noFill/>
          <a:ln/>
        </p:spPr>
        <p:txBody>
          <a:bodyPr wrap="square" rtlCol="0" anchor="t"/>
          <a:lstStyle/>
          <a:p>
            <a:pPr marL="342900" indent="-342900">
              <a:spcAft>
                <a:spcPts val="400"/>
              </a:spcAft>
              <a:buSzPct val="100000"/>
              <a:buChar char="•"/>
            </a:pPr>
            <a:r>
              <a:rPr lang="en-US" sz="1000" dirty="0">
                <a:solidFill>
                  <a:srgbClr val="1A1A2E"/>
                </a:solidFill>
              </a:rPr>
              <a:t>Specific, actionable steps to achieve the aim</a:t>
            </a:r>
            <a:endParaRPr lang="en-US" sz="1000" dirty="0"/>
          </a:p>
          <a:p>
            <a:pPr marL="342900" indent="-342900">
              <a:spcAft>
                <a:spcPts val="400"/>
              </a:spcAft>
              <a:buSzPct val="100000"/>
              <a:buChar char="•"/>
            </a:pPr>
            <a:r>
              <a:rPr lang="en-US" sz="1000" dirty="0">
                <a:solidFill>
                  <a:srgbClr val="1A1A2E"/>
                </a:solidFill>
              </a:rPr>
              <a:t>Begin with action verbs: To examine / To explore / To analyse</a:t>
            </a:r>
            <a:endParaRPr lang="en-US" sz="1000" dirty="0"/>
          </a:p>
          <a:p>
            <a:pPr marL="342900" indent="-342900">
              <a:spcAft>
                <a:spcPts val="400"/>
              </a:spcAft>
              <a:buSzPct val="100000"/>
              <a:buChar char="•"/>
            </a:pPr>
            <a:r>
              <a:rPr lang="en-US" sz="1000" dirty="0">
                <a:solidFill>
                  <a:srgbClr val="1A1A2E"/>
                </a:solidFill>
              </a:rPr>
              <a:t>Typically 3-5 objectives</a:t>
            </a:r>
            <a:endParaRPr lang="en-US" sz="1000" dirty="0"/>
          </a:p>
          <a:p>
            <a:pPr marL="342900" indent="-342900">
              <a:spcAft>
                <a:spcPts val="400"/>
              </a:spcAft>
              <a:buSzPct val="100000"/>
              <a:buChar char="•"/>
            </a:pPr>
            <a:r>
              <a:rPr lang="en-US" sz="1000" dirty="0">
                <a:solidFill>
                  <a:srgbClr val="1A1A2E"/>
                </a:solidFill>
              </a:rPr>
              <a:t>Example: 'To examine how remote working affects work-life balance'</a:t>
            </a:r>
            <a:endParaRPr lang="en-US" sz="1000" dirty="0"/>
          </a:p>
          <a:p>
            <a:pPr marL="342900" indent="-342900">
              <a:spcAft>
                <a:spcPts val="400"/>
              </a:spcAft>
              <a:buSzPct val="100000"/>
              <a:buChar char="•"/>
            </a:pPr>
            <a:r>
              <a:rPr lang="en-US" sz="1000" dirty="0">
                <a:solidFill>
                  <a:srgbClr val="1A1A2E"/>
                </a:solidFill>
              </a:rPr>
              <a:t>Measurable and achievable</a:t>
            </a:r>
            <a:endParaRPr lang="en-US" sz="1000" dirty="0"/>
          </a:p>
        </p:txBody>
      </p:sp>
      <p:sp>
        <p:nvSpPr>
          <p:cNvPr id="730" name="CardBg73"/>
          <p:cNvSpPr/>
          <p:nvPr/>
        </p:nvSpPr>
        <p:spPr>
          <a:xfrm>
            <a:off x="5918520" y="820000"/>
            <a:ext cx="2630000" cy="4000000"/>
          </a:xfrm>
          <a:prstGeom prst="rect">
            <a:avLst/>
          </a:prstGeom>
          <a:solidFill>
            <a:srgbClr val="FFFFFF"/>
          </a:solidFill>
          <a:ln w="12700">
            <a:solidFill>
              <a:srgbClr val="C8973A"/>
            </a:solidFill>
            <a:prstDash val="solid"/>
          </a:ln>
          <a:effectLst>
            <a:outerShdw blurRad="101600" dist="38100" dir="8100000" algn="bl" rotWithShape="0">
              <a:srgbClr val="000000">
                <a:alpha val="12000"/>
              </a:srgbClr>
            </a:outerShdw>
          </a:effectLst>
        </p:spPr>
        <p:txBody>
          <a:bodyPr/>
          <a:lstStyle/>
          <a:p>
            <a:endParaRPr lang="en-GB"/>
          </a:p>
        </p:txBody>
      </p:sp>
      <p:sp>
        <p:nvSpPr>
          <p:cNvPr id="731" name="CardHdr73"/>
          <p:cNvSpPr/>
          <p:nvPr/>
        </p:nvSpPr>
        <p:spPr>
          <a:xfrm>
            <a:off x="5918520" y="820000"/>
            <a:ext cx="2630000" cy="347472"/>
          </a:xfrm>
          <a:prstGeom prst="rect">
            <a:avLst/>
          </a:prstGeom>
          <a:solidFill>
            <a:srgbClr val="C8973A"/>
          </a:solidFill>
          <a:ln w="12700">
            <a:solidFill>
              <a:srgbClr val="C8973A"/>
            </a:solidFill>
            <a:prstDash val="solid"/>
          </a:ln>
        </p:spPr>
        <p:txBody>
          <a:bodyPr/>
          <a:lstStyle/>
          <a:p>
            <a:endParaRPr lang="en-GB"/>
          </a:p>
        </p:txBody>
      </p:sp>
      <p:sp>
        <p:nvSpPr>
          <p:cNvPr id="732" name="CardTitle73"/>
          <p:cNvSpPr/>
          <p:nvPr/>
        </p:nvSpPr>
        <p:spPr>
          <a:xfrm>
            <a:off x="6055680" y="865720"/>
            <a:ext cx="2430000" cy="256032"/>
          </a:xfrm>
          <a:prstGeom prst="rect">
            <a:avLst/>
          </a:prstGeom>
          <a:noFill/>
          <a:ln/>
        </p:spPr>
        <p:txBody>
          <a:bodyPr wrap="square" lIns="0" tIns="0" rIns="0" bIns="0" rtlCol="0" anchor="ctr"/>
          <a:lstStyle/>
          <a:p>
            <a:pPr marL="0" indent="0">
              <a:buNone/>
            </a:pPr>
            <a:r>
              <a:rPr lang="en-US" sz="1100" b="1" dirty="0">
                <a:solidFill>
                  <a:srgbClr val="FFFFFF"/>
                </a:solidFill>
              </a:rPr>
              <a:t>Research Questions</a:t>
            </a:r>
            <a:endParaRPr lang="en-US" sz="1100" dirty="0"/>
          </a:p>
        </p:txBody>
      </p:sp>
      <p:sp>
        <p:nvSpPr>
          <p:cNvPr id="733" name="CardBody73"/>
          <p:cNvSpPr/>
          <p:nvPr/>
        </p:nvSpPr>
        <p:spPr>
          <a:xfrm>
            <a:off x="6009960" y="1167472"/>
            <a:ext cx="2530000" cy="3602528"/>
          </a:xfrm>
          <a:prstGeom prst="rect">
            <a:avLst/>
          </a:prstGeom>
          <a:noFill/>
          <a:ln/>
        </p:spPr>
        <p:txBody>
          <a:bodyPr wrap="square" rtlCol="0" anchor="t"/>
          <a:lstStyle/>
          <a:p>
            <a:pPr marL="342900" indent="-342900">
              <a:spcAft>
                <a:spcPts val="400"/>
              </a:spcAft>
              <a:buSzPct val="100000"/>
              <a:buChar char="•"/>
            </a:pPr>
            <a:r>
              <a:rPr lang="en-US" sz="1000" dirty="0">
                <a:solidFill>
                  <a:srgbClr val="1A1A2E"/>
                </a:solidFill>
              </a:rPr>
              <a:t>Focused questions the study will answer</a:t>
            </a:r>
            <a:endParaRPr lang="en-US" sz="1000" dirty="0"/>
          </a:p>
          <a:p>
            <a:pPr marL="342900" indent="-342900">
              <a:spcAft>
                <a:spcPts val="400"/>
              </a:spcAft>
              <a:buSzPct val="100000"/>
              <a:buChar char="•"/>
            </a:pPr>
            <a:r>
              <a:rPr lang="en-US" sz="1000" dirty="0">
                <a:solidFill>
                  <a:srgbClr val="1A1A2E"/>
                </a:solidFill>
              </a:rPr>
              <a:t>Derived directly from the objectives</a:t>
            </a:r>
            <a:endParaRPr lang="en-US" sz="1000" dirty="0"/>
          </a:p>
          <a:p>
            <a:pPr marL="342900" indent="-342900">
              <a:spcAft>
                <a:spcPts val="400"/>
              </a:spcAft>
              <a:buSzPct val="100000"/>
              <a:buChar char="•"/>
            </a:pPr>
            <a:r>
              <a:rPr lang="en-US" sz="1000" dirty="0">
                <a:solidFill>
                  <a:srgbClr val="1A1A2E"/>
                </a:solidFill>
              </a:rPr>
              <a:t>Should be clear and specific</a:t>
            </a:r>
            <a:endParaRPr lang="en-US" sz="1000" dirty="0"/>
          </a:p>
          <a:p>
            <a:pPr marL="342900" indent="-342900">
              <a:spcAft>
                <a:spcPts val="400"/>
              </a:spcAft>
              <a:buSzPct val="100000"/>
              <a:buChar char="•"/>
            </a:pPr>
            <a:r>
              <a:rPr lang="en-US" sz="1000" dirty="0">
                <a:solidFill>
                  <a:srgbClr val="1A1A2E"/>
                </a:solidFill>
              </a:rPr>
              <a:t>Example: 'How does remote work influence employee productivity?'</a:t>
            </a:r>
            <a:endParaRPr lang="en-US" sz="1000" dirty="0"/>
          </a:p>
          <a:p>
            <a:pPr marL="342900" indent="-342900">
              <a:spcAft>
                <a:spcPts val="400"/>
              </a:spcAft>
              <a:buSzPct val="100000"/>
              <a:buChar char="•"/>
            </a:pPr>
            <a:r>
              <a:rPr lang="en-US" sz="1000" dirty="0">
                <a:solidFill>
                  <a:srgbClr val="1A1A2E"/>
                </a:solidFill>
              </a:rPr>
              <a:t>Guide data collection &amp; analysis</a:t>
            </a:r>
            <a:endParaRPr lang="en-US" sz="1000" dirty="0"/>
          </a:p>
        </p:txBody>
      </p:sp>
      <p:sp>
        <p:nvSpPr>
          <p:cNvPr id="99" name="Text Footer"/>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15/16</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Ontology">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400" b="1" dirty="0">
                <a:solidFill>
                  <a:srgbClr val="FFFFFF"/>
                </a:solidFill>
              </a:rPr>
              <a:t>What is Ontology?</a:t>
            </a:r>
            <a:endParaRPr lang="en-US" sz="2400" dirty="0"/>
          </a:p>
        </p:txBody>
      </p:sp>
      <p:sp>
        <p:nvSpPr>
          <p:cNvPr id="400" name="QuoteBg"/>
          <p:cNvSpPr/>
          <p:nvPr/>
        </p:nvSpPr>
        <p:spPr>
          <a:xfrm>
            <a:off x="411480" y="850000"/>
            <a:ext cx="8321040" cy="1050000"/>
          </a:xfrm>
          <a:prstGeom prst="rect">
            <a:avLst/>
          </a:prstGeom>
          <a:solidFill>
            <a:srgbClr val="1B2A4A">
              <a:alpha val="10000"/>
            </a:srgbClr>
          </a:solidFill>
          <a:ln w="12700">
            <a:solidFill>
              <a:srgbClr val="0E7C7B"/>
            </a:solidFill>
            <a:prstDash val="solid"/>
          </a:ln>
          <a:effectLst>
            <a:outerShdw blurRad="101600" dist="38100" dir="8100000" algn="bl" rotWithShape="0">
              <a:srgbClr val="000000">
                <a:alpha val="12000"/>
              </a:srgbClr>
            </a:outerShdw>
          </a:effectLst>
        </p:spPr>
        <p:txBody>
          <a:bodyPr/>
          <a:lstStyle/>
          <a:p>
            <a:endParaRPr lang="en-GB"/>
          </a:p>
        </p:txBody>
      </p:sp>
      <p:sp>
        <p:nvSpPr>
          <p:cNvPr id="401" name="QuoteBar"/>
          <p:cNvSpPr/>
          <p:nvPr/>
        </p:nvSpPr>
        <p:spPr>
          <a:xfrm>
            <a:off x="411480" y="850000"/>
            <a:ext cx="91440" cy="1050000"/>
          </a:xfrm>
          <a:prstGeom prst="rect">
            <a:avLst/>
          </a:prstGeom>
          <a:solidFill>
            <a:srgbClr val="0E7C7B"/>
          </a:solidFill>
          <a:ln w="12700">
            <a:solidFill>
              <a:srgbClr val="0E7C7B"/>
            </a:solidFill>
            <a:prstDash val="solid"/>
          </a:ln>
        </p:spPr>
        <p:txBody>
          <a:bodyPr/>
          <a:lstStyle/>
          <a:p>
            <a:endParaRPr lang="en-GB"/>
          </a:p>
        </p:txBody>
      </p:sp>
      <p:sp>
        <p:nvSpPr>
          <p:cNvPr id="402" name="QuoteText"/>
          <p:cNvSpPr/>
          <p:nvPr/>
        </p:nvSpPr>
        <p:spPr>
          <a:xfrm>
            <a:off x="548640" y="941440"/>
            <a:ext cx="8121040" cy="700000"/>
          </a:xfrm>
          <a:prstGeom prst="rect">
            <a:avLst/>
          </a:prstGeom>
          <a:noFill/>
          <a:ln/>
        </p:spPr>
        <p:txBody>
          <a:bodyPr wrap="square" lIns="0" tIns="0" rIns="0" bIns="0" rtlCol="0" anchor="ctr"/>
          <a:lstStyle/>
          <a:p>
            <a:pPr marL="0" indent="0">
              <a:buNone/>
            </a:pPr>
            <a:r>
              <a:rPr lang="en-US" sz="1100" i="1" dirty="0">
                <a:solidFill>
                  <a:srgbClr val="1A1A2E"/>
                </a:solidFill>
              </a:rPr>
              <a:t>"Ontology is concerned with the nature of reality and existence — what we take the social and natural world to be and what we can know about it."</a:t>
            </a:r>
            <a:endParaRPr lang="en-US" sz="1100" dirty="0"/>
          </a:p>
        </p:txBody>
      </p:sp>
      <p:sp>
        <p:nvSpPr>
          <p:cNvPr id="403" name="QuoteRef"/>
          <p:cNvSpPr/>
          <p:nvPr/>
        </p:nvSpPr>
        <p:spPr>
          <a:xfrm>
            <a:off x="548640" y="1600000"/>
            <a:ext cx="8121040" cy="230000"/>
          </a:xfrm>
          <a:prstGeom prst="rect">
            <a:avLst/>
          </a:prstGeom>
          <a:noFill/>
          <a:ln/>
        </p:spPr>
        <p:txBody>
          <a:bodyPr wrap="square" lIns="0" tIns="0" rIns="0" bIns="0" rtlCol="0" anchor="ctr"/>
          <a:lstStyle/>
          <a:p>
            <a:pPr marL="0" indent="0">
              <a:buNone/>
            </a:pPr>
            <a:r>
              <a:rPr lang="en-US" sz="850" i="1" dirty="0">
                <a:solidFill>
                  <a:srgbClr val="4A5568"/>
                </a:solidFill>
              </a:rPr>
              <a:t>Blaikie, N. (2007). Approaches to Social Enquiry. 2nd edn. Cambridge: Polity Press.</a:t>
            </a:r>
            <a:endParaRPr lang="en-US" sz="850" dirty="0"/>
          </a:p>
        </p:txBody>
      </p:sp>
      <p:sp>
        <p:nvSpPr>
          <p:cNvPr id="410" name="CardBg41"/>
          <p:cNvSpPr/>
          <p:nvPr/>
        </p:nvSpPr>
        <p:spPr>
          <a:xfrm>
            <a:off x="411480" y="2050000"/>
            <a:ext cx="2630000" cy="2750000"/>
          </a:xfrm>
          <a:prstGeom prst="rect">
            <a:avLst/>
          </a:prstGeom>
          <a:solidFill>
            <a:srgbClr val="FFFFFF"/>
          </a:solidFill>
          <a:ln w="1270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411" name="CardHdr41"/>
          <p:cNvSpPr/>
          <p:nvPr/>
        </p:nvSpPr>
        <p:spPr>
          <a:xfrm>
            <a:off x="411480" y="2050000"/>
            <a:ext cx="2630000" cy="347472"/>
          </a:xfrm>
          <a:prstGeom prst="rect">
            <a:avLst/>
          </a:prstGeom>
          <a:solidFill>
            <a:srgbClr val="1B2A4A"/>
          </a:solidFill>
          <a:ln w="12700">
            <a:solidFill>
              <a:srgbClr val="1B2A4A"/>
            </a:solidFill>
            <a:prstDash val="solid"/>
          </a:ln>
        </p:spPr>
        <p:txBody>
          <a:bodyPr/>
          <a:lstStyle/>
          <a:p>
            <a:endParaRPr lang="en-GB"/>
          </a:p>
        </p:txBody>
      </p:sp>
      <p:sp>
        <p:nvSpPr>
          <p:cNvPr id="412" name="CardTitle41"/>
          <p:cNvSpPr/>
          <p:nvPr/>
        </p:nvSpPr>
        <p:spPr>
          <a:xfrm>
            <a:off x="548640" y="2095720"/>
            <a:ext cx="2430000" cy="256032"/>
          </a:xfrm>
          <a:prstGeom prst="rect">
            <a:avLst/>
          </a:prstGeom>
          <a:noFill/>
          <a:ln/>
        </p:spPr>
        <p:txBody>
          <a:bodyPr wrap="square" lIns="0" tIns="0" rIns="0" bIns="0" rtlCol="0" anchor="ctr"/>
          <a:lstStyle/>
          <a:p>
            <a:pPr marL="0" indent="0">
              <a:buNone/>
            </a:pPr>
            <a:r>
              <a:rPr lang="en-US" sz="1100" b="1" dirty="0">
                <a:solidFill>
                  <a:srgbClr val="FFFFFF"/>
                </a:solidFill>
              </a:rPr>
              <a:t>Realism</a:t>
            </a:r>
            <a:endParaRPr lang="en-US" sz="1100" dirty="0"/>
          </a:p>
        </p:txBody>
      </p:sp>
      <p:sp>
        <p:nvSpPr>
          <p:cNvPr id="413" name="CardBody41"/>
          <p:cNvSpPr/>
          <p:nvPr/>
        </p:nvSpPr>
        <p:spPr>
          <a:xfrm>
            <a:off x="502920" y="2397472"/>
            <a:ext cx="2530000" cy="2352528"/>
          </a:xfrm>
          <a:prstGeom prst="rect">
            <a:avLst/>
          </a:prstGeom>
          <a:noFill/>
          <a:ln/>
        </p:spPr>
        <p:txBody>
          <a:bodyPr wrap="square" rtlCol="0" anchor="t"/>
          <a:lstStyle/>
          <a:p>
            <a:pPr marL="342900" indent="-342900">
              <a:spcAft>
                <a:spcPts val="400"/>
              </a:spcAft>
              <a:buSzPct val="100000"/>
              <a:buChar char="•"/>
            </a:pPr>
            <a:r>
              <a:rPr lang="en-US" sz="1000" dirty="0">
                <a:solidFill>
                  <a:srgbClr val="1A1A2E"/>
                </a:solidFill>
              </a:rPr>
              <a:t>Reality exists independently of the observer</a:t>
            </a:r>
            <a:endParaRPr lang="en-US" sz="1000" dirty="0"/>
          </a:p>
          <a:p>
            <a:pPr marL="342900" indent="-342900">
              <a:spcAft>
                <a:spcPts val="400"/>
              </a:spcAft>
              <a:buSzPct val="100000"/>
              <a:buChar char="•"/>
            </a:pPr>
            <a:r>
              <a:rPr lang="en-US" sz="1000" dirty="0">
                <a:solidFill>
                  <a:srgbClr val="1A1A2E"/>
                </a:solidFill>
              </a:rPr>
              <a:t>Facts are objective &amp; measurable</a:t>
            </a:r>
            <a:endParaRPr lang="en-US" sz="1000" dirty="0"/>
          </a:p>
          <a:p>
            <a:pPr marL="342900" indent="-342900">
              <a:spcAft>
                <a:spcPts val="400"/>
              </a:spcAft>
              <a:buSzPct val="100000"/>
              <a:buChar char="•"/>
            </a:pPr>
            <a:r>
              <a:rPr lang="en-US" sz="1000" dirty="0">
                <a:solidFill>
                  <a:srgbClr val="1A1A2E"/>
                </a:solidFill>
              </a:rPr>
              <a:t>Linked to positivism</a:t>
            </a:r>
            <a:endParaRPr lang="en-US" sz="1000" dirty="0"/>
          </a:p>
          <a:p>
            <a:pPr marL="342900" indent="-342900">
              <a:spcAft>
                <a:spcPts val="400"/>
              </a:spcAft>
              <a:buSzPct val="100000"/>
              <a:buChar char="•"/>
            </a:pPr>
            <a:r>
              <a:rPr lang="en-US" sz="1000" dirty="0">
                <a:solidFill>
                  <a:srgbClr val="1A1A2E"/>
                </a:solidFill>
              </a:rPr>
              <a:t>One single reality</a:t>
            </a:r>
            <a:endParaRPr lang="en-US" sz="1000" dirty="0"/>
          </a:p>
        </p:txBody>
      </p:sp>
      <p:sp>
        <p:nvSpPr>
          <p:cNvPr id="420" name="CardBg42"/>
          <p:cNvSpPr/>
          <p:nvPr/>
        </p:nvSpPr>
        <p:spPr>
          <a:xfrm>
            <a:off x="3165000" y="2050000"/>
            <a:ext cx="2630000" cy="2750000"/>
          </a:xfrm>
          <a:prstGeom prst="rect">
            <a:avLst/>
          </a:prstGeom>
          <a:solidFill>
            <a:srgbClr val="FFFFFF"/>
          </a:solidFill>
          <a:ln w="12700">
            <a:solidFill>
              <a:srgbClr val="0E7C7B"/>
            </a:solidFill>
            <a:prstDash val="solid"/>
          </a:ln>
          <a:effectLst>
            <a:outerShdw blurRad="101600" dist="38100" dir="8100000" algn="bl" rotWithShape="0">
              <a:srgbClr val="000000">
                <a:alpha val="12000"/>
              </a:srgbClr>
            </a:outerShdw>
          </a:effectLst>
        </p:spPr>
        <p:txBody>
          <a:bodyPr/>
          <a:lstStyle/>
          <a:p>
            <a:endParaRPr lang="en-GB"/>
          </a:p>
        </p:txBody>
      </p:sp>
      <p:sp>
        <p:nvSpPr>
          <p:cNvPr id="421" name="CardHdr42"/>
          <p:cNvSpPr/>
          <p:nvPr/>
        </p:nvSpPr>
        <p:spPr>
          <a:xfrm>
            <a:off x="3165000" y="2050000"/>
            <a:ext cx="2630000" cy="347472"/>
          </a:xfrm>
          <a:prstGeom prst="rect">
            <a:avLst/>
          </a:prstGeom>
          <a:solidFill>
            <a:srgbClr val="0E7C7B"/>
          </a:solidFill>
          <a:ln w="12700">
            <a:solidFill>
              <a:srgbClr val="0E7C7B"/>
            </a:solidFill>
            <a:prstDash val="solid"/>
          </a:ln>
        </p:spPr>
        <p:txBody>
          <a:bodyPr/>
          <a:lstStyle/>
          <a:p>
            <a:endParaRPr lang="en-GB"/>
          </a:p>
        </p:txBody>
      </p:sp>
      <p:sp>
        <p:nvSpPr>
          <p:cNvPr id="422" name="CardTitle42"/>
          <p:cNvSpPr/>
          <p:nvPr/>
        </p:nvSpPr>
        <p:spPr>
          <a:xfrm>
            <a:off x="3302160" y="2095720"/>
            <a:ext cx="2430000" cy="256032"/>
          </a:xfrm>
          <a:prstGeom prst="rect">
            <a:avLst/>
          </a:prstGeom>
          <a:noFill/>
          <a:ln/>
        </p:spPr>
        <p:txBody>
          <a:bodyPr wrap="square" lIns="0" tIns="0" rIns="0" bIns="0" rtlCol="0" anchor="ctr"/>
          <a:lstStyle/>
          <a:p>
            <a:pPr marL="0" indent="0">
              <a:buNone/>
            </a:pPr>
            <a:r>
              <a:rPr lang="en-US" sz="1100" b="1" dirty="0">
                <a:solidFill>
                  <a:srgbClr val="FFFFFF"/>
                </a:solidFill>
              </a:rPr>
              <a:t>Relativism</a:t>
            </a:r>
            <a:endParaRPr lang="en-US" sz="1100" dirty="0"/>
          </a:p>
        </p:txBody>
      </p:sp>
      <p:sp>
        <p:nvSpPr>
          <p:cNvPr id="423" name="CardBody42"/>
          <p:cNvSpPr/>
          <p:nvPr/>
        </p:nvSpPr>
        <p:spPr>
          <a:xfrm>
            <a:off x="3256440" y="2397472"/>
            <a:ext cx="2530000" cy="2352528"/>
          </a:xfrm>
          <a:prstGeom prst="rect">
            <a:avLst/>
          </a:prstGeom>
          <a:noFill/>
          <a:ln/>
        </p:spPr>
        <p:txBody>
          <a:bodyPr wrap="square" rtlCol="0" anchor="t"/>
          <a:lstStyle/>
          <a:p>
            <a:pPr marL="342900" indent="-342900">
              <a:spcAft>
                <a:spcPts val="400"/>
              </a:spcAft>
              <a:buSzPct val="100000"/>
              <a:buChar char="•"/>
            </a:pPr>
            <a:r>
              <a:rPr lang="en-US" sz="1000" dirty="0">
                <a:solidFill>
                  <a:srgbClr val="1A1A2E"/>
                </a:solidFill>
              </a:rPr>
              <a:t>Reality is socially constructed</a:t>
            </a:r>
            <a:endParaRPr lang="en-US" sz="1000" dirty="0"/>
          </a:p>
          <a:p>
            <a:pPr marL="342900" indent="-342900">
              <a:spcAft>
                <a:spcPts val="400"/>
              </a:spcAft>
              <a:buSzPct val="100000"/>
              <a:buChar char="•"/>
            </a:pPr>
            <a:r>
              <a:rPr lang="en-US" sz="1000" dirty="0">
                <a:solidFill>
                  <a:srgbClr val="1A1A2E"/>
                </a:solidFill>
              </a:rPr>
              <a:t>Multiple realities exist</a:t>
            </a:r>
            <a:endParaRPr lang="en-US" sz="1000" dirty="0"/>
          </a:p>
          <a:p>
            <a:pPr marL="342900" indent="-342900">
              <a:spcAft>
                <a:spcPts val="400"/>
              </a:spcAft>
              <a:buSzPct val="100000"/>
              <a:buChar char="•"/>
            </a:pPr>
            <a:r>
              <a:rPr lang="en-US" sz="1000" dirty="0">
                <a:solidFill>
                  <a:srgbClr val="1A1A2E"/>
                </a:solidFill>
              </a:rPr>
              <a:t>Shaped by culture &amp; experience</a:t>
            </a:r>
            <a:endParaRPr lang="en-US" sz="1000" dirty="0"/>
          </a:p>
          <a:p>
            <a:pPr marL="342900" indent="-342900">
              <a:spcAft>
                <a:spcPts val="400"/>
              </a:spcAft>
              <a:buSzPct val="100000"/>
              <a:buChar char="•"/>
            </a:pPr>
            <a:r>
              <a:rPr lang="en-US" sz="1000" dirty="0">
                <a:solidFill>
                  <a:srgbClr val="1A1A2E"/>
                </a:solidFill>
              </a:rPr>
              <a:t>Linked to interpretivism</a:t>
            </a:r>
            <a:endParaRPr lang="en-US" sz="1000" dirty="0"/>
          </a:p>
        </p:txBody>
      </p:sp>
      <p:sp>
        <p:nvSpPr>
          <p:cNvPr id="430" name="CardBg43"/>
          <p:cNvSpPr/>
          <p:nvPr/>
        </p:nvSpPr>
        <p:spPr>
          <a:xfrm>
            <a:off x="5918520" y="2050000"/>
            <a:ext cx="2630000" cy="2750000"/>
          </a:xfrm>
          <a:prstGeom prst="rect">
            <a:avLst/>
          </a:prstGeom>
          <a:solidFill>
            <a:srgbClr val="FFFFFF"/>
          </a:solidFill>
          <a:ln w="12700">
            <a:solidFill>
              <a:srgbClr val="C8973A"/>
            </a:solidFill>
            <a:prstDash val="solid"/>
          </a:ln>
          <a:effectLst>
            <a:outerShdw blurRad="101600" dist="38100" dir="8100000" algn="bl" rotWithShape="0">
              <a:srgbClr val="000000">
                <a:alpha val="12000"/>
              </a:srgbClr>
            </a:outerShdw>
          </a:effectLst>
        </p:spPr>
        <p:txBody>
          <a:bodyPr/>
          <a:lstStyle/>
          <a:p>
            <a:endParaRPr lang="en-GB"/>
          </a:p>
        </p:txBody>
      </p:sp>
      <p:sp>
        <p:nvSpPr>
          <p:cNvPr id="431" name="CardHdr43"/>
          <p:cNvSpPr/>
          <p:nvPr/>
        </p:nvSpPr>
        <p:spPr>
          <a:xfrm>
            <a:off x="5918520" y="2050000"/>
            <a:ext cx="2630000" cy="347472"/>
          </a:xfrm>
          <a:prstGeom prst="rect">
            <a:avLst/>
          </a:prstGeom>
          <a:solidFill>
            <a:srgbClr val="C8973A"/>
          </a:solidFill>
          <a:ln w="12700">
            <a:solidFill>
              <a:srgbClr val="C8973A"/>
            </a:solidFill>
            <a:prstDash val="solid"/>
          </a:ln>
        </p:spPr>
        <p:txBody>
          <a:bodyPr/>
          <a:lstStyle/>
          <a:p>
            <a:endParaRPr lang="en-GB"/>
          </a:p>
        </p:txBody>
      </p:sp>
      <p:sp>
        <p:nvSpPr>
          <p:cNvPr id="432" name="CardTitle43"/>
          <p:cNvSpPr/>
          <p:nvPr/>
        </p:nvSpPr>
        <p:spPr>
          <a:xfrm>
            <a:off x="6055680" y="2095720"/>
            <a:ext cx="2430000" cy="256032"/>
          </a:xfrm>
          <a:prstGeom prst="rect">
            <a:avLst/>
          </a:prstGeom>
          <a:noFill/>
          <a:ln/>
        </p:spPr>
        <p:txBody>
          <a:bodyPr wrap="square" lIns="0" tIns="0" rIns="0" bIns="0" rtlCol="0" anchor="ctr"/>
          <a:lstStyle/>
          <a:p>
            <a:pPr marL="0" indent="0">
              <a:buNone/>
            </a:pPr>
            <a:r>
              <a:rPr lang="en-US" sz="1100" b="1" dirty="0">
                <a:solidFill>
                  <a:srgbClr val="FFFFFF"/>
                </a:solidFill>
              </a:rPr>
              <a:t>Critical Realism</a:t>
            </a:r>
            <a:endParaRPr lang="en-US" sz="1100" dirty="0"/>
          </a:p>
        </p:txBody>
      </p:sp>
      <p:sp>
        <p:nvSpPr>
          <p:cNvPr id="433" name="CardBody43"/>
          <p:cNvSpPr/>
          <p:nvPr/>
        </p:nvSpPr>
        <p:spPr>
          <a:xfrm>
            <a:off x="6009960" y="2397472"/>
            <a:ext cx="2530000" cy="2352528"/>
          </a:xfrm>
          <a:prstGeom prst="rect">
            <a:avLst/>
          </a:prstGeom>
          <a:noFill/>
          <a:ln/>
        </p:spPr>
        <p:txBody>
          <a:bodyPr wrap="square" rtlCol="0" anchor="t"/>
          <a:lstStyle/>
          <a:p>
            <a:pPr marL="342900" indent="-342900">
              <a:spcAft>
                <a:spcPts val="400"/>
              </a:spcAft>
              <a:buSzPct val="100000"/>
              <a:buChar char="•"/>
            </a:pPr>
            <a:r>
              <a:rPr lang="en-US" sz="1000" dirty="0">
                <a:solidFill>
                  <a:srgbClr val="1A1A2E"/>
                </a:solidFill>
              </a:rPr>
              <a:t>Reality exists but is partly hidden</a:t>
            </a:r>
            <a:endParaRPr lang="en-US" sz="1000" dirty="0"/>
          </a:p>
          <a:p>
            <a:pPr marL="342900" indent="-342900">
              <a:spcAft>
                <a:spcPts val="400"/>
              </a:spcAft>
              <a:buSzPct val="100000"/>
              <a:buChar char="•"/>
            </a:pPr>
            <a:r>
              <a:rPr lang="en-US" sz="1000" dirty="0">
                <a:solidFill>
                  <a:srgbClr val="1A1A2E"/>
                </a:solidFill>
              </a:rPr>
              <a:t>Structures underlie events</a:t>
            </a:r>
            <a:endParaRPr lang="en-US" sz="1000" dirty="0"/>
          </a:p>
          <a:p>
            <a:pPr marL="342900" indent="-342900">
              <a:spcAft>
                <a:spcPts val="400"/>
              </a:spcAft>
              <a:buSzPct val="100000"/>
              <a:buChar char="•"/>
            </a:pPr>
            <a:r>
              <a:rPr lang="en-US" sz="1000" dirty="0">
                <a:solidFill>
                  <a:srgbClr val="1A1A2E"/>
                </a:solidFill>
              </a:rPr>
              <a:t>Mechanisms cause outcomes</a:t>
            </a:r>
            <a:endParaRPr lang="en-US" sz="1000" dirty="0"/>
          </a:p>
          <a:p>
            <a:pPr marL="342900" indent="-342900">
              <a:spcAft>
                <a:spcPts val="400"/>
              </a:spcAft>
              <a:buSzPct val="100000"/>
              <a:buChar char="•"/>
            </a:pPr>
            <a:r>
              <a:rPr lang="en-US" sz="1000" dirty="0">
                <a:solidFill>
                  <a:srgbClr val="1A1A2E"/>
                </a:solidFill>
              </a:rPr>
              <a:t>Linked to critical theory</a:t>
            </a:r>
            <a:endParaRPr lang="en-US" sz="1000" dirty="0"/>
          </a:p>
        </p:txBody>
      </p:sp>
      <p:sp>
        <p:nvSpPr>
          <p:cNvPr id="99" name="Text Footer"/>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12/16</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Epistemology">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400" b="1" dirty="0">
                <a:solidFill>
                  <a:srgbClr val="FFFFFF"/>
                </a:solidFill>
              </a:rPr>
              <a:t>What is Epistemology?</a:t>
            </a:r>
            <a:endParaRPr lang="en-US" sz="2400" dirty="0"/>
          </a:p>
        </p:txBody>
      </p:sp>
      <p:sp>
        <p:nvSpPr>
          <p:cNvPr id="500" name="QuoteBg"/>
          <p:cNvSpPr/>
          <p:nvPr/>
        </p:nvSpPr>
        <p:spPr>
          <a:xfrm>
            <a:off x="411480" y="850000"/>
            <a:ext cx="8321040" cy="1050000"/>
          </a:xfrm>
          <a:prstGeom prst="rect">
            <a:avLst/>
          </a:prstGeom>
          <a:solidFill>
            <a:srgbClr val="1B2A4A">
              <a:alpha val="10000"/>
            </a:srgbClr>
          </a:solidFill>
          <a:ln w="12700">
            <a:solidFill>
              <a:srgbClr val="C8973A"/>
            </a:solidFill>
            <a:prstDash val="solid"/>
          </a:ln>
          <a:effectLst>
            <a:outerShdw blurRad="101600" dist="38100" dir="8100000" algn="bl" rotWithShape="0">
              <a:srgbClr val="000000">
                <a:alpha val="12000"/>
              </a:srgbClr>
            </a:outerShdw>
          </a:effectLst>
        </p:spPr>
        <p:txBody>
          <a:bodyPr/>
          <a:lstStyle/>
          <a:p>
            <a:endParaRPr lang="en-GB"/>
          </a:p>
        </p:txBody>
      </p:sp>
      <p:sp>
        <p:nvSpPr>
          <p:cNvPr id="501" name="QuoteBar"/>
          <p:cNvSpPr/>
          <p:nvPr/>
        </p:nvSpPr>
        <p:spPr>
          <a:xfrm>
            <a:off x="411480" y="850000"/>
            <a:ext cx="91440" cy="1050000"/>
          </a:xfrm>
          <a:prstGeom prst="rect">
            <a:avLst/>
          </a:prstGeom>
          <a:solidFill>
            <a:srgbClr val="C8973A"/>
          </a:solidFill>
          <a:ln w="12700">
            <a:solidFill>
              <a:srgbClr val="C8973A"/>
            </a:solidFill>
            <a:prstDash val="solid"/>
          </a:ln>
        </p:spPr>
        <p:txBody>
          <a:bodyPr/>
          <a:lstStyle/>
          <a:p>
            <a:endParaRPr lang="en-GB"/>
          </a:p>
        </p:txBody>
      </p:sp>
      <p:sp>
        <p:nvSpPr>
          <p:cNvPr id="502" name="QuoteText"/>
          <p:cNvSpPr/>
          <p:nvPr/>
        </p:nvSpPr>
        <p:spPr>
          <a:xfrm>
            <a:off x="548640" y="941440"/>
            <a:ext cx="8121040" cy="700000"/>
          </a:xfrm>
          <a:prstGeom prst="rect">
            <a:avLst/>
          </a:prstGeom>
          <a:noFill/>
          <a:ln/>
        </p:spPr>
        <p:txBody>
          <a:bodyPr wrap="square" lIns="0" tIns="0" rIns="0" bIns="0" rtlCol="0" anchor="ctr"/>
          <a:lstStyle/>
          <a:p>
            <a:pPr marL="0" indent="0">
              <a:buNone/>
            </a:pPr>
            <a:r>
              <a:rPr lang="en-US" sz="1100" i="1" dirty="0">
                <a:solidFill>
                  <a:srgbClr val="1A1A2E"/>
                </a:solidFill>
              </a:rPr>
              <a:t>"Epistemology is the theory of knowledge — it asks: what counts as valid knowledge, how it can be acquired, and what the relationship is between the knower and the known."</a:t>
            </a:r>
            <a:endParaRPr lang="en-US" sz="1100" dirty="0"/>
          </a:p>
        </p:txBody>
      </p:sp>
      <p:sp>
        <p:nvSpPr>
          <p:cNvPr id="503" name="QuoteRef"/>
          <p:cNvSpPr/>
          <p:nvPr/>
        </p:nvSpPr>
        <p:spPr>
          <a:xfrm>
            <a:off x="548640" y="1600000"/>
            <a:ext cx="8121040" cy="230000"/>
          </a:xfrm>
          <a:prstGeom prst="rect">
            <a:avLst/>
          </a:prstGeom>
          <a:noFill/>
          <a:ln/>
        </p:spPr>
        <p:txBody>
          <a:bodyPr wrap="square" lIns="0" tIns="0" rIns="0" bIns="0" rtlCol="0" anchor="ctr"/>
          <a:lstStyle/>
          <a:p>
            <a:pPr marL="0" indent="0">
              <a:buNone/>
            </a:pPr>
            <a:r>
              <a:rPr lang="en-US" sz="850" i="1" dirty="0">
                <a:solidFill>
                  <a:srgbClr val="4A5568"/>
                </a:solidFill>
              </a:rPr>
              <a:t>Crotty, M. (1998). The Foundations of Social Research. London: Sage.</a:t>
            </a:r>
            <a:endParaRPr lang="en-US" sz="850" dirty="0"/>
          </a:p>
        </p:txBody>
      </p:sp>
      <p:sp>
        <p:nvSpPr>
          <p:cNvPr id="510" name="CardBg51"/>
          <p:cNvSpPr/>
          <p:nvPr/>
        </p:nvSpPr>
        <p:spPr>
          <a:xfrm>
            <a:off x="411480" y="2050000"/>
            <a:ext cx="2630000" cy="2750000"/>
          </a:xfrm>
          <a:prstGeom prst="rect">
            <a:avLst/>
          </a:prstGeom>
          <a:solidFill>
            <a:srgbClr val="FFFFFF"/>
          </a:solidFill>
          <a:ln w="1270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511" name="CardHdr51"/>
          <p:cNvSpPr/>
          <p:nvPr/>
        </p:nvSpPr>
        <p:spPr>
          <a:xfrm>
            <a:off x="411480" y="2050000"/>
            <a:ext cx="2630000" cy="347472"/>
          </a:xfrm>
          <a:prstGeom prst="rect">
            <a:avLst/>
          </a:prstGeom>
          <a:solidFill>
            <a:srgbClr val="1B2A4A"/>
          </a:solidFill>
          <a:ln w="12700">
            <a:solidFill>
              <a:srgbClr val="1B2A4A"/>
            </a:solidFill>
            <a:prstDash val="solid"/>
          </a:ln>
        </p:spPr>
        <p:txBody>
          <a:bodyPr/>
          <a:lstStyle/>
          <a:p>
            <a:endParaRPr lang="en-GB"/>
          </a:p>
        </p:txBody>
      </p:sp>
      <p:sp>
        <p:nvSpPr>
          <p:cNvPr id="512" name="CardTitle51"/>
          <p:cNvSpPr/>
          <p:nvPr/>
        </p:nvSpPr>
        <p:spPr>
          <a:xfrm>
            <a:off x="548640" y="2095720"/>
            <a:ext cx="2430000" cy="256032"/>
          </a:xfrm>
          <a:prstGeom prst="rect">
            <a:avLst/>
          </a:prstGeom>
          <a:noFill/>
          <a:ln/>
        </p:spPr>
        <p:txBody>
          <a:bodyPr wrap="square" lIns="0" tIns="0" rIns="0" bIns="0" rtlCol="0" anchor="ctr"/>
          <a:lstStyle/>
          <a:p>
            <a:pPr marL="0" indent="0">
              <a:buNone/>
            </a:pPr>
            <a:r>
              <a:rPr lang="en-US" sz="1100" b="1" dirty="0">
                <a:solidFill>
                  <a:srgbClr val="FFFFFF"/>
                </a:solidFill>
              </a:rPr>
              <a:t>Positivism</a:t>
            </a:r>
            <a:endParaRPr lang="en-US" sz="1100" dirty="0"/>
          </a:p>
        </p:txBody>
      </p:sp>
      <p:sp>
        <p:nvSpPr>
          <p:cNvPr id="513" name="CardBody51"/>
          <p:cNvSpPr/>
          <p:nvPr/>
        </p:nvSpPr>
        <p:spPr>
          <a:xfrm>
            <a:off x="502920" y="2397472"/>
            <a:ext cx="2530000" cy="2352528"/>
          </a:xfrm>
          <a:prstGeom prst="rect">
            <a:avLst/>
          </a:prstGeom>
          <a:noFill/>
          <a:ln/>
        </p:spPr>
        <p:txBody>
          <a:bodyPr wrap="square" rtlCol="0" anchor="t"/>
          <a:lstStyle/>
          <a:p>
            <a:pPr marL="342900" indent="-342900">
              <a:spcAft>
                <a:spcPts val="400"/>
              </a:spcAft>
              <a:buSzPct val="100000"/>
              <a:buChar char="•"/>
            </a:pPr>
            <a:r>
              <a:rPr lang="en-US" sz="1000" dirty="0">
                <a:solidFill>
                  <a:srgbClr val="1A1A2E"/>
                </a:solidFill>
              </a:rPr>
              <a:t>Knowledge through observation &amp; experiment</a:t>
            </a:r>
            <a:endParaRPr lang="en-US" sz="1000" dirty="0"/>
          </a:p>
          <a:p>
            <a:pPr marL="342900" indent="-342900">
              <a:spcAft>
                <a:spcPts val="400"/>
              </a:spcAft>
              <a:buSzPct val="100000"/>
              <a:buChar char="•"/>
            </a:pPr>
            <a:r>
              <a:rPr lang="en-US" sz="1000" dirty="0">
                <a:solidFill>
                  <a:srgbClr val="1A1A2E"/>
                </a:solidFill>
              </a:rPr>
              <a:t>Researcher is objective &amp; detached</a:t>
            </a:r>
            <a:endParaRPr lang="en-US" sz="1000" dirty="0"/>
          </a:p>
          <a:p>
            <a:pPr marL="342900" indent="-342900">
              <a:spcAft>
                <a:spcPts val="400"/>
              </a:spcAft>
              <a:buSzPct val="100000"/>
              <a:buChar char="•"/>
            </a:pPr>
            <a:r>
              <a:rPr lang="en-US" sz="1000" dirty="0">
                <a:solidFill>
                  <a:srgbClr val="1A1A2E"/>
                </a:solidFill>
              </a:rPr>
              <a:t>Facts are value-free</a:t>
            </a:r>
            <a:endParaRPr lang="en-US" sz="1000" dirty="0"/>
          </a:p>
          <a:p>
            <a:pPr marL="342900" indent="-342900">
              <a:spcAft>
                <a:spcPts val="400"/>
              </a:spcAft>
              <a:buSzPct val="100000"/>
              <a:buChar char="•"/>
            </a:pPr>
            <a:r>
              <a:rPr lang="en-US" sz="1000" dirty="0">
                <a:solidFill>
                  <a:srgbClr val="1A1A2E"/>
                </a:solidFill>
              </a:rPr>
              <a:t>Quantitative methods preferred</a:t>
            </a:r>
            <a:endParaRPr lang="en-US" sz="1000" dirty="0"/>
          </a:p>
        </p:txBody>
      </p:sp>
      <p:sp>
        <p:nvSpPr>
          <p:cNvPr id="520" name="CardBg52"/>
          <p:cNvSpPr/>
          <p:nvPr/>
        </p:nvSpPr>
        <p:spPr>
          <a:xfrm>
            <a:off x="3165000" y="2050000"/>
            <a:ext cx="2630000" cy="2750000"/>
          </a:xfrm>
          <a:prstGeom prst="rect">
            <a:avLst/>
          </a:prstGeom>
          <a:solidFill>
            <a:srgbClr val="FFFFFF"/>
          </a:solidFill>
          <a:ln w="12700">
            <a:solidFill>
              <a:srgbClr val="C8973A"/>
            </a:solidFill>
            <a:prstDash val="solid"/>
          </a:ln>
          <a:effectLst>
            <a:outerShdw blurRad="101600" dist="38100" dir="8100000" algn="bl" rotWithShape="0">
              <a:srgbClr val="000000">
                <a:alpha val="12000"/>
              </a:srgbClr>
            </a:outerShdw>
          </a:effectLst>
        </p:spPr>
        <p:txBody>
          <a:bodyPr/>
          <a:lstStyle/>
          <a:p>
            <a:endParaRPr lang="en-GB"/>
          </a:p>
        </p:txBody>
      </p:sp>
      <p:sp>
        <p:nvSpPr>
          <p:cNvPr id="521" name="CardHdr52"/>
          <p:cNvSpPr/>
          <p:nvPr/>
        </p:nvSpPr>
        <p:spPr>
          <a:xfrm>
            <a:off x="3165000" y="2050000"/>
            <a:ext cx="2630000" cy="347472"/>
          </a:xfrm>
          <a:prstGeom prst="rect">
            <a:avLst/>
          </a:prstGeom>
          <a:solidFill>
            <a:srgbClr val="C8973A"/>
          </a:solidFill>
          <a:ln w="12700">
            <a:solidFill>
              <a:srgbClr val="C8973A"/>
            </a:solidFill>
            <a:prstDash val="solid"/>
          </a:ln>
        </p:spPr>
        <p:txBody>
          <a:bodyPr/>
          <a:lstStyle/>
          <a:p>
            <a:endParaRPr lang="en-GB"/>
          </a:p>
        </p:txBody>
      </p:sp>
      <p:sp>
        <p:nvSpPr>
          <p:cNvPr id="522" name="CardTitle52"/>
          <p:cNvSpPr/>
          <p:nvPr/>
        </p:nvSpPr>
        <p:spPr>
          <a:xfrm>
            <a:off x="3302160" y="2095720"/>
            <a:ext cx="2430000" cy="256032"/>
          </a:xfrm>
          <a:prstGeom prst="rect">
            <a:avLst/>
          </a:prstGeom>
          <a:noFill/>
          <a:ln/>
        </p:spPr>
        <p:txBody>
          <a:bodyPr wrap="square" lIns="0" tIns="0" rIns="0" bIns="0" rtlCol="0" anchor="ctr"/>
          <a:lstStyle/>
          <a:p>
            <a:pPr marL="0" indent="0">
              <a:buNone/>
            </a:pPr>
            <a:r>
              <a:rPr lang="en-US" sz="1100" b="1" dirty="0">
                <a:solidFill>
                  <a:srgbClr val="FFFFFF"/>
                </a:solidFill>
              </a:rPr>
              <a:t>Interpretivism</a:t>
            </a:r>
            <a:endParaRPr lang="en-US" sz="1100" dirty="0"/>
          </a:p>
        </p:txBody>
      </p:sp>
      <p:sp>
        <p:nvSpPr>
          <p:cNvPr id="523" name="CardBody52"/>
          <p:cNvSpPr/>
          <p:nvPr/>
        </p:nvSpPr>
        <p:spPr>
          <a:xfrm>
            <a:off x="3256440" y="2397472"/>
            <a:ext cx="2530000" cy="2352528"/>
          </a:xfrm>
          <a:prstGeom prst="rect">
            <a:avLst/>
          </a:prstGeom>
          <a:noFill/>
          <a:ln/>
        </p:spPr>
        <p:txBody>
          <a:bodyPr wrap="square" rtlCol="0" anchor="t"/>
          <a:lstStyle/>
          <a:p>
            <a:pPr marL="342900" indent="-342900">
              <a:spcAft>
                <a:spcPts val="400"/>
              </a:spcAft>
              <a:buSzPct val="100000"/>
              <a:buChar char="•"/>
            </a:pPr>
            <a:r>
              <a:rPr lang="en-US" sz="1000" dirty="0">
                <a:solidFill>
                  <a:srgbClr val="1A1A2E"/>
                </a:solidFill>
              </a:rPr>
              <a:t>Knowledge is subjective &amp; contextual</a:t>
            </a:r>
            <a:endParaRPr lang="en-US" sz="1000" dirty="0"/>
          </a:p>
          <a:p>
            <a:pPr marL="342900" indent="-342900">
              <a:spcAft>
                <a:spcPts val="400"/>
              </a:spcAft>
              <a:buSzPct val="100000"/>
              <a:buChar char="•"/>
            </a:pPr>
            <a:r>
              <a:rPr lang="en-US" sz="1000" dirty="0">
                <a:solidFill>
                  <a:srgbClr val="1A1A2E"/>
                </a:solidFill>
              </a:rPr>
              <a:t>Meaning is co-constructed</a:t>
            </a:r>
            <a:endParaRPr lang="en-US" sz="1000" dirty="0"/>
          </a:p>
          <a:p>
            <a:pPr marL="342900" indent="-342900">
              <a:spcAft>
                <a:spcPts val="400"/>
              </a:spcAft>
              <a:buSzPct val="100000"/>
              <a:buChar char="•"/>
            </a:pPr>
            <a:r>
              <a:rPr lang="en-US" sz="1000" dirty="0">
                <a:solidFill>
                  <a:srgbClr val="1A1A2E"/>
                </a:solidFill>
              </a:rPr>
              <a:t>Researcher is part of the process</a:t>
            </a:r>
            <a:endParaRPr lang="en-US" sz="1000" dirty="0"/>
          </a:p>
          <a:p>
            <a:pPr marL="342900" indent="-342900">
              <a:spcAft>
                <a:spcPts val="400"/>
              </a:spcAft>
              <a:buSzPct val="100000"/>
              <a:buChar char="•"/>
            </a:pPr>
            <a:r>
              <a:rPr lang="en-US" sz="1000" dirty="0">
                <a:solidFill>
                  <a:srgbClr val="1A1A2E"/>
                </a:solidFill>
              </a:rPr>
              <a:t>Qualitative methods preferred</a:t>
            </a:r>
            <a:endParaRPr lang="en-US" sz="1000" dirty="0"/>
          </a:p>
        </p:txBody>
      </p:sp>
      <p:sp>
        <p:nvSpPr>
          <p:cNvPr id="530" name="CardBg53"/>
          <p:cNvSpPr/>
          <p:nvPr/>
        </p:nvSpPr>
        <p:spPr>
          <a:xfrm>
            <a:off x="5918520" y="2050000"/>
            <a:ext cx="2630000" cy="2750000"/>
          </a:xfrm>
          <a:prstGeom prst="rect">
            <a:avLst/>
          </a:prstGeom>
          <a:solidFill>
            <a:srgbClr val="FFFFFF"/>
          </a:solidFill>
          <a:ln w="12700">
            <a:solidFill>
              <a:srgbClr val="0E7C7B"/>
            </a:solidFill>
            <a:prstDash val="solid"/>
          </a:ln>
          <a:effectLst>
            <a:outerShdw blurRad="101600" dist="38100" dir="8100000" algn="bl" rotWithShape="0">
              <a:srgbClr val="000000">
                <a:alpha val="12000"/>
              </a:srgbClr>
            </a:outerShdw>
          </a:effectLst>
        </p:spPr>
        <p:txBody>
          <a:bodyPr/>
          <a:lstStyle/>
          <a:p>
            <a:endParaRPr lang="en-GB"/>
          </a:p>
        </p:txBody>
      </p:sp>
      <p:sp>
        <p:nvSpPr>
          <p:cNvPr id="531" name="CardHdr53"/>
          <p:cNvSpPr/>
          <p:nvPr/>
        </p:nvSpPr>
        <p:spPr>
          <a:xfrm>
            <a:off x="5918520" y="2050000"/>
            <a:ext cx="2630000" cy="347472"/>
          </a:xfrm>
          <a:prstGeom prst="rect">
            <a:avLst/>
          </a:prstGeom>
          <a:solidFill>
            <a:srgbClr val="0E7C7B"/>
          </a:solidFill>
          <a:ln w="12700">
            <a:solidFill>
              <a:srgbClr val="0E7C7B"/>
            </a:solidFill>
            <a:prstDash val="solid"/>
          </a:ln>
        </p:spPr>
        <p:txBody>
          <a:bodyPr/>
          <a:lstStyle/>
          <a:p>
            <a:endParaRPr lang="en-GB"/>
          </a:p>
        </p:txBody>
      </p:sp>
      <p:sp>
        <p:nvSpPr>
          <p:cNvPr id="532" name="CardTitle53"/>
          <p:cNvSpPr/>
          <p:nvPr/>
        </p:nvSpPr>
        <p:spPr>
          <a:xfrm>
            <a:off x="6055680" y="2095720"/>
            <a:ext cx="2430000" cy="256032"/>
          </a:xfrm>
          <a:prstGeom prst="rect">
            <a:avLst/>
          </a:prstGeom>
          <a:noFill/>
          <a:ln/>
        </p:spPr>
        <p:txBody>
          <a:bodyPr wrap="square" lIns="0" tIns="0" rIns="0" bIns="0" rtlCol="0" anchor="ctr"/>
          <a:lstStyle/>
          <a:p>
            <a:pPr marL="0" indent="0">
              <a:buNone/>
            </a:pPr>
            <a:r>
              <a:rPr lang="en-US" sz="1100" b="1" dirty="0">
                <a:solidFill>
                  <a:srgbClr val="FFFFFF"/>
                </a:solidFill>
              </a:rPr>
              <a:t>Pragmatism</a:t>
            </a:r>
            <a:endParaRPr lang="en-US" sz="1100" dirty="0"/>
          </a:p>
        </p:txBody>
      </p:sp>
      <p:sp>
        <p:nvSpPr>
          <p:cNvPr id="533" name="CardBody53"/>
          <p:cNvSpPr/>
          <p:nvPr/>
        </p:nvSpPr>
        <p:spPr>
          <a:xfrm>
            <a:off x="6009960" y="2397472"/>
            <a:ext cx="2530000" cy="2352528"/>
          </a:xfrm>
          <a:prstGeom prst="rect">
            <a:avLst/>
          </a:prstGeom>
          <a:noFill/>
          <a:ln/>
        </p:spPr>
        <p:txBody>
          <a:bodyPr wrap="square" rtlCol="0" anchor="t"/>
          <a:lstStyle/>
          <a:p>
            <a:pPr marL="342900" indent="-342900">
              <a:spcAft>
                <a:spcPts val="400"/>
              </a:spcAft>
              <a:buSzPct val="100000"/>
              <a:buChar char="•"/>
            </a:pPr>
            <a:r>
              <a:rPr lang="en-US" sz="1000" dirty="0">
                <a:solidFill>
                  <a:srgbClr val="1A1A2E"/>
                </a:solidFill>
              </a:rPr>
              <a:t>Knowledge serves practical ends</a:t>
            </a:r>
            <a:endParaRPr lang="en-US" sz="1000" dirty="0"/>
          </a:p>
          <a:p>
            <a:pPr marL="342900" indent="-342900">
              <a:spcAft>
                <a:spcPts val="400"/>
              </a:spcAft>
              <a:buSzPct val="100000"/>
              <a:buChar char="•"/>
            </a:pPr>
            <a:r>
              <a:rPr lang="en-US" sz="1000" dirty="0">
                <a:solidFill>
                  <a:srgbClr val="1A1A2E"/>
                </a:solidFill>
              </a:rPr>
              <a:t>Both objective &amp; subjective views</a:t>
            </a:r>
            <a:endParaRPr lang="en-US" sz="1000" dirty="0"/>
          </a:p>
          <a:p>
            <a:pPr marL="342900" indent="-342900">
              <a:spcAft>
                <a:spcPts val="400"/>
              </a:spcAft>
              <a:buSzPct val="100000"/>
              <a:buChar char="•"/>
            </a:pPr>
            <a:r>
              <a:rPr lang="en-US" sz="1000" dirty="0">
                <a:solidFill>
                  <a:srgbClr val="1A1A2E"/>
                </a:solidFill>
              </a:rPr>
              <a:t>What works is what matters</a:t>
            </a:r>
            <a:endParaRPr lang="en-US" sz="1000" dirty="0"/>
          </a:p>
          <a:p>
            <a:pPr marL="342900" indent="-342900">
              <a:spcAft>
                <a:spcPts val="400"/>
              </a:spcAft>
              <a:buSzPct val="100000"/>
              <a:buChar char="•"/>
            </a:pPr>
            <a:r>
              <a:rPr lang="en-US" sz="1000" dirty="0">
                <a:solidFill>
                  <a:srgbClr val="1A1A2E"/>
                </a:solidFill>
              </a:rPr>
              <a:t>Mixed methods approach</a:t>
            </a:r>
            <a:endParaRPr lang="en-US" sz="1000" dirty="0"/>
          </a:p>
        </p:txBody>
      </p:sp>
      <p:sp>
        <p:nvSpPr>
          <p:cNvPr id="99" name="Text Footer"/>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13/16</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3">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400" b="1" dirty="0">
                <a:solidFill>
                  <a:srgbClr val="FFFFFF"/>
                </a:solidFill>
              </a:rPr>
              <a:t>Research Paradigms</a:t>
            </a:r>
            <a:endParaRPr lang="en-US" sz="2400" dirty="0"/>
          </a:p>
        </p:txBody>
      </p:sp>
      <p:sp>
        <p:nvSpPr>
          <p:cNvPr id="4" name="Shape 2"/>
          <p:cNvSpPr/>
          <p:nvPr/>
        </p:nvSpPr>
        <p:spPr>
          <a:xfrm>
            <a:off x="411480" y="868680"/>
            <a:ext cx="8321040" cy="1005840"/>
          </a:xfrm>
          <a:prstGeom prst="rect">
            <a:avLst/>
          </a:prstGeom>
          <a:solidFill>
            <a:srgbClr val="1B2A4A">
              <a:alpha val="10000"/>
            </a:srgbClr>
          </a:solidFill>
          <a:ln w="12700">
            <a:solidFill>
              <a:srgbClr val="1B2A4A"/>
            </a:solidFill>
            <a:prstDash val="solid"/>
          </a:ln>
        </p:spPr>
        <p:txBody>
          <a:bodyPr/>
          <a:lstStyle/>
          <a:p>
            <a:endParaRPr lang="en-GB"/>
          </a:p>
        </p:txBody>
      </p:sp>
      <p:sp>
        <p:nvSpPr>
          <p:cNvPr id="5" name="Shape 3"/>
          <p:cNvSpPr/>
          <p:nvPr/>
        </p:nvSpPr>
        <p:spPr>
          <a:xfrm>
            <a:off x="411480" y="868680"/>
            <a:ext cx="91440" cy="1005840"/>
          </a:xfrm>
          <a:prstGeom prst="rect">
            <a:avLst/>
          </a:prstGeom>
          <a:solidFill>
            <a:srgbClr val="C8973A"/>
          </a:solidFill>
          <a:ln w="12700">
            <a:solidFill>
              <a:srgbClr val="C8973A"/>
            </a:solidFill>
            <a:prstDash val="solid"/>
          </a:ln>
        </p:spPr>
        <p:txBody>
          <a:bodyPr/>
          <a:lstStyle/>
          <a:p>
            <a:endParaRPr lang="en-GB"/>
          </a:p>
        </p:txBody>
      </p:sp>
      <p:sp>
        <p:nvSpPr>
          <p:cNvPr id="6" name="Text 4"/>
          <p:cNvSpPr/>
          <p:nvPr/>
        </p:nvSpPr>
        <p:spPr>
          <a:xfrm>
            <a:off x="594360" y="914400"/>
            <a:ext cx="7955280" cy="594360"/>
          </a:xfrm>
          <a:prstGeom prst="rect">
            <a:avLst/>
          </a:prstGeom>
          <a:noFill/>
          <a:ln/>
        </p:spPr>
        <p:txBody>
          <a:bodyPr wrap="square" lIns="0" tIns="0" rIns="0" bIns="0" rtlCol="0" anchor="ctr"/>
          <a:lstStyle/>
          <a:p>
            <a:pPr marL="0" indent="0">
              <a:buNone/>
            </a:pPr>
            <a:r>
              <a:rPr lang="en-US" sz="1200" i="1" dirty="0">
                <a:solidFill>
                  <a:srgbClr val="1A1A2E"/>
                </a:solidFill>
              </a:rPr>
              <a:t>"A paradigm is a basic set of beliefs that guide action... They deal with first principles or ultimates."</a:t>
            </a:r>
            <a:endParaRPr lang="en-US" sz="1200" dirty="0"/>
          </a:p>
        </p:txBody>
      </p:sp>
      <p:sp>
        <p:nvSpPr>
          <p:cNvPr id="7" name="Text 5"/>
          <p:cNvSpPr/>
          <p:nvPr/>
        </p:nvSpPr>
        <p:spPr>
          <a:xfrm>
            <a:off x="594360" y="1572768"/>
            <a:ext cx="7955280" cy="228600"/>
          </a:xfrm>
          <a:prstGeom prst="rect">
            <a:avLst/>
          </a:prstGeom>
          <a:noFill/>
          <a:ln/>
        </p:spPr>
        <p:txBody>
          <a:bodyPr wrap="square" lIns="0" tIns="0" rIns="0" bIns="0" rtlCol="0" anchor="ctr"/>
          <a:lstStyle/>
          <a:p>
            <a:pPr marL="0" indent="0">
              <a:buNone/>
            </a:pPr>
            <a:r>
              <a:rPr lang="en-US" sz="800" i="1" dirty="0">
                <a:solidFill>
                  <a:srgbClr val="4A5568"/>
                </a:solidFill>
              </a:rPr>
              <a:t>Guba, E.G. &amp; Lincoln, Y.S. (1994). Competing Paradigms in Qualitative Research. In N.K. Denzin &amp; Y.S. Lincoln (Eds.), Handbook of Qualitative Research. Sage.</a:t>
            </a:r>
            <a:endParaRPr lang="en-US" sz="800" dirty="0"/>
          </a:p>
        </p:txBody>
      </p:sp>
      <p:sp>
        <p:nvSpPr>
          <p:cNvPr id="8" name="Shape 6"/>
          <p:cNvSpPr/>
          <p:nvPr/>
        </p:nvSpPr>
        <p:spPr>
          <a:xfrm>
            <a:off x="411480" y="2011680"/>
            <a:ext cx="2011680" cy="2697480"/>
          </a:xfrm>
          <a:prstGeom prst="rect">
            <a:avLst/>
          </a:prstGeom>
          <a:solidFill>
            <a:srgbClr val="FFFFFF"/>
          </a:solidFill>
          <a:ln w="1905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7"/>
          <p:cNvSpPr/>
          <p:nvPr/>
        </p:nvSpPr>
        <p:spPr>
          <a:xfrm>
            <a:off x="411480" y="2011680"/>
            <a:ext cx="2011680" cy="384048"/>
          </a:xfrm>
          <a:prstGeom prst="rect">
            <a:avLst/>
          </a:prstGeom>
          <a:solidFill>
            <a:srgbClr val="1565C0"/>
          </a:solidFill>
          <a:ln w="12700">
            <a:solidFill>
              <a:srgbClr val="1565C0"/>
            </a:solidFill>
            <a:prstDash val="solid"/>
          </a:ln>
        </p:spPr>
        <p:txBody>
          <a:bodyPr/>
          <a:lstStyle/>
          <a:p>
            <a:endParaRPr lang="en-GB"/>
          </a:p>
        </p:txBody>
      </p:sp>
      <p:sp>
        <p:nvSpPr>
          <p:cNvPr id="10" name="Text 8"/>
          <p:cNvSpPr/>
          <p:nvPr/>
        </p:nvSpPr>
        <p:spPr>
          <a:xfrm>
            <a:off x="484632" y="2039112"/>
            <a:ext cx="1874520" cy="320040"/>
          </a:xfrm>
          <a:prstGeom prst="rect">
            <a:avLst/>
          </a:prstGeom>
          <a:noFill/>
          <a:ln/>
        </p:spPr>
        <p:txBody>
          <a:bodyPr wrap="square" lIns="0" tIns="0" rIns="0" bIns="0" rtlCol="0" anchor="ctr"/>
          <a:lstStyle/>
          <a:p>
            <a:pPr marL="0" indent="0" algn="ctr">
              <a:buNone/>
            </a:pPr>
            <a:r>
              <a:rPr lang="en-US" sz="1100" b="1" dirty="0">
                <a:solidFill>
                  <a:srgbClr val="FFFFFF"/>
                </a:solidFill>
              </a:rPr>
              <a:t>Positivism</a:t>
            </a:r>
            <a:endParaRPr lang="en-US" sz="1100" dirty="0"/>
          </a:p>
        </p:txBody>
      </p:sp>
      <p:sp>
        <p:nvSpPr>
          <p:cNvPr id="11" name="Text 9"/>
          <p:cNvSpPr/>
          <p:nvPr/>
        </p:nvSpPr>
        <p:spPr>
          <a:xfrm>
            <a:off x="502920" y="2496312"/>
            <a:ext cx="1828800" cy="201168"/>
          </a:xfrm>
          <a:prstGeom prst="rect">
            <a:avLst/>
          </a:prstGeom>
          <a:noFill/>
          <a:ln/>
        </p:spPr>
        <p:txBody>
          <a:bodyPr wrap="square" lIns="0" tIns="0" rIns="0" bIns="0" rtlCol="0" anchor="ctr"/>
          <a:lstStyle/>
          <a:p>
            <a:pPr marL="0" indent="0">
              <a:buNone/>
            </a:pPr>
            <a:r>
              <a:rPr lang="en-US" sz="900" b="1" dirty="0">
                <a:solidFill>
                  <a:srgbClr val="1565C0"/>
                </a:solidFill>
              </a:rPr>
              <a:t>Ontology:</a:t>
            </a:r>
            <a:endParaRPr lang="en-US" sz="900" dirty="0"/>
          </a:p>
        </p:txBody>
      </p:sp>
      <p:sp>
        <p:nvSpPr>
          <p:cNvPr id="12" name="Text 10"/>
          <p:cNvSpPr/>
          <p:nvPr/>
        </p:nvSpPr>
        <p:spPr>
          <a:xfrm>
            <a:off x="502920" y="2688336"/>
            <a:ext cx="1828800" cy="256032"/>
          </a:xfrm>
          <a:prstGeom prst="rect">
            <a:avLst/>
          </a:prstGeom>
          <a:noFill/>
          <a:ln/>
        </p:spPr>
        <p:txBody>
          <a:bodyPr wrap="square" lIns="0" tIns="0" rIns="0" bIns="0" rtlCol="0" anchor="ctr"/>
          <a:lstStyle/>
          <a:p>
            <a:pPr marL="0" indent="0">
              <a:buNone/>
            </a:pPr>
            <a:r>
              <a:rPr lang="en-US" sz="900" dirty="0">
                <a:solidFill>
                  <a:srgbClr val="1A1A2E"/>
                </a:solidFill>
              </a:rPr>
              <a:t>Objective reality</a:t>
            </a:r>
            <a:endParaRPr lang="en-US" sz="900" dirty="0"/>
          </a:p>
        </p:txBody>
      </p:sp>
      <p:sp>
        <p:nvSpPr>
          <p:cNvPr id="13" name="Text 11"/>
          <p:cNvSpPr/>
          <p:nvPr/>
        </p:nvSpPr>
        <p:spPr>
          <a:xfrm>
            <a:off x="502920" y="3017520"/>
            <a:ext cx="1828800" cy="201168"/>
          </a:xfrm>
          <a:prstGeom prst="rect">
            <a:avLst/>
          </a:prstGeom>
          <a:noFill/>
          <a:ln/>
        </p:spPr>
        <p:txBody>
          <a:bodyPr wrap="square" lIns="0" tIns="0" rIns="0" bIns="0" rtlCol="0" anchor="ctr"/>
          <a:lstStyle/>
          <a:p>
            <a:pPr marL="0" indent="0">
              <a:buNone/>
            </a:pPr>
            <a:r>
              <a:rPr lang="en-US" sz="900" b="1" dirty="0">
                <a:solidFill>
                  <a:srgbClr val="1565C0"/>
                </a:solidFill>
              </a:rPr>
              <a:t>Epistemology:</a:t>
            </a:r>
            <a:endParaRPr lang="en-US" sz="900" dirty="0"/>
          </a:p>
        </p:txBody>
      </p:sp>
      <p:sp>
        <p:nvSpPr>
          <p:cNvPr id="14" name="Text 12"/>
          <p:cNvSpPr/>
          <p:nvPr/>
        </p:nvSpPr>
        <p:spPr>
          <a:xfrm>
            <a:off x="502920" y="3200400"/>
            <a:ext cx="1828800" cy="256032"/>
          </a:xfrm>
          <a:prstGeom prst="rect">
            <a:avLst/>
          </a:prstGeom>
          <a:noFill/>
          <a:ln/>
        </p:spPr>
        <p:txBody>
          <a:bodyPr wrap="square" lIns="0" tIns="0" rIns="0" bIns="0" rtlCol="0" anchor="ctr"/>
          <a:lstStyle/>
          <a:p>
            <a:pPr marL="0" indent="0">
              <a:buNone/>
            </a:pPr>
            <a:r>
              <a:rPr lang="en-US" sz="900" dirty="0">
                <a:solidFill>
                  <a:srgbClr val="1A1A2E"/>
                </a:solidFill>
              </a:rPr>
              <a:t>Observer independent</a:t>
            </a:r>
            <a:endParaRPr lang="en-US" sz="900" dirty="0"/>
          </a:p>
        </p:txBody>
      </p:sp>
      <p:sp>
        <p:nvSpPr>
          <p:cNvPr id="15" name="Text 13"/>
          <p:cNvSpPr/>
          <p:nvPr/>
        </p:nvSpPr>
        <p:spPr>
          <a:xfrm>
            <a:off x="502920" y="3538728"/>
            <a:ext cx="1828800" cy="201168"/>
          </a:xfrm>
          <a:prstGeom prst="rect">
            <a:avLst/>
          </a:prstGeom>
          <a:noFill/>
          <a:ln/>
        </p:spPr>
        <p:txBody>
          <a:bodyPr wrap="square" lIns="0" tIns="0" rIns="0" bIns="0" rtlCol="0" anchor="ctr"/>
          <a:lstStyle/>
          <a:p>
            <a:pPr marL="0" indent="0">
              <a:buNone/>
            </a:pPr>
            <a:r>
              <a:rPr lang="en-US" sz="900" b="1" dirty="0">
                <a:solidFill>
                  <a:srgbClr val="1565C0"/>
                </a:solidFill>
              </a:rPr>
              <a:t>Methodology:</a:t>
            </a:r>
            <a:endParaRPr lang="en-US" sz="900" dirty="0"/>
          </a:p>
        </p:txBody>
      </p:sp>
      <p:sp>
        <p:nvSpPr>
          <p:cNvPr id="16" name="Text 14"/>
          <p:cNvSpPr/>
          <p:nvPr/>
        </p:nvSpPr>
        <p:spPr>
          <a:xfrm>
            <a:off x="502920" y="3721608"/>
            <a:ext cx="1828800" cy="256032"/>
          </a:xfrm>
          <a:prstGeom prst="rect">
            <a:avLst/>
          </a:prstGeom>
          <a:noFill/>
          <a:ln/>
        </p:spPr>
        <p:txBody>
          <a:bodyPr wrap="square" lIns="0" tIns="0" rIns="0" bIns="0" rtlCol="0" anchor="ctr"/>
          <a:lstStyle/>
          <a:p>
            <a:pPr marL="0" indent="0">
              <a:buNone/>
            </a:pPr>
            <a:r>
              <a:rPr lang="en-US" sz="900" b="1" dirty="0">
                <a:solidFill>
                  <a:srgbClr val="1A1A2E"/>
                </a:solidFill>
              </a:rPr>
              <a:t>Quantitative</a:t>
            </a:r>
            <a:endParaRPr lang="en-US" sz="900" dirty="0"/>
          </a:p>
        </p:txBody>
      </p:sp>
      <p:sp>
        <p:nvSpPr>
          <p:cNvPr id="17" name="Shape 15"/>
          <p:cNvSpPr/>
          <p:nvPr/>
        </p:nvSpPr>
        <p:spPr>
          <a:xfrm>
            <a:off x="2587752" y="2011680"/>
            <a:ext cx="2011680" cy="2697480"/>
          </a:xfrm>
          <a:prstGeom prst="rect">
            <a:avLst/>
          </a:prstGeom>
          <a:solidFill>
            <a:srgbClr val="FFFFFF"/>
          </a:solidFill>
          <a:ln w="19050">
            <a:solidFill>
              <a:srgbClr val="0E7C7B"/>
            </a:solidFill>
            <a:prstDash val="solid"/>
          </a:ln>
          <a:effectLst>
            <a:outerShdw blurRad="101600" dist="38100" dir="8100000" algn="bl" rotWithShape="0">
              <a:srgbClr val="000000">
                <a:alpha val="12000"/>
              </a:srgbClr>
            </a:outerShdw>
          </a:effectLst>
        </p:spPr>
        <p:txBody>
          <a:bodyPr/>
          <a:lstStyle/>
          <a:p>
            <a:endParaRPr lang="en-GB"/>
          </a:p>
        </p:txBody>
      </p:sp>
      <p:sp>
        <p:nvSpPr>
          <p:cNvPr id="18" name="Shape 16"/>
          <p:cNvSpPr/>
          <p:nvPr/>
        </p:nvSpPr>
        <p:spPr>
          <a:xfrm>
            <a:off x="2587752" y="2011680"/>
            <a:ext cx="2011680" cy="384048"/>
          </a:xfrm>
          <a:prstGeom prst="rect">
            <a:avLst/>
          </a:prstGeom>
          <a:solidFill>
            <a:srgbClr val="0E7C7B"/>
          </a:solidFill>
          <a:ln w="12700">
            <a:solidFill>
              <a:srgbClr val="0E7C7B"/>
            </a:solidFill>
            <a:prstDash val="solid"/>
          </a:ln>
        </p:spPr>
        <p:txBody>
          <a:bodyPr/>
          <a:lstStyle/>
          <a:p>
            <a:endParaRPr lang="en-GB"/>
          </a:p>
        </p:txBody>
      </p:sp>
      <p:sp>
        <p:nvSpPr>
          <p:cNvPr id="19" name="Text 17"/>
          <p:cNvSpPr/>
          <p:nvPr/>
        </p:nvSpPr>
        <p:spPr>
          <a:xfrm>
            <a:off x="2660904" y="2039112"/>
            <a:ext cx="1874520" cy="320040"/>
          </a:xfrm>
          <a:prstGeom prst="rect">
            <a:avLst/>
          </a:prstGeom>
          <a:noFill/>
          <a:ln/>
        </p:spPr>
        <p:txBody>
          <a:bodyPr wrap="square" lIns="0" tIns="0" rIns="0" bIns="0" rtlCol="0" anchor="ctr"/>
          <a:lstStyle/>
          <a:p>
            <a:pPr marL="0" indent="0" algn="ctr">
              <a:buNone/>
            </a:pPr>
            <a:r>
              <a:rPr lang="en-US" sz="1100" b="1" dirty="0">
                <a:solidFill>
                  <a:srgbClr val="FFFFFF"/>
                </a:solidFill>
              </a:rPr>
              <a:t>Interpretivism</a:t>
            </a:r>
            <a:endParaRPr lang="en-US" sz="1100" dirty="0"/>
          </a:p>
        </p:txBody>
      </p:sp>
      <p:sp>
        <p:nvSpPr>
          <p:cNvPr id="20" name="Text 18"/>
          <p:cNvSpPr/>
          <p:nvPr/>
        </p:nvSpPr>
        <p:spPr>
          <a:xfrm>
            <a:off x="2679192" y="2496312"/>
            <a:ext cx="1828800" cy="201168"/>
          </a:xfrm>
          <a:prstGeom prst="rect">
            <a:avLst/>
          </a:prstGeom>
          <a:noFill/>
          <a:ln/>
        </p:spPr>
        <p:txBody>
          <a:bodyPr wrap="square" lIns="0" tIns="0" rIns="0" bIns="0" rtlCol="0" anchor="ctr"/>
          <a:lstStyle/>
          <a:p>
            <a:pPr marL="0" indent="0">
              <a:buNone/>
            </a:pPr>
            <a:r>
              <a:rPr lang="en-US" sz="900" b="1" dirty="0">
                <a:solidFill>
                  <a:srgbClr val="0E7C7B"/>
                </a:solidFill>
              </a:rPr>
              <a:t>Ontology:</a:t>
            </a:r>
            <a:endParaRPr lang="en-US" sz="900" dirty="0"/>
          </a:p>
        </p:txBody>
      </p:sp>
      <p:sp>
        <p:nvSpPr>
          <p:cNvPr id="21" name="Text 19"/>
          <p:cNvSpPr/>
          <p:nvPr/>
        </p:nvSpPr>
        <p:spPr>
          <a:xfrm>
            <a:off x="2679192" y="2688336"/>
            <a:ext cx="1828800" cy="256032"/>
          </a:xfrm>
          <a:prstGeom prst="rect">
            <a:avLst/>
          </a:prstGeom>
          <a:noFill/>
          <a:ln/>
        </p:spPr>
        <p:txBody>
          <a:bodyPr wrap="square" lIns="0" tIns="0" rIns="0" bIns="0" rtlCol="0" anchor="ctr"/>
          <a:lstStyle/>
          <a:p>
            <a:pPr marL="0" indent="0">
              <a:buNone/>
            </a:pPr>
            <a:r>
              <a:rPr lang="en-US" sz="900" dirty="0">
                <a:solidFill>
                  <a:srgbClr val="1A1A2E"/>
                </a:solidFill>
              </a:rPr>
              <a:t>Socially constructed</a:t>
            </a:r>
            <a:endParaRPr lang="en-US" sz="900" dirty="0"/>
          </a:p>
        </p:txBody>
      </p:sp>
      <p:sp>
        <p:nvSpPr>
          <p:cNvPr id="22" name="Text 20"/>
          <p:cNvSpPr/>
          <p:nvPr/>
        </p:nvSpPr>
        <p:spPr>
          <a:xfrm>
            <a:off x="2679192" y="3017520"/>
            <a:ext cx="1828800" cy="201168"/>
          </a:xfrm>
          <a:prstGeom prst="rect">
            <a:avLst/>
          </a:prstGeom>
          <a:noFill/>
          <a:ln/>
        </p:spPr>
        <p:txBody>
          <a:bodyPr wrap="square" lIns="0" tIns="0" rIns="0" bIns="0" rtlCol="0" anchor="ctr"/>
          <a:lstStyle/>
          <a:p>
            <a:pPr marL="0" indent="0">
              <a:buNone/>
            </a:pPr>
            <a:r>
              <a:rPr lang="en-US" sz="900" b="1" dirty="0">
                <a:solidFill>
                  <a:srgbClr val="0E7C7B"/>
                </a:solidFill>
              </a:rPr>
              <a:t>Epistemology:</a:t>
            </a:r>
            <a:endParaRPr lang="en-US" sz="900" dirty="0"/>
          </a:p>
        </p:txBody>
      </p:sp>
      <p:sp>
        <p:nvSpPr>
          <p:cNvPr id="23" name="Text 21"/>
          <p:cNvSpPr/>
          <p:nvPr/>
        </p:nvSpPr>
        <p:spPr>
          <a:xfrm>
            <a:off x="2679192" y="3200400"/>
            <a:ext cx="1828800" cy="256032"/>
          </a:xfrm>
          <a:prstGeom prst="rect">
            <a:avLst/>
          </a:prstGeom>
          <a:noFill/>
          <a:ln/>
        </p:spPr>
        <p:txBody>
          <a:bodyPr wrap="square" lIns="0" tIns="0" rIns="0" bIns="0" rtlCol="0" anchor="ctr"/>
          <a:lstStyle/>
          <a:p>
            <a:pPr marL="0" indent="0">
              <a:buNone/>
            </a:pPr>
            <a:r>
              <a:rPr lang="en-US" sz="900" dirty="0">
                <a:solidFill>
                  <a:srgbClr val="1A1A2E"/>
                </a:solidFill>
              </a:rPr>
              <a:t>Subjective meaning</a:t>
            </a:r>
            <a:endParaRPr lang="en-US" sz="900" dirty="0"/>
          </a:p>
        </p:txBody>
      </p:sp>
      <p:sp>
        <p:nvSpPr>
          <p:cNvPr id="24" name="Text 22"/>
          <p:cNvSpPr/>
          <p:nvPr/>
        </p:nvSpPr>
        <p:spPr>
          <a:xfrm>
            <a:off x="2679192" y="3538728"/>
            <a:ext cx="1828800" cy="201168"/>
          </a:xfrm>
          <a:prstGeom prst="rect">
            <a:avLst/>
          </a:prstGeom>
          <a:noFill/>
          <a:ln/>
        </p:spPr>
        <p:txBody>
          <a:bodyPr wrap="square" lIns="0" tIns="0" rIns="0" bIns="0" rtlCol="0" anchor="ctr"/>
          <a:lstStyle/>
          <a:p>
            <a:pPr marL="0" indent="0">
              <a:buNone/>
            </a:pPr>
            <a:r>
              <a:rPr lang="en-US" sz="900" b="1" dirty="0">
                <a:solidFill>
                  <a:srgbClr val="0E7C7B"/>
                </a:solidFill>
              </a:rPr>
              <a:t>Methodology:</a:t>
            </a:r>
            <a:endParaRPr lang="en-US" sz="900" dirty="0"/>
          </a:p>
        </p:txBody>
      </p:sp>
      <p:sp>
        <p:nvSpPr>
          <p:cNvPr id="25" name="Text 23"/>
          <p:cNvSpPr/>
          <p:nvPr/>
        </p:nvSpPr>
        <p:spPr>
          <a:xfrm>
            <a:off x="2679192" y="3721608"/>
            <a:ext cx="1828800" cy="256032"/>
          </a:xfrm>
          <a:prstGeom prst="rect">
            <a:avLst/>
          </a:prstGeom>
          <a:noFill/>
          <a:ln/>
        </p:spPr>
        <p:txBody>
          <a:bodyPr wrap="square" lIns="0" tIns="0" rIns="0" bIns="0" rtlCol="0" anchor="ctr"/>
          <a:lstStyle/>
          <a:p>
            <a:pPr marL="0" indent="0">
              <a:buNone/>
            </a:pPr>
            <a:r>
              <a:rPr lang="en-US" sz="900" b="1" dirty="0">
                <a:solidFill>
                  <a:srgbClr val="1A1A2E"/>
                </a:solidFill>
              </a:rPr>
              <a:t>Qualitative</a:t>
            </a:r>
            <a:endParaRPr lang="en-US" sz="900" dirty="0"/>
          </a:p>
        </p:txBody>
      </p:sp>
      <p:sp>
        <p:nvSpPr>
          <p:cNvPr id="26" name="Shape 24"/>
          <p:cNvSpPr/>
          <p:nvPr/>
        </p:nvSpPr>
        <p:spPr>
          <a:xfrm>
            <a:off x="4764024" y="2011680"/>
            <a:ext cx="2011680" cy="2697480"/>
          </a:xfrm>
          <a:prstGeom prst="rect">
            <a:avLst/>
          </a:prstGeom>
          <a:solidFill>
            <a:srgbClr val="FFFFFF"/>
          </a:solidFill>
          <a:ln w="19050">
            <a:solidFill>
              <a:srgbClr val="C8973A"/>
            </a:solidFill>
            <a:prstDash val="solid"/>
          </a:ln>
          <a:effectLst>
            <a:outerShdw blurRad="101600" dist="38100" dir="8100000" algn="bl" rotWithShape="0">
              <a:srgbClr val="000000">
                <a:alpha val="12000"/>
              </a:srgbClr>
            </a:outerShdw>
          </a:effectLst>
        </p:spPr>
        <p:txBody>
          <a:bodyPr/>
          <a:lstStyle/>
          <a:p>
            <a:endParaRPr lang="en-GB"/>
          </a:p>
        </p:txBody>
      </p:sp>
      <p:sp>
        <p:nvSpPr>
          <p:cNvPr id="27" name="Shape 25"/>
          <p:cNvSpPr/>
          <p:nvPr/>
        </p:nvSpPr>
        <p:spPr>
          <a:xfrm>
            <a:off x="4764024" y="2011680"/>
            <a:ext cx="2011680" cy="384048"/>
          </a:xfrm>
          <a:prstGeom prst="rect">
            <a:avLst/>
          </a:prstGeom>
          <a:solidFill>
            <a:srgbClr val="C8973A"/>
          </a:solidFill>
          <a:ln w="12700">
            <a:solidFill>
              <a:srgbClr val="C8973A"/>
            </a:solidFill>
            <a:prstDash val="solid"/>
          </a:ln>
        </p:spPr>
        <p:txBody>
          <a:bodyPr/>
          <a:lstStyle/>
          <a:p>
            <a:endParaRPr lang="en-GB"/>
          </a:p>
        </p:txBody>
      </p:sp>
      <p:sp>
        <p:nvSpPr>
          <p:cNvPr id="28" name="Text 26"/>
          <p:cNvSpPr/>
          <p:nvPr/>
        </p:nvSpPr>
        <p:spPr>
          <a:xfrm>
            <a:off x="4837176" y="2039112"/>
            <a:ext cx="1874520" cy="320040"/>
          </a:xfrm>
          <a:prstGeom prst="rect">
            <a:avLst/>
          </a:prstGeom>
          <a:noFill/>
          <a:ln/>
        </p:spPr>
        <p:txBody>
          <a:bodyPr wrap="square" lIns="0" tIns="0" rIns="0" bIns="0" rtlCol="0" anchor="ctr"/>
          <a:lstStyle/>
          <a:p>
            <a:pPr marL="0" indent="0" algn="ctr">
              <a:buNone/>
            </a:pPr>
            <a:r>
              <a:rPr lang="en-US" sz="1100" b="1" dirty="0">
                <a:solidFill>
                  <a:srgbClr val="FFFFFF"/>
                </a:solidFill>
              </a:rPr>
              <a:t>Pragmatism</a:t>
            </a:r>
            <a:endParaRPr lang="en-US" sz="1100" dirty="0"/>
          </a:p>
        </p:txBody>
      </p:sp>
      <p:sp>
        <p:nvSpPr>
          <p:cNvPr id="29" name="Text 27"/>
          <p:cNvSpPr/>
          <p:nvPr/>
        </p:nvSpPr>
        <p:spPr>
          <a:xfrm>
            <a:off x="4855464" y="2496312"/>
            <a:ext cx="1828800" cy="201168"/>
          </a:xfrm>
          <a:prstGeom prst="rect">
            <a:avLst/>
          </a:prstGeom>
          <a:noFill/>
          <a:ln/>
        </p:spPr>
        <p:txBody>
          <a:bodyPr wrap="square" lIns="0" tIns="0" rIns="0" bIns="0" rtlCol="0" anchor="ctr"/>
          <a:lstStyle/>
          <a:p>
            <a:pPr marL="0" indent="0">
              <a:buNone/>
            </a:pPr>
            <a:r>
              <a:rPr lang="en-US" sz="900" b="1" dirty="0">
                <a:solidFill>
                  <a:srgbClr val="C8973A"/>
                </a:solidFill>
              </a:rPr>
              <a:t>Ontology:</a:t>
            </a:r>
            <a:endParaRPr lang="en-US" sz="900" dirty="0"/>
          </a:p>
        </p:txBody>
      </p:sp>
      <p:sp>
        <p:nvSpPr>
          <p:cNvPr id="30" name="Text 28"/>
          <p:cNvSpPr/>
          <p:nvPr/>
        </p:nvSpPr>
        <p:spPr>
          <a:xfrm>
            <a:off x="4855464" y="2688336"/>
            <a:ext cx="1828800" cy="256032"/>
          </a:xfrm>
          <a:prstGeom prst="rect">
            <a:avLst/>
          </a:prstGeom>
          <a:noFill/>
          <a:ln/>
        </p:spPr>
        <p:txBody>
          <a:bodyPr wrap="square" lIns="0" tIns="0" rIns="0" bIns="0" rtlCol="0" anchor="ctr"/>
          <a:lstStyle/>
          <a:p>
            <a:pPr marL="0" indent="0">
              <a:buNone/>
            </a:pPr>
            <a:r>
              <a:rPr lang="en-US" sz="900" dirty="0">
                <a:solidFill>
                  <a:srgbClr val="1A1A2E"/>
                </a:solidFill>
              </a:rPr>
              <a:t>Multiple realities</a:t>
            </a:r>
            <a:endParaRPr lang="en-US" sz="900" dirty="0"/>
          </a:p>
        </p:txBody>
      </p:sp>
      <p:sp>
        <p:nvSpPr>
          <p:cNvPr id="31" name="Text 29"/>
          <p:cNvSpPr/>
          <p:nvPr/>
        </p:nvSpPr>
        <p:spPr>
          <a:xfrm>
            <a:off x="4855464" y="3017520"/>
            <a:ext cx="1828800" cy="201168"/>
          </a:xfrm>
          <a:prstGeom prst="rect">
            <a:avLst/>
          </a:prstGeom>
          <a:noFill/>
          <a:ln/>
        </p:spPr>
        <p:txBody>
          <a:bodyPr wrap="square" lIns="0" tIns="0" rIns="0" bIns="0" rtlCol="0" anchor="ctr"/>
          <a:lstStyle/>
          <a:p>
            <a:pPr marL="0" indent="0">
              <a:buNone/>
            </a:pPr>
            <a:r>
              <a:rPr lang="en-US" sz="900" b="1" dirty="0">
                <a:solidFill>
                  <a:srgbClr val="C8973A"/>
                </a:solidFill>
              </a:rPr>
              <a:t>Epistemology:</a:t>
            </a:r>
            <a:endParaRPr lang="en-US" sz="900" dirty="0"/>
          </a:p>
        </p:txBody>
      </p:sp>
      <p:sp>
        <p:nvSpPr>
          <p:cNvPr id="32" name="Text 30"/>
          <p:cNvSpPr/>
          <p:nvPr/>
        </p:nvSpPr>
        <p:spPr>
          <a:xfrm>
            <a:off x="4855464" y="3200400"/>
            <a:ext cx="1828800" cy="256032"/>
          </a:xfrm>
          <a:prstGeom prst="rect">
            <a:avLst/>
          </a:prstGeom>
          <a:noFill/>
          <a:ln/>
        </p:spPr>
        <p:txBody>
          <a:bodyPr wrap="square" lIns="0" tIns="0" rIns="0" bIns="0" rtlCol="0" anchor="ctr"/>
          <a:lstStyle/>
          <a:p>
            <a:pPr marL="0" indent="0">
              <a:buNone/>
            </a:pPr>
            <a:r>
              <a:rPr lang="en-US" sz="900" dirty="0">
                <a:solidFill>
                  <a:srgbClr val="1A1A2E"/>
                </a:solidFill>
              </a:rPr>
              <a:t>Both views valid</a:t>
            </a:r>
            <a:endParaRPr lang="en-US" sz="900" dirty="0"/>
          </a:p>
        </p:txBody>
      </p:sp>
      <p:sp>
        <p:nvSpPr>
          <p:cNvPr id="33" name="Text 31"/>
          <p:cNvSpPr/>
          <p:nvPr/>
        </p:nvSpPr>
        <p:spPr>
          <a:xfrm>
            <a:off x="4855464" y="3538728"/>
            <a:ext cx="1828800" cy="201168"/>
          </a:xfrm>
          <a:prstGeom prst="rect">
            <a:avLst/>
          </a:prstGeom>
          <a:noFill/>
          <a:ln/>
        </p:spPr>
        <p:txBody>
          <a:bodyPr wrap="square" lIns="0" tIns="0" rIns="0" bIns="0" rtlCol="0" anchor="ctr"/>
          <a:lstStyle/>
          <a:p>
            <a:pPr marL="0" indent="0">
              <a:buNone/>
            </a:pPr>
            <a:r>
              <a:rPr lang="en-US" sz="900" b="1" dirty="0">
                <a:solidFill>
                  <a:srgbClr val="C8973A"/>
                </a:solidFill>
              </a:rPr>
              <a:t>Methodology:</a:t>
            </a:r>
            <a:endParaRPr lang="en-US" sz="900" dirty="0"/>
          </a:p>
        </p:txBody>
      </p:sp>
      <p:sp>
        <p:nvSpPr>
          <p:cNvPr id="34" name="Text 32"/>
          <p:cNvSpPr/>
          <p:nvPr/>
        </p:nvSpPr>
        <p:spPr>
          <a:xfrm>
            <a:off x="4855464" y="3721608"/>
            <a:ext cx="1828800" cy="256032"/>
          </a:xfrm>
          <a:prstGeom prst="rect">
            <a:avLst/>
          </a:prstGeom>
          <a:noFill/>
          <a:ln/>
        </p:spPr>
        <p:txBody>
          <a:bodyPr wrap="square" lIns="0" tIns="0" rIns="0" bIns="0" rtlCol="0" anchor="ctr"/>
          <a:lstStyle/>
          <a:p>
            <a:pPr marL="0" indent="0">
              <a:buNone/>
            </a:pPr>
            <a:r>
              <a:rPr lang="en-US" sz="900" b="1" dirty="0">
                <a:solidFill>
                  <a:srgbClr val="1A1A2E"/>
                </a:solidFill>
              </a:rPr>
              <a:t>Mixed Methods</a:t>
            </a:r>
            <a:endParaRPr lang="en-US" sz="900" dirty="0"/>
          </a:p>
        </p:txBody>
      </p:sp>
      <p:sp>
        <p:nvSpPr>
          <p:cNvPr id="35" name="Shape 33"/>
          <p:cNvSpPr/>
          <p:nvPr/>
        </p:nvSpPr>
        <p:spPr>
          <a:xfrm>
            <a:off x="6940296" y="2011680"/>
            <a:ext cx="2011680" cy="2697480"/>
          </a:xfrm>
          <a:prstGeom prst="rect">
            <a:avLst/>
          </a:prstGeom>
          <a:solidFill>
            <a:srgbClr val="FFFFFF"/>
          </a:solidFill>
          <a:ln w="19050">
            <a:solidFill>
              <a:srgbClr val="6A1B9A"/>
            </a:solidFill>
            <a:prstDash val="solid"/>
          </a:ln>
          <a:effectLst>
            <a:outerShdw blurRad="101600" dist="38100" dir="8100000" algn="bl" rotWithShape="0">
              <a:srgbClr val="000000">
                <a:alpha val="12000"/>
              </a:srgbClr>
            </a:outerShdw>
          </a:effectLst>
        </p:spPr>
        <p:txBody>
          <a:bodyPr/>
          <a:lstStyle/>
          <a:p>
            <a:endParaRPr lang="en-GB"/>
          </a:p>
        </p:txBody>
      </p:sp>
      <p:sp>
        <p:nvSpPr>
          <p:cNvPr id="36" name="Shape 34"/>
          <p:cNvSpPr/>
          <p:nvPr/>
        </p:nvSpPr>
        <p:spPr>
          <a:xfrm>
            <a:off x="6940296" y="2011680"/>
            <a:ext cx="2011680" cy="384048"/>
          </a:xfrm>
          <a:prstGeom prst="rect">
            <a:avLst/>
          </a:prstGeom>
          <a:solidFill>
            <a:srgbClr val="6A1B9A"/>
          </a:solidFill>
          <a:ln w="12700">
            <a:solidFill>
              <a:srgbClr val="6A1B9A"/>
            </a:solidFill>
            <a:prstDash val="solid"/>
          </a:ln>
        </p:spPr>
        <p:txBody>
          <a:bodyPr/>
          <a:lstStyle/>
          <a:p>
            <a:endParaRPr lang="en-GB"/>
          </a:p>
        </p:txBody>
      </p:sp>
      <p:sp>
        <p:nvSpPr>
          <p:cNvPr id="37" name="Text 35"/>
          <p:cNvSpPr/>
          <p:nvPr/>
        </p:nvSpPr>
        <p:spPr>
          <a:xfrm>
            <a:off x="7013448" y="2039112"/>
            <a:ext cx="1874520" cy="320040"/>
          </a:xfrm>
          <a:prstGeom prst="rect">
            <a:avLst/>
          </a:prstGeom>
          <a:noFill/>
          <a:ln/>
        </p:spPr>
        <p:txBody>
          <a:bodyPr wrap="square" lIns="0" tIns="0" rIns="0" bIns="0" rtlCol="0" anchor="ctr"/>
          <a:lstStyle/>
          <a:p>
            <a:pPr marL="0" indent="0" algn="ctr">
              <a:buNone/>
            </a:pPr>
            <a:r>
              <a:rPr lang="en-US" sz="1100" b="1" dirty="0">
                <a:solidFill>
                  <a:srgbClr val="FFFFFF"/>
                </a:solidFill>
              </a:rPr>
              <a:t>Critical Theory</a:t>
            </a:r>
            <a:endParaRPr lang="en-US" sz="1100" dirty="0"/>
          </a:p>
        </p:txBody>
      </p:sp>
      <p:sp>
        <p:nvSpPr>
          <p:cNvPr id="38" name="Text 36"/>
          <p:cNvSpPr/>
          <p:nvPr/>
        </p:nvSpPr>
        <p:spPr>
          <a:xfrm>
            <a:off x="7031736" y="2496312"/>
            <a:ext cx="1828800" cy="201168"/>
          </a:xfrm>
          <a:prstGeom prst="rect">
            <a:avLst/>
          </a:prstGeom>
          <a:noFill/>
          <a:ln/>
        </p:spPr>
        <p:txBody>
          <a:bodyPr wrap="square" lIns="0" tIns="0" rIns="0" bIns="0" rtlCol="0" anchor="ctr"/>
          <a:lstStyle/>
          <a:p>
            <a:pPr marL="0" indent="0">
              <a:buNone/>
            </a:pPr>
            <a:r>
              <a:rPr lang="en-US" sz="900" b="1" dirty="0">
                <a:solidFill>
                  <a:srgbClr val="6A1B9A"/>
                </a:solidFill>
              </a:rPr>
              <a:t>Ontology:</a:t>
            </a:r>
            <a:endParaRPr lang="en-US" sz="900" dirty="0"/>
          </a:p>
        </p:txBody>
      </p:sp>
      <p:sp>
        <p:nvSpPr>
          <p:cNvPr id="39" name="Text 37"/>
          <p:cNvSpPr/>
          <p:nvPr/>
        </p:nvSpPr>
        <p:spPr>
          <a:xfrm>
            <a:off x="7031736" y="2688336"/>
            <a:ext cx="1828800" cy="256032"/>
          </a:xfrm>
          <a:prstGeom prst="rect">
            <a:avLst/>
          </a:prstGeom>
          <a:noFill/>
          <a:ln/>
        </p:spPr>
        <p:txBody>
          <a:bodyPr wrap="square" lIns="0" tIns="0" rIns="0" bIns="0" rtlCol="0" anchor="ctr"/>
          <a:lstStyle/>
          <a:p>
            <a:pPr marL="0" indent="0">
              <a:buNone/>
            </a:pPr>
            <a:r>
              <a:rPr lang="en-US" sz="900" dirty="0">
                <a:solidFill>
                  <a:srgbClr val="1A1A2E"/>
                </a:solidFill>
              </a:rPr>
              <a:t>Historical realism</a:t>
            </a:r>
            <a:endParaRPr lang="en-US" sz="900" dirty="0"/>
          </a:p>
        </p:txBody>
      </p:sp>
      <p:sp>
        <p:nvSpPr>
          <p:cNvPr id="40" name="Text 38"/>
          <p:cNvSpPr/>
          <p:nvPr/>
        </p:nvSpPr>
        <p:spPr>
          <a:xfrm>
            <a:off x="7031736" y="3017520"/>
            <a:ext cx="1828800" cy="201168"/>
          </a:xfrm>
          <a:prstGeom prst="rect">
            <a:avLst/>
          </a:prstGeom>
          <a:noFill/>
          <a:ln/>
        </p:spPr>
        <p:txBody>
          <a:bodyPr wrap="square" lIns="0" tIns="0" rIns="0" bIns="0" rtlCol="0" anchor="ctr"/>
          <a:lstStyle/>
          <a:p>
            <a:pPr marL="0" indent="0">
              <a:buNone/>
            </a:pPr>
            <a:r>
              <a:rPr lang="en-US" sz="900" b="1" dirty="0">
                <a:solidFill>
                  <a:srgbClr val="6A1B9A"/>
                </a:solidFill>
              </a:rPr>
              <a:t>Epistemology:</a:t>
            </a:r>
            <a:endParaRPr lang="en-US" sz="900" dirty="0"/>
          </a:p>
        </p:txBody>
      </p:sp>
      <p:sp>
        <p:nvSpPr>
          <p:cNvPr id="41" name="Text 39"/>
          <p:cNvSpPr/>
          <p:nvPr/>
        </p:nvSpPr>
        <p:spPr>
          <a:xfrm>
            <a:off x="7031736" y="3200400"/>
            <a:ext cx="1828800" cy="256032"/>
          </a:xfrm>
          <a:prstGeom prst="rect">
            <a:avLst/>
          </a:prstGeom>
          <a:noFill/>
          <a:ln/>
        </p:spPr>
        <p:txBody>
          <a:bodyPr wrap="square" lIns="0" tIns="0" rIns="0" bIns="0" rtlCol="0" anchor="ctr"/>
          <a:lstStyle/>
          <a:p>
            <a:pPr marL="0" indent="0">
              <a:buNone/>
            </a:pPr>
            <a:r>
              <a:rPr lang="en-US" sz="900" dirty="0">
                <a:solidFill>
                  <a:srgbClr val="1A1A2E"/>
                </a:solidFill>
              </a:rPr>
              <a:t>Value-laden</a:t>
            </a:r>
            <a:endParaRPr lang="en-US" sz="900" dirty="0"/>
          </a:p>
        </p:txBody>
      </p:sp>
      <p:sp>
        <p:nvSpPr>
          <p:cNvPr id="42" name="Text 40"/>
          <p:cNvSpPr/>
          <p:nvPr/>
        </p:nvSpPr>
        <p:spPr>
          <a:xfrm>
            <a:off x="7031736" y="3538728"/>
            <a:ext cx="1828800" cy="201168"/>
          </a:xfrm>
          <a:prstGeom prst="rect">
            <a:avLst/>
          </a:prstGeom>
          <a:noFill/>
          <a:ln/>
        </p:spPr>
        <p:txBody>
          <a:bodyPr wrap="square" lIns="0" tIns="0" rIns="0" bIns="0" rtlCol="0" anchor="ctr"/>
          <a:lstStyle/>
          <a:p>
            <a:pPr marL="0" indent="0">
              <a:buNone/>
            </a:pPr>
            <a:r>
              <a:rPr lang="en-US" sz="900" b="1" dirty="0">
                <a:solidFill>
                  <a:srgbClr val="6A1B9A"/>
                </a:solidFill>
              </a:rPr>
              <a:t>Methodology:</a:t>
            </a:r>
            <a:endParaRPr lang="en-US" sz="900" dirty="0"/>
          </a:p>
        </p:txBody>
      </p:sp>
      <p:sp>
        <p:nvSpPr>
          <p:cNvPr id="43" name="Text 41"/>
          <p:cNvSpPr/>
          <p:nvPr/>
        </p:nvSpPr>
        <p:spPr>
          <a:xfrm>
            <a:off x="7031736" y="3721608"/>
            <a:ext cx="1828800" cy="256032"/>
          </a:xfrm>
          <a:prstGeom prst="rect">
            <a:avLst/>
          </a:prstGeom>
          <a:noFill/>
          <a:ln/>
        </p:spPr>
        <p:txBody>
          <a:bodyPr wrap="square" lIns="0" tIns="0" rIns="0" bIns="0" rtlCol="0" anchor="ctr"/>
          <a:lstStyle/>
          <a:p>
            <a:pPr marL="0" indent="0">
              <a:buNone/>
            </a:pPr>
            <a:r>
              <a:rPr lang="en-US" sz="900" b="1" dirty="0">
                <a:solidFill>
                  <a:srgbClr val="1A1A2E"/>
                </a:solidFill>
              </a:rPr>
              <a:t>Emancipatory</a:t>
            </a:r>
            <a:endParaRPr lang="en-US" sz="900" dirty="0"/>
          </a:p>
        </p:txBody>
      </p:sp>
      <p:sp>
        <p:nvSpPr>
          <p:cNvPr id="44" name="Text 42"/>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3/12</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4">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400" b="1" dirty="0">
                <a:solidFill>
                  <a:srgbClr val="FFFFFF"/>
                </a:solidFill>
              </a:rPr>
              <a:t>Research Approaches</a:t>
            </a:r>
            <a:endParaRPr lang="en-US" sz="2400" dirty="0"/>
          </a:p>
        </p:txBody>
      </p:sp>
      <p:sp>
        <p:nvSpPr>
          <p:cNvPr id="4" name="Shape 2"/>
          <p:cNvSpPr/>
          <p:nvPr/>
        </p:nvSpPr>
        <p:spPr>
          <a:xfrm>
            <a:off x="411480" y="850392"/>
            <a:ext cx="8321040" cy="914400"/>
          </a:xfrm>
          <a:prstGeom prst="rect">
            <a:avLst/>
          </a:prstGeom>
          <a:solidFill>
            <a:srgbClr val="FFFFFF"/>
          </a:solidFill>
          <a:ln w="12700">
            <a:solidFill>
              <a:srgbClr val="12A89D"/>
            </a:solidFill>
            <a:prstDash val="solid"/>
          </a:ln>
          <a:effectLst>
            <a:outerShdw blurRad="101600" dist="38100" dir="8100000" algn="bl" rotWithShape="0">
              <a:srgbClr val="000000">
                <a:alpha val="12000"/>
              </a:srgbClr>
            </a:outerShdw>
          </a:effectLst>
        </p:spPr>
        <p:txBody>
          <a:bodyPr/>
          <a:lstStyle/>
          <a:p>
            <a:endParaRPr lang="en-GB"/>
          </a:p>
        </p:txBody>
      </p:sp>
      <p:sp>
        <p:nvSpPr>
          <p:cNvPr id="5" name="Shape 3"/>
          <p:cNvSpPr/>
          <p:nvPr/>
        </p:nvSpPr>
        <p:spPr>
          <a:xfrm>
            <a:off x="411480" y="850392"/>
            <a:ext cx="91440" cy="914400"/>
          </a:xfrm>
          <a:prstGeom prst="rect">
            <a:avLst/>
          </a:prstGeom>
          <a:solidFill>
            <a:srgbClr val="12A89D"/>
          </a:solidFill>
          <a:ln w="12700">
            <a:solidFill>
              <a:srgbClr val="12A89D"/>
            </a:solidFill>
            <a:prstDash val="solid"/>
          </a:ln>
        </p:spPr>
        <p:txBody>
          <a:bodyPr/>
          <a:lstStyle/>
          <a:p>
            <a:endParaRPr lang="en-GB"/>
          </a:p>
        </p:txBody>
      </p:sp>
      <p:sp>
        <p:nvSpPr>
          <p:cNvPr id="6" name="Text 4"/>
          <p:cNvSpPr/>
          <p:nvPr/>
        </p:nvSpPr>
        <p:spPr>
          <a:xfrm>
            <a:off x="594360" y="886968"/>
            <a:ext cx="7955280" cy="621792"/>
          </a:xfrm>
          <a:prstGeom prst="rect">
            <a:avLst/>
          </a:prstGeom>
          <a:noFill/>
          <a:ln/>
        </p:spPr>
        <p:txBody>
          <a:bodyPr wrap="square" lIns="0" tIns="0" rIns="0" bIns="0" rtlCol="0" anchor="ctr"/>
          <a:lstStyle/>
          <a:p>
            <a:pPr marL="0" indent="0">
              <a:buNone/>
            </a:pPr>
            <a:r>
              <a:rPr lang="en-US" sz="1150" i="1" dirty="0">
                <a:solidFill>
                  <a:srgbClr val="1A1A2E"/>
                </a:solidFill>
              </a:rPr>
              <a:t>"Research approaches are plans and the procedures for research that span the steps from broad assumptions to detailed methods of data collection, analysis, and interpretation."</a:t>
            </a:r>
            <a:endParaRPr lang="en-US" sz="1150" dirty="0"/>
          </a:p>
        </p:txBody>
      </p:sp>
      <p:sp>
        <p:nvSpPr>
          <p:cNvPr id="7" name="Text 5"/>
          <p:cNvSpPr/>
          <p:nvPr/>
        </p:nvSpPr>
        <p:spPr>
          <a:xfrm>
            <a:off x="594360" y="1536192"/>
            <a:ext cx="7955280" cy="182880"/>
          </a:xfrm>
          <a:prstGeom prst="rect">
            <a:avLst/>
          </a:prstGeom>
          <a:noFill/>
          <a:ln/>
        </p:spPr>
        <p:txBody>
          <a:bodyPr wrap="square" lIns="0" tIns="0" rIns="0" bIns="0" rtlCol="0" anchor="ctr"/>
          <a:lstStyle/>
          <a:p>
            <a:pPr marL="0" indent="0">
              <a:buNone/>
            </a:pPr>
            <a:r>
              <a:rPr lang="en-US" sz="800" i="1" dirty="0">
                <a:solidFill>
                  <a:srgbClr val="4A5568"/>
                </a:solidFill>
              </a:rPr>
              <a:t>Creswell, J.W. &amp; Creswell, J.D. (2018). Research Design: Qualitative, Quantitative, and Mixed Methods Approaches. 5th edn. London: Sage.</a:t>
            </a:r>
            <a:endParaRPr lang="en-US" sz="800" dirty="0"/>
          </a:p>
        </p:txBody>
      </p:sp>
      <p:sp>
        <p:nvSpPr>
          <p:cNvPr id="8" name="Shape 6"/>
          <p:cNvSpPr/>
          <p:nvPr/>
        </p:nvSpPr>
        <p:spPr>
          <a:xfrm>
            <a:off x="347472" y="1874520"/>
            <a:ext cx="2697480" cy="2926080"/>
          </a:xfrm>
          <a:prstGeom prst="rect">
            <a:avLst/>
          </a:prstGeom>
          <a:solidFill>
            <a:srgbClr val="FFFFFF"/>
          </a:solidFill>
          <a:ln w="1905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7"/>
          <p:cNvSpPr/>
          <p:nvPr/>
        </p:nvSpPr>
        <p:spPr>
          <a:xfrm>
            <a:off x="347472" y="1874520"/>
            <a:ext cx="2697480" cy="457200"/>
          </a:xfrm>
          <a:prstGeom prst="rect">
            <a:avLst/>
          </a:prstGeom>
          <a:solidFill>
            <a:srgbClr val="1565C0"/>
          </a:solidFill>
          <a:ln w="12700">
            <a:solidFill>
              <a:srgbClr val="1565C0"/>
            </a:solidFill>
            <a:prstDash val="solid"/>
          </a:ln>
        </p:spPr>
        <p:txBody>
          <a:bodyPr/>
          <a:lstStyle/>
          <a:p>
            <a:endParaRPr lang="en-GB"/>
          </a:p>
        </p:txBody>
      </p:sp>
      <p:sp>
        <p:nvSpPr>
          <p:cNvPr id="10" name="Text 8"/>
          <p:cNvSpPr/>
          <p:nvPr/>
        </p:nvSpPr>
        <p:spPr>
          <a:xfrm>
            <a:off x="420624" y="1920240"/>
            <a:ext cx="2560320" cy="347472"/>
          </a:xfrm>
          <a:prstGeom prst="rect">
            <a:avLst/>
          </a:prstGeom>
          <a:noFill/>
          <a:ln/>
        </p:spPr>
        <p:txBody>
          <a:bodyPr wrap="square" lIns="0" tIns="0" rIns="0" bIns="0" rtlCol="0" anchor="ctr"/>
          <a:lstStyle/>
          <a:p>
            <a:pPr marL="0" indent="0" algn="ctr">
              <a:buNone/>
            </a:pPr>
            <a:r>
              <a:rPr lang="en-US" sz="1300" b="1" dirty="0">
                <a:solidFill>
                  <a:srgbClr val="FFFFFF"/>
                </a:solidFill>
              </a:rPr>
              <a:t>Quantitative</a:t>
            </a:r>
            <a:endParaRPr lang="en-US" sz="1300" dirty="0"/>
          </a:p>
        </p:txBody>
      </p:sp>
      <p:sp>
        <p:nvSpPr>
          <p:cNvPr id="11" name="Text 9"/>
          <p:cNvSpPr/>
          <p:nvPr/>
        </p:nvSpPr>
        <p:spPr>
          <a:xfrm>
            <a:off x="438912" y="2423160"/>
            <a:ext cx="2514600" cy="2286000"/>
          </a:xfrm>
          <a:prstGeom prst="rect">
            <a:avLst/>
          </a:prstGeom>
          <a:noFill/>
          <a:ln/>
        </p:spPr>
        <p:txBody>
          <a:bodyPr wrap="square" rtlCol="0" anchor="ctr"/>
          <a:lstStyle/>
          <a:p>
            <a:pPr marL="342900" indent="-342900">
              <a:spcAft>
                <a:spcPts val="500"/>
              </a:spcAft>
              <a:buSzPct val="100000"/>
              <a:buChar char="•"/>
            </a:pPr>
            <a:r>
              <a:rPr lang="en-US" sz="1050" dirty="0">
                <a:solidFill>
                  <a:srgbClr val="1A1A2E"/>
                </a:solidFill>
              </a:rPr>
              <a:t>Tests hypotheses &amp; theories</a:t>
            </a:r>
            <a:endParaRPr lang="en-US" sz="1050" dirty="0"/>
          </a:p>
          <a:p>
            <a:pPr marL="342900" indent="-342900">
              <a:spcAft>
                <a:spcPts val="500"/>
              </a:spcAft>
              <a:buSzPct val="100000"/>
              <a:buChar char="•"/>
            </a:pPr>
            <a:r>
              <a:rPr lang="en-US" sz="1050" dirty="0">
                <a:solidFill>
                  <a:srgbClr val="1A1A2E"/>
                </a:solidFill>
              </a:rPr>
              <a:t>Uses numerical data</a:t>
            </a:r>
            <a:endParaRPr lang="en-US" sz="1050" dirty="0"/>
          </a:p>
          <a:p>
            <a:pPr marL="342900" indent="-342900">
              <a:spcAft>
                <a:spcPts val="500"/>
              </a:spcAft>
              <a:buSzPct val="100000"/>
              <a:buChar char="•"/>
            </a:pPr>
            <a:r>
              <a:rPr lang="en-US" sz="1050" dirty="0">
                <a:solidFill>
                  <a:srgbClr val="1A1A2E"/>
                </a:solidFill>
              </a:rPr>
              <a:t>Statistical analysis</a:t>
            </a:r>
            <a:endParaRPr lang="en-US" sz="1050" dirty="0"/>
          </a:p>
          <a:p>
            <a:pPr marL="342900" indent="-342900">
              <a:spcAft>
                <a:spcPts val="500"/>
              </a:spcAft>
              <a:buSzPct val="100000"/>
              <a:buChar char="•"/>
            </a:pPr>
            <a:r>
              <a:rPr lang="en-US" sz="1050" dirty="0">
                <a:solidFill>
                  <a:srgbClr val="1A1A2E"/>
                </a:solidFill>
              </a:rPr>
              <a:t>Surveys, experiments</a:t>
            </a:r>
            <a:endParaRPr lang="en-US" sz="1050" dirty="0"/>
          </a:p>
          <a:p>
            <a:pPr marL="342900" indent="-342900">
              <a:spcAft>
                <a:spcPts val="500"/>
              </a:spcAft>
              <a:buSzPct val="100000"/>
              <a:buChar char="•"/>
            </a:pPr>
            <a:r>
              <a:rPr lang="en-US" sz="1050" dirty="0">
                <a:solidFill>
                  <a:srgbClr val="1A1A2E"/>
                </a:solidFill>
              </a:rPr>
              <a:t>Generalisable findings</a:t>
            </a:r>
            <a:endParaRPr lang="en-US" sz="1050" dirty="0"/>
          </a:p>
        </p:txBody>
      </p:sp>
      <p:sp>
        <p:nvSpPr>
          <p:cNvPr id="12" name="Shape 10"/>
          <p:cNvSpPr/>
          <p:nvPr/>
        </p:nvSpPr>
        <p:spPr>
          <a:xfrm>
            <a:off x="3227832" y="1874520"/>
            <a:ext cx="2697480" cy="2926080"/>
          </a:xfrm>
          <a:prstGeom prst="rect">
            <a:avLst/>
          </a:prstGeom>
          <a:solidFill>
            <a:srgbClr val="FFFFFF"/>
          </a:solidFill>
          <a:ln w="19050">
            <a:solidFill>
              <a:srgbClr val="0E7C7B"/>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1"/>
          <p:cNvSpPr/>
          <p:nvPr/>
        </p:nvSpPr>
        <p:spPr>
          <a:xfrm>
            <a:off x="3227832" y="1874520"/>
            <a:ext cx="2697480" cy="457200"/>
          </a:xfrm>
          <a:prstGeom prst="rect">
            <a:avLst/>
          </a:prstGeom>
          <a:solidFill>
            <a:srgbClr val="0E7C7B"/>
          </a:solidFill>
          <a:ln w="12700">
            <a:solidFill>
              <a:srgbClr val="0E7C7B"/>
            </a:solidFill>
            <a:prstDash val="solid"/>
          </a:ln>
        </p:spPr>
        <p:txBody>
          <a:bodyPr/>
          <a:lstStyle/>
          <a:p>
            <a:endParaRPr lang="en-GB"/>
          </a:p>
        </p:txBody>
      </p:sp>
      <p:sp>
        <p:nvSpPr>
          <p:cNvPr id="14" name="Text 12"/>
          <p:cNvSpPr/>
          <p:nvPr/>
        </p:nvSpPr>
        <p:spPr>
          <a:xfrm>
            <a:off x="3300984" y="1920240"/>
            <a:ext cx="2560320" cy="347472"/>
          </a:xfrm>
          <a:prstGeom prst="rect">
            <a:avLst/>
          </a:prstGeom>
          <a:noFill/>
          <a:ln/>
        </p:spPr>
        <p:txBody>
          <a:bodyPr wrap="square" lIns="0" tIns="0" rIns="0" bIns="0" rtlCol="0" anchor="ctr"/>
          <a:lstStyle/>
          <a:p>
            <a:pPr marL="0" indent="0" algn="ctr">
              <a:buNone/>
            </a:pPr>
            <a:r>
              <a:rPr lang="en-US" sz="1300" b="1" dirty="0">
                <a:solidFill>
                  <a:srgbClr val="FFFFFF"/>
                </a:solidFill>
              </a:rPr>
              <a:t>Qualitative</a:t>
            </a:r>
            <a:endParaRPr lang="en-US" sz="1300" dirty="0"/>
          </a:p>
        </p:txBody>
      </p:sp>
      <p:sp>
        <p:nvSpPr>
          <p:cNvPr id="15" name="Text 13"/>
          <p:cNvSpPr/>
          <p:nvPr/>
        </p:nvSpPr>
        <p:spPr>
          <a:xfrm>
            <a:off x="3319272" y="2423160"/>
            <a:ext cx="2514600" cy="2286000"/>
          </a:xfrm>
          <a:prstGeom prst="rect">
            <a:avLst/>
          </a:prstGeom>
          <a:noFill/>
          <a:ln/>
        </p:spPr>
        <p:txBody>
          <a:bodyPr wrap="square" rtlCol="0" anchor="ctr"/>
          <a:lstStyle/>
          <a:p>
            <a:pPr marL="342900" indent="-342900">
              <a:spcAft>
                <a:spcPts val="500"/>
              </a:spcAft>
              <a:buSzPct val="100000"/>
              <a:buChar char="•"/>
            </a:pPr>
            <a:r>
              <a:rPr lang="en-US" sz="1050" dirty="0">
                <a:solidFill>
                  <a:srgbClr val="1A1A2E"/>
                </a:solidFill>
              </a:rPr>
              <a:t>Explores meanings &amp; experiences</a:t>
            </a:r>
            <a:endParaRPr lang="en-US" sz="1050" dirty="0"/>
          </a:p>
          <a:p>
            <a:pPr marL="342900" indent="-342900">
              <a:spcAft>
                <a:spcPts val="500"/>
              </a:spcAft>
              <a:buSzPct val="100000"/>
              <a:buChar char="•"/>
            </a:pPr>
            <a:r>
              <a:rPr lang="en-US" sz="1050" dirty="0">
                <a:solidFill>
                  <a:srgbClr val="1A1A2E"/>
                </a:solidFill>
              </a:rPr>
              <a:t>Text, images, words</a:t>
            </a:r>
            <a:endParaRPr lang="en-US" sz="1050" dirty="0"/>
          </a:p>
          <a:p>
            <a:pPr marL="342900" indent="-342900">
              <a:spcAft>
                <a:spcPts val="500"/>
              </a:spcAft>
              <a:buSzPct val="100000"/>
              <a:buChar char="•"/>
            </a:pPr>
            <a:r>
              <a:rPr lang="en-US" sz="1050" dirty="0">
                <a:solidFill>
                  <a:srgbClr val="1A1A2E"/>
                </a:solidFill>
              </a:rPr>
              <a:t>Thematic interpretation</a:t>
            </a:r>
            <a:endParaRPr lang="en-US" sz="1050" dirty="0"/>
          </a:p>
          <a:p>
            <a:pPr marL="342900" indent="-342900">
              <a:spcAft>
                <a:spcPts val="500"/>
              </a:spcAft>
              <a:buSzPct val="100000"/>
              <a:buChar char="•"/>
            </a:pPr>
            <a:r>
              <a:rPr lang="en-US" sz="1050" dirty="0">
                <a:solidFill>
                  <a:srgbClr val="1A1A2E"/>
                </a:solidFill>
              </a:rPr>
              <a:t>Interviews, focus groups</a:t>
            </a:r>
            <a:endParaRPr lang="en-US" sz="1050" dirty="0"/>
          </a:p>
          <a:p>
            <a:pPr marL="342900" indent="-342900">
              <a:spcAft>
                <a:spcPts val="500"/>
              </a:spcAft>
              <a:buSzPct val="100000"/>
              <a:buChar char="•"/>
            </a:pPr>
            <a:r>
              <a:rPr lang="en-US" sz="1050" dirty="0">
                <a:solidFill>
                  <a:srgbClr val="1A1A2E"/>
                </a:solidFill>
              </a:rPr>
              <a:t>Contextual understanding</a:t>
            </a:r>
            <a:endParaRPr lang="en-US" sz="1050" dirty="0"/>
          </a:p>
        </p:txBody>
      </p:sp>
      <p:sp>
        <p:nvSpPr>
          <p:cNvPr id="16" name="Shape 14"/>
          <p:cNvSpPr/>
          <p:nvPr/>
        </p:nvSpPr>
        <p:spPr>
          <a:xfrm>
            <a:off x="6108192" y="1874520"/>
            <a:ext cx="2697480" cy="2926080"/>
          </a:xfrm>
          <a:prstGeom prst="rect">
            <a:avLst/>
          </a:prstGeom>
          <a:solidFill>
            <a:srgbClr val="FFFFFF"/>
          </a:solidFill>
          <a:ln w="19050">
            <a:solidFill>
              <a:srgbClr val="C8973A"/>
            </a:solidFill>
            <a:prstDash val="solid"/>
          </a:ln>
          <a:effectLst>
            <a:outerShdw blurRad="101600" dist="38100" dir="8100000" algn="bl" rotWithShape="0">
              <a:srgbClr val="000000">
                <a:alpha val="12000"/>
              </a:srgbClr>
            </a:outerShdw>
          </a:effectLst>
        </p:spPr>
        <p:txBody>
          <a:bodyPr/>
          <a:lstStyle/>
          <a:p>
            <a:endParaRPr lang="en-GB"/>
          </a:p>
        </p:txBody>
      </p:sp>
      <p:sp>
        <p:nvSpPr>
          <p:cNvPr id="17" name="Shape 15"/>
          <p:cNvSpPr/>
          <p:nvPr/>
        </p:nvSpPr>
        <p:spPr>
          <a:xfrm>
            <a:off x="6108192" y="1874520"/>
            <a:ext cx="2697480" cy="457200"/>
          </a:xfrm>
          <a:prstGeom prst="rect">
            <a:avLst/>
          </a:prstGeom>
          <a:solidFill>
            <a:srgbClr val="C8973A"/>
          </a:solidFill>
          <a:ln w="12700">
            <a:solidFill>
              <a:srgbClr val="C8973A"/>
            </a:solidFill>
            <a:prstDash val="solid"/>
          </a:ln>
        </p:spPr>
        <p:txBody>
          <a:bodyPr/>
          <a:lstStyle/>
          <a:p>
            <a:endParaRPr lang="en-GB"/>
          </a:p>
        </p:txBody>
      </p:sp>
      <p:sp>
        <p:nvSpPr>
          <p:cNvPr id="18" name="Text 16"/>
          <p:cNvSpPr/>
          <p:nvPr/>
        </p:nvSpPr>
        <p:spPr>
          <a:xfrm>
            <a:off x="6181344" y="1920240"/>
            <a:ext cx="2560320" cy="347472"/>
          </a:xfrm>
          <a:prstGeom prst="rect">
            <a:avLst/>
          </a:prstGeom>
          <a:noFill/>
          <a:ln/>
        </p:spPr>
        <p:txBody>
          <a:bodyPr wrap="square" lIns="0" tIns="0" rIns="0" bIns="0" rtlCol="0" anchor="ctr"/>
          <a:lstStyle/>
          <a:p>
            <a:pPr marL="0" indent="0" algn="ctr">
              <a:buNone/>
            </a:pPr>
            <a:r>
              <a:rPr lang="en-US" sz="1300" b="1" dirty="0">
                <a:solidFill>
                  <a:srgbClr val="FFFFFF"/>
                </a:solidFill>
              </a:rPr>
              <a:t>Mixed Methods</a:t>
            </a:r>
            <a:endParaRPr lang="en-US" sz="1300" dirty="0"/>
          </a:p>
        </p:txBody>
      </p:sp>
      <p:sp>
        <p:nvSpPr>
          <p:cNvPr id="19" name="Text 17"/>
          <p:cNvSpPr/>
          <p:nvPr/>
        </p:nvSpPr>
        <p:spPr>
          <a:xfrm>
            <a:off x="6199632" y="2423160"/>
            <a:ext cx="2514600" cy="2286000"/>
          </a:xfrm>
          <a:prstGeom prst="rect">
            <a:avLst/>
          </a:prstGeom>
          <a:noFill/>
          <a:ln/>
        </p:spPr>
        <p:txBody>
          <a:bodyPr wrap="square" rtlCol="0" anchor="ctr"/>
          <a:lstStyle/>
          <a:p>
            <a:pPr marL="342900" indent="-342900">
              <a:spcAft>
                <a:spcPts val="500"/>
              </a:spcAft>
              <a:buSzPct val="100000"/>
              <a:buChar char="•"/>
            </a:pPr>
            <a:r>
              <a:rPr lang="en-US" sz="1050" dirty="0">
                <a:solidFill>
                  <a:srgbClr val="1A1A2E"/>
                </a:solidFill>
              </a:rPr>
              <a:t>Integrates both approaches</a:t>
            </a:r>
            <a:endParaRPr lang="en-US" sz="1050" dirty="0"/>
          </a:p>
          <a:p>
            <a:pPr marL="342900" indent="-342900">
              <a:spcAft>
                <a:spcPts val="500"/>
              </a:spcAft>
              <a:buSzPct val="100000"/>
              <a:buChar char="•"/>
            </a:pPr>
            <a:r>
              <a:rPr lang="en-US" sz="1050" dirty="0">
                <a:solidFill>
                  <a:srgbClr val="1A1A2E"/>
                </a:solidFill>
              </a:rPr>
              <a:t>Triangulates findings</a:t>
            </a:r>
            <a:endParaRPr lang="en-US" sz="1050" dirty="0"/>
          </a:p>
          <a:p>
            <a:pPr marL="342900" indent="-342900">
              <a:spcAft>
                <a:spcPts val="500"/>
              </a:spcAft>
              <a:buSzPct val="100000"/>
              <a:buChar char="•"/>
            </a:pPr>
            <a:r>
              <a:rPr lang="en-US" sz="1050" dirty="0">
                <a:solidFill>
                  <a:srgbClr val="1A1A2E"/>
                </a:solidFill>
              </a:rPr>
              <a:t>Sequential or concurrent</a:t>
            </a:r>
            <a:endParaRPr lang="en-US" sz="1050" dirty="0"/>
          </a:p>
          <a:p>
            <a:pPr marL="342900" indent="-342900">
              <a:spcAft>
                <a:spcPts val="500"/>
              </a:spcAft>
              <a:buSzPct val="100000"/>
              <a:buChar char="•"/>
            </a:pPr>
            <a:r>
              <a:rPr lang="en-US" sz="1050" dirty="0">
                <a:solidFill>
                  <a:srgbClr val="1A1A2E"/>
                </a:solidFill>
              </a:rPr>
              <a:t>Greater breadth &amp; depth</a:t>
            </a:r>
            <a:endParaRPr lang="en-US" sz="1050" dirty="0"/>
          </a:p>
          <a:p>
            <a:pPr marL="342900" indent="-342900">
              <a:spcAft>
                <a:spcPts val="500"/>
              </a:spcAft>
              <a:buSzPct val="100000"/>
              <a:buChar char="•"/>
            </a:pPr>
            <a:r>
              <a:rPr lang="en-US" sz="1050" dirty="0">
                <a:solidFill>
                  <a:srgbClr val="1A1A2E"/>
                </a:solidFill>
              </a:rPr>
              <a:t>Pragmatic worldview</a:t>
            </a:r>
            <a:endParaRPr lang="en-US" sz="1050" dirty="0"/>
          </a:p>
        </p:txBody>
      </p:sp>
      <p:sp>
        <p:nvSpPr>
          <p:cNvPr id="20" name="Text 18"/>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4/12</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5">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0E7C7B"/>
          </a:solidFill>
          <a:ln w="12700">
            <a:solidFill>
              <a:srgbClr val="0E7C7B"/>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400" b="1" dirty="0">
                <a:solidFill>
                  <a:srgbClr val="FFFFFF"/>
                </a:solidFill>
              </a:rPr>
              <a:t>Qualitative Research Methods</a:t>
            </a:r>
            <a:endParaRPr lang="en-US" sz="2400" dirty="0"/>
          </a:p>
        </p:txBody>
      </p:sp>
      <p:sp>
        <p:nvSpPr>
          <p:cNvPr id="4" name="Shape 2"/>
          <p:cNvSpPr/>
          <p:nvPr/>
        </p:nvSpPr>
        <p:spPr>
          <a:xfrm>
            <a:off x="411480" y="850392"/>
            <a:ext cx="8321040" cy="804672"/>
          </a:xfrm>
          <a:prstGeom prst="rect">
            <a:avLst/>
          </a:prstGeom>
          <a:solidFill>
            <a:srgbClr val="FFFFFF"/>
          </a:solidFill>
          <a:ln w="12700">
            <a:solidFill>
              <a:srgbClr val="0E7C7B"/>
            </a:solidFill>
            <a:prstDash val="solid"/>
          </a:ln>
          <a:effectLst>
            <a:outerShdw blurRad="101600" dist="38100" dir="8100000" algn="bl" rotWithShape="0">
              <a:srgbClr val="000000">
                <a:alpha val="12000"/>
              </a:srgbClr>
            </a:outerShdw>
          </a:effectLst>
        </p:spPr>
        <p:txBody>
          <a:bodyPr/>
          <a:lstStyle/>
          <a:p>
            <a:endParaRPr lang="en-GB"/>
          </a:p>
        </p:txBody>
      </p:sp>
      <p:sp>
        <p:nvSpPr>
          <p:cNvPr id="5" name="Shape 3"/>
          <p:cNvSpPr/>
          <p:nvPr/>
        </p:nvSpPr>
        <p:spPr>
          <a:xfrm>
            <a:off x="411480" y="850392"/>
            <a:ext cx="91440" cy="804672"/>
          </a:xfrm>
          <a:prstGeom prst="rect">
            <a:avLst/>
          </a:prstGeom>
          <a:solidFill>
            <a:srgbClr val="0E7C7B"/>
          </a:solidFill>
          <a:ln w="12700">
            <a:solidFill>
              <a:srgbClr val="0E7C7B"/>
            </a:solidFill>
            <a:prstDash val="solid"/>
          </a:ln>
        </p:spPr>
        <p:txBody>
          <a:bodyPr/>
          <a:lstStyle/>
          <a:p>
            <a:endParaRPr lang="en-GB"/>
          </a:p>
        </p:txBody>
      </p:sp>
      <p:sp>
        <p:nvSpPr>
          <p:cNvPr id="6" name="Text 4"/>
          <p:cNvSpPr/>
          <p:nvPr/>
        </p:nvSpPr>
        <p:spPr>
          <a:xfrm>
            <a:off x="594360" y="886968"/>
            <a:ext cx="7955280" cy="548640"/>
          </a:xfrm>
          <a:prstGeom prst="rect">
            <a:avLst/>
          </a:prstGeom>
          <a:noFill/>
          <a:ln/>
        </p:spPr>
        <p:txBody>
          <a:bodyPr wrap="square" lIns="0" tIns="0" rIns="0" bIns="0" rtlCol="0" anchor="ctr"/>
          <a:lstStyle/>
          <a:p>
            <a:pPr marL="0" indent="0">
              <a:buNone/>
            </a:pPr>
            <a:r>
              <a:rPr lang="en-US" sz="1100" i="1" dirty="0">
                <a:solidFill>
                  <a:srgbClr val="1A1A2E"/>
                </a:solidFill>
              </a:rPr>
              <a:t>"Qualitative research is a situated activity that locates the observer in the world... It studies things in their natural settings, attempting to make sense of phenomena in terms of the meanings people bring to them."</a:t>
            </a:r>
            <a:endParaRPr lang="en-US" sz="1100" dirty="0"/>
          </a:p>
        </p:txBody>
      </p:sp>
      <p:sp>
        <p:nvSpPr>
          <p:cNvPr id="7" name="Text 5"/>
          <p:cNvSpPr/>
          <p:nvPr/>
        </p:nvSpPr>
        <p:spPr>
          <a:xfrm>
            <a:off x="594360" y="1463040"/>
            <a:ext cx="7955280" cy="164592"/>
          </a:xfrm>
          <a:prstGeom prst="rect">
            <a:avLst/>
          </a:prstGeom>
          <a:noFill/>
          <a:ln/>
        </p:spPr>
        <p:txBody>
          <a:bodyPr wrap="square" lIns="0" tIns="0" rIns="0" bIns="0" rtlCol="0" anchor="ctr"/>
          <a:lstStyle/>
          <a:p>
            <a:pPr marL="0" indent="0">
              <a:buNone/>
            </a:pPr>
            <a:r>
              <a:rPr lang="en-US" sz="800" i="1" dirty="0">
                <a:solidFill>
                  <a:srgbClr val="4A5568"/>
                </a:solidFill>
              </a:rPr>
              <a:t>Denzin, N.K. &amp; Lincoln, Y.S. (2018). The SAGE Handbook of Qualitative Research. 5th edn. Thousand Oaks: Sage.</a:t>
            </a:r>
            <a:endParaRPr lang="en-US" sz="800" dirty="0"/>
          </a:p>
        </p:txBody>
      </p:sp>
      <p:sp>
        <p:nvSpPr>
          <p:cNvPr id="8" name="Shape 6"/>
          <p:cNvSpPr/>
          <p:nvPr/>
        </p:nvSpPr>
        <p:spPr>
          <a:xfrm>
            <a:off x="320040" y="1828800"/>
            <a:ext cx="2697480" cy="1325880"/>
          </a:xfrm>
          <a:prstGeom prst="rect">
            <a:avLst/>
          </a:prstGeom>
          <a:solidFill>
            <a:srgbClr val="FFFFFF"/>
          </a:solidFill>
          <a:ln w="12700">
            <a:solidFill>
              <a:srgbClr val="00695C"/>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7"/>
          <p:cNvSpPr/>
          <p:nvPr/>
        </p:nvSpPr>
        <p:spPr>
          <a:xfrm>
            <a:off x="320040" y="1828800"/>
            <a:ext cx="82296" cy="1325880"/>
          </a:xfrm>
          <a:prstGeom prst="rect">
            <a:avLst/>
          </a:prstGeom>
          <a:solidFill>
            <a:srgbClr val="00695C"/>
          </a:solidFill>
          <a:ln w="12700">
            <a:solidFill>
              <a:srgbClr val="00695C"/>
            </a:solidFill>
            <a:prstDash val="solid"/>
          </a:ln>
        </p:spPr>
        <p:txBody>
          <a:bodyPr/>
          <a:lstStyle/>
          <a:p>
            <a:endParaRPr lang="en-GB"/>
          </a:p>
        </p:txBody>
      </p:sp>
      <p:sp>
        <p:nvSpPr>
          <p:cNvPr id="10" name="Text 8"/>
          <p:cNvSpPr/>
          <p:nvPr/>
        </p:nvSpPr>
        <p:spPr>
          <a:xfrm>
            <a:off x="484632" y="1920240"/>
            <a:ext cx="2423160" cy="274320"/>
          </a:xfrm>
          <a:prstGeom prst="rect">
            <a:avLst/>
          </a:prstGeom>
          <a:noFill/>
          <a:ln/>
        </p:spPr>
        <p:txBody>
          <a:bodyPr wrap="square" lIns="0" tIns="0" rIns="0" bIns="0" rtlCol="0" anchor="ctr"/>
          <a:lstStyle/>
          <a:p>
            <a:pPr marL="0" indent="0">
              <a:buNone/>
            </a:pPr>
            <a:r>
              <a:rPr lang="en-US" sz="1150" b="1" dirty="0">
                <a:solidFill>
                  <a:srgbClr val="00695C"/>
                </a:solidFill>
              </a:rPr>
              <a:t>Ethnography</a:t>
            </a:r>
            <a:endParaRPr lang="en-US" sz="1150" dirty="0"/>
          </a:p>
        </p:txBody>
      </p:sp>
      <p:sp>
        <p:nvSpPr>
          <p:cNvPr id="11" name="Text 9"/>
          <p:cNvSpPr/>
          <p:nvPr/>
        </p:nvSpPr>
        <p:spPr>
          <a:xfrm>
            <a:off x="484632" y="2231136"/>
            <a:ext cx="2423160" cy="822960"/>
          </a:xfrm>
          <a:prstGeom prst="rect">
            <a:avLst/>
          </a:prstGeom>
          <a:noFill/>
          <a:ln/>
        </p:spPr>
        <p:txBody>
          <a:bodyPr wrap="square" lIns="0" tIns="0" rIns="0" bIns="0" rtlCol="0" anchor="ctr"/>
          <a:lstStyle/>
          <a:p>
            <a:pPr marL="0" indent="0">
              <a:buNone/>
            </a:pPr>
            <a:r>
              <a:rPr lang="en-US" sz="950" dirty="0">
                <a:solidFill>
                  <a:srgbClr val="1A1A2E"/>
                </a:solidFill>
              </a:rPr>
              <a:t>Immersive observation of cultural groups in natural settings over extended periods</a:t>
            </a:r>
            <a:endParaRPr lang="en-US" sz="950" dirty="0"/>
          </a:p>
        </p:txBody>
      </p:sp>
      <p:sp>
        <p:nvSpPr>
          <p:cNvPr id="12" name="Shape 10"/>
          <p:cNvSpPr/>
          <p:nvPr/>
        </p:nvSpPr>
        <p:spPr>
          <a:xfrm>
            <a:off x="3200400" y="1828800"/>
            <a:ext cx="2697480" cy="1325880"/>
          </a:xfrm>
          <a:prstGeom prst="rect">
            <a:avLst/>
          </a:prstGeom>
          <a:solidFill>
            <a:srgbClr val="FFFFFF"/>
          </a:solidFill>
          <a:ln w="12700">
            <a:solidFill>
              <a:srgbClr val="0E7C7B"/>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1"/>
          <p:cNvSpPr/>
          <p:nvPr/>
        </p:nvSpPr>
        <p:spPr>
          <a:xfrm>
            <a:off x="3200400" y="1828800"/>
            <a:ext cx="82296" cy="1325880"/>
          </a:xfrm>
          <a:prstGeom prst="rect">
            <a:avLst/>
          </a:prstGeom>
          <a:solidFill>
            <a:srgbClr val="0E7C7B"/>
          </a:solidFill>
          <a:ln w="12700">
            <a:solidFill>
              <a:srgbClr val="0E7C7B"/>
            </a:solidFill>
            <a:prstDash val="solid"/>
          </a:ln>
        </p:spPr>
        <p:txBody>
          <a:bodyPr/>
          <a:lstStyle/>
          <a:p>
            <a:endParaRPr lang="en-GB"/>
          </a:p>
        </p:txBody>
      </p:sp>
      <p:sp>
        <p:nvSpPr>
          <p:cNvPr id="14" name="Text 12"/>
          <p:cNvSpPr/>
          <p:nvPr/>
        </p:nvSpPr>
        <p:spPr>
          <a:xfrm>
            <a:off x="3364992" y="1920240"/>
            <a:ext cx="2423160" cy="274320"/>
          </a:xfrm>
          <a:prstGeom prst="rect">
            <a:avLst/>
          </a:prstGeom>
          <a:noFill/>
          <a:ln/>
        </p:spPr>
        <p:txBody>
          <a:bodyPr wrap="square" lIns="0" tIns="0" rIns="0" bIns="0" rtlCol="0" anchor="ctr"/>
          <a:lstStyle/>
          <a:p>
            <a:pPr marL="0" indent="0">
              <a:buNone/>
            </a:pPr>
            <a:r>
              <a:rPr lang="en-US" sz="1150" b="1" dirty="0">
                <a:solidFill>
                  <a:srgbClr val="0E7C7B"/>
                </a:solidFill>
              </a:rPr>
              <a:t>Phenomenology</a:t>
            </a:r>
            <a:endParaRPr lang="en-US" sz="1150" dirty="0"/>
          </a:p>
        </p:txBody>
      </p:sp>
      <p:sp>
        <p:nvSpPr>
          <p:cNvPr id="15" name="Text 13"/>
          <p:cNvSpPr/>
          <p:nvPr/>
        </p:nvSpPr>
        <p:spPr>
          <a:xfrm>
            <a:off x="3364992" y="2231136"/>
            <a:ext cx="2423160" cy="822960"/>
          </a:xfrm>
          <a:prstGeom prst="rect">
            <a:avLst/>
          </a:prstGeom>
          <a:noFill/>
          <a:ln/>
        </p:spPr>
        <p:txBody>
          <a:bodyPr wrap="square" lIns="0" tIns="0" rIns="0" bIns="0" rtlCol="0" anchor="ctr"/>
          <a:lstStyle/>
          <a:p>
            <a:pPr marL="0" indent="0">
              <a:buNone/>
            </a:pPr>
            <a:r>
              <a:rPr lang="en-US" sz="950" dirty="0">
                <a:solidFill>
                  <a:srgbClr val="1A1A2E"/>
                </a:solidFill>
              </a:rPr>
              <a:t>Explores lived experiences of individuals, seeking the essence of a phenomenon</a:t>
            </a:r>
            <a:endParaRPr lang="en-US" sz="950" dirty="0"/>
          </a:p>
        </p:txBody>
      </p:sp>
      <p:sp>
        <p:nvSpPr>
          <p:cNvPr id="16" name="Shape 14"/>
          <p:cNvSpPr/>
          <p:nvPr/>
        </p:nvSpPr>
        <p:spPr>
          <a:xfrm>
            <a:off x="6080760" y="1828800"/>
            <a:ext cx="2697480" cy="1325880"/>
          </a:xfrm>
          <a:prstGeom prst="rect">
            <a:avLst/>
          </a:prstGeom>
          <a:solidFill>
            <a:srgbClr val="FFFFF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GB"/>
          </a:p>
        </p:txBody>
      </p:sp>
      <p:sp>
        <p:nvSpPr>
          <p:cNvPr id="17" name="Shape 15"/>
          <p:cNvSpPr/>
          <p:nvPr/>
        </p:nvSpPr>
        <p:spPr>
          <a:xfrm>
            <a:off x="6080760" y="1828800"/>
            <a:ext cx="82296" cy="1325880"/>
          </a:xfrm>
          <a:prstGeom prst="rect">
            <a:avLst/>
          </a:prstGeom>
          <a:solidFill>
            <a:srgbClr val="00838F"/>
          </a:solidFill>
          <a:ln w="12700">
            <a:solidFill>
              <a:srgbClr val="00838F"/>
            </a:solidFill>
            <a:prstDash val="solid"/>
          </a:ln>
        </p:spPr>
        <p:txBody>
          <a:bodyPr/>
          <a:lstStyle/>
          <a:p>
            <a:endParaRPr lang="en-GB"/>
          </a:p>
        </p:txBody>
      </p:sp>
      <p:sp>
        <p:nvSpPr>
          <p:cNvPr id="18" name="Text 16"/>
          <p:cNvSpPr/>
          <p:nvPr/>
        </p:nvSpPr>
        <p:spPr>
          <a:xfrm>
            <a:off x="6245352" y="1920240"/>
            <a:ext cx="2423160" cy="274320"/>
          </a:xfrm>
          <a:prstGeom prst="rect">
            <a:avLst/>
          </a:prstGeom>
          <a:noFill/>
          <a:ln/>
        </p:spPr>
        <p:txBody>
          <a:bodyPr wrap="square" lIns="0" tIns="0" rIns="0" bIns="0" rtlCol="0" anchor="ctr"/>
          <a:lstStyle/>
          <a:p>
            <a:pPr marL="0" indent="0">
              <a:buNone/>
            </a:pPr>
            <a:r>
              <a:rPr lang="en-US" sz="1150" b="1" dirty="0">
                <a:solidFill>
                  <a:srgbClr val="00838F"/>
                </a:solidFill>
              </a:rPr>
              <a:t>Grounded Theory</a:t>
            </a:r>
            <a:endParaRPr lang="en-US" sz="1150" dirty="0"/>
          </a:p>
        </p:txBody>
      </p:sp>
      <p:sp>
        <p:nvSpPr>
          <p:cNvPr id="19" name="Text 17"/>
          <p:cNvSpPr/>
          <p:nvPr/>
        </p:nvSpPr>
        <p:spPr>
          <a:xfrm>
            <a:off x="6245352" y="2231136"/>
            <a:ext cx="2423160" cy="822960"/>
          </a:xfrm>
          <a:prstGeom prst="rect">
            <a:avLst/>
          </a:prstGeom>
          <a:noFill/>
          <a:ln/>
        </p:spPr>
        <p:txBody>
          <a:bodyPr wrap="square" lIns="0" tIns="0" rIns="0" bIns="0" rtlCol="0" anchor="ctr"/>
          <a:lstStyle/>
          <a:p>
            <a:pPr marL="0" indent="0">
              <a:buNone/>
            </a:pPr>
            <a:r>
              <a:rPr lang="en-US" sz="950" dirty="0">
                <a:solidFill>
                  <a:srgbClr val="1A1A2E"/>
                </a:solidFill>
              </a:rPr>
              <a:t>Inductively generates theory from systematically collected and analysed data</a:t>
            </a:r>
            <a:endParaRPr lang="en-US" sz="950" dirty="0"/>
          </a:p>
        </p:txBody>
      </p:sp>
      <p:sp>
        <p:nvSpPr>
          <p:cNvPr id="20" name="Shape 18"/>
          <p:cNvSpPr/>
          <p:nvPr/>
        </p:nvSpPr>
        <p:spPr>
          <a:xfrm>
            <a:off x="320040" y="3310128"/>
            <a:ext cx="2697480" cy="1325880"/>
          </a:xfrm>
          <a:prstGeom prst="rect">
            <a:avLst/>
          </a:prstGeom>
          <a:solidFill>
            <a:srgbClr val="FFFFFF"/>
          </a:solidFill>
          <a:ln w="12700">
            <a:solidFill>
              <a:srgbClr val="0097A7"/>
            </a:solidFill>
            <a:prstDash val="solid"/>
          </a:ln>
          <a:effectLst>
            <a:outerShdw blurRad="101600" dist="38100" dir="8100000" algn="bl" rotWithShape="0">
              <a:srgbClr val="000000">
                <a:alpha val="12000"/>
              </a:srgbClr>
            </a:outerShdw>
          </a:effectLst>
        </p:spPr>
        <p:txBody>
          <a:bodyPr/>
          <a:lstStyle/>
          <a:p>
            <a:endParaRPr lang="en-GB"/>
          </a:p>
        </p:txBody>
      </p:sp>
      <p:sp>
        <p:nvSpPr>
          <p:cNvPr id="21" name="Shape 19"/>
          <p:cNvSpPr/>
          <p:nvPr/>
        </p:nvSpPr>
        <p:spPr>
          <a:xfrm>
            <a:off x="320040" y="3310128"/>
            <a:ext cx="82296" cy="1325880"/>
          </a:xfrm>
          <a:prstGeom prst="rect">
            <a:avLst/>
          </a:prstGeom>
          <a:solidFill>
            <a:srgbClr val="0097A7"/>
          </a:solidFill>
          <a:ln w="12700">
            <a:solidFill>
              <a:srgbClr val="0097A7"/>
            </a:solidFill>
            <a:prstDash val="solid"/>
          </a:ln>
        </p:spPr>
        <p:txBody>
          <a:bodyPr/>
          <a:lstStyle/>
          <a:p>
            <a:endParaRPr lang="en-GB"/>
          </a:p>
        </p:txBody>
      </p:sp>
      <p:sp>
        <p:nvSpPr>
          <p:cNvPr id="22" name="Text 20"/>
          <p:cNvSpPr/>
          <p:nvPr/>
        </p:nvSpPr>
        <p:spPr>
          <a:xfrm>
            <a:off x="484632" y="3401568"/>
            <a:ext cx="2423160" cy="274320"/>
          </a:xfrm>
          <a:prstGeom prst="rect">
            <a:avLst/>
          </a:prstGeom>
          <a:noFill/>
          <a:ln/>
        </p:spPr>
        <p:txBody>
          <a:bodyPr wrap="square" lIns="0" tIns="0" rIns="0" bIns="0" rtlCol="0" anchor="ctr"/>
          <a:lstStyle/>
          <a:p>
            <a:pPr marL="0" indent="0">
              <a:buNone/>
            </a:pPr>
            <a:r>
              <a:rPr lang="en-US" sz="1150" b="1" dirty="0">
                <a:solidFill>
                  <a:srgbClr val="0097A7"/>
                </a:solidFill>
              </a:rPr>
              <a:t>Case Study</a:t>
            </a:r>
            <a:endParaRPr lang="en-US" sz="1150" dirty="0"/>
          </a:p>
        </p:txBody>
      </p:sp>
      <p:sp>
        <p:nvSpPr>
          <p:cNvPr id="23" name="Text 21"/>
          <p:cNvSpPr/>
          <p:nvPr/>
        </p:nvSpPr>
        <p:spPr>
          <a:xfrm>
            <a:off x="484632" y="3712464"/>
            <a:ext cx="2423160" cy="822960"/>
          </a:xfrm>
          <a:prstGeom prst="rect">
            <a:avLst/>
          </a:prstGeom>
          <a:noFill/>
          <a:ln/>
        </p:spPr>
        <p:txBody>
          <a:bodyPr wrap="square" lIns="0" tIns="0" rIns="0" bIns="0" rtlCol="0" anchor="ctr"/>
          <a:lstStyle/>
          <a:p>
            <a:pPr marL="0" indent="0">
              <a:buNone/>
            </a:pPr>
            <a:r>
              <a:rPr lang="en-US" sz="950" dirty="0">
                <a:solidFill>
                  <a:srgbClr val="1A1A2E"/>
                </a:solidFill>
              </a:rPr>
              <a:t>In-depth investigation of a bounded system using multiple data sources</a:t>
            </a:r>
            <a:endParaRPr lang="en-US" sz="950" dirty="0"/>
          </a:p>
        </p:txBody>
      </p:sp>
      <p:sp>
        <p:nvSpPr>
          <p:cNvPr id="24" name="Shape 22"/>
          <p:cNvSpPr/>
          <p:nvPr/>
        </p:nvSpPr>
        <p:spPr>
          <a:xfrm>
            <a:off x="3200400" y="3310128"/>
            <a:ext cx="2697480" cy="1325880"/>
          </a:xfrm>
          <a:prstGeom prst="rect">
            <a:avLst/>
          </a:prstGeom>
          <a:solidFill>
            <a:srgbClr val="FFFFFF"/>
          </a:solidFill>
          <a:ln w="12700">
            <a:solidFill>
              <a:srgbClr val="0288D1"/>
            </a:solidFill>
            <a:prstDash val="solid"/>
          </a:ln>
          <a:effectLst>
            <a:outerShdw blurRad="101600" dist="38100" dir="8100000" algn="bl" rotWithShape="0">
              <a:srgbClr val="000000">
                <a:alpha val="12000"/>
              </a:srgbClr>
            </a:outerShdw>
          </a:effectLst>
        </p:spPr>
        <p:txBody>
          <a:bodyPr/>
          <a:lstStyle/>
          <a:p>
            <a:endParaRPr lang="en-GB"/>
          </a:p>
        </p:txBody>
      </p:sp>
      <p:sp>
        <p:nvSpPr>
          <p:cNvPr id="25" name="Shape 23"/>
          <p:cNvSpPr/>
          <p:nvPr/>
        </p:nvSpPr>
        <p:spPr>
          <a:xfrm>
            <a:off x="3200400" y="3310128"/>
            <a:ext cx="82296" cy="1325880"/>
          </a:xfrm>
          <a:prstGeom prst="rect">
            <a:avLst/>
          </a:prstGeom>
          <a:solidFill>
            <a:srgbClr val="0288D1"/>
          </a:solidFill>
          <a:ln w="12700">
            <a:solidFill>
              <a:srgbClr val="0288D1"/>
            </a:solidFill>
            <a:prstDash val="solid"/>
          </a:ln>
        </p:spPr>
        <p:txBody>
          <a:bodyPr/>
          <a:lstStyle/>
          <a:p>
            <a:endParaRPr lang="en-GB"/>
          </a:p>
        </p:txBody>
      </p:sp>
      <p:sp>
        <p:nvSpPr>
          <p:cNvPr id="26" name="Text 24"/>
          <p:cNvSpPr/>
          <p:nvPr/>
        </p:nvSpPr>
        <p:spPr>
          <a:xfrm>
            <a:off x="3364992" y="3401568"/>
            <a:ext cx="2423160" cy="274320"/>
          </a:xfrm>
          <a:prstGeom prst="rect">
            <a:avLst/>
          </a:prstGeom>
          <a:noFill/>
          <a:ln/>
        </p:spPr>
        <p:txBody>
          <a:bodyPr wrap="square" lIns="0" tIns="0" rIns="0" bIns="0" rtlCol="0" anchor="ctr"/>
          <a:lstStyle/>
          <a:p>
            <a:pPr marL="0" indent="0">
              <a:buNone/>
            </a:pPr>
            <a:r>
              <a:rPr lang="en-US" sz="1150" b="1" dirty="0">
                <a:solidFill>
                  <a:srgbClr val="0288D1"/>
                </a:solidFill>
              </a:rPr>
              <a:t>Narrative Inquiry</a:t>
            </a:r>
            <a:endParaRPr lang="en-US" sz="1150" dirty="0"/>
          </a:p>
        </p:txBody>
      </p:sp>
      <p:sp>
        <p:nvSpPr>
          <p:cNvPr id="27" name="Text 25"/>
          <p:cNvSpPr/>
          <p:nvPr/>
        </p:nvSpPr>
        <p:spPr>
          <a:xfrm>
            <a:off x="3364992" y="3712464"/>
            <a:ext cx="2423160" cy="822960"/>
          </a:xfrm>
          <a:prstGeom prst="rect">
            <a:avLst/>
          </a:prstGeom>
          <a:noFill/>
          <a:ln/>
        </p:spPr>
        <p:txBody>
          <a:bodyPr wrap="square" lIns="0" tIns="0" rIns="0" bIns="0" rtlCol="0" anchor="ctr"/>
          <a:lstStyle/>
          <a:p>
            <a:pPr marL="0" indent="0">
              <a:buNone/>
            </a:pPr>
            <a:r>
              <a:rPr lang="en-US" sz="950" dirty="0">
                <a:solidFill>
                  <a:srgbClr val="1A1A2E"/>
                </a:solidFill>
              </a:rPr>
              <a:t>Studies human experience through stories and personal accounts over time</a:t>
            </a:r>
            <a:endParaRPr lang="en-US" sz="950" dirty="0"/>
          </a:p>
        </p:txBody>
      </p:sp>
      <p:sp>
        <p:nvSpPr>
          <p:cNvPr id="28" name="Shape 26"/>
          <p:cNvSpPr/>
          <p:nvPr/>
        </p:nvSpPr>
        <p:spPr>
          <a:xfrm>
            <a:off x="6080760" y="3310128"/>
            <a:ext cx="2697480" cy="1325880"/>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29" name="Shape 27"/>
          <p:cNvSpPr/>
          <p:nvPr/>
        </p:nvSpPr>
        <p:spPr>
          <a:xfrm>
            <a:off x="6080760" y="3310128"/>
            <a:ext cx="82296" cy="1325880"/>
          </a:xfrm>
          <a:prstGeom prst="rect">
            <a:avLst/>
          </a:prstGeom>
          <a:solidFill>
            <a:srgbClr val="1565C0"/>
          </a:solidFill>
          <a:ln w="12700">
            <a:solidFill>
              <a:srgbClr val="1565C0"/>
            </a:solidFill>
            <a:prstDash val="solid"/>
          </a:ln>
        </p:spPr>
        <p:txBody>
          <a:bodyPr/>
          <a:lstStyle/>
          <a:p>
            <a:endParaRPr lang="en-GB"/>
          </a:p>
        </p:txBody>
      </p:sp>
      <p:sp>
        <p:nvSpPr>
          <p:cNvPr id="30" name="Text 28"/>
          <p:cNvSpPr/>
          <p:nvPr/>
        </p:nvSpPr>
        <p:spPr>
          <a:xfrm>
            <a:off x="6245352" y="3401568"/>
            <a:ext cx="2423160" cy="274320"/>
          </a:xfrm>
          <a:prstGeom prst="rect">
            <a:avLst/>
          </a:prstGeom>
          <a:noFill/>
          <a:ln/>
        </p:spPr>
        <p:txBody>
          <a:bodyPr wrap="square" lIns="0" tIns="0" rIns="0" bIns="0" rtlCol="0" anchor="ctr"/>
          <a:lstStyle/>
          <a:p>
            <a:pPr marL="0" indent="0">
              <a:buNone/>
            </a:pPr>
            <a:r>
              <a:rPr lang="en-US" sz="1150" b="1" dirty="0">
                <a:solidFill>
                  <a:srgbClr val="1565C0"/>
                </a:solidFill>
              </a:rPr>
              <a:t>Action Research</a:t>
            </a:r>
            <a:endParaRPr lang="en-US" sz="1150" dirty="0"/>
          </a:p>
        </p:txBody>
      </p:sp>
      <p:sp>
        <p:nvSpPr>
          <p:cNvPr id="31" name="Text 29"/>
          <p:cNvSpPr/>
          <p:nvPr/>
        </p:nvSpPr>
        <p:spPr>
          <a:xfrm>
            <a:off x="6245352" y="3712464"/>
            <a:ext cx="2423160" cy="822960"/>
          </a:xfrm>
          <a:prstGeom prst="rect">
            <a:avLst/>
          </a:prstGeom>
          <a:noFill/>
          <a:ln/>
        </p:spPr>
        <p:txBody>
          <a:bodyPr wrap="square" lIns="0" tIns="0" rIns="0" bIns="0" rtlCol="0" anchor="ctr"/>
          <a:lstStyle/>
          <a:p>
            <a:pPr marL="0" indent="0">
              <a:buNone/>
            </a:pPr>
            <a:r>
              <a:rPr lang="en-US" sz="950" dirty="0">
                <a:solidFill>
                  <a:srgbClr val="1A1A2E"/>
                </a:solidFill>
              </a:rPr>
              <a:t>Collaborative, cyclical process of inquiry aimed at improving practice</a:t>
            </a:r>
            <a:endParaRPr lang="en-US" sz="950" dirty="0"/>
          </a:p>
        </p:txBody>
      </p:sp>
      <p:sp>
        <p:nvSpPr>
          <p:cNvPr id="32" name="Text 30"/>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5/12</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6">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565C0"/>
          </a:solidFill>
          <a:ln w="12700">
            <a:solidFill>
              <a:srgbClr val="1565C0"/>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400" b="1" dirty="0">
                <a:solidFill>
                  <a:srgbClr val="FFFFFF"/>
                </a:solidFill>
              </a:rPr>
              <a:t>Quantitative Research Methods</a:t>
            </a:r>
            <a:endParaRPr lang="en-US" sz="2400" dirty="0"/>
          </a:p>
        </p:txBody>
      </p:sp>
      <p:sp>
        <p:nvSpPr>
          <p:cNvPr id="4" name="Shape 2"/>
          <p:cNvSpPr/>
          <p:nvPr/>
        </p:nvSpPr>
        <p:spPr>
          <a:xfrm>
            <a:off x="411480" y="850392"/>
            <a:ext cx="8321040" cy="804672"/>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5" name="Shape 3"/>
          <p:cNvSpPr/>
          <p:nvPr/>
        </p:nvSpPr>
        <p:spPr>
          <a:xfrm>
            <a:off x="411480" y="850392"/>
            <a:ext cx="91440" cy="804672"/>
          </a:xfrm>
          <a:prstGeom prst="rect">
            <a:avLst/>
          </a:prstGeom>
          <a:solidFill>
            <a:srgbClr val="1565C0"/>
          </a:solidFill>
          <a:ln w="12700">
            <a:solidFill>
              <a:srgbClr val="1565C0"/>
            </a:solidFill>
            <a:prstDash val="solid"/>
          </a:ln>
        </p:spPr>
        <p:txBody>
          <a:bodyPr/>
          <a:lstStyle/>
          <a:p>
            <a:endParaRPr lang="en-GB"/>
          </a:p>
        </p:txBody>
      </p:sp>
      <p:sp>
        <p:nvSpPr>
          <p:cNvPr id="6" name="Text 4"/>
          <p:cNvSpPr/>
          <p:nvPr/>
        </p:nvSpPr>
        <p:spPr>
          <a:xfrm>
            <a:off x="594360" y="886968"/>
            <a:ext cx="7955280" cy="548640"/>
          </a:xfrm>
          <a:prstGeom prst="rect">
            <a:avLst/>
          </a:prstGeom>
          <a:noFill/>
          <a:ln/>
        </p:spPr>
        <p:txBody>
          <a:bodyPr wrap="square" lIns="0" tIns="0" rIns="0" bIns="0" rtlCol="0" anchor="ctr"/>
          <a:lstStyle/>
          <a:p>
            <a:pPr marL="0" indent="0">
              <a:buNone/>
            </a:pPr>
            <a:r>
              <a:rPr lang="en-US" sz="1050" i="1" dirty="0">
                <a:solidFill>
                  <a:srgbClr val="1A1A2E"/>
                </a:solidFill>
              </a:rPr>
              <a:t>"Quantitative research involves the collection and analysis of data to test objective theories by examining the relationship among variables... measured typically on instruments so that numbered data can be analysed using statistical procedures."</a:t>
            </a:r>
            <a:endParaRPr lang="en-US" sz="1050" dirty="0"/>
          </a:p>
        </p:txBody>
      </p:sp>
      <p:sp>
        <p:nvSpPr>
          <p:cNvPr id="7" name="Text 5"/>
          <p:cNvSpPr/>
          <p:nvPr/>
        </p:nvSpPr>
        <p:spPr>
          <a:xfrm>
            <a:off x="594360" y="1481328"/>
            <a:ext cx="7955280" cy="164592"/>
          </a:xfrm>
          <a:prstGeom prst="rect">
            <a:avLst/>
          </a:prstGeom>
          <a:noFill/>
          <a:ln/>
        </p:spPr>
        <p:txBody>
          <a:bodyPr wrap="square" lIns="0" tIns="0" rIns="0" bIns="0" rtlCol="0" anchor="ctr"/>
          <a:lstStyle/>
          <a:p>
            <a:pPr marL="0" indent="0">
              <a:buNone/>
            </a:pPr>
            <a:r>
              <a:rPr lang="en-US" sz="800" i="1" dirty="0">
                <a:solidFill>
                  <a:srgbClr val="4A5568"/>
                </a:solidFill>
              </a:rPr>
              <a:t>Creswell, J.W. &amp; Creswell, J.D. (2018). Research Design: Qualitative, Quantitative, and Mixed Methods Approaches. 5th edn. London: Sage.</a:t>
            </a:r>
            <a:endParaRPr lang="en-US" sz="800" dirty="0"/>
          </a:p>
        </p:txBody>
      </p:sp>
      <p:sp>
        <p:nvSpPr>
          <p:cNvPr id="8" name="Shape 6"/>
          <p:cNvSpPr/>
          <p:nvPr/>
        </p:nvSpPr>
        <p:spPr>
          <a:xfrm>
            <a:off x="320040" y="1828800"/>
            <a:ext cx="2697480" cy="1325880"/>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7"/>
          <p:cNvSpPr/>
          <p:nvPr/>
        </p:nvSpPr>
        <p:spPr>
          <a:xfrm>
            <a:off x="320040" y="1828800"/>
            <a:ext cx="82296" cy="1325880"/>
          </a:xfrm>
          <a:prstGeom prst="rect">
            <a:avLst/>
          </a:prstGeom>
          <a:solidFill>
            <a:srgbClr val="1565C0"/>
          </a:solidFill>
          <a:ln w="12700">
            <a:solidFill>
              <a:srgbClr val="1565C0"/>
            </a:solidFill>
            <a:prstDash val="solid"/>
          </a:ln>
        </p:spPr>
        <p:txBody>
          <a:bodyPr/>
          <a:lstStyle/>
          <a:p>
            <a:endParaRPr lang="en-GB"/>
          </a:p>
        </p:txBody>
      </p:sp>
      <p:sp>
        <p:nvSpPr>
          <p:cNvPr id="10" name="Text 8"/>
          <p:cNvSpPr/>
          <p:nvPr/>
        </p:nvSpPr>
        <p:spPr>
          <a:xfrm>
            <a:off x="484632" y="1920240"/>
            <a:ext cx="2423160" cy="274320"/>
          </a:xfrm>
          <a:prstGeom prst="rect">
            <a:avLst/>
          </a:prstGeom>
          <a:noFill/>
          <a:ln/>
        </p:spPr>
        <p:txBody>
          <a:bodyPr wrap="square" lIns="0" tIns="0" rIns="0" bIns="0" rtlCol="0" anchor="ctr"/>
          <a:lstStyle/>
          <a:p>
            <a:pPr marL="0" indent="0">
              <a:buNone/>
            </a:pPr>
            <a:r>
              <a:rPr lang="en-US" sz="1150" b="1" dirty="0">
                <a:solidFill>
                  <a:srgbClr val="1565C0"/>
                </a:solidFill>
              </a:rPr>
              <a:t>Experimental</a:t>
            </a:r>
            <a:endParaRPr lang="en-US" sz="1150" dirty="0"/>
          </a:p>
        </p:txBody>
      </p:sp>
      <p:sp>
        <p:nvSpPr>
          <p:cNvPr id="11" name="Text 9"/>
          <p:cNvSpPr/>
          <p:nvPr/>
        </p:nvSpPr>
        <p:spPr>
          <a:xfrm>
            <a:off x="484632" y="2231136"/>
            <a:ext cx="2423160" cy="822960"/>
          </a:xfrm>
          <a:prstGeom prst="rect">
            <a:avLst/>
          </a:prstGeom>
          <a:noFill/>
          <a:ln/>
        </p:spPr>
        <p:txBody>
          <a:bodyPr wrap="square" lIns="0" tIns="0" rIns="0" bIns="0" rtlCol="0" anchor="ctr"/>
          <a:lstStyle/>
          <a:p>
            <a:pPr marL="0" indent="0">
              <a:buNone/>
            </a:pPr>
            <a:r>
              <a:rPr lang="en-US" sz="950" dirty="0">
                <a:solidFill>
                  <a:srgbClr val="1A1A2E"/>
                </a:solidFill>
              </a:rPr>
              <a:t>Manipulates variables under controlled conditions to establish causal relationships</a:t>
            </a:r>
            <a:endParaRPr lang="en-US" sz="950" dirty="0"/>
          </a:p>
        </p:txBody>
      </p:sp>
      <p:sp>
        <p:nvSpPr>
          <p:cNvPr id="12" name="Shape 10"/>
          <p:cNvSpPr/>
          <p:nvPr/>
        </p:nvSpPr>
        <p:spPr>
          <a:xfrm>
            <a:off x="3200400" y="1828800"/>
            <a:ext cx="2697480" cy="1325880"/>
          </a:xfrm>
          <a:prstGeom prst="rect">
            <a:avLst/>
          </a:prstGeom>
          <a:solidFill>
            <a:srgbClr val="FFFFFF"/>
          </a:solidFill>
          <a:ln w="12700">
            <a:solidFill>
              <a:srgbClr val="1976D2"/>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1"/>
          <p:cNvSpPr/>
          <p:nvPr/>
        </p:nvSpPr>
        <p:spPr>
          <a:xfrm>
            <a:off x="3200400" y="1828800"/>
            <a:ext cx="82296" cy="1325880"/>
          </a:xfrm>
          <a:prstGeom prst="rect">
            <a:avLst/>
          </a:prstGeom>
          <a:solidFill>
            <a:srgbClr val="1976D2"/>
          </a:solidFill>
          <a:ln w="12700">
            <a:solidFill>
              <a:srgbClr val="1976D2"/>
            </a:solidFill>
            <a:prstDash val="solid"/>
          </a:ln>
        </p:spPr>
        <p:txBody>
          <a:bodyPr/>
          <a:lstStyle/>
          <a:p>
            <a:endParaRPr lang="en-GB"/>
          </a:p>
        </p:txBody>
      </p:sp>
      <p:sp>
        <p:nvSpPr>
          <p:cNvPr id="14" name="Text 12"/>
          <p:cNvSpPr/>
          <p:nvPr/>
        </p:nvSpPr>
        <p:spPr>
          <a:xfrm>
            <a:off x="3364992" y="1920240"/>
            <a:ext cx="2423160" cy="274320"/>
          </a:xfrm>
          <a:prstGeom prst="rect">
            <a:avLst/>
          </a:prstGeom>
          <a:noFill/>
          <a:ln/>
        </p:spPr>
        <p:txBody>
          <a:bodyPr wrap="square" lIns="0" tIns="0" rIns="0" bIns="0" rtlCol="0" anchor="ctr"/>
          <a:lstStyle/>
          <a:p>
            <a:pPr marL="0" indent="0">
              <a:buNone/>
            </a:pPr>
            <a:r>
              <a:rPr lang="en-US" sz="1150" b="1" dirty="0">
                <a:solidFill>
                  <a:srgbClr val="1976D2"/>
                </a:solidFill>
              </a:rPr>
              <a:t>Survey Research</a:t>
            </a:r>
            <a:endParaRPr lang="en-US" sz="1150" dirty="0"/>
          </a:p>
        </p:txBody>
      </p:sp>
      <p:sp>
        <p:nvSpPr>
          <p:cNvPr id="15" name="Text 13"/>
          <p:cNvSpPr/>
          <p:nvPr/>
        </p:nvSpPr>
        <p:spPr>
          <a:xfrm>
            <a:off x="3364992" y="2231136"/>
            <a:ext cx="2423160" cy="822960"/>
          </a:xfrm>
          <a:prstGeom prst="rect">
            <a:avLst/>
          </a:prstGeom>
          <a:noFill/>
          <a:ln/>
        </p:spPr>
        <p:txBody>
          <a:bodyPr wrap="square" lIns="0" tIns="0" rIns="0" bIns="0" rtlCol="0" anchor="ctr"/>
          <a:lstStyle/>
          <a:p>
            <a:pPr marL="0" indent="0">
              <a:buNone/>
            </a:pPr>
            <a:r>
              <a:rPr lang="en-US" sz="950" dirty="0">
                <a:solidFill>
                  <a:srgbClr val="1A1A2E"/>
                </a:solidFill>
              </a:rPr>
              <a:t>Collects standardised data from large populations using questionnaires or interviews</a:t>
            </a:r>
            <a:endParaRPr lang="en-US" sz="950" dirty="0"/>
          </a:p>
        </p:txBody>
      </p:sp>
      <p:sp>
        <p:nvSpPr>
          <p:cNvPr id="16" name="Shape 14"/>
          <p:cNvSpPr/>
          <p:nvPr/>
        </p:nvSpPr>
        <p:spPr>
          <a:xfrm>
            <a:off x="6080760" y="1828800"/>
            <a:ext cx="2697480" cy="1325880"/>
          </a:xfrm>
          <a:prstGeom prst="rect">
            <a:avLst/>
          </a:prstGeom>
          <a:solidFill>
            <a:srgbClr val="FFFFFF"/>
          </a:solidFill>
          <a:ln w="12700">
            <a:solidFill>
              <a:srgbClr val="1E88E5"/>
            </a:solidFill>
            <a:prstDash val="solid"/>
          </a:ln>
          <a:effectLst>
            <a:outerShdw blurRad="101600" dist="38100" dir="8100000" algn="bl" rotWithShape="0">
              <a:srgbClr val="000000">
                <a:alpha val="12000"/>
              </a:srgbClr>
            </a:outerShdw>
          </a:effectLst>
        </p:spPr>
        <p:txBody>
          <a:bodyPr/>
          <a:lstStyle/>
          <a:p>
            <a:endParaRPr lang="en-GB"/>
          </a:p>
        </p:txBody>
      </p:sp>
      <p:sp>
        <p:nvSpPr>
          <p:cNvPr id="17" name="Shape 15"/>
          <p:cNvSpPr/>
          <p:nvPr/>
        </p:nvSpPr>
        <p:spPr>
          <a:xfrm>
            <a:off x="6080760" y="1828800"/>
            <a:ext cx="82296" cy="1325880"/>
          </a:xfrm>
          <a:prstGeom prst="rect">
            <a:avLst/>
          </a:prstGeom>
          <a:solidFill>
            <a:srgbClr val="1E88E5"/>
          </a:solidFill>
          <a:ln w="12700">
            <a:solidFill>
              <a:srgbClr val="1E88E5"/>
            </a:solidFill>
            <a:prstDash val="solid"/>
          </a:ln>
        </p:spPr>
        <p:txBody>
          <a:bodyPr/>
          <a:lstStyle/>
          <a:p>
            <a:endParaRPr lang="en-GB"/>
          </a:p>
        </p:txBody>
      </p:sp>
      <p:sp>
        <p:nvSpPr>
          <p:cNvPr id="18" name="Text 16"/>
          <p:cNvSpPr/>
          <p:nvPr/>
        </p:nvSpPr>
        <p:spPr>
          <a:xfrm>
            <a:off x="6245352" y="1920240"/>
            <a:ext cx="2423160" cy="274320"/>
          </a:xfrm>
          <a:prstGeom prst="rect">
            <a:avLst/>
          </a:prstGeom>
          <a:noFill/>
          <a:ln/>
        </p:spPr>
        <p:txBody>
          <a:bodyPr wrap="square" lIns="0" tIns="0" rIns="0" bIns="0" rtlCol="0" anchor="ctr"/>
          <a:lstStyle/>
          <a:p>
            <a:pPr marL="0" indent="0">
              <a:buNone/>
            </a:pPr>
            <a:r>
              <a:rPr lang="en-US" sz="1150" b="1" dirty="0">
                <a:solidFill>
                  <a:srgbClr val="1E88E5"/>
                </a:solidFill>
              </a:rPr>
              <a:t>Correlational</a:t>
            </a:r>
            <a:endParaRPr lang="en-US" sz="1150" dirty="0"/>
          </a:p>
        </p:txBody>
      </p:sp>
      <p:sp>
        <p:nvSpPr>
          <p:cNvPr id="19" name="Text 17"/>
          <p:cNvSpPr/>
          <p:nvPr/>
        </p:nvSpPr>
        <p:spPr>
          <a:xfrm>
            <a:off x="6245352" y="2231136"/>
            <a:ext cx="2423160" cy="822960"/>
          </a:xfrm>
          <a:prstGeom prst="rect">
            <a:avLst/>
          </a:prstGeom>
          <a:noFill/>
          <a:ln/>
        </p:spPr>
        <p:txBody>
          <a:bodyPr wrap="square" lIns="0" tIns="0" rIns="0" bIns="0" rtlCol="0" anchor="ctr"/>
          <a:lstStyle/>
          <a:p>
            <a:pPr marL="0" indent="0">
              <a:buNone/>
            </a:pPr>
            <a:r>
              <a:rPr lang="en-US" sz="950" dirty="0">
                <a:solidFill>
                  <a:srgbClr val="1A1A2E"/>
                </a:solidFill>
              </a:rPr>
              <a:t>Examines the statistical relationship between two or more variables without manipulation</a:t>
            </a:r>
            <a:endParaRPr lang="en-US" sz="950" dirty="0"/>
          </a:p>
        </p:txBody>
      </p:sp>
      <p:sp>
        <p:nvSpPr>
          <p:cNvPr id="20" name="Shape 18"/>
          <p:cNvSpPr/>
          <p:nvPr/>
        </p:nvSpPr>
        <p:spPr>
          <a:xfrm>
            <a:off x="320040" y="3310128"/>
            <a:ext cx="2697480" cy="1325880"/>
          </a:xfrm>
          <a:prstGeom prst="rect">
            <a:avLst/>
          </a:prstGeom>
          <a:solidFill>
            <a:srgbClr val="FFFFFF"/>
          </a:solidFill>
          <a:ln w="12700">
            <a:solidFill>
              <a:srgbClr val="2196F3"/>
            </a:solidFill>
            <a:prstDash val="solid"/>
          </a:ln>
          <a:effectLst>
            <a:outerShdw blurRad="101600" dist="38100" dir="8100000" algn="bl" rotWithShape="0">
              <a:srgbClr val="000000">
                <a:alpha val="12000"/>
              </a:srgbClr>
            </a:outerShdw>
          </a:effectLst>
        </p:spPr>
        <p:txBody>
          <a:bodyPr/>
          <a:lstStyle/>
          <a:p>
            <a:endParaRPr lang="en-GB"/>
          </a:p>
        </p:txBody>
      </p:sp>
      <p:sp>
        <p:nvSpPr>
          <p:cNvPr id="21" name="Shape 19"/>
          <p:cNvSpPr/>
          <p:nvPr/>
        </p:nvSpPr>
        <p:spPr>
          <a:xfrm>
            <a:off x="320040" y="3310128"/>
            <a:ext cx="82296" cy="1325880"/>
          </a:xfrm>
          <a:prstGeom prst="rect">
            <a:avLst/>
          </a:prstGeom>
          <a:solidFill>
            <a:srgbClr val="2196F3"/>
          </a:solidFill>
          <a:ln w="12700">
            <a:solidFill>
              <a:srgbClr val="2196F3"/>
            </a:solidFill>
            <a:prstDash val="solid"/>
          </a:ln>
        </p:spPr>
        <p:txBody>
          <a:bodyPr/>
          <a:lstStyle/>
          <a:p>
            <a:endParaRPr lang="en-GB"/>
          </a:p>
        </p:txBody>
      </p:sp>
      <p:sp>
        <p:nvSpPr>
          <p:cNvPr id="22" name="Text 20"/>
          <p:cNvSpPr/>
          <p:nvPr/>
        </p:nvSpPr>
        <p:spPr>
          <a:xfrm>
            <a:off x="484632" y="3401568"/>
            <a:ext cx="2423160" cy="274320"/>
          </a:xfrm>
          <a:prstGeom prst="rect">
            <a:avLst/>
          </a:prstGeom>
          <a:noFill/>
          <a:ln/>
        </p:spPr>
        <p:txBody>
          <a:bodyPr wrap="square" lIns="0" tIns="0" rIns="0" bIns="0" rtlCol="0" anchor="ctr"/>
          <a:lstStyle/>
          <a:p>
            <a:pPr marL="0" indent="0">
              <a:buNone/>
            </a:pPr>
            <a:r>
              <a:rPr lang="en-US" sz="1150" b="1" dirty="0">
                <a:solidFill>
                  <a:srgbClr val="2196F3"/>
                </a:solidFill>
              </a:rPr>
              <a:t>Quasi-Experimental</a:t>
            </a:r>
            <a:endParaRPr lang="en-US" sz="1150" dirty="0"/>
          </a:p>
        </p:txBody>
      </p:sp>
      <p:sp>
        <p:nvSpPr>
          <p:cNvPr id="23" name="Text 21"/>
          <p:cNvSpPr/>
          <p:nvPr/>
        </p:nvSpPr>
        <p:spPr>
          <a:xfrm>
            <a:off x="484632" y="3712464"/>
            <a:ext cx="2423160" cy="822960"/>
          </a:xfrm>
          <a:prstGeom prst="rect">
            <a:avLst/>
          </a:prstGeom>
          <a:noFill/>
          <a:ln/>
        </p:spPr>
        <p:txBody>
          <a:bodyPr wrap="square" lIns="0" tIns="0" rIns="0" bIns="0" rtlCol="0" anchor="ctr"/>
          <a:lstStyle/>
          <a:p>
            <a:pPr marL="0" indent="0">
              <a:buNone/>
            </a:pPr>
            <a:r>
              <a:rPr lang="en-US" sz="950" dirty="0">
                <a:solidFill>
                  <a:srgbClr val="1A1A2E"/>
                </a:solidFill>
              </a:rPr>
              <a:t>Studies causal relationships when random assignment is not possible or ethical</a:t>
            </a:r>
            <a:endParaRPr lang="en-US" sz="950" dirty="0"/>
          </a:p>
        </p:txBody>
      </p:sp>
      <p:sp>
        <p:nvSpPr>
          <p:cNvPr id="24" name="Shape 22"/>
          <p:cNvSpPr/>
          <p:nvPr/>
        </p:nvSpPr>
        <p:spPr>
          <a:xfrm>
            <a:off x="3200400" y="3310128"/>
            <a:ext cx="2697480" cy="1325880"/>
          </a:xfrm>
          <a:prstGeom prst="rect">
            <a:avLst/>
          </a:prstGeom>
          <a:solidFill>
            <a:srgbClr val="FFFFFF"/>
          </a:solidFill>
          <a:ln w="12700">
            <a:solidFill>
              <a:srgbClr val="42A5F5"/>
            </a:solidFill>
            <a:prstDash val="solid"/>
          </a:ln>
          <a:effectLst>
            <a:outerShdw blurRad="101600" dist="38100" dir="8100000" algn="bl" rotWithShape="0">
              <a:srgbClr val="000000">
                <a:alpha val="12000"/>
              </a:srgbClr>
            </a:outerShdw>
          </a:effectLst>
        </p:spPr>
        <p:txBody>
          <a:bodyPr/>
          <a:lstStyle/>
          <a:p>
            <a:endParaRPr lang="en-GB"/>
          </a:p>
        </p:txBody>
      </p:sp>
      <p:sp>
        <p:nvSpPr>
          <p:cNvPr id="25" name="Shape 23"/>
          <p:cNvSpPr/>
          <p:nvPr/>
        </p:nvSpPr>
        <p:spPr>
          <a:xfrm>
            <a:off x="3200400" y="3310128"/>
            <a:ext cx="82296" cy="1325880"/>
          </a:xfrm>
          <a:prstGeom prst="rect">
            <a:avLst/>
          </a:prstGeom>
          <a:solidFill>
            <a:srgbClr val="42A5F5"/>
          </a:solidFill>
          <a:ln w="12700">
            <a:solidFill>
              <a:srgbClr val="42A5F5"/>
            </a:solidFill>
            <a:prstDash val="solid"/>
          </a:ln>
        </p:spPr>
        <p:txBody>
          <a:bodyPr/>
          <a:lstStyle/>
          <a:p>
            <a:endParaRPr lang="en-GB"/>
          </a:p>
        </p:txBody>
      </p:sp>
      <p:sp>
        <p:nvSpPr>
          <p:cNvPr id="26" name="Text 24"/>
          <p:cNvSpPr/>
          <p:nvPr/>
        </p:nvSpPr>
        <p:spPr>
          <a:xfrm>
            <a:off x="3364992" y="3401568"/>
            <a:ext cx="2423160" cy="274320"/>
          </a:xfrm>
          <a:prstGeom prst="rect">
            <a:avLst/>
          </a:prstGeom>
          <a:noFill/>
          <a:ln/>
        </p:spPr>
        <p:txBody>
          <a:bodyPr wrap="square" lIns="0" tIns="0" rIns="0" bIns="0" rtlCol="0" anchor="ctr"/>
          <a:lstStyle/>
          <a:p>
            <a:pPr marL="0" indent="0">
              <a:buNone/>
            </a:pPr>
            <a:r>
              <a:rPr lang="en-US" sz="1150" b="1" dirty="0">
                <a:solidFill>
                  <a:srgbClr val="42A5F5"/>
                </a:solidFill>
              </a:rPr>
              <a:t>Longitudinal</a:t>
            </a:r>
            <a:endParaRPr lang="en-US" sz="1150" dirty="0"/>
          </a:p>
        </p:txBody>
      </p:sp>
      <p:sp>
        <p:nvSpPr>
          <p:cNvPr id="27" name="Text 25"/>
          <p:cNvSpPr/>
          <p:nvPr/>
        </p:nvSpPr>
        <p:spPr>
          <a:xfrm>
            <a:off x="3364992" y="3712464"/>
            <a:ext cx="2423160" cy="822960"/>
          </a:xfrm>
          <a:prstGeom prst="rect">
            <a:avLst/>
          </a:prstGeom>
          <a:noFill/>
          <a:ln/>
        </p:spPr>
        <p:txBody>
          <a:bodyPr wrap="square" lIns="0" tIns="0" rIns="0" bIns="0" rtlCol="0" anchor="ctr"/>
          <a:lstStyle/>
          <a:p>
            <a:pPr marL="0" indent="0">
              <a:buNone/>
            </a:pPr>
            <a:r>
              <a:rPr lang="en-US" sz="950" dirty="0">
                <a:solidFill>
                  <a:srgbClr val="1A1A2E"/>
                </a:solidFill>
              </a:rPr>
              <a:t>Tracks changes in variables across extended time periods using repeated measures</a:t>
            </a:r>
            <a:endParaRPr lang="en-US" sz="950" dirty="0"/>
          </a:p>
        </p:txBody>
      </p:sp>
      <p:sp>
        <p:nvSpPr>
          <p:cNvPr id="28" name="Shape 26"/>
          <p:cNvSpPr/>
          <p:nvPr/>
        </p:nvSpPr>
        <p:spPr>
          <a:xfrm>
            <a:off x="6080760" y="3310128"/>
            <a:ext cx="2697480" cy="1325880"/>
          </a:xfrm>
          <a:prstGeom prst="rect">
            <a:avLst/>
          </a:prstGeom>
          <a:solidFill>
            <a:srgbClr val="FFFFFF"/>
          </a:solidFill>
          <a:ln w="12700">
            <a:solidFill>
              <a:srgbClr val="1A237E"/>
            </a:solidFill>
            <a:prstDash val="solid"/>
          </a:ln>
          <a:effectLst>
            <a:outerShdw blurRad="101600" dist="38100" dir="8100000" algn="bl" rotWithShape="0">
              <a:srgbClr val="000000">
                <a:alpha val="12000"/>
              </a:srgbClr>
            </a:outerShdw>
          </a:effectLst>
        </p:spPr>
        <p:txBody>
          <a:bodyPr/>
          <a:lstStyle/>
          <a:p>
            <a:endParaRPr lang="en-GB"/>
          </a:p>
        </p:txBody>
      </p:sp>
      <p:sp>
        <p:nvSpPr>
          <p:cNvPr id="29" name="Shape 27"/>
          <p:cNvSpPr/>
          <p:nvPr/>
        </p:nvSpPr>
        <p:spPr>
          <a:xfrm>
            <a:off x="6080760" y="3310128"/>
            <a:ext cx="82296" cy="1325880"/>
          </a:xfrm>
          <a:prstGeom prst="rect">
            <a:avLst/>
          </a:prstGeom>
          <a:solidFill>
            <a:srgbClr val="1A237E"/>
          </a:solidFill>
          <a:ln w="12700">
            <a:solidFill>
              <a:srgbClr val="1A237E"/>
            </a:solidFill>
            <a:prstDash val="solid"/>
          </a:ln>
        </p:spPr>
        <p:txBody>
          <a:bodyPr/>
          <a:lstStyle/>
          <a:p>
            <a:endParaRPr lang="en-GB"/>
          </a:p>
        </p:txBody>
      </p:sp>
      <p:sp>
        <p:nvSpPr>
          <p:cNvPr id="30" name="Text 28"/>
          <p:cNvSpPr/>
          <p:nvPr/>
        </p:nvSpPr>
        <p:spPr>
          <a:xfrm>
            <a:off x="6245352" y="3401568"/>
            <a:ext cx="2423160" cy="274320"/>
          </a:xfrm>
          <a:prstGeom prst="rect">
            <a:avLst/>
          </a:prstGeom>
          <a:noFill/>
          <a:ln/>
        </p:spPr>
        <p:txBody>
          <a:bodyPr wrap="square" lIns="0" tIns="0" rIns="0" bIns="0" rtlCol="0" anchor="ctr"/>
          <a:lstStyle/>
          <a:p>
            <a:pPr marL="0" indent="0">
              <a:buNone/>
            </a:pPr>
            <a:r>
              <a:rPr lang="en-US" sz="1150" b="1" dirty="0">
                <a:solidFill>
                  <a:srgbClr val="1A237E"/>
                </a:solidFill>
              </a:rPr>
              <a:t>Cross-Sectional</a:t>
            </a:r>
            <a:endParaRPr lang="en-US" sz="1150" dirty="0"/>
          </a:p>
        </p:txBody>
      </p:sp>
      <p:sp>
        <p:nvSpPr>
          <p:cNvPr id="31" name="Text 29"/>
          <p:cNvSpPr/>
          <p:nvPr/>
        </p:nvSpPr>
        <p:spPr>
          <a:xfrm>
            <a:off x="6245352" y="3712464"/>
            <a:ext cx="2423160" cy="822960"/>
          </a:xfrm>
          <a:prstGeom prst="rect">
            <a:avLst/>
          </a:prstGeom>
          <a:noFill/>
          <a:ln/>
        </p:spPr>
        <p:txBody>
          <a:bodyPr wrap="square" lIns="0" tIns="0" rIns="0" bIns="0" rtlCol="0" anchor="ctr"/>
          <a:lstStyle/>
          <a:p>
            <a:pPr marL="0" indent="0">
              <a:buNone/>
            </a:pPr>
            <a:r>
              <a:rPr lang="en-US" sz="950" dirty="0">
                <a:solidFill>
                  <a:srgbClr val="1A1A2E"/>
                </a:solidFill>
              </a:rPr>
              <a:t>Collects data from a population at a single point in time for comparative analysis</a:t>
            </a:r>
            <a:endParaRPr lang="en-US" sz="950" dirty="0"/>
          </a:p>
        </p:txBody>
      </p:sp>
      <p:sp>
        <p:nvSpPr>
          <p:cNvPr id="32" name="Text 30"/>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6/12</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400" b="1" dirty="0">
                <a:solidFill>
                  <a:srgbClr val="FFFFFF"/>
                </a:solidFill>
              </a:rPr>
              <a:t>Research Design</a:t>
            </a:r>
            <a:endParaRPr lang="en-US" sz="2400" dirty="0"/>
          </a:p>
        </p:txBody>
      </p:sp>
      <p:sp>
        <p:nvSpPr>
          <p:cNvPr id="4" name="Shape 2"/>
          <p:cNvSpPr/>
          <p:nvPr/>
        </p:nvSpPr>
        <p:spPr>
          <a:xfrm>
            <a:off x="411480" y="850392"/>
            <a:ext cx="8321040" cy="896112"/>
          </a:xfrm>
          <a:prstGeom prst="rect">
            <a:avLst/>
          </a:prstGeom>
          <a:solidFill>
            <a:srgbClr val="FFFFFF"/>
          </a:solidFill>
          <a:ln w="1270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5" name="Shape 3"/>
          <p:cNvSpPr/>
          <p:nvPr/>
        </p:nvSpPr>
        <p:spPr>
          <a:xfrm>
            <a:off x="411480" y="850392"/>
            <a:ext cx="91440" cy="896112"/>
          </a:xfrm>
          <a:prstGeom prst="rect">
            <a:avLst/>
          </a:prstGeom>
          <a:solidFill>
            <a:srgbClr val="C8973A"/>
          </a:solidFill>
          <a:ln w="12700">
            <a:solidFill>
              <a:srgbClr val="C8973A"/>
            </a:solidFill>
            <a:prstDash val="solid"/>
          </a:ln>
        </p:spPr>
        <p:txBody>
          <a:bodyPr/>
          <a:lstStyle/>
          <a:p>
            <a:endParaRPr lang="en-GB"/>
          </a:p>
        </p:txBody>
      </p:sp>
      <p:sp>
        <p:nvSpPr>
          <p:cNvPr id="6" name="Text 4"/>
          <p:cNvSpPr/>
          <p:nvPr/>
        </p:nvSpPr>
        <p:spPr>
          <a:xfrm>
            <a:off x="594360" y="886968"/>
            <a:ext cx="7955280" cy="594360"/>
          </a:xfrm>
          <a:prstGeom prst="rect">
            <a:avLst/>
          </a:prstGeom>
          <a:noFill/>
          <a:ln/>
        </p:spPr>
        <p:txBody>
          <a:bodyPr wrap="square" lIns="0" tIns="0" rIns="0" bIns="0" rtlCol="0" anchor="ctr"/>
          <a:lstStyle/>
          <a:p>
            <a:pPr marL="0" indent="0">
              <a:buNone/>
            </a:pPr>
            <a:r>
              <a:rPr lang="en-US" sz="1100" i="1" dirty="0">
                <a:solidFill>
                  <a:srgbClr val="1A1A2E"/>
                </a:solidFill>
              </a:rPr>
              <a:t>"Research design provides the glue that holds the research project together. A design is used to structure the research, to show how all of the major parts of the research project... work together to try to address the central research questions."</a:t>
            </a:r>
            <a:endParaRPr lang="en-US" sz="1100" dirty="0"/>
          </a:p>
        </p:txBody>
      </p:sp>
      <p:sp>
        <p:nvSpPr>
          <p:cNvPr id="7" name="Text 5"/>
          <p:cNvSpPr/>
          <p:nvPr/>
        </p:nvSpPr>
        <p:spPr>
          <a:xfrm>
            <a:off x="594360" y="1554480"/>
            <a:ext cx="7955280" cy="164592"/>
          </a:xfrm>
          <a:prstGeom prst="rect">
            <a:avLst/>
          </a:prstGeom>
          <a:noFill/>
          <a:ln/>
        </p:spPr>
        <p:txBody>
          <a:bodyPr wrap="square" lIns="0" tIns="0" rIns="0" bIns="0" rtlCol="0" anchor="ctr"/>
          <a:lstStyle/>
          <a:p>
            <a:pPr marL="0" indent="0">
              <a:buNone/>
            </a:pPr>
            <a:r>
              <a:rPr lang="en-US" sz="800" i="1" dirty="0">
                <a:solidFill>
                  <a:srgbClr val="4A5568"/>
                </a:solidFill>
              </a:rPr>
              <a:t>Trochim, W.M.K. (2006). Research Methods Knowledge Base. 3rd edn. Cincinnati: Atomic Dog Publishing.</a:t>
            </a:r>
            <a:endParaRPr lang="en-US" sz="800" dirty="0"/>
          </a:p>
        </p:txBody>
      </p:sp>
      <p:sp>
        <p:nvSpPr>
          <p:cNvPr id="8" name="Shape 6"/>
          <p:cNvSpPr/>
          <p:nvPr/>
        </p:nvSpPr>
        <p:spPr>
          <a:xfrm>
            <a:off x="365760" y="1920240"/>
            <a:ext cx="2697480" cy="1234440"/>
          </a:xfrm>
          <a:prstGeom prst="rect">
            <a:avLst/>
          </a:prstGeom>
          <a:solidFill>
            <a:srgbClr val="FFFFFF"/>
          </a:solidFill>
          <a:ln w="1270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7"/>
          <p:cNvSpPr/>
          <p:nvPr/>
        </p:nvSpPr>
        <p:spPr>
          <a:xfrm>
            <a:off x="457200" y="2057400"/>
            <a:ext cx="457200" cy="457200"/>
          </a:xfrm>
          <a:prstGeom prst="ellipse">
            <a:avLst/>
          </a:prstGeom>
          <a:solidFill>
            <a:srgbClr val="1B2A4A"/>
          </a:solidFill>
          <a:ln w="12700">
            <a:solidFill>
              <a:srgbClr val="1B2A4A"/>
            </a:solidFill>
            <a:prstDash val="solid"/>
          </a:ln>
        </p:spPr>
        <p:txBody>
          <a:bodyPr/>
          <a:lstStyle/>
          <a:p>
            <a:endParaRPr lang="en-GB"/>
          </a:p>
        </p:txBody>
      </p:sp>
      <p:sp>
        <p:nvSpPr>
          <p:cNvPr id="10" name="Text 8"/>
          <p:cNvSpPr/>
          <p:nvPr/>
        </p:nvSpPr>
        <p:spPr>
          <a:xfrm>
            <a:off x="457200" y="2075688"/>
            <a:ext cx="457200" cy="411480"/>
          </a:xfrm>
          <a:prstGeom prst="rect">
            <a:avLst/>
          </a:prstGeom>
          <a:noFill/>
          <a:ln/>
        </p:spPr>
        <p:txBody>
          <a:bodyPr wrap="square" lIns="0" tIns="0" rIns="0" bIns="0" rtlCol="0" anchor="ctr"/>
          <a:lstStyle/>
          <a:p>
            <a:pPr marL="0" indent="0" algn="ctr">
              <a:buNone/>
            </a:pPr>
            <a:r>
              <a:rPr lang="en-US" sz="1200" b="1" dirty="0">
                <a:solidFill>
                  <a:srgbClr val="C8973A"/>
                </a:solidFill>
              </a:rPr>
              <a:t>01</a:t>
            </a:r>
            <a:endParaRPr lang="en-US" sz="1200" dirty="0"/>
          </a:p>
        </p:txBody>
      </p:sp>
      <p:sp>
        <p:nvSpPr>
          <p:cNvPr id="11" name="Text 9"/>
          <p:cNvSpPr/>
          <p:nvPr/>
        </p:nvSpPr>
        <p:spPr>
          <a:xfrm>
            <a:off x="1024128" y="2057400"/>
            <a:ext cx="1920240" cy="274320"/>
          </a:xfrm>
          <a:prstGeom prst="rect">
            <a:avLst/>
          </a:prstGeom>
          <a:noFill/>
          <a:ln/>
        </p:spPr>
        <p:txBody>
          <a:bodyPr wrap="square" lIns="0" tIns="0" rIns="0" bIns="0" rtlCol="0" anchor="ctr"/>
          <a:lstStyle/>
          <a:p>
            <a:pPr marL="0" indent="0">
              <a:buNone/>
            </a:pPr>
            <a:r>
              <a:rPr lang="en-US" sz="1100" b="1" dirty="0">
                <a:solidFill>
                  <a:srgbClr val="1B2A4A"/>
                </a:solidFill>
              </a:rPr>
              <a:t>Research Problem</a:t>
            </a:r>
            <a:endParaRPr lang="en-US" sz="1100" dirty="0"/>
          </a:p>
        </p:txBody>
      </p:sp>
      <p:sp>
        <p:nvSpPr>
          <p:cNvPr id="12" name="Text 10"/>
          <p:cNvSpPr/>
          <p:nvPr/>
        </p:nvSpPr>
        <p:spPr>
          <a:xfrm>
            <a:off x="475488" y="2468880"/>
            <a:ext cx="2468880" cy="594360"/>
          </a:xfrm>
          <a:prstGeom prst="rect">
            <a:avLst/>
          </a:prstGeom>
          <a:noFill/>
          <a:ln/>
        </p:spPr>
        <p:txBody>
          <a:bodyPr wrap="square" lIns="0" tIns="0" rIns="0" bIns="0" rtlCol="0" anchor="ctr"/>
          <a:lstStyle/>
          <a:p>
            <a:pPr marL="0" indent="0">
              <a:buNone/>
            </a:pPr>
            <a:r>
              <a:rPr lang="en-US" sz="950" dirty="0">
                <a:solidFill>
                  <a:srgbClr val="4A5568"/>
                </a:solidFill>
              </a:rPr>
              <a:t>Identify and define the issue to be investigated</a:t>
            </a:r>
            <a:endParaRPr lang="en-US" sz="950" dirty="0"/>
          </a:p>
        </p:txBody>
      </p:sp>
      <p:sp>
        <p:nvSpPr>
          <p:cNvPr id="13" name="Shape 11"/>
          <p:cNvSpPr/>
          <p:nvPr/>
        </p:nvSpPr>
        <p:spPr>
          <a:xfrm>
            <a:off x="3273552" y="1920240"/>
            <a:ext cx="2697480" cy="1234440"/>
          </a:xfrm>
          <a:prstGeom prst="rect">
            <a:avLst/>
          </a:prstGeom>
          <a:solidFill>
            <a:srgbClr val="FFFFFF"/>
          </a:solidFill>
          <a:ln w="1270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14" name="Shape 12"/>
          <p:cNvSpPr/>
          <p:nvPr/>
        </p:nvSpPr>
        <p:spPr>
          <a:xfrm>
            <a:off x="3364992" y="2057400"/>
            <a:ext cx="457200" cy="457200"/>
          </a:xfrm>
          <a:prstGeom prst="ellipse">
            <a:avLst/>
          </a:prstGeom>
          <a:solidFill>
            <a:srgbClr val="1B2A4A"/>
          </a:solidFill>
          <a:ln w="12700">
            <a:solidFill>
              <a:srgbClr val="1B2A4A"/>
            </a:solidFill>
            <a:prstDash val="solid"/>
          </a:ln>
        </p:spPr>
        <p:txBody>
          <a:bodyPr/>
          <a:lstStyle/>
          <a:p>
            <a:endParaRPr lang="en-GB"/>
          </a:p>
        </p:txBody>
      </p:sp>
      <p:sp>
        <p:nvSpPr>
          <p:cNvPr id="15" name="Text 13"/>
          <p:cNvSpPr/>
          <p:nvPr/>
        </p:nvSpPr>
        <p:spPr>
          <a:xfrm>
            <a:off x="3364992" y="2075688"/>
            <a:ext cx="457200" cy="411480"/>
          </a:xfrm>
          <a:prstGeom prst="rect">
            <a:avLst/>
          </a:prstGeom>
          <a:noFill/>
          <a:ln/>
        </p:spPr>
        <p:txBody>
          <a:bodyPr wrap="square" lIns="0" tIns="0" rIns="0" bIns="0" rtlCol="0" anchor="ctr"/>
          <a:lstStyle/>
          <a:p>
            <a:pPr marL="0" indent="0" algn="ctr">
              <a:buNone/>
            </a:pPr>
            <a:r>
              <a:rPr lang="en-US" sz="1200" b="1" dirty="0">
                <a:solidFill>
                  <a:srgbClr val="C8973A"/>
                </a:solidFill>
              </a:rPr>
              <a:t>02</a:t>
            </a:r>
            <a:endParaRPr lang="en-US" sz="1200" dirty="0"/>
          </a:p>
        </p:txBody>
      </p:sp>
      <p:sp>
        <p:nvSpPr>
          <p:cNvPr id="16" name="Text 14"/>
          <p:cNvSpPr/>
          <p:nvPr/>
        </p:nvSpPr>
        <p:spPr>
          <a:xfrm>
            <a:off x="3931920" y="2057400"/>
            <a:ext cx="1920240" cy="274320"/>
          </a:xfrm>
          <a:prstGeom prst="rect">
            <a:avLst/>
          </a:prstGeom>
          <a:noFill/>
          <a:ln/>
        </p:spPr>
        <p:txBody>
          <a:bodyPr wrap="square" lIns="0" tIns="0" rIns="0" bIns="0" rtlCol="0" anchor="ctr"/>
          <a:lstStyle/>
          <a:p>
            <a:pPr marL="0" indent="0">
              <a:buNone/>
            </a:pPr>
            <a:r>
              <a:rPr lang="en-US" sz="1100" b="1" dirty="0">
                <a:solidFill>
                  <a:srgbClr val="1B2A4A"/>
                </a:solidFill>
              </a:rPr>
              <a:t>Literature Review</a:t>
            </a:r>
            <a:endParaRPr lang="en-US" sz="1100" dirty="0"/>
          </a:p>
        </p:txBody>
      </p:sp>
      <p:sp>
        <p:nvSpPr>
          <p:cNvPr id="17" name="Text 15"/>
          <p:cNvSpPr/>
          <p:nvPr/>
        </p:nvSpPr>
        <p:spPr>
          <a:xfrm>
            <a:off x="3383280" y="2468880"/>
            <a:ext cx="2468880" cy="594360"/>
          </a:xfrm>
          <a:prstGeom prst="rect">
            <a:avLst/>
          </a:prstGeom>
          <a:noFill/>
          <a:ln/>
        </p:spPr>
        <p:txBody>
          <a:bodyPr wrap="square" lIns="0" tIns="0" rIns="0" bIns="0" rtlCol="0" anchor="ctr"/>
          <a:lstStyle/>
          <a:p>
            <a:pPr marL="0" indent="0">
              <a:buNone/>
            </a:pPr>
            <a:r>
              <a:rPr lang="en-US" sz="950" dirty="0">
                <a:solidFill>
                  <a:srgbClr val="4A5568"/>
                </a:solidFill>
              </a:rPr>
              <a:t>Synthesise existing knowledge and identify gaps</a:t>
            </a:r>
            <a:endParaRPr lang="en-US" sz="950" dirty="0"/>
          </a:p>
        </p:txBody>
      </p:sp>
      <p:sp>
        <p:nvSpPr>
          <p:cNvPr id="18" name="Shape 16"/>
          <p:cNvSpPr/>
          <p:nvPr/>
        </p:nvSpPr>
        <p:spPr>
          <a:xfrm>
            <a:off x="6181344" y="1920240"/>
            <a:ext cx="2697480" cy="1234440"/>
          </a:xfrm>
          <a:prstGeom prst="rect">
            <a:avLst/>
          </a:prstGeom>
          <a:solidFill>
            <a:srgbClr val="FFFFFF"/>
          </a:solidFill>
          <a:ln w="1270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19" name="Shape 17"/>
          <p:cNvSpPr/>
          <p:nvPr/>
        </p:nvSpPr>
        <p:spPr>
          <a:xfrm>
            <a:off x="6272784" y="2057400"/>
            <a:ext cx="457200" cy="457200"/>
          </a:xfrm>
          <a:prstGeom prst="ellipse">
            <a:avLst/>
          </a:prstGeom>
          <a:solidFill>
            <a:srgbClr val="1B2A4A"/>
          </a:solidFill>
          <a:ln w="12700">
            <a:solidFill>
              <a:srgbClr val="1B2A4A"/>
            </a:solidFill>
            <a:prstDash val="solid"/>
          </a:ln>
        </p:spPr>
        <p:txBody>
          <a:bodyPr/>
          <a:lstStyle/>
          <a:p>
            <a:endParaRPr lang="en-GB"/>
          </a:p>
        </p:txBody>
      </p:sp>
      <p:sp>
        <p:nvSpPr>
          <p:cNvPr id="20" name="Text 18"/>
          <p:cNvSpPr/>
          <p:nvPr/>
        </p:nvSpPr>
        <p:spPr>
          <a:xfrm>
            <a:off x="6272784" y="2075688"/>
            <a:ext cx="457200" cy="411480"/>
          </a:xfrm>
          <a:prstGeom prst="rect">
            <a:avLst/>
          </a:prstGeom>
          <a:noFill/>
          <a:ln/>
        </p:spPr>
        <p:txBody>
          <a:bodyPr wrap="square" lIns="0" tIns="0" rIns="0" bIns="0" rtlCol="0" anchor="ctr"/>
          <a:lstStyle/>
          <a:p>
            <a:pPr marL="0" indent="0" algn="ctr">
              <a:buNone/>
            </a:pPr>
            <a:r>
              <a:rPr lang="en-US" sz="1200" b="1" dirty="0">
                <a:solidFill>
                  <a:srgbClr val="C8973A"/>
                </a:solidFill>
              </a:rPr>
              <a:t>03</a:t>
            </a:r>
            <a:endParaRPr lang="en-US" sz="1200" dirty="0"/>
          </a:p>
        </p:txBody>
      </p:sp>
      <p:sp>
        <p:nvSpPr>
          <p:cNvPr id="21" name="Text 19"/>
          <p:cNvSpPr/>
          <p:nvPr/>
        </p:nvSpPr>
        <p:spPr>
          <a:xfrm>
            <a:off x="6839712" y="2057400"/>
            <a:ext cx="1920240" cy="274320"/>
          </a:xfrm>
          <a:prstGeom prst="rect">
            <a:avLst/>
          </a:prstGeom>
          <a:noFill/>
          <a:ln/>
        </p:spPr>
        <p:txBody>
          <a:bodyPr wrap="square" lIns="0" tIns="0" rIns="0" bIns="0" rtlCol="0" anchor="ctr"/>
          <a:lstStyle/>
          <a:p>
            <a:pPr marL="0" indent="0">
              <a:buNone/>
            </a:pPr>
            <a:r>
              <a:rPr lang="en-US" sz="1100" b="1" dirty="0">
                <a:solidFill>
                  <a:srgbClr val="1B2A4A"/>
                </a:solidFill>
              </a:rPr>
              <a:t>Research Questions</a:t>
            </a:r>
            <a:endParaRPr lang="en-US" sz="1100" dirty="0"/>
          </a:p>
        </p:txBody>
      </p:sp>
      <p:sp>
        <p:nvSpPr>
          <p:cNvPr id="22" name="Text 20"/>
          <p:cNvSpPr/>
          <p:nvPr/>
        </p:nvSpPr>
        <p:spPr>
          <a:xfrm>
            <a:off x="6291072" y="2468880"/>
            <a:ext cx="2468880" cy="594360"/>
          </a:xfrm>
          <a:prstGeom prst="rect">
            <a:avLst/>
          </a:prstGeom>
          <a:noFill/>
          <a:ln/>
        </p:spPr>
        <p:txBody>
          <a:bodyPr wrap="square" lIns="0" tIns="0" rIns="0" bIns="0" rtlCol="0" anchor="ctr"/>
          <a:lstStyle/>
          <a:p>
            <a:pPr marL="0" indent="0">
              <a:buNone/>
            </a:pPr>
            <a:r>
              <a:rPr lang="en-US" sz="950" dirty="0">
                <a:solidFill>
                  <a:srgbClr val="4A5568"/>
                </a:solidFill>
              </a:rPr>
              <a:t>Formulate clear, focused, answerable questions</a:t>
            </a:r>
            <a:endParaRPr lang="en-US" sz="950" dirty="0"/>
          </a:p>
        </p:txBody>
      </p:sp>
      <p:sp>
        <p:nvSpPr>
          <p:cNvPr id="23" name="Shape 21"/>
          <p:cNvSpPr/>
          <p:nvPr/>
        </p:nvSpPr>
        <p:spPr>
          <a:xfrm>
            <a:off x="365760" y="3364992"/>
            <a:ext cx="2697480" cy="1234440"/>
          </a:xfrm>
          <a:prstGeom prst="rect">
            <a:avLst/>
          </a:prstGeom>
          <a:solidFill>
            <a:srgbClr val="FFFFFF"/>
          </a:solidFill>
          <a:ln w="1270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24" name="Shape 22"/>
          <p:cNvSpPr/>
          <p:nvPr/>
        </p:nvSpPr>
        <p:spPr>
          <a:xfrm>
            <a:off x="457200" y="3502152"/>
            <a:ext cx="457200" cy="457200"/>
          </a:xfrm>
          <a:prstGeom prst="ellipse">
            <a:avLst/>
          </a:prstGeom>
          <a:solidFill>
            <a:srgbClr val="1B2A4A"/>
          </a:solidFill>
          <a:ln w="12700">
            <a:solidFill>
              <a:srgbClr val="1B2A4A"/>
            </a:solidFill>
            <a:prstDash val="solid"/>
          </a:ln>
        </p:spPr>
        <p:txBody>
          <a:bodyPr/>
          <a:lstStyle/>
          <a:p>
            <a:endParaRPr lang="en-GB"/>
          </a:p>
        </p:txBody>
      </p:sp>
      <p:sp>
        <p:nvSpPr>
          <p:cNvPr id="25" name="Text 23"/>
          <p:cNvSpPr/>
          <p:nvPr/>
        </p:nvSpPr>
        <p:spPr>
          <a:xfrm>
            <a:off x="457200" y="3520440"/>
            <a:ext cx="457200" cy="411480"/>
          </a:xfrm>
          <a:prstGeom prst="rect">
            <a:avLst/>
          </a:prstGeom>
          <a:noFill/>
          <a:ln/>
        </p:spPr>
        <p:txBody>
          <a:bodyPr wrap="square" lIns="0" tIns="0" rIns="0" bIns="0" rtlCol="0" anchor="ctr"/>
          <a:lstStyle/>
          <a:p>
            <a:pPr marL="0" indent="0" algn="ctr">
              <a:buNone/>
            </a:pPr>
            <a:r>
              <a:rPr lang="en-US" sz="1200" b="1" dirty="0">
                <a:solidFill>
                  <a:srgbClr val="C8973A"/>
                </a:solidFill>
              </a:rPr>
              <a:t>04</a:t>
            </a:r>
            <a:endParaRPr lang="en-US" sz="1200" dirty="0"/>
          </a:p>
        </p:txBody>
      </p:sp>
      <p:sp>
        <p:nvSpPr>
          <p:cNvPr id="26" name="Text 24"/>
          <p:cNvSpPr/>
          <p:nvPr/>
        </p:nvSpPr>
        <p:spPr>
          <a:xfrm>
            <a:off x="1024128" y="3502152"/>
            <a:ext cx="1920240" cy="274320"/>
          </a:xfrm>
          <a:prstGeom prst="rect">
            <a:avLst/>
          </a:prstGeom>
          <a:noFill/>
          <a:ln/>
        </p:spPr>
        <p:txBody>
          <a:bodyPr wrap="square" lIns="0" tIns="0" rIns="0" bIns="0" rtlCol="0" anchor="ctr"/>
          <a:lstStyle/>
          <a:p>
            <a:pPr marL="0" indent="0">
              <a:buNone/>
            </a:pPr>
            <a:r>
              <a:rPr lang="en-US" sz="1100" b="1" dirty="0">
                <a:solidFill>
                  <a:srgbClr val="1B2A4A"/>
                </a:solidFill>
              </a:rPr>
              <a:t>Methodology</a:t>
            </a:r>
            <a:endParaRPr lang="en-US" sz="1100" dirty="0"/>
          </a:p>
        </p:txBody>
      </p:sp>
      <p:sp>
        <p:nvSpPr>
          <p:cNvPr id="27" name="Text 25"/>
          <p:cNvSpPr/>
          <p:nvPr/>
        </p:nvSpPr>
        <p:spPr>
          <a:xfrm>
            <a:off x="475488" y="3913632"/>
            <a:ext cx="2468880" cy="594360"/>
          </a:xfrm>
          <a:prstGeom prst="rect">
            <a:avLst/>
          </a:prstGeom>
          <a:noFill/>
          <a:ln/>
        </p:spPr>
        <p:txBody>
          <a:bodyPr wrap="square" lIns="0" tIns="0" rIns="0" bIns="0" rtlCol="0" anchor="ctr"/>
          <a:lstStyle/>
          <a:p>
            <a:pPr marL="0" indent="0">
              <a:buNone/>
            </a:pPr>
            <a:r>
              <a:rPr lang="en-US" sz="950" dirty="0">
                <a:solidFill>
                  <a:srgbClr val="4A5568"/>
                </a:solidFill>
              </a:rPr>
              <a:t>Select paradigm, approach, and data methods</a:t>
            </a:r>
            <a:endParaRPr lang="en-US" sz="950" dirty="0"/>
          </a:p>
        </p:txBody>
      </p:sp>
      <p:sp>
        <p:nvSpPr>
          <p:cNvPr id="28" name="Shape 26"/>
          <p:cNvSpPr/>
          <p:nvPr/>
        </p:nvSpPr>
        <p:spPr>
          <a:xfrm>
            <a:off x="3273552" y="3364992"/>
            <a:ext cx="2697480" cy="1234440"/>
          </a:xfrm>
          <a:prstGeom prst="rect">
            <a:avLst/>
          </a:prstGeom>
          <a:solidFill>
            <a:srgbClr val="FFFFFF"/>
          </a:solidFill>
          <a:ln w="1270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29" name="Shape 27"/>
          <p:cNvSpPr/>
          <p:nvPr/>
        </p:nvSpPr>
        <p:spPr>
          <a:xfrm>
            <a:off x="3364992" y="3502152"/>
            <a:ext cx="457200" cy="457200"/>
          </a:xfrm>
          <a:prstGeom prst="ellipse">
            <a:avLst/>
          </a:prstGeom>
          <a:solidFill>
            <a:srgbClr val="1B2A4A"/>
          </a:solidFill>
          <a:ln w="12700">
            <a:solidFill>
              <a:srgbClr val="1B2A4A"/>
            </a:solidFill>
            <a:prstDash val="solid"/>
          </a:ln>
        </p:spPr>
        <p:txBody>
          <a:bodyPr/>
          <a:lstStyle/>
          <a:p>
            <a:endParaRPr lang="en-GB"/>
          </a:p>
        </p:txBody>
      </p:sp>
      <p:sp>
        <p:nvSpPr>
          <p:cNvPr id="30" name="Text 28"/>
          <p:cNvSpPr/>
          <p:nvPr/>
        </p:nvSpPr>
        <p:spPr>
          <a:xfrm>
            <a:off x="3364992" y="3520440"/>
            <a:ext cx="457200" cy="411480"/>
          </a:xfrm>
          <a:prstGeom prst="rect">
            <a:avLst/>
          </a:prstGeom>
          <a:noFill/>
          <a:ln/>
        </p:spPr>
        <p:txBody>
          <a:bodyPr wrap="square" lIns="0" tIns="0" rIns="0" bIns="0" rtlCol="0" anchor="ctr"/>
          <a:lstStyle/>
          <a:p>
            <a:pPr marL="0" indent="0" algn="ctr">
              <a:buNone/>
            </a:pPr>
            <a:r>
              <a:rPr lang="en-US" sz="1200" b="1" dirty="0">
                <a:solidFill>
                  <a:srgbClr val="C8973A"/>
                </a:solidFill>
              </a:rPr>
              <a:t>05</a:t>
            </a:r>
            <a:endParaRPr lang="en-US" sz="1200" dirty="0"/>
          </a:p>
        </p:txBody>
      </p:sp>
      <p:sp>
        <p:nvSpPr>
          <p:cNvPr id="31" name="Text 29"/>
          <p:cNvSpPr/>
          <p:nvPr/>
        </p:nvSpPr>
        <p:spPr>
          <a:xfrm>
            <a:off x="3931920" y="3502152"/>
            <a:ext cx="1920240" cy="274320"/>
          </a:xfrm>
          <a:prstGeom prst="rect">
            <a:avLst/>
          </a:prstGeom>
          <a:noFill/>
          <a:ln/>
        </p:spPr>
        <p:txBody>
          <a:bodyPr wrap="square" lIns="0" tIns="0" rIns="0" bIns="0" rtlCol="0" anchor="ctr"/>
          <a:lstStyle/>
          <a:p>
            <a:pPr marL="0" indent="0">
              <a:buNone/>
            </a:pPr>
            <a:r>
              <a:rPr lang="en-US" sz="1100" b="1" dirty="0">
                <a:solidFill>
                  <a:srgbClr val="1B2A4A"/>
                </a:solidFill>
              </a:rPr>
              <a:t>Data Collection</a:t>
            </a:r>
            <a:endParaRPr lang="en-US" sz="1100" dirty="0"/>
          </a:p>
        </p:txBody>
      </p:sp>
      <p:sp>
        <p:nvSpPr>
          <p:cNvPr id="32" name="Text 30"/>
          <p:cNvSpPr/>
          <p:nvPr/>
        </p:nvSpPr>
        <p:spPr>
          <a:xfrm>
            <a:off x="3383280" y="3913632"/>
            <a:ext cx="2468880" cy="594360"/>
          </a:xfrm>
          <a:prstGeom prst="rect">
            <a:avLst/>
          </a:prstGeom>
          <a:noFill/>
          <a:ln/>
        </p:spPr>
        <p:txBody>
          <a:bodyPr wrap="square" lIns="0" tIns="0" rIns="0" bIns="0" rtlCol="0" anchor="ctr"/>
          <a:lstStyle/>
          <a:p>
            <a:pPr marL="0" indent="0">
              <a:buNone/>
            </a:pPr>
            <a:r>
              <a:rPr lang="en-US" sz="950" dirty="0">
                <a:solidFill>
                  <a:srgbClr val="4A5568"/>
                </a:solidFill>
              </a:rPr>
              <a:t>Gather primary or secondary data systematically</a:t>
            </a:r>
            <a:endParaRPr lang="en-US" sz="950" dirty="0"/>
          </a:p>
        </p:txBody>
      </p:sp>
      <p:sp>
        <p:nvSpPr>
          <p:cNvPr id="33" name="Shape 31"/>
          <p:cNvSpPr/>
          <p:nvPr/>
        </p:nvSpPr>
        <p:spPr>
          <a:xfrm>
            <a:off x="6181344" y="3364992"/>
            <a:ext cx="2697480" cy="1234440"/>
          </a:xfrm>
          <a:prstGeom prst="rect">
            <a:avLst/>
          </a:prstGeom>
          <a:solidFill>
            <a:srgbClr val="FFFFFF"/>
          </a:solidFill>
          <a:ln w="1270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34" name="Shape 32"/>
          <p:cNvSpPr/>
          <p:nvPr/>
        </p:nvSpPr>
        <p:spPr>
          <a:xfrm>
            <a:off x="6272784" y="3502152"/>
            <a:ext cx="457200" cy="457200"/>
          </a:xfrm>
          <a:prstGeom prst="ellipse">
            <a:avLst/>
          </a:prstGeom>
          <a:solidFill>
            <a:srgbClr val="1B2A4A"/>
          </a:solidFill>
          <a:ln w="12700">
            <a:solidFill>
              <a:srgbClr val="1B2A4A"/>
            </a:solidFill>
            <a:prstDash val="solid"/>
          </a:ln>
        </p:spPr>
        <p:txBody>
          <a:bodyPr/>
          <a:lstStyle/>
          <a:p>
            <a:endParaRPr lang="en-GB"/>
          </a:p>
        </p:txBody>
      </p:sp>
      <p:sp>
        <p:nvSpPr>
          <p:cNvPr id="35" name="Text 33"/>
          <p:cNvSpPr/>
          <p:nvPr/>
        </p:nvSpPr>
        <p:spPr>
          <a:xfrm>
            <a:off x="6272784" y="3520440"/>
            <a:ext cx="457200" cy="411480"/>
          </a:xfrm>
          <a:prstGeom prst="rect">
            <a:avLst/>
          </a:prstGeom>
          <a:noFill/>
          <a:ln/>
        </p:spPr>
        <p:txBody>
          <a:bodyPr wrap="square" lIns="0" tIns="0" rIns="0" bIns="0" rtlCol="0" anchor="ctr"/>
          <a:lstStyle/>
          <a:p>
            <a:pPr marL="0" indent="0" algn="ctr">
              <a:buNone/>
            </a:pPr>
            <a:r>
              <a:rPr lang="en-US" sz="1200" b="1" dirty="0">
                <a:solidFill>
                  <a:srgbClr val="C8973A"/>
                </a:solidFill>
              </a:rPr>
              <a:t>06</a:t>
            </a:r>
            <a:endParaRPr lang="en-US" sz="1200" dirty="0"/>
          </a:p>
        </p:txBody>
      </p:sp>
      <p:sp>
        <p:nvSpPr>
          <p:cNvPr id="36" name="Text 34"/>
          <p:cNvSpPr/>
          <p:nvPr/>
        </p:nvSpPr>
        <p:spPr>
          <a:xfrm>
            <a:off x="6839712" y="3502152"/>
            <a:ext cx="1920240" cy="274320"/>
          </a:xfrm>
          <a:prstGeom prst="rect">
            <a:avLst/>
          </a:prstGeom>
          <a:noFill/>
          <a:ln/>
        </p:spPr>
        <p:txBody>
          <a:bodyPr wrap="square" lIns="0" tIns="0" rIns="0" bIns="0" rtlCol="0" anchor="ctr"/>
          <a:lstStyle/>
          <a:p>
            <a:pPr marL="0" indent="0">
              <a:buNone/>
            </a:pPr>
            <a:r>
              <a:rPr lang="en-US" sz="1100" b="1" dirty="0">
                <a:solidFill>
                  <a:srgbClr val="1B2A4A"/>
                </a:solidFill>
              </a:rPr>
              <a:t>Analysis &amp; Conclusions</a:t>
            </a:r>
            <a:endParaRPr lang="en-US" sz="1100" dirty="0"/>
          </a:p>
        </p:txBody>
      </p:sp>
      <p:sp>
        <p:nvSpPr>
          <p:cNvPr id="37" name="Text 35"/>
          <p:cNvSpPr/>
          <p:nvPr/>
        </p:nvSpPr>
        <p:spPr>
          <a:xfrm>
            <a:off x="6291072" y="3913632"/>
            <a:ext cx="2468880" cy="594360"/>
          </a:xfrm>
          <a:prstGeom prst="rect">
            <a:avLst/>
          </a:prstGeom>
          <a:noFill/>
          <a:ln/>
        </p:spPr>
        <p:txBody>
          <a:bodyPr wrap="square" lIns="0" tIns="0" rIns="0" bIns="0" rtlCol="0" anchor="ctr"/>
          <a:lstStyle/>
          <a:p>
            <a:pPr marL="0" indent="0">
              <a:buNone/>
            </a:pPr>
            <a:r>
              <a:rPr lang="en-US" sz="950" dirty="0">
                <a:solidFill>
                  <a:srgbClr val="4A5568"/>
                </a:solidFill>
              </a:rPr>
              <a:t>Interpret findings and answer research questions</a:t>
            </a:r>
            <a:endParaRPr lang="en-US" sz="950" dirty="0"/>
          </a:p>
        </p:txBody>
      </p:sp>
      <p:sp>
        <p:nvSpPr>
          <p:cNvPr id="38" name="Text 36"/>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7/12</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0E7C7B"/>
          </a:solidFill>
          <a:ln w="12700">
            <a:solidFill>
              <a:srgbClr val="0E7C7B"/>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400" b="1" dirty="0">
                <a:solidFill>
                  <a:srgbClr val="FFFFFF"/>
                </a:solidFill>
              </a:rPr>
              <a:t>Data Collection Methods</a:t>
            </a:r>
            <a:endParaRPr lang="en-US" sz="2400" dirty="0"/>
          </a:p>
        </p:txBody>
      </p:sp>
      <p:sp>
        <p:nvSpPr>
          <p:cNvPr id="4" name="Shape 2"/>
          <p:cNvSpPr/>
          <p:nvPr/>
        </p:nvSpPr>
        <p:spPr>
          <a:xfrm>
            <a:off x="411480" y="841248"/>
            <a:ext cx="8321040" cy="777240"/>
          </a:xfrm>
          <a:prstGeom prst="rect">
            <a:avLst/>
          </a:prstGeom>
          <a:solidFill>
            <a:srgbClr val="FFFFFF"/>
          </a:solidFill>
          <a:ln w="12700">
            <a:solidFill>
              <a:srgbClr val="0E7C7B"/>
            </a:solidFill>
            <a:prstDash val="solid"/>
          </a:ln>
          <a:effectLst>
            <a:outerShdw blurRad="101600" dist="38100" dir="8100000" algn="bl" rotWithShape="0">
              <a:srgbClr val="000000">
                <a:alpha val="12000"/>
              </a:srgbClr>
            </a:outerShdw>
          </a:effectLst>
        </p:spPr>
        <p:txBody>
          <a:bodyPr/>
          <a:lstStyle/>
          <a:p>
            <a:endParaRPr lang="en-GB"/>
          </a:p>
        </p:txBody>
      </p:sp>
      <p:sp>
        <p:nvSpPr>
          <p:cNvPr id="5" name="Shape 3"/>
          <p:cNvSpPr/>
          <p:nvPr/>
        </p:nvSpPr>
        <p:spPr>
          <a:xfrm>
            <a:off x="411480" y="841248"/>
            <a:ext cx="91440" cy="777240"/>
          </a:xfrm>
          <a:prstGeom prst="rect">
            <a:avLst/>
          </a:prstGeom>
          <a:solidFill>
            <a:srgbClr val="0E7C7B"/>
          </a:solidFill>
          <a:ln w="12700">
            <a:solidFill>
              <a:srgbClr val="0E7C7B"/>
            </a:solidFill>
            <a:prstDash val="solid"/>
          </a:ln>
        </p:spPr>
        <p:txBody>
          <a:bodyPr/>
          <a:lstStyle/>
          <a:p>
            <a:endParaRPr lang="en-GB"/>
          </a:p>
        </p:txBody>
      </p:sp>
      <p:sp>
        <p:nvSpPr>
          <p:cNvPr id="6" name="Text 4"/>
          <p:cNvSpPr/>
          <p:nvPr/>
        </p:nvSpPr>
        <p:spPr>
          <a:xfrm>
            <a:off x="594360" y="886968"/>
            <a:ext cx="7955280" cy="475488"/>
          </a:xfrm>
          <a:prstGeom prst="rect">
            <a:avLst/>
          </a:prstGeom>
          <a:noFill/>
          <a:ln/>
        </p:spPr>
        <p:txBody>
          <a:bodyPr wrap="square" lIns="0" tIns="0" rIns="0" bIns="0" rtlCol="0" anchor="ctr"/>
          <a:lstStyle/>
          <a:p>
            <a:pPr marL="0" indent="0">
              <a:buNone/>
            </a:pPr>
            <a:r>
              <a:rPr lang="en-US" sz="1100" i="1" dirty="0">
                <a:solidFill>
                  <a:srgbClr val="1A1A2E"/>
                </a:solidFill>
              </a:rPr>
              <a:t>"The selection of data collection methods should be guided by the research questions, the characteristics of the participants, and the philosophical assumptions underpinning the study."</a:t>
            </a:r>
            <a:endParaRPr lang="en-US" sz="1100" dirty="0"/>
          </a:p>
        </p:txBody>
      </p:sp>
      <p:sp>
        <p:nvSpPr>
          <p:cNvPr id="7" name="Text 5"/>
          <p:cNvSpPr/>
          <p:nvPr/>
        </p:nvSpPr>
        <p:spPr>
          <a:xfrm>
            <a:off x="594360" y="1444752"/>
            <a:ext cx="7955280" cy="164592"/>
          </a:xfrm>
          <a:prstGeom prst="rect">
            <a:avLst/>
          </a:prstGeom>
          <a:noFill/>
          <a:ln/>
        </p:spPr>
        <p:txBody>
          <a:bodyPr wrap="square" lIns="0" tIns="0" rIns="0" bIns="0" rtlCol="0" anchor="ctr"/>
          <a:lstStyle/>
          <a:p>
            <a:pPr marL="0" indent="0">
              <a:buNone/>
            </a:pPr>
            <a:r>
              <a:rPr lang="en-US" sz="800" i="1" dirty="0">
                <a:solidFill>
                  <a:srgbClr val="4A5568"/>
                </a:solidFill>
              </a:rPr>
              <a:t>Bryman, A. (2016). Social Research Methods. 5th edn. Oxford: Oxford University Press.</a:t>
            </a:r>
            <a:endParaRPr lang="en-US" sz="80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411480" y="1737360"/>
          <a:ext cx="8321040" cy="2852928"/>
        </p:xfrm>
        <a:graphic>
          <a:graphicData uri="http://schemas.openxmlformats.org/drawingml/2006/table">
            <a:tbl>
              <a:tblPr/>
              <a:tblGrid>
                <a:gridCol w="1645920">
                  <a:extLst>
                    <a:ext uri="{9D8B030D-6E8A-4147-A177-3AD203B41FA5}">
                      <a16:colId xmlns:a16="http://schemas.microsoft.com/office/drawing/2014/main" val="20000"/>
                    </a:ext>
                  </a:extLst>
                </a:gridCol>
                <a:gridCol w="128016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gridCol w="2651760">
                  <a:extLst>
                    <a:ext uri="{9D8B030D-6E8A-4147-A177-3AD203B41FA5}">
                      <a16:colId xmlns:a16="http://schemas.microsoft.com/office/drawing/2014/main" val="20003"/>
                    </a:ext>
                  </a:extLst>
                </a:gridCol>
              </a:tblGrid>
              <a:tr h="475488">
                <a:tc>
                  <a:txBody>
                    <a:bodyPr/>
                    <a:lstStyle/>
                    <a:p>
                      <a:pPr marL="0" indent="0" algn="l">
                        <a:buNone/>
                      </a:pPr>
                      <a:r>
                        <a:rPr lang="en-US" sz="1000" b="1" dirty="0">
                          <a:solidFill>
                            <a:srgbClr val="FFFFFF"/>
                          </a:solidFill>
                          <a:latin typeface="Calibri" pitchFamily="34" charset="0"/>
                          <a:ea typeface="Calibri" pitchFamily="34" charset="-122"/>
                          <a:cs typeface="Calibri" pitchFamily="34" charset="-120"/>
                        </a:rPr>
                        <a:t>Method</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solidFill>
                      <a:srgbClr val="0E7C7B"/>
                    </a:solidFill>
                  </a:tcPr>
                </a:tc>
                <a:tc>
                  <a:txBody>
                    <a:bodyPr/>
                    <a:lstStyle/>
                    <a:p>
                      <a:pPr marL="0" indent="0" algn="l">
                        <a:buNone/>
                      </a:pPr>
                      <a:r>
                        <a:rPr lang="en-US" sz="1000" b="1" dirty="0">
                          <a:solidFill>
                            <a:srgbClr val="FFFFFF"/>
                          </a:solidFill>
                          <a:latin typeface="Calibri" pitchFamily="34" charset="0"/>
                          <a:ea typeface="Calibri" pitchFamily="34" charset="-122"/>
                          <a:cs typeface="Calibri" pitchFamily="34" charset="-120"/>
                        </a:rPr>
                        <a:t>Type</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solidFill>
                      <a:srgbClr val="0E7C7B"/>
                    </a:solidFill>
                  </a:tcPr>
                </a:tc>
                <a:tc>
                  <a:txBody>
                    <a:bodyPr/>
                    <a:lstStyle/>
                    <a:p>
                      <a:pPr marL="0" indent="0" algn="l">
                        <a:buNone/>
                      </a:pPr>
                      <a:r>
                        <a:rPr lang="en-US" sz="1000" b="1" dirty="0">
                          <a:solidFill>
                            <a:srgbClr val="FFFFFF"/>
                          </a:solidFill>
                          <a:latin typeface="Calibri" pitchFamily="34" charset="0"/>
                          <a:ea typeface="Calibri" pitchFamily="34" charset="-122"/>
                          <a:cs typeface="Calibri" pitchFamily="34" charset="-120"/>
                        </a:rPr>
                        <a:t>Strengths</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solidFill>
                      <a:srgbClr val="0E7C7B"/>
                    </a:solidFill>
                  </a:tcPr>
                </a:tc>
                <a:tc>
                  <a:txBody>
                    <a:bodyPr/>
                    <a:lstStyle/>
                    <a:p>
                      <a:pPr marL="0" indent="0" algn="l">
                        <a:buNone/>
                      </a:pPr>
                      <a:r>
                        <a:rPr lang="en-US" sz="1000" b="1" dirty="0">
                          <a:solidFill>
                            <a:srgbClr val="FFFFFF"/>
                          </a:solidFill>
                          <a:latin typeface="Calibri" pitchFamily="34" charset="0"/>
                          <a:ea typeface="Calibri" pitchFamily="34" charset="-122"/>
                          <a:cs typeface="Calibri" pitchFamily="34" charset="-120"/>
                        </a:rPr>
                        <a:t>Limitations</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solidFill>
                      <a:srgbClr val="0E7C7B"/>
                    </a:solidFill>
                  </a:tcPr>
                </a:tc>
                <a:extLst>
                  <a:ext uri="{0D108BD9-81ED-4DB2-BD59-A6C34878D82A}">
                    <a16:rowId xmlns:a16="http://schemas.microsoft.com/office/drawing/2014/main" val="10000"/>
                  </a:ext>
                </a:extLst>
              </a:tr>
              <a:tr h="475488">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Interviews</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Qualitative</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Rich, in-depth data; flexible</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Time-intensive; interviewer bias</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extLst>
                  <a:ext uri="{0D108BD9-81ED-4DB2-BD59-A6C34878D82A}">
                    <a16:rowId xmlns:a16="http://schemas.microsoft.com/office/drawing/2014/main" val="10001"/>
                  </a:ext>
                </a:extLst>
              </a:tr>
              <a:tr h="475488">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Questionnaires</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Quantitative</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Large-scale; cost-effective</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Low response rate; surface data</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extLst>
                  <a:ext uri="{0D108BD9-81ED-4DB2-BD59-A6C34878D82A}">
                    <a16:rowId xmlns:a16="http://schemas.microsoft.com/office/drawing/2014/main" val="10002"/>
                  </a:ext>
                </a:extLst>
              </a:tr>
              <a:tr h="475488">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Observation</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Qual/Quant</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Natural context; behavioural data</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Observer effect; time-consuming</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extLst>
                  <a:ext uri="{0D108BD9-81ED-4DB2-BD59-A6C34878D82A}">
                    <a16:rowId xmlns:a16="http://schemas.microsoft.com/office/drawing/2014/main" val="10003"/>
                  </a:ext>
                </a:extLst>
              </a:tr>
              <a:tr h="475488">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Focus Groups</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Qualitative</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Group dynamics; diverse views</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Dominant voices; groupthink</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extLst>
                  <a:ext uri="{0D108BD9-81ED-4DB2-BD59-A6C34878D82A}">
                    <a16:rowId xmlns:a16="http://schemas.microsoft.com/office/drawing/2014/main" val="10004"/>
                  </a:ext>
                </a:extLst>
              </a:tr>
              <a:tr h="475488">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Document Analysis</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Qual/Quant</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Non-reactive; historical insight</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Availability; authenticity issues</a:t>
                      </a:r>
                      <a:endParaRPr lang="en-US" sz="1000" dirty="0">
                        <a:latin typeface="Calibri" charset="0"/>
                        <a:ea typeface="Calibri" charset="0"/>
                        <a:cs typeface="Calibri" charset="0"/>
                      </a:endParaRPr>
                    </a:p>
                  </a:txBody>
                  <a:tcPr>
                    <a:lnL w="6350" cap="flat" cmpd="sng" algn="ctr">
                      <a:solidFill>
                        <a:srgbClr val="D0D8E4"/>
                      </a:solidFill>
                      <a:prstDash val="solid"/>
                      <a:round/>
                      <a:headEnd type="none" w="med" len="med"/>
                      <a:tailEnd type="none" w="med" len="med"/>
                    </a:lnL>
                    <a:lnR w="6350" cap="flat" cmpd="sng" algn="ctr">
                      <a:solidFill>
                        <a:srgbClr val="D0D8E4"/>
                      </a:solidFill>
                      <a:prstDash val="solid"/>
                      <a:round/>
                      <a:headEnd type="none" w="med" len="med"/>
                      <a:tailEnd type="none" w="med" len="med"/>
                    </a:lnR>
                    <a:lnT w="6350" cap="flat" cmpd="sng" algn="ctr">
                      <a:solidFill>
                        <a:srgbClr val="D0D8E4"/>
                      </a:solidFill>
                      <a:prstDash val="solid"/>
                      <a:round/>
                      <a:headEnd type="none" w="med" len="med"/>
                      <a:tailEnd type="none" w="med" len="med"/>
                    </a:lnT>
                    <a:lnB w="6350" cap="flat" cmpd="sng" algn="ctr">
                      <a:solidFill>
                        <a:srgbClr val="D0D8E4"/>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8" name="Text 6"/>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8/12</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9">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400" b="1" dirty="0">
                <a:solidFill>
                  <a:srgbClr val="FFFFFF"/>
                </a:solidFill>
              </a:rPr>
              <a:t>Sampling Strategies</a:t>
            </a:r>
            <a:endParaRPr lang="en-US" sz="2400" dirty="0"/>
          </a:p>
        </p:txBody>
      </p:sp>
      <p:sp>
        <p:nvSpPr>
          <p:cNvPr id="4" name="Shape 2"/>
          <p:cNvSpPr/>
          <p:nvPr/>
        </p:nvSpPr>
        <p:spPr>
          <a:xfrm>
            <a:off x="411480" y="850392"/>
            <a:ext cx="8321040" cy="777240"/>
          </a:xfrm>
          <a:prstGeom prst="rect">
            <a:avLst/>
          </a:prstGeom>
          <a:solidFill>
            <a:srgbClr val="FFFFFF"/>
          </a:solidFill>
          <a:ln w="1270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5" name="Shape 3"/>
          <p:cNvSpPr/>
          <p:nvPr/>
        </p:nvSpPr>
        <p:spPr>
          <a:xfrm>
            <a:off x="411480" y="850392"/>
            <a:ext cx="91440" cy="777240"/>
          </a:xfrm>
          <a:prstGeom prst="rect">
            <a:avLst/>
          </a:prstGeom>
          <a:solidFill>
            <a:srgbClr val="C8973A"/>
          </a:solidFill>
          <a:ln w="12700">
            <a:solidFill>
              <a:srgbClr val="C8973A"/>
            </a:solidFill>
            <a:prstDash val="solid"/>
          </a:ln>
        </p:spPr>
        <p:txBody>
          <a:bodyPr/>
          <a:lstStyle/>
          <a:p>
            <a:endParaRPr lang="en-GB"/>
          </a:p>
        </p:txBody>
      </p:sp>
      <p:sp>
        <p:nvSpPr>
          <p:cNvPr id="6" name="Text 4"/>
          <p:cNvSpPr/>
          <p:nvPr/>
        </p:nvSpPr>
        <p:spPr>
          <a:xfrm>
            <a:off x="594360" y="886968"/>
            <a:ext cx="7955280" cy="502920"/>
          </a:xfrm>
          <a:prstGeom prst="rect">
            <a:avLst/>
          </a:prstGeom>
          <a:noFill/>
          <a:ln/>
        </p:spPr>
        <p:txBody>
          <a:bodyPr wrap="square" lIns="0" tIns="0" rIns="0" bIns="0" rtlCol="0" anchor="ctr"/>
          <a:lstStyle/>
          <a:p>
            <a:pPr marL="0" indent="0">
              <a:buNone/>
            </a:pPr>
            <a:r>
              <a:rPr lang="en-US" sz="1100" i="1" dirty="0">
                <a:solidFill>
                  <a:srgbClr val="1A1A2E"/>
                </a:solidFill>
              </a:rPr>
              <a:t>"The logic of purposeful sampling lies in selecting information-rich cases for study in depth. Information-rich cases are those from which one can learn a great deal about issues of central importance to the purpose of the inquiry."</a:t>
            </a:r>
            <a:endParaRPr lang="en-US" sz="1100" dirty="0"/>
          </a:p>
        </p:txBody>
      </p:sp>
      <p:sp>
        <p:nvSpPr>
          <p:cNvPr id="7" name="Text 5"/>
          <p:cNvSpPr/>
          <p:nvPr/>
        </p:nvSpPr>
        <p:spPr>
          <a:xfrm>
            <a:off x="594360" y="1481328"/>
            <a:ext cx="7955280" cy="164592"/>
          </a:xfrm>
          <a:prstGeom prst="rect">
            <a:avLst/>
          </a:prstGeom>
          <a:noFill/>
          <a:ln/>
        </p:spPr>
        <p:txBody>
          <a:bodyPr wrap="square" lIns="0" tIns="0" rIns="0" bIns="0" rtlCol="0" anchor="ctr"/>
          <a:lstStyle/>
          <a:p>
            <a:pPr marL="0" indent="0">
              <a:buNone/>
            </a:pPr>
            <a:r>
              <a:rPr lang="en-US" sz="800" i="1" dirty="0">
                <a:solidFill>
                  <a:srgbClr val="4A5568"/>
                </a:solidFill>
              </a:rPr>
              <a:t>Patton, M.Q. (2015). Qualitative Research &amp; Evaluation Methods. 4th edn. Thousand Oaks: Sage.</a:t>
            </a:r>
            <a:endParaRPr lang="en-US" sz="800" dirty="0"/>
          </a:p>
        </p:txBody>
      </p:sp>
      <p:sp>
        <p:nvSpPr>
          <p:cNvPr id="8" name="Shape 6"/>
          <p:cNvSpPr/>
          <p:nvPr/>
        </p:nvSpPr>
        <p:spPr>
          <a:xfrm>
            <a:off x="320040" y="1810512"/>
            <a:ext cx="4206240" cy="3017520"/>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7"/>
          <p:cNvSpPr/>
          <p:nvPr/>
        </p:nvSpPr>
        <p:spPr>
          <a:xfrm>
            <a:off x="320040" y="1810512"/>
            <a:ext cx="4206240" cy="365760"/>
          </a:xfrm>
          <a:prstGeom prst="rect">
            <a:avLst/>
          </a:prstGeom>
          <a:solidFill>
            <a:srgbClr val="1565C0"/>
          </a:solidFill>
          <a:ln w="12700">
            <a:solidFill>
              <a:srgbClr val="1565C0"/>
            </a:solidFill>
            <a:prstDash val="solid"/>
          </a:ln>
        </p:spPr>
        <p:txBody>
          <a:bodyPr/>
          <a:lstStyle/>
          <a:p>
            <a:endParaRPr lang="en-GB"/>
          </a:p>
        </p:txBody>
      </p:sp>
      <p:sp>
        <p:nvSpPr>
          <p:cNvPr id="10" name="Text 8"/>
          <p:cNvSpPr/>
          <p:nvPr/>
        </p:nvSpPr>
        <p:spPr>
          <a:xfrm>
            <a:off x="411480" y="1828800"/>
            <a:ext cx="4023360" cy="320040"/>
          </a:xfrm>
          <a:prstGeom prst="rect">
            <a:avLst/>
          </a:prstGeom>
          <a:noFill/>
          <a:ln/>
        </p:spPr>
        <p:txBody>
          <a:bodyPr wrap="square" lIns="0" tIns="0" rIns="0" bIns="0" rtlCol="0" anchor="ctr"/>
          <a:lstStyle/>
          <a:p>
            <a:pPr marL="0" indent="0">
              <a:buNone/>
            </a:pPr>
            <a:r>
              <a:rPr lang="en-US" sz="1200" b="1" dirty="0">
                <a:solidFill>
                  <a:srgbClr val="FFFFFF"/>
                </a:solidFill>
              </a:rPr>
              <a:t>Probability Sampling</a:t>
            </a:r>
            <a:endParaRPr lang="en-US" sz="1200" dirty="0"/>
          </a:p>
        </p:txBody>
      </p:sp>
      <p:sp>
        <p:nvSpPr>
          <p:cNvPr id="11" name="Shape 9"/>
          <p:cNvSpPr/>
          <p:nvPr/>
        </p:nvSpPr>
        <p:spPr>
          <a:xfrm>
            <a:off x="429768" y="2331720"/>
            <a:ext cx="182880" cy="182880"/>
          </a:xfrm>
          <a:prstGeom prst="ellipse">
            <a:avLst/>
          </a:prstGeom>
          <a:solidFill>
            <a:srgbClr val="1565C0"/>
          </a:solidFill>
          <a:ln w="12700">
            <a:solidFill>
              <a:srgbClr val="1565C0"/>
            </a:solidFill>
            <a:prstDash val="solid"/>
          </a:ln>
        </p:spPr>
        <p:txBody>
          <a:bodyPr/>
          <a:lstStyle/>
          <a:p>
            <a:endParaRPr lang="en-GB"/>
          </a:p>
        </p:txBody>
      </p:sp>
      <p:sp>
        <p:nvSpPr>
          <p:cNvPr id="12" name="Text 10"/>
          <p:cNvSpPr/>
          <p:nvPr/>
        </p:nvSpPr>
        <p:spPr>
          <a:xfrm>
            <a:off x="704088" y="2304288"/>
            <a:ext cx="1188720" cy="228600"/>
          </a:xfrm>
          <a:prstGeom prst="rect">
            <a:avLst/>
          </a:prstGeom>
          <a:noFill/>
          <a:ln/>
        </p:spPr>
        <p:txBody>
          <a:bodyPr wrap="square" lIns="0" tIns="0" rIns="0" bIns="0" rtlCol="0" anchor="ctr"/>
          <a:lstStyle/>
          <a:p>
            <a:pPr marL="0" indent="0">
              <a:buNone/>
            </a:pPr>
            <a:r>
              <a:rPr lang="en-US" sz="1000" b="1" dirty="0">
                <a:solidFill>
                  <a:srgbClr val="1565C0"/>
                </a:solidFill>
              </a:rPr>
              <a:t>Simple Random:</a:t>
            </a:r>
            <a:endParaRPr lang="en-US" sz="1000" dirty="0"/>
          </a:p>
        </p:txBody>
      </p:sp>
      <p:sp>
        <p:nvSpPr>
          <p:cNvPr id="13" name="Text 11"/>
          <p:cNvSpPr/>
          <p:nvPr/>
        </p:nvSpPr>
        <p:spPr>
          <a:xfrm>
            <a:off x="704088" y="2532888"/>
            <a:ext cx="3703320" cy="329184"/>
          </a:xfrm>
          <a:prstGeom prst="rect">
            <a:avLst/>
          </a:prstGeom>
          <a:noFill/>
          <a:ln/>
        </p:spPr>
        <p:txBody>
          <a:bodyPr wrap="square" lIns="0" tIns="0" rIns="0" bIns="0" rtlCol="0" anchor="ctr"/>
          <a:lstStyle/>
          <a:p>
            <a:pPr marL="0" indent="0">
              <a:buNone/>
            </a:pPr>
            <a:r>
              <a:rPr lang="en-US" sz="900" dirty="0">
                <a:solidFill>
                  <a:srgbClr val="1A1A2E"/>
                </a:solidFill>
              </a:rPr>
              <a:t>Every member of population has equal chance of selection</a:t>
            </a:r>
            <a:endParaRPr lang="en-US" sz="900" dirty="0"/>
          </a:p>
        </p:txBody>
      </p:sp>
      <p:sp>
        <p:nvSpPr>
          <p:cNvPr id="14" name="Shape 12"/>
          <p:cNvSpPr/>
          <p:nvPr/>
        </p:nvSpPr>
        <p:spPr>
          <a:xfrm>
            <a:off x="429768" y="2971800"/>
            <a:ext cx="182880" cy="182880"/>
          </a:xfrm>
          <a:prstGeom prst="ellipse">
            <a:avLst/>
          </a:prstGeom>
          <a:solidFill>
            <a:srgbClr val="1565C0"/>
          </a:solidFill>
          <a:ln w="12700">
            <a:solidFill>
              <a:srgbClr val="1565C0"/>
            </a:solidFill>
            <a:prstDash val="solid"/>
          </a:ln>
        </p:spPr>
        <p:txBody>
          <a:bodyPr/>
          <a:lstStyle/>
          <a:p>
            <a:endParaRPr lang="en-GB"/>
          </a:p>
        </p:txBody>
      </p:sp>
      <p:sp>
        <p:nvSpPr>
          <p:cNvPr id="15" name="Text 13"/>
          <p:cNvSpPr/>
          <p:nvPr/>
        </p:nvSpPr>
        <p:spPr>
          <a:xfrm>
            <a:off x="704088" y="2944368"/>
            <a:ext cx="1188720" cy="228600"/>
          </a:xfrm>
          <a:prstGeom prst="rect">
            <a:avLst/>
          </a:prstGeom>
          <a:noFill/>
          <a:ln/>
        </p:spPr>
        <p:txBody>
          <a:bodyPr wrap="square" lIns="0" tIns="0" rIns="0" bIns="0" rtlCol="0" anchor="ctr"/>
          <a:lstStyle/>
          <a:p>
            <a:pPr marL="0" indent="0">
              <a:buNone/>
            </a:pPr>
            <a:r>
              <a:rPr lang="en-US" sz="1000" b="1" dirty="0">
                <a:solidFill>
                  <a:srgbClr val="1565C0"/>
                </a:solidFill>
              </a:rPr>
              <a:t>Stratified:</a:t>
            </a:r>
            <a:endParaRPr lang="en-US" sz="1000" dirty="0"/>
          </a:p>
        </p:txBody>
      </p:sp>
      <p:sp>
        <p:nvSpPr>
          <p:cNvPr id="16" name="Text 14"/>
          <p:cNvSpPr/>
          <p:nvPr/>
        </p:nvSpPr>
        <p:spPr>
          <a:xfrm>
            <a:off x="704088" y="3172968"/>
            <a:ext cx="3703320" cy="329184"/>
          </a:xfrm>
          <a:prstGeom prst="rect">
            <a:avLst/>
          </a:prstGeom>
          <a:noFill/>
          <a:ln/>
        </p:spPr>
        <p:txBody>
          <a:bodyPr wrap="square" lIns="0" tIns="0" rIns="0" bIns="0" rtlCol="0" anchor="ctr"/>
          <a:lstStyle/>
          <a:p>
            <a:pPr marL="0" indent="0">
              <a:buNone/>
            </a:pPr>
            <a:r>
              <a:rPr lang="en-US" sz="900" dirty="0">
                <a:solidFill>
                  <a:srgbClr val="1A1A2E"/>
                </a:solidFill>
              </a:rPr>
              <a:t>Population divided into subgroups; random sample from each</a:t>
            </a:r>
            <a:endParaRPr lang="en-US" sz="900" dirty="0"/>
          </a:p>
        </p:txBody>
      </p:sp>
      <p:sp>
        <p:nvSpPr>
          <p:cNvPr id="17" name="Shape 15"/>
          <p:cNvSpPr/>
          <p:nvPr/>
        </p:nvSpPr>
        <p:spPr>
          <a:xfrm>
            <a:off x="429768" y="3611880"/>
            <a:ext cx="182880" cy="182880"/>
          </a:xfrm>
          <a:prstGeom prst="ellipse">
            <a:avLst/>
          </a:prstGeom>
          <a:solidFill>
            <a:srgbClr val="1565C0"/>
          </a:solidFill>
          <a:ln w="12700">
            <a:solidFill>
              <a:srgbClr val="1565C0"/>
            </a:solidFill>
            <a:prstDash val="solid"/>
          </a:ln>
        </p:spPr>
        <p:txBody>
          <a:bodyPr/>
          <a:lstStyle/>
          <a:p>
            <a:endParaRPr lang="en-GB"/>
          </a:p>
        </p:txBody>
      </p:sp>
      <p:sp>
        <p:nvSpPr>
          <p:cNvPr id="18" name="Text 16"/>
          <p:cNvSpPr/>
          <p:nvPr/>
        </p:nvSpPr>
        <p:spPr>
          <a:xfrm>
            <a:off x="704088" y="3584448"/>
            <a:ext cx="1188720" cy="228600"/>
          </a:xfrm>
          <a:prstGeom prst="rect">
            <a:avLst/>
          </a:prstGeom>
          <a:noFill/>
          <a:ln/>
        </p:spPr>
        <p:txBody>
          <a:bodyPr wrap="square" lIns="0" tIns="0" rIns="0" bIns="0" rtlCol="0" anchor="ctr"/>
          <a:lstStyle/>
          <a:p>
            <a:pPr marL="0" indent="0">
              <a:buNone/>
            </a:pPr>
            <a:r>
              <a:rPr lang="en-US" sz="1000" b="1" dirty="0">
                <a:solidFill>
                  <a:srgbClr val="1565C0"/>
                </a:solidFill>
              </a:rPr>
              <a:t>Cluster:</a:t>
            </a:r>
            <a:endParaRPr lang="en-US" sz="1000" dirty="0"/>
          </a:p>
        </p:txBody>
      </p:sp>
      <p:sp>
        <p:nvSpPr>
          <p:cNvPr id="19" name="Text 17"/>
          <p:cNvSpPr/>
          <p:nvPr/>
        </p:nvSpPr>
        <p:spPr>
          <a:xfrm>
            <a:off x="704088" y="3813048"/>
            <a:ext cx="3703320" cy="329184"/>
          </a:xfrm>
          <a:prstGeom prst="rect">
            <a:avLst/>
          </a:prstGeom>
          <a:noFill/>
          <a:ln/>
        </p:spPr>
        <p:txBody>
          <a:bodyPr wrap="square" lIns="0" tIns="0" rIns="0" bIns="0" rtlCol="0" anchor="ctr"/>
          <a:lstStyle/>
          <a:p>
            <a:pPr marL="0" indent="0">
              <a:buNone/>
            </a:pPr>
            <a:r>
              <a:rPr lang="en-US" sz="900" dirty="0">
                <a:solidFill>
                  <a:srgbClr val="1A1A2E"/>
                </a:solidFill>
              </a:rPr>
              <a:t>Population divided into clusters; entire clusters randomly selected</a:t>
            </a:r>
            <a:endParaRPr lang="en-US" sz="900" dirty="0"/>
          </a:p>
        </p:txBody>
      </p:sp>
      <p:sp>
        <p:nvSpPr>
          <p:cNvPr id="20" name="Shape 18"/>
          <p:cNvSpPr/>
          <p:nvPr/>
        </p:nvSpPr>
        <p:spPr>
          <a:xfrm>
            <a:off x="429768" y="4251960"/>
            <a:ext cx="182880" cy="182880"/>
          </a:xfrm>
          <a:prstGeom prst="ellipse">
            <a:avLst/>
          </a:prstGeom>
          <a:solidFill>
            <a:srgbClr val="1565C0"/>
          </a:solidFill>
          <a:ln w="12700">
            <a:solidFill>
              <a:srgbClr val="1565C0"/>
            </a:solidFill>
            <a:prstDash val="solid"/>
          </a:ln>
        </p:spPr>
        <p:txBody>
          <a:bodyPr/>
          <a:lstStyle/>
          <a:p>
            <a:endParaRPr lang="en-GB"/>
          </a:p>
        </p:txBody>
      </p:sp>
      <p:sp>
        <p:nvSpPr>
          <p:cNvPr id="21" name="Text 19"/>
          <p:cNvSpPr/>
          <p:nvPr/>
        </p:nvSpPr>
        <p:spPr>
          <a:xfrm>
            <a:off x="704088" y="4224528"/>
            <a:ext cx="1188720" cy="228600"/>
          </a:xfrm>
          <a:prstGeom prst="rect">
            <a:avLst/>
          </a:prstGeom>
          <a:noFill/>
          <a:ln/>
        </p:spPr>
        <p:txBody>
          <a:bodyPr wrap="square" lIns="0" tIns="0" rIns="0" bIns="0" rtlCol="0" anchor="ctr"/>
          <a:lstStyle/>
          <a:p>
            <a:pPr marL="0" indent="0">
              <a:buNone/>
            </a:pPr>
            <a:r>
              <a:rPr lang="en-US" sz="1000" b="1" dirty="0">
                <a:solidFill>
                  <a:srgbClr val="1565C0"/>
                </a:solidFill>
              </a:rPr>
              <a:t>Systematic:</a:t>
            </a:r>
            <a:endParaRPr lang="en-US" sz="1000" dirty="0"/>
          </a:p>
        </p:txBody>
      </p:sp>
      <p:sp>
        <p:nvSpPr>
          <p:cNvPr id="22" name="Text 20"/>
          <p:cNvSpPr/>
          <p:nvPr/>
        </p:nvSpPr>
        <p:spPr>
          <a:xfrm>
            <a:off x="704088" y="4453128"/>
            <a:ext cx="3703320" cy="329184"/>
          </a:xfrm>
          <a:prstGeom prst="rect">
            <a:avLst/>
          </a:prstGeom>
          <a:noFill/>
          <a:ln/>
        </p:spPr>
        <p:txBody>
          <a:bodyPr wrap="square" lIns="0" tIns="0" rIns="0" bIns="0" rtlCol="0" anchor="ctr"/>
          <a:lstStyle/>
          <a:p>
            <a:pPr marL="0" indent="0">
              <a:buNone/>
            </a:pPr>
            <a:r>
              <a:rPr lang="en-US" sz="900" dirty="0">
                <a:solidFill>
                  <a:srgbClr val="1A1A2E"/>
                </a:solidFill>
              </a:rPr>
              <a:t>Every nth member from a list selected after random start</a:t>
            </a:r>
            <a:endParaRPr lang="en-US" sz="900" dirty="0"/>
          </a:p>
        </p:txBody>
      </p:sp>
      <p:sp>
        <p:nvSpPr>
          <p:cNvPr id="23" name="Shape 21"/>
          <p:cNvSpPr/>
          <p:nvPr/>
        </p:nvSpPr>
        <p:spPr>
          <a:xfrm>
            <a:off x="4727448" y="1810512"/>
            <a:ext cx="4206240" cy="3017520"/>
          </a:xfrm>
          <a:prstGeom prst="rect">
            <a:avLst/>
          </a:prstGeom>
          <a:solidFill>
            <a:srgbClr val="FFFFFF"/>
          </a:solidFill>
          <a:ln w="12700">
            <a:solidFill>
              <a:srgbClr val="0E7C7B"/>
            </a:solidFill>
            <a:prstDash val="solid"/>
          </a:ln>
          <a:effectLst>
            <a:outerShdw blurRad="101600" dist="38100" dir="8100000" algn="bl" rotWithShape="0">
              <a:srgbClr val="000000">
                <a:alpha val="12000"/>
              </a:srgbClr>
            </a:outerShdw>
          </a:effectLst>
        </p:spPr>
        <p:txBody>
          <a:bodyPr/>
          <a:lstStyle/>
          <a:p>
            <a:endParaRPr lang="en-GB"/>
          </a:p>
        </p:txBody>
      </p:sp>
      <p:sp>
        <p:nvSpPr>
          <p:cNvPr id="24" name="Shape 22"/>
          <p:cNvSpPr/>
          <p:nvPr/>
        </p:nvSpPr>
        <p:spPr>
          <a:xfrm>
            <a:off x="4727448" y="1810512"/>
            <a:ext cx="4206240" cy="365760"/>
          </a:xfrm>
          <a:prstGeom prst="rect">
            <a:avLst/>
          </a:prstGeom>
          <a:solidFill>
            <a:srgbClr val="0E7C7B"/>
          </a:solidFill>
          <a:ln w="12700">
            <a:solidFill>
              <a:srgbClr val="0E7C7B"/>
            </a:solidFill>
            <a:prstDash val="solid"/>
          </a:ln>
        </p:spPr>
        <p:txBody>
          <a:bodyPr/>
          <a:lstStyle/>
          <a:p>
            <a:endParaRPr lang="en-GB"/>
          </a:p>
        </p:txBody>
      </p:sp>
      <p:sp>
        <p:nvSpPr>
          <p:cNvPr id="25" name="Text 23"/>
          <p:cNvSpPr/>
          <p:nvPr/>
        </p:nvSpPr>
        <p:spPr>
          <a:xfrm>
            <a:off x="4818888" y="1828800"/>
            <a:ext cx="4023360" cy="320040"/>
          </a:xfrm>
          <a:prstGeom prst="rect">
            <a:avLst/>
          </a:prstGeom>
          <a:noFill/>
          <a:ln/>
        </p:spPr>
        <p:txBody>
          <a:bodyPr wrap="square" lIns="0" tIns="0" rIns="0" bIns="0" rtlCol="0" anchor="ctr"/>
          <a:lstStyle/>
          <a:p>
            <a:pPr marL="0" indent="0">
              <a:buNone/>
            </a:pPr>
            <a:r>
              <a:rPr lang="en-US" sz="1200" b="1" dirty="0">
                <a:solidFill>
                  <a:srgbClr val="FFFFFF"/>
                </a:solidFill>
              </a:rPr>
              <a:t>Non-Probability Sampling</a:t>
            </a:r>
            <a:endParaRPr lang="en-US" sz="1200" dirty="0"/>
          </a:p>
        </p:txBody>
      </p:sp>
      <p:sp>
        <p:nvSpPr>
          <p:cNvPr id="26" name="Shape 24"/>
          <p:cNvSpPr/>
          <p:nvPr/>
        </p:nvSpPr>
        <p:spPr>
          <a:xfrm>
            <a:off x="4837176" y="2331720"/>
            <a:ext cx="182880" cy="182880"/>
          </a:xfrm>
          <a:prstGeom prst="ellipse">
            <a:avLst/>
          </a:prstGeom>
          <a:solidFill>
            <a:srgbClr val="0E7C7B"/>
          </a:solidFill>
          <a:ln w="12700">
            <a:solidFill>
              <a:srgbClr val="0E7C7B"/>
            </a:solidFill>
            <a:prstDash val="solid"/>
          </a:ln>
        </p:spPr>
        <p:txBody>
          <a:bodyPr/>
          <a:lstStyle/>
          <a:p>
            <a:endParaRPr lang="en-GB"/>
          </a:p>
        </p:txBody>
      </p:sp>
      <p:sp>
        <p:nvSpPr>
          <p:cNvPr id="27" name="Text 25"/>
          <p:cNvSpPr/>
          <p:nvPr/>
        </p:nvSpPr>
        <p:spPr>
          <a:xfrm>
            <a:off x="5111496" y="2304288"/>
            <a:ext cx="1188720" cy="228600"/>
          </a:xfrm>
          <a:prstGeom prst="rect">
            <a:avLst/>
          </a:prstGeom>
          <a:noFill/>
          <a:ln/>
        </p:spPr>
        <p:txBody>
          <a:bodyPr wrap="square" lIns="0" tIns="0" rIns="0" bIns="0" rtlCol="0" anchor="ctr"/>
          <a:lstStyle/>
          <a:p>
            <a:pPr marL="0" indent="0">
              <a:buNone/>
            </a:pPr>
            <a:r>
              <a:rPr lang="en-US" sz="1000" b="1" dirty="0">
                <a:solidFill>
                  <a:srgbClr val="0E7C7B"/>
                </a:solidFill>
              </a:rPr>
              <a:t>Purposive:</a:t>
            </a:r>
            <a:endParaRPr lang="en-US" sz="1000" dirty="0"/>
          </a:p>
        </p:txBody>
      </p:sp>
      <p:sp>
        <p:nvSpPr>
          <p:cNvPr id="28" name="Text 26"/>
          <p:cNvSpPr/>
          <p:nvPr/>
        </p:nvSpPr>
        <p:spPr>
          <a:xfrm>
            <a:off x="5111496" y="2532888"/>
            <a:ext cx="3703320" cy="329184"/>
          </a:xfrm>
          <a:prstGeom prst="rect">
            <a:avLst/>
          </a:prstGeom>
          <a:noFill/>
          <a:ln/>
        </p:spPr>
        <p:txBody>
          <a:bodyPr wrap="square" lIns="0" tIns="0" rIns="0" bIns="0" rtlCol="0" anchor="ctr"/>
          <a:lstStyle/>
          <a:p>
            <a:pPr marL="0" indent="0">
              <a:buNone/>
            </a:pPr>
            <a:r>
              <a:rPr lang="en-US" sz="900" dirty="0">
                <a:solidFill>
                  <a:srgbClr val="1A1A2E"/>
                </a:solidFill>
              </a:rPr>
              <a:t>Participants selected based on specific characteristics or expertise</a:t>
            </a:r>
            <a:endParaRPr lang="en-US" sz="900" dirty="0"/>
          </a:p>
        </p:txBody>
      </p:sp>
      <p:sp>
        <p:nvSpPr>
          <p:cNvPr id="29" name="Shape 27"/>
          <p:cNvSpPr/>
          <p:nvPr/>
        </p:nvSpPr>
        <p:spPr>
          <a:xfrm>
            <a:off x="4837176" y="2971800"/>
            <a:ext cx="182880" cy="182880"/>
          </a:xfrm>
          <a:prstGeom prst="ellipse">
            <a:avLst/>
          </a:prstGeom>
          <a:solidFill>
            <a:srgbClr val="0E7C7B"/>
          </a:solidFill>
          <a:ln w="12700">
            <a:solidFill>
              <a:srgbClr val="0E7C7B"/>
            </a:solidFill>
            <a:prstDash val="solid"/>
          </a:ln>
        </p:spPr>
        <p:txBody>
          <a:bodyPr/>
          <a:lstStyle/>
          <a:p>
            <a:endParaRPr lang="en-GB"/>
          </a:p>
        </p:txBody>
      </p:sp>
      <p:sp>
        <p:nvSpPr>
          <p:cNvPr id="30" name="Text 28"/>
          <p:cNvSpPr/>
          <p:nvPr/>
        </p:nvSpPr>
        <p:spPr>
          <a:xfrm>
            <a:off x="5111496" y="2944368"/>
            <a:ext cx="1188720" cy="228600"/>
          </a:xfrm>
          <a:prstGeom prst="rect">
            <a:avLst/>
          </a:prstGeom>
          <a:noFill/>
          <a:ln/>
        </p:spPr>
        <p:txBody>
          <a:bodyPr wrap="square" lIns="0" tIns="0" rIns="0" bIns="0" rtlCol="0" anchor="ctr"/>
          <a:lstStyle/>
          <a:p>
            <a:pPr marL="0" indent="0">
              <a:buNone/>
            </a:pPr>
            <a:r>
              <a:rPr lang="en-US" sz="1000" b="1" dirty="0">
                <a:solidFill>
                  <a:srgbClr val="0E7C7B"/>
                </a:solidFill>
              </a:rPr>
              <a:t>Snowball:</a:t>
            </a:r>
            <a:endParaRPr lang="en-US" sz="1000" dirty="0"/>
          </a:p>
        </p:txBody>
      </p:sp>
      <p:sp>
        <p:nvSpPr>
          <p:cNvPr id="31" name="Text 29"/>
          <p:cNvSpPr/>
          <p:nvPr/>
        </p:nvSpPr>
        <p:spPr>
          <a:xfrm>
            <a:off x="5111496" y="3172968"/>
            <a:ext cx="3703320" cy="329184"/>
          </a:xfrm>
          <a:prstGeom prst="rect">
            <a:avLst/>
          </a:prstGeom>
          <a:noFill/>
          <a:ln/>
        </p:spPr>
        <p:txBody>
          <a:bodyPr wrap="square" lIns="0" tIns="0" rIns="0" bIns="0" rtlCol="0" anchor="ctr"/>
          <a:lstStyle/>
          <a:p>
            <a:pPr marL="0" indent="0">
              <a:buNone/>
            </a:pPr>
            <a:r>
              <a:rPr lang="en-US" sz="900" dirty="0">
                <a:solidFill>
                  <a:srgbClr val="1A1A2E"/>
                </a:solidFill>
              </a:rPr>
              <a:t>Existing participants recruit future participants; useful for hidden populations</a:t>
            </a:r>
            <a:endParaRPr lang="en-US" sz="900" dirty="0"/>
          </a:p>
        </p:txBody>
      </p:sp>
      <p:sp>
        <p:nvSpPr>
          <p:cNvPr id="32" name="Shape 30"/>
          <p:cNvSpPr/>
          <p:nvPr/>
        </p:nvSpPr>
        <p:spPr>
          <a:xfrm>
            <a:off x="4837176" y="3611880"/>
            <a:ext cx="182880" cy="182880"/>
          </a:xfrm>
          <a:prstGeom prst="ellipse">
            <a:avLst/>
          </a:prstGeom>
          <a:solidFill>
            <a:srgbClr val="0E7C7B"/>
          </a:solidFill>
          <a:ln w="12700">
            <a:solidFill>
              <a:srgbClr val="0E7C7B"/>
            </a:solidFill>
            <a:prstDash val="solid"/>
          </a:ln>
        </p:spPr>
        <p:txBody>
          <a:bodyPr/>
          <a:lstStyle/>
          <a:p>
            <a:endParaRPr lang="en-GB"/>
          </a:p>
        </p:txBody>
      </p:sp>
      <p:sp>
        <p:nvSpPr>
          <p:cNvPr id="33" name="Text 31"/>
          <p:cNvSpPr/>
          <p:nvPr/>
        </p:nvSpPr>
        <p:spPr>
          <a:xfrm>
            <a:off x="5111496" y="3584448"/>
            <a:ext cx="1188720" cy="228600"/>
          </a:xfrm>
          <a:prstGeom prst="rect">
            <a:avLst/>
          </a:prstGeom>
          <a:noFill/>
          <a:ln/>
        </p:spPr>
        <p:txBody>
          <a:bodyPr wrap="square" lIns="0" tIns="0" rIns="0" bIns="0" rtlCol="0" anchor="ctr"/>
          <a:lstStyle/>
          <a:p>
            <a:pPr marL="0" indent="0">
              <a:buNone/>
            </a:pPr>
            <a:r>
              <a:rPr lang="en-US" sz="1000" b="1" dirty="0">
                <a:solidFill>
                  <a:srgbClr val="0E7C7B"/>
                </a:solidFill>
              </a:rPr>
              <a:t>Convenience:</a:t>
            </a:r>
            <a:endParaRPr lang="en-US" sz="1000" dirty="0"/>
          </a:p>
        </p:txBody>
      </p:sp>
      <p:sp>
        <p:nvSpPr>
          <p:cNvPr id="34" name="Text 32"/>
          <p:cNvSpPr/>
          <p:nvPr/>
        </p:nvSpPr>
        <p:spPr>
          <a:xfrm>
            <a:off x="5111496" y="3813048"/>
            <a:ext cx="3703320" cy="329184"/>
          </a:xfrm>
          <a:prstGeom prst="rect">
            <a:avLst/>
          </a:prstGeom>
          <a:noFill/>
          <a:ln/>
        </p:spPr>
        <p:txBody>
          <a:bodyPr wrap="square" lIns="0" tIns="0" rIns="0" bIns="0" rtlCol="0" anchor="ctr"/>
          <a:lstStyle/>
          <a:p>
            <a:pPr marL="0" indent="0">
              <a:buNone/>
            </a:pPr>
            <a:r>
              <a:rPr lang="en-US" sz="900" dirty="0">
                <a:solidFill>
                  <a:srgbClr val="1A1A2E"/>
                </a:solidFill>
              </a:rPr>
              <a:t>Participants selected based on availability and ease of access</a:t>
            </a:r>
            <a:endParaRPr lang="en-US" sz="900" dirty="0"/>
          </a:p>
        </p:txBody>
      </p:sp>
      <p:sp>
        <p:nvSpPr>
          <p:cNvPr id="35" name="Shape 33"/>
          <p:cNvSpPr/>
          <p:nvPr/>
        </p:nvSpPr>
        <p:spPr>
          <a:xfrm>
            <a:off x="4837176" y="4251960"/>
            <a:ext cx="182880" cy="182880"/>
          </a:xfrm>
          <a:prstGeom prst="ellipse">
            <a:avLst/>
          </a:prstGeom>
          <a:solidFill>
            <a:srgbClr val="0E7C7B"/>
          </a:solidFill>
          <a:ln w="12700">
            <a:solidFill>
              <a:srgbClr val="0E7C7B"/>
            </a:solidFill>
            <a:prstDash val="solid"/>
          </a:ln>
        </p:spPr>
        <p:txBody>
          <a:bodyPr/>
          <a:lstStyle/>
          <a:p>
            <a:endParaRPr lang="en-GB"/>
          </a:p>
        </p:txBody>
      </p:sp>
      <p:sp>
        <p:nvSpPr>
          <p:cNvPr id="36" name="Text 34"/>
          <p:cNvSpPr/>
          <p:nvPr/>
        </p:nvSpPr>
        <p:spPr>
          <a:xfrm>
            <a:off x="5111496" y="4224528"/>
            <a:ext cx="1188720" cy="228600"/>
          </a:xfrm>
          <a:prstGeom prst="rect">
            <a:avLst/>
          </a:prstGeom>
          <a:noFill/>
          <a:ln/>
        </p:spPr>
        <p:txBody>
          <a:bodyPr wrap="square" lIns="0" tIns="0" rIns="0" bIns="0" rtlCol="0" anchor="ctr"/>
          <a:lstStyle/>
          <a:p>
            <a:pPr marL="0" indent="0">
              <a:buNone/>
            </a:pPr>
            <a:r>
              <a:rPr lang="en-US" sz="1000" b="1" dirty="0">
                <a:solidFill>
                  <a:srgbClr val="0E7C7B"/>
                </a:solidFill>
              </a:rPr>
              <a:t>Theoretical:</a:t>
            </a:r>
            <a:endParaRPr lang="en-US" sz="1000" dirty="0"/>
          </a:p>
        </p:txBody>
      </p:sp>
      <p:sp>
        <p:nvSpPr>
          <p:cNvPr id="37" name="Text 35"/>
          <p:cNvSpPr/>
          <p:nvPr/>
        </p:nvSpPr>
        <p:spPr>
          <a:xfrm>
            <a:off x="5111496" y="4453128"/>
            <a:ext cx="3703320" cy="329184"/>
          </a:xfrm>
          <a:prstGeom prst="rect">
            <a:avLst/>
          </a:prstGeom>
          <a:noFill/>
          <a:ln/>
        </p:spPr>
        <p:txBody>
          <a:bodyPr wrap="square" lIns="0" tIns="0" rIns="0" bIns="0" rtlCol="0" anchor="ctr"/>
          <a:lstStyle/>
          <a:p>
            <a:pPr marL="0" indent="0">
              <a:buNone/>
            </a:pPr>
            <a:r>
              <a:rPr lang="en-US" sz="900" dirty="0">
                <a:solidFill>
                  <a:srgbClr val="1A1A2E"/>
                </a:solidFill>
              </a:rPr>
              <a:t>Sampling continues until theoretical saturation is achieved</a:t>
            </a:r>
            <a:endParaRPr lang="en-US" sz="900" dirty="0"/>
          </a:p>
        </p:txBody>
      </p:sp>
      <p:sp>
        <p:nvSpPr>
          <p:cNvPr id="38" name="Text 36"/>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9/12</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0">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6A1B9A"/>
          </a:solidFill>
          <a:ln w="12700">
            <a:solidFill>
              <a:srgbClr val="6A1B9A"/>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200" b="1" dirty="0">
                <a:solidFill>
                  <a:srgbClr val="FFFFFF"/>
                </a:solidFill>
              </a:rPr>
              <a:t>Validity, Reliability &amp; Trustworthiness</a:t>
            </a:r>
            <a:endParaRPr lang="en-US" sz="2200" dirty="0"/>
          </a:p>
        </p:txBody>
      </p:sp>
      <p:sp>
        <p:nvSpPr>
          <p:cNvPr id="4" name="Shape 2"/>
          <p:cNvSpPr/>
          <p:nvPr/>
        </p:nvSpPr>
        <p:spPr>
          <a:xfrm>
            <a:off x="411480" y="850392"/>
            <a:ext cx="8321040" cy="777240"/>
          </a:xfrm>
          <a:prstGeom prst="rect">
            <a:avLst/>
          </a:prstGeom>
          <a:solidFill>
            <a:srgbClr val="FFFFFF"/>
          </a:solidFill>
          <a:ln w="12700">
            <a:solidFill>
              <a:srgbClr val="6A1B9A"/>
            </a:solidFill>
            <a:prstDash val="solid"/>
          </a:ln>
          <a:effectLst>
            <a:outerShdw blurRad="101600" dist="38100" dir="8100000" algn="bl" rotWithShape="0">
              <a:srgbClr val="000000">
                <a:alpha val="12000"/>
              </a:srgbClr>
            </a:outerShdw>
          </a:effectLst>
        </p:spPr>
        <p:txBody>
          <a:bodyPr/>
          <a:lstStyle/>
          <a:p>
            <a:endParaRPr lang="en-GB"/>
          </a:p>
        </p:txBody>
      </p:sp>
      <p:sp>
        <p:nvSpPr>
          <p:cNvPr id="5" name="Shape 3"/>
          <p:cNvSpPr/>
          <p:nvPr/>
        </p:nvSpPr>
        <p:spPr>
          <a:xfrm>
            <a:off x="411480" y="850392"/>
            <a:ext cx="91440" cy="777240"/>
          </a:xfrm>
          <a:prstGeom prst="rect">
            <a:avLst/>
          </a:prstGeom>
          <a:solidFill>
            <a:srgbClr val="6A1B9A"/>
          </a:solidFill>
          <a:ln w="12700">
            <a:solidFill>
              <a:srgbClr val="6A1B9A"/>
            </a:solidFill>
            <a:prstDash val="solid"/>
          </a:ln>
        </p:spPr>
        <p:txBody>
          <a:bodyPr/>
          <a:lstStyle/>
          <a:p>
            <a:endParaRPr lang="en-GB"/>
          </a:p>
        </p:txBody>
      </p:sp>
      <p:sp>
        <p:nvSpPr>
          <p:cNvPr id="6" name="Text 4"/>
          <p:cNvSpPr/>
          <p:nvPr/>
        </p:nvSpPr>
        <p:spPr>
          <a:xfrm>
            <a:off x="594360" y="896112"/>
            <a:ext cx="7955280" cy="502920"/>
          </a:xfrm>
          <a:prstGeom prst="rect">
            <a:avLst/>
          </a:prstGeom>
          <a:noFill/>
          <a:ln/>
        </p:spPr>
        <p:txBody>
          <a:bodyPr wrap="square" lIns="0" tIns="0" rIns="0" bIns="0" rtlCol="0" anchor="ctr"/>
          <a:lstStyle/>
          <a:p>
            <a:pPr marL="0" indent="0">
              <a:buNone/>
            </a:pPr>
            <a:r>
              <a:rPr lang="en-US" sz="1100" i="1" dirty="0">
                <a:solidFill>
                  <a:srgbClr val="1A1A2E"/>
                </a:solidFill>
              </a:rPr>
              <a:t>"Trustworthiness refers to the degree to which qualitative research can be judged as sound through the criteria of credibility, transferability, dependability, and confirmability."</a:t>
            </a:r>
            <a:endParaRPr lang="en-US" sz="1100" dirty="0"/>
          </a:p>
        </p:txBody>
      </p:sp>
      <p:sp>
        <p:nvSpPr>
          <p:cNvPr id="7" name="Text 5"/>
          <p:cNvSpPr/>
          <p:nvPr/>
        </p:nvSpPr>
        <p:spPr>
          <a:xfrm>
            <a:off x="594360" y="1490472"/>
            <a:ext cx="7955280" cy="164592"/>
          </a:xfrm>
          <a:prstGeom prst="rect">
            <a:avLst/>
          </a:prstGeom>
          <a:noFill/>
          <a:ln/>
        </p:spPr>
        <p:txBody>
          <a:bodyPr wrap="square" lIns="0" tIns="0" rIns="0" bIns="0" rtlCol="0" anchor="ctr"/>
          <a:lstStyle/>
          <a:p>
            <a:pPr marL="0" indent="0">
              <a:buNone/>
            </a:pPr>
            <a:r>
              <a:rPr lang="en-US" sz="800" i="1" dirty="0">
                <a:solidFill>
                  <a:srgbClr val="4A5568"/>
                </a:solidFill>
              </a:rPr>
              <a:t>Lincoln, Y.S. &amp; Guba, E.G. (1985). Naturalistic Inquiry. Beverly Hills: Sage.</a:t>
            </a:r>
            <a:endParaRPr lang="en-US" sz="800" dirty="0"/>
          </a:p>
        </p:txBody>
      </p:sp>
      <p:sp>
        <p:nvSpPr>
          <p:cNvPr id="8" name="Text 6"/>
          <p:cNvSpPr/>
          <p:nvPr/>
        </p:nvSpPr>
        <p:spPr>
          <a:xfrm>
            <a:off x="411480" y="1847088"/>
            <a:ext cx="3840480" cy="256032"/>
          </a:xfrm>
          <a:prstGeom prst="rect">
            <a:avLst/>
          </a:prstGeom>
          <a:noFill/>
          <a:ln/>
        </p:spPr>
        <p:txBody>
          <a:bodyPr wrap="square" lIns="0" tIns="0" rIns="0" bIns="0" rtlCol="0" anchor="ctr"/>
          <a:lstStyle/>
          <a:p>
            <a:pPr marL="0" indent="0">
              <a:buNone/>
            </a:pPr>
            <a:r>
              <a:rPr lang="en-US" sz="900" b="1" kern="0" spc="200" dirty="0">
                <a:solidFill>
                  <a:srgbClr val="1565C0"/>
                </a:solidFill>
              </a:rPr>
              <a:t>QUANTITATIVE CRITERIA</a:t>
            </a:r>
            <a:endParaRPr lang="en-US" sz="900" dirty="0"/>
          </a:p>
        </p:txBody>
      </p:sp>
      <p:sp>
        <p:nvSpPr>
          <p:cNvPr id="9" name="Shape 7"/>
          <p:cNvSpPr/>
          <p:nvPr/>
        </p:nvSpPr>
        <p:spPr>
          <a:xfrm>
            <a:off x="411480" y="2148840"/>
            <a:ext cx="3977640" cy="1024128"/>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10" name="Shape 8"/>
          <p:cNvSpPr/>
          <p:nvPr/>
        </p:nvSpPr>
        <p:spPr>
          <a:xfrm>
            <a:off x="411480" y="2148840"/>
            <a:ext cx="82296" cy="1024128"/>
          </a:xfrm>
          <a:prstGeom prst="rect">
            <a:avLst/>
          </a:prstGeom>
          <a:solidFill>
            <a:srgbClr val="1565C0"/>
          </a:solidFill>
          <a:ln w="12700">
            <a:solidFill>
              <a:srgbClr val="1565C0"/>
            </a:solidFill>
            <a:prstDash val="solid"/>
          </a:ln>
        </p:spPr>
        <p:txBody>
          <a:bodyPr/>
          <a:lstStyle/>
          <a:p>
            <a:endParaRPr lang="en-GB"/>
          </a:p>
        </p:txBody>
      </p:sp>
      <p:sp>
        <p:nvSpPr>
          <p:cNvPr id="11" name="Text 9"/>
          <p:cNvSpPr/>
          <p:nvPr/>
        </p:nvSpPr>
        <p:spPr>
          <a:xfrm>
            <a:off x="576072" y="2194560"/>
            <a:ext cx="3657600" cy="256032"/>
          </a:xfrm>
          <a:prstGeom prst="rect">
            <a:avLst/>
          </a:prstGeom>
          <a:noFill/>
          <a:ln/>
        </p:spPr>
        <p:txBody>
          <a:bodyPr wrap="square" lIns="0" tIns="0" rIns="0" bIns="0" rtlCol="0" anchor="ctr"/>
          <a:lstStyle/>
          <a:p>
            <a:pPr marL="0" indent="0">
              <a:buNone/>
            </a:pPr>
            <a:r>
              <a:rPr lang="en-US" sz="1200" b="1" dirty="0">
                <a:solidFill>
                  <a:srgbClr val="1565C0"/>
                </a:solidFill>
              </a:rPr>
              <a:t>Validity</a:t>
            </a:r>
            <a:endParaRPr lang="en-US" sz="1200" dirty="0"/>
          </a:p>
        </p:txBody>
      </p:sp>
      <p:sp>
        <p:nvSpPr>
          <p:cNvPr id="12" name="Text 10"/>
          <p:cNvSpPr/>
          <p:nvPr/>
        </p:nvSpPr>
        <p:spPr>
          <a:xfrm>
            <a:off x="576072" y="2496312"/>
            <a:ext cx="3703320" cy="594360"/>
          </a:xfrm>
          <a:prstGeom prst="rect">
            <a:avLst/>
          </a:prstGeom>
          <a:noFill/>
          <a:ln/>
        </p:spPr>
        <p:txBody>
          <a:bodyPr wrap="square" lIns="0" tIns="0" rIns="0" bIns="0" rtlCol="0" anchor="ctr"/>
          <a:lstStyle/>
          <a:p>
            <a:pPr marL="0" indent="0">
              <a:buNone/>
            </a:pPr>
            <a:r>
              <a:rPr lang="en-US" sz="1000" dirty="0">
                <a:solidFill>
                  <a:srgbClr val="1A1A2E"/>
                </a:solidFill>
              </a:rPr>
              <a:t>Does the instrument measure what it claims to measure? (internal &amp; external)</a:t>
            </a:r>
            <a:endParaRPr lang="en-US" sz="1000" dirty="0"/>
          </a:p>
        </p:txBody>
      </p:sp>
      <p:sp>
        <p:nvSpPr>
          <p:cNvPr id="13" name="Shape 11"/>
          <p:cNvSpPr/>
          <p:nvPr/>
        </p:nvSpPr>
        <p:spPr>
          <a:xfrm>
            <a:off x="4617720" y="2148840"/>
            <a:ext cx="3977640" cy="1024128"/>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14" name="Shape 12"/>
          <p:cNvSpPr/>
          <p:nvPr/>
        </p:nvSpPr>
        <p:spPr>
          <a:xfrm>
            <a:off x="4617720" y="2148840"/>
            <a:ext cx="82296" cy="1024128"/>
          </a:xfrm>
          <a:prstGeom prst="rect">
            <a:avLst/>
          </a:prstGeom>
          <a:solidFill>
            <a:srgbClr val="1565C0"/>
          </a:solidFill>
          <a:ln w="12700">
            <a:solidFill>
              <a:srgbClr val="1565C0"/>
            </a:solidFill>
            <a:prstDash val="solid"/>
          </a:ln>
        </p:spPr>
        <p:txBody>
          <a:bodyPr/>
          <a:lstStyle/>
          <a:p>
            <a:endParaRPr lang="en-GB"/>
          </a:p>
        </p:txBody>
      </p:sp>
      <p:sp>
        <p:nvSpPr>
          <p:cNvPr id="15" name="Text 13"/>
          <p:cNvSpPr/>
          <p:nvPr/>
        </p:nvSpPr>
        <p:spPr>
          <a:xfrm>
            <a:off x="4782312" y="2194560"/>
            <a:ext cx="3657600" cy="256032"/>
          </a:xfrm>
          <a:prstGeom prst="rect">
            <a:avLst/>
          </a:prstGeom>
          <a:noFill/>
          <a:ln/>
        </p:spPr>
        <p:txBody>
          <a:bodyPr wrap="square" lIns="0" tIns="0" rIns="0" bIns="0" rtlCol="0" anchor="ctr"/>
          <a:lstStyle/>
          <a:p>
            <a:pPr marL="0" indent="0">
              <a:buNone/>
            </a:pPr>
            <a:r>
              <a:rPr lang="en-US" sz="1200" b="1" dirty="0">
                <a:solidFill>
                  <a:srgbClr val="1565C0"/>
                </a:solidFill>
              </a:rPr>
              <a:t>Reliability</a:t>
            </a:r>
            <a:endParaRPr lang="en-US" sz="1200" dirty="0"/>
          </a:p>
        </p:txBody>
      </p:sp>
      <p:sp>
        <p:nvSpPr>
          <p:cNvPr id="16" name="Text 14"/>
          <p:cNvSpPr/>
          <p:nvPr/>
        </p:nvSpPr>
        <p:spPr>
          <a:xfrm>
            <a:off x="4782312" y="2496312"/>
            <a:ext cx="3703320" cy="594360"/>
          </a:xfrm>
          <a:prstGeom prst="rect">
            <a:avLst/>
          </a:prstGeom>
          <a:noFill/>
          <a:ln/>
        </p:spPr>
        <p:txBody>
          <a:bodyPr wrap="square" lIns="0" tIns="0" rIns="0" bIns="0" rtlCol="0" anchor="ctr"/>
          <a:lstStyle/>
          <a:p>
            <a:pPr marL="0" indent="0">
              <a:buNone/>
            </a:pPr>
            <a:r>
              <a:rPr lang="en-US" sz="1000" dirty="0">
                <a:solidFill>
                  <a:srgbClr val="1A1A2E"/>
                </a:solidFill>
              </a:rPr>
              <a:t>Consistency of measurement across time, contexts, and observers</a:t>
            </a:r>
            <a:endParaRPr lang="en-US" sz="1000" dirty="0"/>
          </a:p>
        </p:txBody>
      </p:sp>
      <p:sp>
        <p:nvSpPr>
          <p:cNvPr id="17" name="Text 15"/>
          <p:cNvSpPr/>
          <p:nvPr/>
        </p:nvSpPr>
        <p:spPr>
          <a:xfrm>
            <a:off x="411480" y="3310128"/>
            <a:ext cx="7315200" cy="256032"/>
          </a:xfrm>
          <a:prstGeom prst="rect">
            <a:avLst/>
          </a:prstGeom>
          <a:noFill/>
          <a:ln/>
        </p:spPr>
        <p:txBody>
          <a:bodyPr wrap="square" lIns="0" tIns="0" rIns="0" bIns="0" rtlCol="0" anchor="ctr"/>
          <a:lstStyle/>
          <a:p>
            <a:pPr marL="0" indent="0">
              <a:buNone/>
            </a:pPr>
            <a:r>
              <a:rPr lang="en-US" sz="900" b="1" kern="0" spc="200" dirty="0">
                <a:solidFill>
                  <a:srgbClr val="6A1B9A"/>
                </a:solidFill>
              </a:rPr>
              <a:t>QUALITATIVE CRITERIA (Lincoln &amp; Guba, 1985)</a:t>
            </a:r>
            <a:endParaRPr lang="en-US" sz="900" dirty="0"/>
          </a:p>
        </p:txBody>
      </p:sp>
      <p:sp>
        <p:nvSpPr>
          <p:cNvPr id="18" name="Shape 16"/>
          <p:cNvSpPr/>
          <p:nvPr/>
        </p:nvSpPr>
        <p:spPr>
          <a:xfrm>
            <a:off x="320040" y="3611880"/>
            <a:ext cx="2011680" cy="1234440"/>
          </a:xfrm>
          <a:prstGeom prst="rect">
            <a:avLst/>
          </a:prstGeom>
          <a:solidFill>
            <a:srgbClr val="FFFFFF"/>
          </a:solidFill>
          <a:ln w="12700">
            <a:solidFill>
              <a:srgbClr val="6A1B9A"/>
            </a:solidFill>
            <a:prstDash val="solid"/>
          </a:ln>
          <a:effectLst>
            <a:outerShdw blurRad="101600" dist="38100" dir="8100000" algn="bl" rotWithShape="0">
              <a:srgbClr val="000000">
                <a:alpha val="12000"/>
              </a:srgbClr>
            </a:outerShdw>
          </a:effectLst>
        </p:spPr>
        <p:txBody>
          <a:bodyPr/>
          <a:lstStyle/>
          <a:p>
            <a:endParaRPr lang="en-GB"/>
          </a:p>
        </p:txBody>
      </p:sp>
      <p:sp>
        <p:nvSpPr>
          <p:cNvPr id="19" name="Shape 17"/>
          <p:cNvSpPr/>
          <p:nvPr/>
        </p:nvSpPr>
        <p:spPr>
          <a:xfrm>
            <a:off x="320040" y="3611880"/>
            <a:ext cx="2011680" cy="320040"/>
          </a:xfrm>
          <a:prstGeom prst="rect">
            <a:avLst/>
          </a:prstGeom>
          <a:solidFill>
            <a:srgbClr val="6A1B9A"/>
          </a:solidFill>
          <a:ln w="12700">
            <a:solidFill>
              <a:srgbClr val="6A1B9A"/>
            </a:solidFill>
            <a:prstDash val="solid"/>
          </a:ln>
        </p:spPr>
        <p:txBody>
          <a:bodyPr/>
          <a:lstStyle/>
          <a:p>
            <a:endParaRPr lang="en-GB"/>
          </a:p>
        </p:txBody>
      </p:sp>
      <p:sp>
        <p:nvSpPr>
          <p:cNvPr id="20" name="Text 18"/>
          <p:cNvSpPr/>
          <p:nvPr/>
        </p:nvSpPr>
        <p:spPr>
          <a:xfrm>
            <a:off x="393192" y="3630168"/>
            <a:ext cx="1874520" cy="256032"/>
          </a:xfrm>
          <a:prstGeom prst="rect">
            <a:avLst/>
          </a:prstGeom>
          <a:noFill/>
          <a:ln/>
        </p:spPr>
        <p:txBody>
          <a:bodyPr wrap="square" lIns="0" tIns="0" rIns="0" bIns="0" rtlCol="0" anchor="ctr"/>
          <a:lstStyle/>
          <a:p>
            <a:pPr marL="0" indent="0" algn="ctr">
              <a:buNone/>
            </a:pPr>
            <a:r>
              <a:rPr lang="en-US" sz="1050" b="1" dirty="0">
                <a:solidFill>
                  <a:srgbClr val="FFFFFF"/>
                </a:solidFill>
              </a:rPr>
              <a:t>Credibility</a:t>
            </a:r>
            <a:endParaRPr lang="en-US" sz="1050" dirty="0"/>
          </a:p>
        </p:txBody>
      </p:sp>
      <p:sp>
        <p:nvSpPr>
          <p:cNvPr id="21" name="Text 19"/>
          <p:cNvSpPr/>
          <p:nvPr/>
        </p:nvSpPr>
        <p:spPr>
          <a:xfrm>
            <a:off x="393192" y="3986784"/>
            <a:ext cx="1874520" cy="777240"/>
          </a:xfrm>
          <a:prstGeom prst="rect">
            <a:avLst/>
          </a:prstGeom>
          <a:noFill/>
          <a:ln/>
        </p:spPr>
        <p:txBody>
          <a:bodyPr wrap="square" lIns="0" tIns="0" rIns="0" bIns="0" rtlCol="0" anchor="ctr"/>
          <a:lstStyle/>
          <a:p>
            <a:pPr marL="0" indent="0" algn="ctr">
              <a:buNone/>
            </a:pPr>
            <a:r>
              <a:rPr lang="en-US" sz="900" dirty="0">
                <a:solidFill>
                  <a:srgbClr val="1A1A2E"/>
                </a:solidFill>
              </a:rPr>
              <a:t>Prolonged engagement, triangulation, member checking</a:t>
            </a:r>
            <a:endParaRPr lang="en-US" sz="900" dirty="0"/>
          </a:p>
        </p:txBody>
      </p:sp>
      <p:sp>
        <p:nvSpPr>
          <p:cNvPr id="22" name="Shape 20"/>
          <p:cNvSpPr/>
          <p:nvPr/>
        </p:nvSpPr>
        <p:spPr>
          <a:xfrm>
            <a:off x="2496312" y="3611880"/>
            <a:ext cx="2011680" cy="1234440"/>
          </a:xfrm>
          <a:prstGeom prst="rect">
            <a:avLst/>
          </a:prstGeom>
          <a:solidFill>
            <a:srgbClr val="FFFFFF"/>
          </a:solidFill>
          <a:ln w="12700">
            <a:solidFill>
              <a:srgbClr val="6A1B9A"/>
            </a:solidFill>
            <a:prstDash val="solid"/>
          </a:ln>
          <a:effectLst>
            <a:outerShdw blurRad="101600" dist="38100" dir="8100000" algn="bl" rotWithShape="0">
              <a:srgbClr val="000000">
                <a:alpha val="12000"/>
              </a:srgbClr>
            </a:outerShdw>
          </a:effectLst>
        </p:spPr>
        <p:txBody>
          <a:bodyPr/>
          <a:lstStyle/>
          <a:p>
            <a:endParaRPr lang="en-GB"/>
          </a:p>
        </p:txBody>
      </p:sp>
      <p:sp>
        <p:nvSpPr>
          <p:cNvPr id="23" name="Shape 21"/>
          <p:cNvSpPr/>
          <p:nvPr/>
        </p:nvSpPr>
        <p:spPr>
          <a:xfrm>
            <a:off x="2496312" y="3611880"/>
            <a:ext cx="2011680" cy="320040"/>
          </a:xfrm>
          <a:prstGeom prst="rect">
            <a:avLst/>
          </a:prstGeom>
          <a:solidFill>
            <a:srgbClr val="6A1B9A"/>
          </a:solidFill>
          <a:ln w="12700">
            <a:solidFill>
              <a:srgbClr val="6A1B9A"/>
            </a:solidFill>
            <a:prstDash val="solid"/>
          </a:ln>
        </p:spPr>
        <p:txBody>
          <a:bodyPr/>
          <a:lstStyle/>
          <a:p>
            <a:endParaRPr lang="en-GB"/>
          </a:p>
        </p:txBody>
      </p:sp>
      <p:sp>
        <p:nvSpPr>
          <p:cNvPr id="24" name="Text 22"/>
          <p:cNvSpPr/>
          <p:nvPr/>
        </p:nvSpPr>
        <p:spPr>
          <a:xfrm>
            <a:off x="2569464" y="3630168"/>
            <a:ext cx="1874520" cy="256032"/>
          </a:xfrm>
          <a:prstGeom prst="rect">
            <a:avLst/>
          </a:prstGeom>
          <a:noFill/>
          <a:ln/>
        </p:spPr>
        <p:txBody>
          <a:bodyPr wrap="square" lIns="0" tIns="0" rIns="0" bIns="0" rtlCol="0" anchor="ctr"/>
          <a:lstStyle/>
          <a:p>
            <a:pPr marL="0" indent="0" algn="ctr">
              <a:buNone/>
            </a:pPr>
            <a:r>
              <a:rPr lang="en-US" sz="1050" b="1" dirty="0">
                <a:solidFill>
                  <a:srgbClr val="FFFFFF"/>
                </a:solidFill>
              </a:rPr>
              <a:t>Transferability</a:t>
            </a:r>
            <a:endParaRPr lang="en-US" sz="1050" dirty="0"/>
          </a:p>
        </p:txBody>
      </p:sp>
      <p:sp>
        <p:nvSpPr>
          <p:cNvPr id="25" name="Text 23"/>
          <p:cNvSpPr/>
          <p:nvPr/>
        </p:nvSpPr>
        <p:spPr>
          <a:xfrm>
            <a:off x="2569464" y="3986784"/>
            <a:ext cx="1874520" cy="777240"/>
          </a:xfrm>
          <a:prstGeom prst="rect">
            <a:avLst/>
          </a:prstGeom>
          <a:noFill/>
          <a:ln/>
        </p:spPr>
        <p:txBody>
          <a:bodyPr wrap="square" lIns="0" tIns="0" rIns="0" bIns="0" rtlCol="0" anchor="ctr"/>
          <a:lstStyle/>
          <a:p>
            <a:pPr marL="0" indent="0" algn="ctr">
              <a:buNone/>
            </a:pPr>
            <a:r>
              <a:rPr lang="en-US" sz="900" dirty="0">
                <a:solidFill>
                  <a:srgbClr val="1A1A2E"/>
                </a:solidFill>
              </a:rPr>
              <a:t>Thick description enables reader to judge applicability</a:t>
            </a:r>
            <a:endParaRPr lang="en-US" sz="900" dirty="0"/>
          </a:p>
        </p:txBody>
      </p:sp>
      <p:sp>
        <p:nvSpPr>
          <p:cNvPr id="26" name="Shape 24"/>
          <p:cNvSpPr/>
          <p:nvPr/>
        </p:nvSpPr>
        <p:spPr>
          <a:xfrm>
            <a:off x="4672584" y="3611880"/>
            <a:ext cx="2011680" cy="1234440"/>
          </a:xfrm>
          <a:prstGeom prst="rect">
            <a:avLst/>
          </a:prstGeom>
          <a:solidFill>
            <a:srgbClr val="FFFFFF"/>
          </a:solidFill>
          <a:ln w="12700">
            <a:solidFill>
              <a:srgbClr val="6A1B9A"/>
            </a:solidFill>
            <a:prstDash val="solid"/>
          </a:ln>
          <a:effectLst>
            <a:outerShdw blurRad="101600" dist="38100" dir="8100000" algn="bl" rotWithShape="0">
              <a:srgbClr val="000000">
                <a:alpha val="12000"/>
              </a:srgbClr>
            </a:outerShdw>
          </a:effectLst>
        </p:spPr>
        <p:txBody>
          <a:bodyPr/>
          <a:lstStyle/>
          <a:p>
            <a:endParaRPr lang="en-GB"/>
          </a:p>
        </p:txBody>
      </p:sp>
      <p:sp>
        <p:nvSpPr>
          <p:cNvPr id="27" name="Shape 25"/>
          <p:cNvSpPr/>
          <p:nvPr/>
        </p:nvSpPr>
        <p:spPr>
          <a:xfrm>
            <a:off x="4672584" y="3611880"/>
            <a:ext cx="2011680" cy="320040"/>
          </a:xfrm>
          <a:prstGeom prst="rect">
            <a:avLst/>
          </a:prstGeom>
          <a:solidFill>
            <a:srgbClr val="6A1B9A"/>
          </a:solidFill>
          <a:ln w="12700">
            <a:solidFill>
              <a:srgbClr val="6A1B9A"/>
            </a:solidFill>
            <a:prstDash val="solid"/>
          </a:ln>
        </p:spPr>
        <p:txBody>
          <a:bodyPr/>
          <a:lstStyle/>
          <a:p>
            <a:endParaRPr lang="en-GB"/>
          </a:p>
        </p:txBody>
      </p:sp>
      <p:sp>
        <p:nvSpPr>
          <p:cNvPr id="28" name="Text 26"/>
          <p:cNvSpPr/>
          <p:nvPr/>
        </p:nvSpPr>
        <p:spPr>
          <a:xfrm>
            <a:off x="4745736" y="3630168"/>
            <a:ext cx="1874520" cy="256032"/>
          </a:xfrm>
          <a:prstGeom prst="rect">
            <a:avLst/>
          </a:prstGeom>
          <a:noFill/>
          <a:ln/>
        </p:spPr>
        <p:txBody>
          <a:bodyPr wrap="square" lIns="0" tIns="0" rIns="0" bIns="0" rtlCol="0" anchor="ctr"/>
          <a:lstStyle/>
          <a:p>
            <a:pPr marL="0" indent="0" algn="ctr">
              <a:buNone/>
            </a:pPr>
            <a:r>
              <a:rPr lang="en-US" sz="1050" b="1" dirty="0">
                <a:solidFill>
                  <a:srgbClr val="FFFFFF"/>
                </a:solidFill>
              </a:rPr>
              <a:t>Dependability</a:t>
            </a:r>
            <a:endParaRPr lang="en-US" sz="1050" dirty="0"/>
          </a:p>
        </p:txBody>
      </p:sp>
      <p:sp>
        <p:nvSpPr>
          <p:cNvPr id="29" name="Text 27"/>
          <p:cNvSpPr/>
          <p:nvPr/>
        </p:nvSpPr>
        <p:spPr>
          <a:xfrm>
            <a:off x="4745736" y="3986784"/>
            <a:ext cx="1874520" cy="777240"/>
          </a:xfrm>
          <a:prstGeom prst="rect">
            <a:avLst/>
          </a:prstGeom>
          <a:noFill/>
          <a:ln/>
        </p:spPr>
        <p:txBody>
          <a:bodyPr wrap="square" lIns="0" tIns="0" rIns="0" bIns="0" rtlCol="0" anchor="ctr"/>
          <a:lstStyle/>
          <a:p>
            <a:pPr marL="0" indent="0" algn="ctr">
              <a:buNone/>
            </a:pPr>
            <a:r>
              <a:rPr lang="en-US" sz="900" dirty="0">
                <a:solidFill>
                  <a:srgbClr val="1A1A2E"/>
                </a:solidFill>
              </a:rPr>
              <a:t>Audit trail documents methodological decisions</a:t>
            </a:r>
            <a:endParaRPr lang="en-US" sz="900" dirty="0"/>
          </a:p>
        </p:txBody>
      </p:sp>
      <p:sp>
        <p:nvSpPr>
          <p:cNvPr id="30" name="Shape 28"/>
          <p:cNvSpPr/>
          <p:nvPr/>
        </p:nvSpPr>
        <p:spPr>
          <a:xfrm>
            <a:off x="6848856" y="3611880"/>
            <a:ext cx="2011680" cy="1234440"/>
          </a:xfrm>
          <a:prstGeom prst="rect">
            <a:avLst/>
          </a:prstGeom>
          <a:solidFill>
            <a:srgbClr val="FFFFFF"/>
          </a:solidFill>
          <a:ln w="12700">
            <a:solidFill>
              <a:srgbClr val="6A1B9A"/>
            </a:solidFill>
            <a:prstDash val="solid"/>
          </a:ln>
          <a:effectLst>
            <a:outerShdw blurRad="101600" dist="38100" dir="8100000" algn="bl" rotWithShape="0">
              <a:srgbClr val="000000">
                <a:alpha val="12000"/>
              </a:srgbClr>
            </a:outerShdw>
          </a:effectLst>
        </p:spPr>
        <p:txBody>
          <a:bodyPr/>
          <a:lstStyle/>
          <a:p>
            <a:endParaRPr lang="en-GB"/>
          </a:p>
        </p:txBody>
      </p:sp>
      <p:sp>
        <p:nvSpPr>
          <p:cNvPr id="31" name="Shape 29"/>
          <p:cNvSpPr/>
          <p:nvPr/>
        </p:nvSpPr>
        <p:spPr>
          <a:xfrm>
            <a:off x="6848856" y="3611880"/>
            <a:ext cx="2011680" cy="320040"/>
          </a:xfrm>
          <a:prstGeom prst="rect">
            <a:avLst/>
          </a:prstGeom>
          <a:solidFill>
            <a:srgbClr val="6A1B9A"/>
          </a:solidFill>
          <a:ln w="12700">
            <a:solidFill>
              <a:srgbClr val="6A1B9A"/>
            </a:solidFill>
            <a:prstDash val="solid"/>
          </a:ln>
        </p:spPr>
        <p:txBody>
          <a:bodyPr/>
          <a:lstStyle/>
          <a:p>
            <a:endParaRPr lang="en-GB"/>
          </a:p>
        </p:txBody>
      </p:sp>
      <p:sp>
        <p:nvSpPr>
          <p:cNvPr id="32" name="Text 30"/>
          <p:cNvSpPr/>
          <p:nvPr/>
        </p:nvSpPr>
        <p:spPr>
          <a:xfrm>
            <a:off x="6922008" y="3630168"/>
            <a:ext cx="1874520" cy="256032"/>
          </a:xfrm>
          <a:prstGeom prst="rect">
            <a:avLst/>
          </a:prstGeom>
          <a:noFill/>
          <a:ln/>
        </p:spPr>
        <p:txBody>
          <a:bodyPr wrap="square" lIns="0" tIns="0" rIns="0" bIns="0" rtlCol="0" anchor="ctr"/>
          <a:lstStyle/>
          <a:p>
            <a:pPr marL="0" indent="0" algn="ctr">
              <a:buNone/>
            </a:pPr>
            <a:r>
              <a:rPr lang="en-US" sz="1050" b="1" dirty="0">
                <a:solidFill>
                  <a:srgbClr val="FFFFFF"/>
                </a:solidFill>
              </a:rPr>
              <a:t>Confirmability</a:t>
            </a:r>
            <a:endParaRPr lang="en-US" sz="1050" dirty="0"/>
          </a:p>
        </p:txBody>
      </p:sp>
      <p:sp>
        <p:nvSpPr>
          <p:cNvPr id="33" name="Text 31"/>
          <p:cNvSpPr/>
          <p:nvPr/>
        </p:nvSpPr>
        <p:spPr>
          <a:xfrm>
            <a:off x="6922008" y="3986784"/>
            <a:ext cx="1874520" cy="777240"/>
          </a:xfrm>
          <a:prstGeom prst="rect">
            <a:avLst/>
          </a:prstGeom>
          <a:noFill/>
          <a:ln/>
        </p:spPr>
        <p:txBody>
          <a:bodyPr wrap="square" lIns="0" tIns="0" rIns="0" bIns="0" rtlCol="0" anchor="ctr"/>
          <a:lstStyle/>
          <a:p>
            <a:pPr marL="0" indent="0" algn="ctr">
              <a:buNone/>
            </a:pPr>
            <a:r>
              <a:rPr lang="en-US" sz="900" dirty="0">
                <a:solidFill>
                  <a:srgbClr val="1A1A2E"/>
                </a:solidFill>
              </a:rPr>
              <a:t>Reflexivity ensures findings reflect participants, not researcher</a:t>
            </a:r>
            <a:endParaRPr lang="en-US" sz="900" dirty="0"/>
          </a:p>
        </p:txBody>
      </p:sp>
      <p:sp>
        <p:nvSpPr>
          <p:cNvPr id="34" name="Text 32"/>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10/12</a:t>
            </a:r>
            <a:endParaRPr lang="en-US"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bg>
      <p:bgPr>
        <a:solidFill>
          <a:srgbClr val="F4F6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B2A4A"/>
          </a:solidFill>
          <a:ln w="12700">
            <a:solidFill>
              <a:srgbClr val="1B2A4A"/>
            </a:solidFill>
            <a:prstDash val="solid"/>
          </a:ln>
        </p:spPr>
        <p:txBody>
          <a:bodyPr/>
          <a:lstStyle/>
          <a:p>
            <a:endParaRPr lang="en-GB"/>
          </a:p>
        </p:txBody>
      </p:sp>
      <p:sp>
        <p:nvSpPr>
          <p:cNvPr id="3" name="Text 1"/>
          <p:cNvSpPr/>
          <p:nvPr/>
        </p:nvSpPr>
        <p:spPr>
          <a:xfrm>
            <a:off x="365760" y="91440"/>
            <a:ext cx="8229600" cy="502920"/>
          </a:xfrm>
          <a:prstGeom prst="rect">
            <a:avLst/>
          </a:prstGeom>
          <a:noFill/>
          <a:ln/>
        </p:spPr>
        <p:txBody>
          <a:bodyPr wrap="square" lIns="0" tIns="0" rIns="0" bIns="0" rtlCol="0" anchor="ctr"/>
          <a:lstStyle/>
          <a:p>
            <a:pPr marL="0" indent="0">
              <a:buNone/>
            </a:pPr>
            <a:r>
              <a:rPr lang="en-US" sz="2400" b="1" dirty="0">
                <a:solidFill>
                  <a:srgbClr val="FFFFFF"/>
                </a:solidFill>
              </a:rPr>
              <a:t>Research Ethics</a:t>
            </a:r>
            <a:endParaRPr lang="en-US" sz="2400" dirty="0"/>
          </a:p>
        </p:txBody>
      </p:sp>
      <p:sp>
        <p:nvSpPr>
          <p:cNvPr id="4" name="Shape 2"/>
          <p:cNvSpPr/>
          <p:nvPr/>
        </p:nvSpPr>
        <p:spPr>
          <a:xfrm>
            <a:off x="411480" y="850392"/>
            <a:ext cx="8321040" cy="868680"/>
          </a:xfrm>
          <a:prstGeom prst="rect">
            <a:avLst/>
          </a:prstGeom>
          <a:solidFill>
            <a:srgbClr val="FFFFFF"/>
          </a:solidFill>
          <a:ln w="1270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5" name="Shape 3"/>
          <p:cNvSpPr/>
          <p:nvPr/>
        </p:nvSpPr>
        <p:spPr>
          <a:xfrm>
            <a:off x="411480" y="850392"/>
            <a:ext cx="91440" cy="868680"/>
          </a:xfrm>
          <a:prstGeom prst="rect">
            <a:avLst/>
          </a:prstGeom>
          <a:solidFill>
            <a:srgbClr val="C8973A"/>
          </a:solidFill>
          <a:ln w="12700">
            <a:solidFill>
              <a:srgbClr val="C8973A"/>
            </a:solidFill>
            <a:prstDash val="solid"/>
          </a:ln>
        </p:spPr>
        <p:txBody>
          <a:bodyPr/>
          <a:lstStyle/>
          <a:p>
            <a:endParaRPr lang="en-GB"/>
          </a:p>
        </p:txBody>
      </p:sp>
      <p:sp>
        <p:nvSpPr>
          <p:cNvPr id="6" name="Text 4"/>
          <p:cNvSpPr/>
          <p:nvPr/>
        </p:nvSpPr>
        <p:spPr>
          <a:xfrm>
            <a:off x="594360" y="886968"/>
            <a:ext cx="7955280" cy="566928"/>
          </a:xfrm>
          <a:prstGeom prst="rect">
            <a:avLst/>
          </a:prstGeom>
          <a:noFill/>
          <a:ln/>
        </p:spPr>
        <p:txBody>
          <a:bodyPr wrap="square" lIns="0" tIns="0" rIns="0" bIns="0" rtlCol="0" anchor="ctr"/>
          <a:lstStyle/>
          <a:p>
            <a:pPr marL="0" indent="0">
              <a:buNone/>
            </a:pPr>
            <a:r>
              <a:rPr lang="en-US" sz="1100" i="1" dirty="0">
                <a:solidFill>
                  <a:srgbClr val="1A1A2E"/>
                </a:solidFill>
              </a:rPr>
              <a:t>"Ethical issues permeate the entire research process... researchers must recognise and address a range of ethical concerns, from the initial framing of the research question to the dissemination of findings and beyond."</a:t>
            </a:r>
            <a:endParaRPr lang="en-US" sz="1100" dirty="0"/>
          </a:p>
        </p:txBody>
      </p:sp>
      <p:sp>
        <p:nvSpPr>
          <p:cNvPr id="7" name="Text 5"/>
          <p:cNvSpPr/>
          <p:nvPr/>
        </p:nvSpPr>
        <p:spPr>
          <a:xfrm>
            <a:off x="594360" y="1536192"/>
            <a:ext cx="7955280" cy="164592"/>
          </a:xfrm>
          <a:prstGeom prst="rect">
            <a:avLst/>
          </a:prstGeom>
          <a:noFill/>
          <a:ln/>
        </p:spPr>
        <p:txBody>
          <a:bodyPr wrap="square" lIns="0" tIns="0" rIns="0" bIns="0" rtlCol="0" anchor="ctr"/>
          <a:lstStyle/>
          <a:p>
            <a:pPr marL="0" indent="0">
              <a:buNone/>
            </a:pPr>
            <a:r>
              <a:rPr lang="en-US" sz="800" i="1" dirty="0">
                <a:solidFill>
                  <a:srgbClr val="4A5568"/>
                </a:solidFill>
              </a:rPr>
              <a:t>Hammersley, M. &amp; Traianou, A. (2012). Ethics in Qualitative Research: Controversies and Contexts. London: Sage.</a:t>
            </a:r>
            <a:endParaRPr lang="en-US" sz="800" dirty="0"/>
          </a:p>
        </p:txBody>
      </p:sp>
      <p:sp>
        <p:nvSpPr>
          <p:cNvPr id="8" name="Shape 6"/>
          <p:cNvSpPr/>
          <p:nvPr/>
        </p:nvSpPr>
        <p:spPr>
          <a:xfrm>
            <a:off x="320040" y="1874520"/>
            <a:ext cx="2697480" cy="1298448"/>
          </a:xfrm>
          <a:prstGeom prst="rect">
            <a:avLst/>
          </a:prstGeom>
          <a:solidFill>
            <a:srgbClr val="FFFFFF"/>
          </a:solidFill>
          <a:ln w="19050">
            <a:solidFill>
              <a:srgbClr val="1B2A4A"/>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7"/>
          <p:cNvSpPr/>
          <p:nvPr/>
        </p:nvSpPr>
        <p:spPr>
          <a:xfrm>
            <a:off x="320040" y="1874520"/>
            <a:ext cx="82296" cy="1298448"/>
          </a:xfrm>
          <a:prstGeom prst="rect">
            <a:avLst/>
          </a:prstGeom>
          <a:solidFill>
            <a:srgbClr val="1B2A4A"/>
          </a:solidFill>
          <a:ln w="12700">
            <a:solidFill>
              <a:srgbClr val="1B2A4A"/>
            </a:solidFill>
            <a:prstDash val="solid"/>
          </a:ln>
        </p:spPr>
        <p:txBody>
          <a:bodyPr/>
          <a:lstStyle/>
          <a:p>
            <a:endParaRPr lang="en-GB"/>
          </a:p>
        </p:txBody>
      </p:sp>
      <p:sp>
        <p:nvSpPr>
          <p:cNvPr id="10" name="Text 8"/>
          <p:cNvSpPr/>
          <p:nvPr/>
        </p:nvSpPr>
        <p:spPr>
          <a:xfrm>
            <a:off x="484632" y="1965960"/>
            <a:ext cx="2423160" cy="274320"/>
          </a:xfrm>
          <a:prstGeom prst="rect">
            <a:avLst/>
          </a:prstGeom>
          <a:noFill/>
          <a:ln/>
        </p:spPr>
        <p:txBody>
          <a:bodyPr wrap="square" lIns="0" tIns="0" rIns="0" bIns="0" rtlCol="0" anchor="ctr"/>
          <a:lstStyle/>
          <a:p>
            <a:pPr marL="0" indent="0">
              <a:buNone/>
            </a:pPr>
            <a:r>
              <a:rPr lang="en-US" sz="1100" b="1" dirty="0">
                <a:solidFill>
                  <a:srgbClr val="1B2A4A"/>
                </a:solidFill>
              </a:rPr>
              <a:t>Informed Consent</a:t>
            </a:r>
            <a:endParaRPr lang="en-US" sz="1100" dirty="0"/>
          </a:p>
        </p:txBody>
      </p:sp>
      <p:sp>
        <p:nvSpPr>
          <p:cNvPr id="11" name="Text 9"/>
          <p:cNvSpPr/>
          <p:nvPr/>
        </p:nvSpPr>
        <p:spPr>
          <a:xfrm>
            <a:off x="484632" y="2304288"/>
            <a:ext cx="2423160" cy="777240"/>
          </a:xfrm>
          <a:prstGeom prst="rect">
            <a:avLst/>
          </a:prstGeom>
          <a:noFill/>
          <a:ln/>
        </p:spPr>
        <p:txBody>
          <a:bodyPr wrap="square" lIns="0" tIns="0" rIns="0" bIns="0" rtlCol="0" anchor="ctr"/>
          <a:lstStyle/>
          <a:p>
            <a:pPr marL="0" indent="0">
              <a:buNone/>
            </a:pPr>
            <a:r>
              <a:rPr lang="en-US" sz="950" dirty="0">
                <a:solidFill>
                  <a:srgbClr val="1A1A2E"/>
                </a:solidFill>
              </a:rPr>
              <a:t>Participants must voluntarily agree based on full understanding of the study's purpose and procedures</a:t>
            </a:r>
            <a:endParaRPr lang="en-US" sz="950" dirty="0"/>
          </a:p>
        </p:txBody>
      </p:sp>
      <p:sp>
        <p:nvSpPr>
          <p:cNvPr id="12" name="Shape 10"/>
          <p:cNvSpPr/>
          <p:nvPr/>
        </p:nvSpPr>
        <p:spPr>
          <a:xfrm>
            <a:off x="3200400" y="1874520"/>
            <a:ext cx="2697480" cy="1298448"/>
          </a:xfrm>
          <a:prstGeom prst="rect">
            <a:avLst/>
          </a:prstGeom>
          <a:solidFill>
            <a:srgbClr val="FFFFFF"/>
          </a:solidFill>
          <a:ln w="19050">
            <a:solidFill>
              <a:srgbClr val="0E7C7B"/>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1"/>
          <p:cNvSpPr/>
          <p:nvPr/>
        </p:nvSpPr>
        <p:spPr>
          <a:xfrm>
            <a:off x="3200400" y="1874520"/>
            <a:ext cx="82296" cy="1298448"/>
          </a:xfrm>
          <a:prstGeom prst="rect">
            <a:avLst/>
          </a:prstGeom>
          <a:solidFill>
            <a:srgbClr val="0E7C7B"/>
          </a:solidFill>
          <a:ln w="12700">
            <a:solidFill>
              <a:srgbClr val="0E7C7B"/>
            </a:solidFill>
            <a:prstDash val="solid"/>
          </a:ln>
        </p:spPr>
        <p:txBody>
          <a:bodyPr/>
          <a:lstStyle/>
          <a:p>
            <a:endParaRPr lang="en-GB"/>
          </a:p>
        </p:txBody>
      </p:sp>
      <p:sp>
        <p:nvSpPr>
          <p:cNvPr id="14" name="Text 12"/>
          <p:cNvSpPr/>
          <p:nvPr/>
        </p:nvSpPr>
        <p:spPr>
          <a:xfrm>
            <a:off x="3364992" y="1965960"/>
            <a:ext cx="2423160" cy="274320"/>
          </a:xfrm>
          <a:prstGeom prst="rect">
            <a:avLst/>
          </a:prstGeom>
          <a:noFill/>
          <a:ln/>
        </p:spPr>
        <p:txBody>
          <a:bodyPr wrap="square" lIns="0" tIns="0" rIns="0" bIns="0" rtlCol="0" anchor="ctr"/>
          <a:lstStyle/>
          <a:p>
            <a:pPr marL="0" indent="0">
              <a:buNone/>
            </a:pPr>
            <a:r>
              <a:rPr lang="en-US" sz="1100" b="1" dirty="0">
                <a:solidFill>
                  <a:srgbClr val="0E7C7B"/>
                </a:solidFill>
              </a:rPr>
              <a:t>Confidentiality</a:t>
            </a:r>
            <a:endParaRPr lang="en-US" sz="1100" dirty="0"/>
          </a:p>
        </p:txBody>
      </p:sp>
      <p:sp>
        <p:nvSpPr>
          <p:cNvPr id="15" name="Text 13"/>
          <p:cNvSpPr/>
          <p:nvPr/>
        </p:nvSpPr>
        <p:spPr>
          <a:xfrm>
            <a:off x="3364992" y="2304288"/>
            <a:ext cx="2423160" cy="777240"/>
          </a:xfrm>
          <a:prstGeom prst="rect">
            <a:avLst/>
          </a:prstGeom>
          <a:noFill/>
          <a:ln/>
        </p:spPr>
        <p:txBody>
          <a:bodyPr wrap="square" lIns="0" tIns="0" rIns="0" bIns="0" rtlCol="0" anchor="ctr"/>
          <a:lstStyle/>
          <a:p>
            <a:pPr marL="0" indent="0">
              <a:buNone/>
            </a:pPr>
            <a:r>
              <a:rPr lang="en-US" sz="950" dirty="0">
                <a:solidFill>
                  <a:srgbClr val="1A1A2E"/>
                </a:solidFill>
              </a:rPr>
              <a:t>Personal information must be protected; data stored securely and anonymised where appropriate</a:t>
            </a:r>
            <a:endParaRPr lang="en-US" sz="950" dirty="0"/>
          </a:p>
        </p:txBody>
      </p:sp>
      <p:sp>
        <p:nvSpPr>
          <p:cNvPr id="16" name="Shape 14"/>
          <p:cNvSpPr/>
          <p:nvPr/>
        </p:nvSpPr>
        <p:spPr>
          <a:xfrm>
            <a:off x="6080760" y="1874520"/>
            <a:ext cx="2697480" cy="1298448"/>
          </a:xfrm>
          <a:prstGeom prst="rect">
            <a:avLst/>
          </a:prstGeom>
          <a:solidFill>
            <a:srgbClr val="FFFFFF"/>
          </a:solidFill>
          <a:ln w="19050">
            <a:solidFill>
              <a:srgbClr val="C0392B"/>
            </a:solidFill>
            <a:prstDash val="solid"/>
          </a:ln>
          <a:effectLst>
            <a:outerShdw blurRad="101600" dist="38100" dir="8100000" algn="bl" rotWithShape="0">
              <a:srgbClr val="000000">
                <a:alpha val="12000"/>
              </a:srgbClr>
            </a:outerShdw>
          </a:effectLst>
        </p:spPr>
        <p:txBody>
          <a:bodyPr/>
          <a:lstStyle/>
          <a:p>
            <a:endParaRPr lang="en-GB"/>
          </a:p>
        </p:txBody>
      </p:sp>
      <p:sp>
        <p:nvSpPr>
          <p:cNvPr id="17" name="Shape 15"/>
          <p:cNvSpPr/>
          <p:nvPr/>
        </p:nvSpPr>
        <p:spPr>
          <a:xfrm>
            <a:off x="6080760" y="1874520"/>
            <a:ext cx="82296" cy="1298448"/>
          </a:xfrm>
          <a:prstGeom prst="rect">
            <a:avLst/>
          </a:prstGeom>
          <a:solidFill>
            <a:srgbClr val="C0392B"/>
          </a:solidFill>
          <a:ln w="12700">
            <a:solidFill>
              <a:srgbClr val="C0392B"/>
            </a:solidFill>
            <a:prstDash val="solid"/>
          </a:ln>
        </p:spPr>
        <p:txBody>
          <a:bodyPr/>
          <a:lstStyle/>
          <a:p>
            <a:endParaRPr lang="en-GB"/>
          </a:p>
        </p:txBody>
      </p:sp>
      <p:sp>
        <p:nvSpPr>
          <p:cNvPr id="18" name="Text 16"/>
          <p:cNvSpPr/>
          <p:nvPr/>
        </p:nvSpPr>
        <p:spPr>
          <a:xfrm>
            <a:off x="6245352" y="1965960"/>
            <a:ext cx="2423160" cy="274320"/>
          </a:xfrm>
          <a:prstGeom prst="rect">
            <a:avLst/>
          </a:prstGeom>
          <a:noFill/>
          <a:ln/>
        </p:spPr>
        <p:txBody>
          <a:bodyPr wrap="square" lIns="0" tIns="0" rIns="0" bIns="0" rtlCol="0" anchor="ctr"/>
          <a:lstStyle/>
          <a:p>
            <a:pPr marL="0" indent="0">
              <a:buNone/>
            </a:pPr>
            <a:r>
              <a:rPr lang="en-US" sz="1100" b="1" dirty="0">
                <a:solidFill>
                  <a:srgbClr val="C0392B"/>
                </a:solidFill>
              </a:rPr>
              <a:t>Do No Harm</a:t>
            </a:r>
            <a:endParaRPr lang="en-US" sz="1100" dirty="0"/>
          </a:p>
        </p:txBody>
      </p:sp>
      <p:sp>
        <p:nvSpPr>
          <p:cNvPr id="19" name="Text 17"/>
          <p:cNvSpPr/>
          <p:nvPr/>
        </p:nvSpPr>
        <p:spPr>
          <a:xfrm>
            <a:off x="6245352" y="2304288"/>
            <a:ext cx="2423160" cy="777240"/>
          </a:xfrm>
          <a:prstGeom prst="rect">
            <a:avLst/>
          </a:prstGeom>
          <a:noFill/>
          <a:ln/>
        </p:spPr>
        <p:txBody>
          <a:bodyPr wrap="square" lIns="0" tIns="0" rIns="0" bIns="0" rtlCol="0" anchor="ctr"/>
          <a:lstStyle/>
          <a:p>
            <a:pPr marL="0" indent="0">
              <a:buNone/>
            </a:pPr>
            <a:r>
              <a:rPr lang="en-US" sz="950" dirty="0">
                <a:solidFill>
                  <a:srgbClr val="1A1A2E"/>
                </a:solidFill>
              </a:rPr>
              <a:t>Researchers must minimise risk of physical, psychological, or social harm to participants</a:t>
            </a:r>
            <a:endParaRPr lang="en-US" sz="950" dirty="0"/>
          </a:p>
        </p:txBody>
      </p:sp>
      <p:sp>
        <p:nvSpPr>
          <p:cNvPr id="20" name="Shape 18"/>
          <p:cNvSpPr/>
          <p:nvPr/>
        </p:nvSpPr>
        <p:spPr>
          <a:xfrm>
            <a:off x="320040" y="3337560"/>
            <a:ext cx="2697480" cy="1298448"/>
          </a:xfrm>
          <a:prstGeom prst="rect">
            <a:avLst/>
          </a:prstGeom>
          <a:solidFill>
            <a:srgbClr val="FFFFFF"/>
          </a:solidFill>
          <a:ln w="19050">
            <a:solidFill>
              <a:srgbClr val="E67E22"/>
            </a:solidFill>
            <a:prstDash val="solid"/>
          </a:ln>
          <a:effectLst>
            <a:outerShdw blurRad="101600" dist="38100" dir="8100000" algn="bl" rotWithShape="0">
              <a:srgbClr val="000000">
                <a:alpha val="12000"/>
              </a:srgbClr>
            </a:outerShdw>
          </a:effectLst>
        </p:spPr>
        <p:txBody>
          <a:bodyPr/>
          <a:lstStyle/>
          <a:p>
            <a:endParaRPr lang="en-GB"/>
          </a:p>
        </p:txBody>
      </p:sp>
      <p:sp>
        <p:nvSpPr>
          <p:cNvPr id="21" name="Shape 19"/>
          <p:cNvSpPr/>
          <p:nvPr/>
        </p:nvSpPr>
        <p:spPr>
          <a:xfrm>
            <a:off x="320040" y="3337560"/>
            <a:ext cx="82296" cy="1298448"/>
          </a:xfrm>
          <a:prstGeom prst="rect">
            <a:avLst/>
          </a:prstGeom>
          <a:solidFill>
            <a:srgbClr val="E67E22"/>
          </a:solidFill>
          <a:ln w="12700">
            <a:solidFill>
              <a:srgbClr val="E67E22"/>
            </a:solidFill>
            <a:prstDash val="solid"/>
          </a:ln>
        </p:spPr>
        <p:txBody>
          <a:bodyPr/>
          <a:lstStyle/>
          <a:p>
            <a:endParaRPr lang="en-GB"/>
          </a:p>
        </p:txBody>
      </p:sp>
      <p:sp>
        <p:nvSpPr>
          <p:cNvPr id="22" name="Text 20"/>
          <p:cNvSpPr/>
          <p:nvPr/>
        </p:nvSpPr>
        <p:spPr>
          <a:xfrm>
            <a:off x="484632" y="3429000"/>
            <a:ext cx="2423160" cy="274320"/>
          </a:xfrm>
          <a:prstGeom prst="rect">
            <a:avLst/>
          </a:prstGeom>
          <a:noFill/>
          <a:ln/>
        </p:spPr>
        <p:txBody>
          <a:bodyPr wrap="square" lIns="0" tIns="0" rIns="0" bIns="0" rtlCol="0" anchor="ctr"/>
          <a:lstStyle/>
          <a:p>
            <a:pPr marL="0" indent="0">
              <a:buNone/>
            </a:pPr>
            <a:r>
              <a:rPr lang="en-US" sz="1100" b="1" dirty="0">
                <a:solidFill>
                  <a:srgbClr val="E67E22"/>
                </a:solidFill>
              </a:rPr>
              <a:t>Right to Withdraw</a:t>
            </a:r>
            <a:endParaRPr lang="en-US" sz="1100" dirty="0"/>
          </a:p>
        </p:txBody>
      </p:sp>
      <p:sp>
        <p:nvSpPr>
          <p:cNvPr id="23" name="Text 21"/>
          <p:cNvSpPr/>
          <p:nvPr/>
        </p:nvSpPr>
        <p:spPr>
          <a:xfrm>
            <a:off x="484632" y="3767328"/>
            <a:ext cx="2423160" cy="777240"/>
          </a:xfrm>
          <a:prstGeom prst="rect">
            <a:avLst/>
          </a:prstGeom>
          <a:noFill/>
          <a:ln/>
        </p:spPr>
        <p:txBody>
          <a:bodyPr wrap="square" lIns="0" tIns="0" rIns="0" bIns="0" rtlCol="0" anchor="ctr"/>
          <a:lstStyle/>
          <a:p>
            <a:pPr marL="0" indent="0">
              <a:buNone/>
            </a:pPr>
            <a:r>
              <a:rPr lang="en-US" sz="950" dirty="0">
                <a:solidFill>
                  <a:srgbClr val="1A1A2E"/>
                </a:solidFill>
              </a:rPr>
              <a:t>Participants may withdraw at any time without consequence or need to explain their decision</a:t>
            </a:r>
            <a:endParaRPr lang="en-US" sz="950" dirty="0"/>
          </a:p>
        </p:txBody>
      </p:sp>
      <p:sp>
        <p:nvSpPr>
          <p:cNvPr id="24" name="Shape 22"/>
          <p:cNvSpPr/>
          <p:nvPr/>
        </p:nvSpPr>
        <p:spPr>
          <a:xfrm>
            <a:off x="3200400" y="3337560"/>
            <a:ext cx="2697480" cy="1298448"/>
          </a:xfrm>
          <a:prstGeom prst="rect">
            <a:avLst/>
          </a:prstGeom>
          <a:solidFill>
            <a:srgbClr val="FFFFFF"/>
          </a:solidFill>
          <a:ln w="19050">
            <a:solidFill>
              <a:srgbClr val="27AE60"/>
            </a:solidFill>
            <a:prstDash val="solid"/>
          </a:ln>
          <a:effectLst>
            <a:outerShdw blurRad="101600" dist="38100" dir="8100000" algn="bl" rotWithShape="0">
              <a:srgbClr val="000000">
                <a:alpha val="12000"/>
              </a:srgbClr>
            </a:outerShdw>
          </a:effectLst>
        </p:spPr>
        <p:txBody>
          <a:bodyPr/>
          <a:lstStyle/>
          <a:p>
            <a:endParaRPr lang="en-GB"/>
          </a:p>
        </p:txBody>
      </p:sp>
      <p:sp>
        <p:nvSpPr>
          <p:cNvPr id="25" name="Shape 23"/>
          <p:cNvSpPr/>
          <p:nvPr/>
        </p:nvSpPr>
        <p:spPr>
          <a:xfrm>
            <a:off x="3200400" y="3337560"/>
            <a:ext cx="82296" cy="1298448"/>
          </a:xfrm>
          <a:prstGeom prst="rect">
            <a:avLst/>
          </a:prstGeom>
          <a:solidFill>
            <a:srgbClr val="27AE60"/>
          </a:solidFill>
          <a:ln w="12700">
            <a:solidFill>
              <a:srgbClr val="27AE60"/>
            </a:solidFill>
            <a:prstDash val="solid"/>
          </a:ln>
        </p:spPr>
        <p:txBody>
          <a:bodyPr/>
          <a:lstStyle/>
          <a:p>
            <a:endParaRPr lang="en-GB"/>
          </a:p>
        </p:txBody>
      </p:sp>
      <p:sp>
        <p:nvSpPr>
          <p:cNvPr id="26" name="Text 24"/>
          <p:cNvSpPr/>
          <p:nvPr/>
        </p:nvSpPr>
        <p:spPr>
          <a:xfrm>
            <a:off x="3364992" y="3429000"/>
            <a:ext cx="2423160" cy="274320"/>
          </a:xfrm>
          <a:prstGeom prst="rect">
            <a:avLst/>
          </a:prstGeom>
          <a:noFill/>
          <a:ln/>
        </p:spPr>
        <p:txBody>
          <a:bodyPr wrap="square" lIns="0" tIns="0" rIns="0" bIns="0" rtlCol="0" anchor="ctr"/>
          <a:lstStyle/>
          <a:p>
            <a:pPr marL="0" indent="0">
              <a:buNone/>
            </a:pPr>
            <a:r>
              <a:rPr lang="en-US" sz="1100" b="1" dirty="0">
                <a:solidFill>
                  <a:srgbClr val="27AE60"/>
                </a:solidFill>
              </a:rPr>
              <a:t>Data Protection</a:t>
            </a:r>
            <a:endParaRPr lang="en-US" sz="1100" dirty="0"/>
          </a:p>
        </p:txBody>
      </p:sp>
      <p:sp>
        <p:nvSpPr>
          <p:cNvPr id="27" name="Text 25"/>
          <p:cNvSpPr/>
          <p:nvPr/>
        </p:nvSpPr>
        <p:spPr>
          <a:xfrm>
            <a:off x="3364992" y="3767328"/>
            <a:ext cx="2423160" cy="777240"/>
          </a:xfrm>
          <a:prstGeom prst="rect">
            <a:avLst/>
          </a:prstGeom>
          <a:noFill/>
          <a:ln/>
        </p:spPr>
        <p:txBody>
          <a:bodyPr wrap="square" lIns="0" tIns="0" rIns="0" bIns="0" rtlCol="0" anchor="ctr"/>
          <a:lstStyle/>
          <a:p>
            <a:pPr marL="0" indent="0">
              <a:buNone/>
            </a:pPr>
            <a:r>
              <a:rPr lang="en-US" sz="950" dirty="0">
                <a:solidFill>
                  <a:srgbClr val="1A1A2E"/>
                </a:solidFill>
              </a:rPr>
              <a:t>Compliance with GDPR (2018) and institutional data governance policies is mandatory</a:t>
            </a:r>
            <a:endParaRPr lang="en-US" sz="950" dirty="0"/>
          </a:p>
        </p:txBody>
      </p:sp>
      <p:sp>
        <p:nvSpPr>
          <p:cNvPr id="28" name="Shape 26"/>
          <p:cNvSpPr/>
          <p:nvPr/>
        </p:nvSpPr>
        <p:spPr>
          <a:xfrm>
            <a:off x="6080760" y="3337560"/>
            <a:ext cx="2697480" cy="1298448"/>
          </a:xfrm>
          <a:prstGeom prst="rect">
            <a:avLst/>
          </a:prstGeom>
          <a:solidFill>
            <a:srgbClr val="FFFFFF"/>
          </a:solidFill>
          <a:ln w="19050">
            <a:solidFill>
              <a:srgbClr val="8E44AD"/>
            </a:solidFill>
            <a:prstDash val="solid"/>
          </a:ln>
          <a:effectLst>
            <a:outerShdw blurRad="101600" dist="38100" dir="8100000" algn="bl" rotWithShape="0">
              <a:srgbClr val="000000">
                <a:alpha val="12000"/>
              </a:srgbClr>
            </a:outerShdw>
          </a:effectLst>
        </p:spPr>
        <p:txBody>
          <a:bodyPr/>
          <a:lstStyle/>
          <a:p>
            <a:endParaRPr lang="en-GB"/>
          </a:p>
        </p:txBody>
      </p:sp>
      <p:sp>
        <p:nvSpPr>
          <p:cNvPr id="29" name="Shape 27"/>
          <p:cNvSpPr/>
          <p:nvPr/>
        </p:nvSpPr>
        <p:spPr>
          <a:xfrm>
            <a:off x="6080760" y="3337560"/>
            <a:ext cx="82296" cy="1298448"/>
          </a:xfrm>
          <a:prstGeom prst="rect">
            <a:avLst/>
          </a:prstGeom>
          <a:solidFill>
            <a:srgbClr val="8E44AD"/>
          </a:solidFill>
          <a:ln w="12700">
            <a:solidFill>
              <a:srgbClr val="8E44AD"/>
            </a:solidFill>
            <a:prstDash val="solid"/>
          </a:ln>
        </p:spPr>
        <p:txBody>
          <a:bodyPr/>
          <a:lstStyle/>
          <a:p>
            <a:endParaRPr lang="en-GB"/>
          </a:p>
        </p:txBody>
      </p:sp>
      <p:sp>
        <p:nvSpPr>
          <p:cNvPr id="30" name="Text 28"/>
          <p:cNvSpPr/>
          <p:nvPr/>
        </p:nvSpPr>
        <p:spPr>
          <a:xfrm>
            <a:off x="6245352" y="3429000"/>
            <a:ext cx="2423160" cy="274320"/>
          </a:xfrm>
          <a:prstGeom prst="rect">
            <a:avLst/>
          </a:prstGeom>
          <a:noFill/>
          <a:ln/>
        </p:spPr>
        <p:txBody>
          <a:bodyPr wrap="square" lIns="0" tIns="0" rIns="0" bIns="0" rtlCol="0" anchor="ctr"/>
          <a:lstStyle/>
          <a:p>
            <a:pPr marL="0" indent="0">
              <a:buNone/>
            </a:pPr>
            <a:r>
              <a:rPr lang="en-US" sz="1100" b="1" dirty="0">
                <a:solidFill>
                  <a:srgbClr val="8E44AD"/>
                </a:solidFill>
              </a:rPr>
              <a:t>Research Integrity</a:t>
            </a:r>
            <a:endParaRPr lang="en-US" sz="1100" dirty="0"/>
          </a:p>
        </p:txBody>
      </p:sp>
      <p:sp>
        <p:nvSpPr>
          <p:cNvPr id="31" name="Text 29"/>
          <p:cNvSpPr/>
          <p:nvPr/>
        </p:nvSpPr>
        <p:spPr>
          <a:xfrm>
            <a:off x="6245352" y="3767328"/>
            <a:ext cx="2423160" cy="777240"/>
          </a:xfrm>
          <a:prstGeom prst="rect">
            <a:avLst/>
          </a:prstGeom>
          <a:noFill/>
          <a:ln/>
        </p:spPr>
        <p:txBody>
          <a:bodyPr wrap="square" lIns="0" tIns="0" rIns="0" bIns="0" rtlCol="0" anchor="ctr"/>
          <a:lstStyle/>
          <a:p>
            <a:pPr marL="0" indent="0">
              <a:buNone/>
            </a:pPr>
            <a:r>
              <a:rPr lang="en-US" sz="950" dirty="0">
                <a:solidFill>
                  <a:srgbClr val="1A1A2E"/>
                </a:solidFill>
              </a:rPr>
              <a:t>Honesty, transparency, and avoidance of fabrication, falsification, or plagiarism</a:t>
            </a:r>
            <a:endParaRPr lang="en-US" sz="950" dirty="0"/>
          </a:p>
        </p:txBody>
      </p:sp>
      <p:sp>
        <p:nvSpPr>
          <p:cNvPr id="32" name="Text 30"/>
          <p:cNvSpPr/>
          <p:nvPr/>
        </p:nvSpPr>
        <p:spPr>
          <a:xfrm>
            <a:off x="457200" y="4892040"/>
            <a:ext cx="8229600" cy="182880"/>
          </a:xfrm>
          <a:prstGeom prst="rect">
            <a:avLst/>
          </a:prstGeom>
          <a:noFill/>
          <a:ln/>
        </p:spPr>
        <p:txBody>
          <a:bodyPr wrap="square" lIns="0" tIns="0" rIns="0" bIns="0" rtlCol="0" anchor="ctr"/>
          <a:lstStyle/>
          <a:p>
            <a:pPr marL="0" indent="0" algn="l">
              <a:buNone/>
            </a:pPr>
            <a:r>
              <a:rPr lang="en-US" sz="800" dirty="0">
                <a:solidFill>
                  <a:srgbClr val="8899AA"/>
                </a:solidFill>
              </a:rPr>
              <a:t>Developing a Research Proposal  |  </a:t>
            </a:r>
            <a:r>
              <a:rPr lang="en-US" sz="800" b="1" dirty="0">
                <a:solidFill>
                  <a:srgbClr val="12A89D"/>
                </a:solidFill>
              </a:rPr>
              <a:t>Jaliya de Silva</a:t>
            </a:r>
            <a:r>
              <a:rPr lang="en-US" sz="800" dirty="0">
                <a:solidFill>
                  <a:srgbClr val="8899AA"/>
                </a:solidFill>
              </a:rPr>
              <a:t>  |  11/12</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457200" y="3200400"/>
            <a:ext cx="3200400" cy="3200400"/>
          </a:xfrm>
          <a:prstGeom prst="ellipse">
            <a:avLst/>
          </a:prstGeom>
          <a:solidFill>
            <a:srgbClr val="0E7C7B">
              <a:alpha val="12000"/>
            </a:srgbClr>
          </a:solidFill>
          <a:ln w="12700">
            <a:solidFill>
              <a:srgbClr val="0E7C7B">
                <a:alpha val="12000"/>
              </a:srgbClr>
            </a:solidFill>
            <a:prstDash val="solid"/>
          </a:ln>
        </p:spPr>
        <p:txBody>
          <a:bodyPr/>
          <a:lstStyle/>
          <a:p>
            <a:endParaRPr lang="en-GB"/>
          </a:p>
        </p:txBody>
      </p:sp>
      <p:sp>
        <p:nvSpPr>
          <p:cNvPr id="3" name="Shape 1"/>
          <p:cNvSpPr/>
          <p:nvPr/>
        </p:nvSpPr>
        <p:spPr>
          <a:xfrm>
            <a:off x="7772400" y="-457200"/>
            <a:ext cx="2560320" cy="2560320"/>
          </a:xfrm>
          <a:prstGeom prst="ellipse">
            <a:avLst/>
          </a:prstGeom>
          <a:solidFill>
            <a:srgbClr val="C8973A">
              <a:alpha val="12000"/>
            </a:srgbClr>
          </a:solidFill>
          <a:ln w="12700">
            <a:solidFill>
              <a:srgbClr val="C8973A">
                <a:alpha val="12000"/>
              </a:srgbClr>
            </a:solidFill>
            <a:prstDash val="solid"/>
          </a:ln>
        </p:spPr>
        <p:txBody>
          <a:bodyPr/>
          <a:lstStyle/>
          <a:p>
            <a:endParaRPr lang="en-GB"/>
          </a:p>
        </p:txBody>
      </p:sp>
      <p:sp>
        <p:nvSpPr>
          <p:cNvPr id="4" name="Shape 2"/>
          <p:cNvSpPr/>
          <p:nvPr/>
        </p:nvSpPr>
        <p:spPr>
          <a:xfrm>
            <a:off x="411480" y="182880"/>
            <a:ext cx="73152" cy="640080"/>
          </a:xfrm>
          <a:prstGeom prst="rect">
            <a:avLst/>
          </a:prstGeom>
          <a:solidFill>
            <a:srgbClr val="C8973A"/>
          </a:solidFill>
          <a:ln w="12700">
            <a:solidFill>
              <a:srgbClr val="C8973A"/>
            </a:solidFill>
            <a:prstDash val="solid"/>
          </a:ln>
        </p:spPr>
        <p:txBody>
          <a:bodyPr/>
          <a:lstStyle/>
          <a:p>
            <a:endParaRPr lang="en-GB"/>
          </a:p>
        </p:txBody>
      </p:sp>
      <p:sp>
        <p:nvSpPr>
          <p:cNvPr id="5" name="Text 3"/>
          <p:cNvSpPr/>
          <p:nvPr/>
        </p:nvSpPr>
        <p:spPr>
          <a:xfrm>
            <a:off x="594360" y="182880"/>
            <a:ext cx="7772400" cy="411480"/>
          </a:xfrm>
          <a:prstGeom prst="rect">
            <a:avLst/>
          </a:prstGeom>
          <a:noFill/>
          <a:ln/>
        </p:spPr>
        <p:txBody>
          <a:bodyPr wrap="square" lIns="0" tIns="0" rIns="0" bIns="0" rtlCol="0" anchor="ctr"/>
          <a:lstStyle/>
          <a:p>
            <a:pPr marL="0" indent="0">
              <a:buNone/>
            </a:pPr>
            <a:r>
              <a:rPr lang="en-US" sz="2600" b="1" dirty="0">
                <a:solidFill>
                  <a:srgbClr val="FFFFFF"/>
                </a:solidFill>
              </a:rPr>
              <a:t>Key References</a:t>
            </a:r>
            <a:endParaRPr lang="en-US" sz="2600" dirty="0"/>
          </a:p>
        </p:txBody>
      </p:sp>
      <p:sp>
        <p:nvSpPr>
          <p:cNvPr id="6" name="Text 4"/>
          <p:cNvSpPr/>
          <p:nvPr/>
        </p:nvSpPr>
        <p:spPr>
          <a:xfrm>
            <a:off x="594360" y="594360"/>
            <a:ext cx="4572000" cy="228600"/>
          </a:xfrm>
          <a:prstGeom prst="rect">
            <a:avLst/>
          </a:prstGeom>
          <a:noFill/>
          <a:ln/>
        </p:spPr>
        <p:txBody>
          <a:bodyPr wrap="square" lIns="0" tIns="0" rIns="0" bIns="0" rtlCol="0" anchor="ctr"/>
          <a:lstStyle/>
          <a:p>
            <a:pPr marL="0" indent="0">
              <a:buNone/>
            </a:pPr>
            <a:endParaRPr lang="en-US" sz="1100" dirty="0"/>
          </a:p>
        </p:txBody>
      </p:sp>
      <p:sp>
        <p:nvSpPr>
          <p:cNvPr id="7" name="Shape 5"/>
          <p:cNvSpPr/>
          <p:nvPr/>
        </p:nvSpPr>
        <p:spPr>
          <a:xfrm>
            <a:off x="365760" y="932688"/>
            <a:ext cx="8412480" cy="3931920"/>
          </a:xfrm>
          <a:prstGeom prst="rect">
            <a:avLst/>
          </a:prstGeom>
          <a:solidFill>
            <a:srgbClr val="EEF2F7"/>
          </a:solidFill>
          <a:ln w="6350">
            <a:solidFill>
              <a:srgbClr val="D0D8E4"/>
            </a:solidFill>
            <a:prstDash val="solid"/>
          </a:ln>
        </p:spPr>
        <p:txBody>
          <a:bodyPr/>
          <a:lstStyle/>
          <a:p>
            <a:endParaRPr lang="en-GB"/>
          </a:p>
        </p:txBody>
      </p:sp>
      <p:sp>
        <p:nvSpPr>
          <p:cNvPr id="8" name="Shape 6"/>
          <p:cNvSpPr/>
          <p:nvPr/>
        </p:nvSpPr>
        <p:spPr>
          <a:xfrm>
            <a:off x="457200" y="1069848"/>
            <a:ext cx="109728" cy="109728"/>
          </a:xfrm>
          <a:prstGeom prst="rect">
            <a:avLst/>
          </a:prstGeom>
          <a:solidFill>
            <a:srgbClr val="C8973A"/>
          </a:solidFill>
          <a:ln w="12700">
            <a:solidFill>
              <a:srgbClr val="C8973A"/>
            </a:solidFill>
            <a:prstDash val="solid"/>
          </a:ln>
        </p:spPr>
        <p:txBody>
          <a:bodyPr/>
          <a:lstStyle/>
          <a:p>
            <a:endParaRPr lang="en-GB"/>
          </a:p>
        </p:txBody>
      </p:sp>
      <p:sp>
        <p:nvSpPr>
          <p:cNvPr id="9" name="Text 7"/>
          <p:cNvSpPr/>
          <p:nvPr/>
        </p:nvSpPr>
        <p:spPr>
          <a:xfrm>
            <a:off x="685800" y="987552"/>
            <a:ext cx="8046720" cy="384048"/>
          </a:xfrm>
          <a:prstGeom prst="rect">
            <a:avLst/>
          </a:prstGeom>
          <a:noFill/>
          <a:ln/>
        </p:spPr>
        <p:txBody>
          <a:bodyPr wrap="square" lIns="0" tIns="0" rIns="0" bIns="0" rtlCol="0" anchor="ctr"/>
          <a:lstStyle/>
          <a:p>
            <a:pPr marL="0" indent="0">
              <a:buNone/>
            </a:pPr>
            <a:r>
              <a:rPr lang="en-US" sz="900" dirty="0">
                <a:solidFill>
                  <a:srgbClr val="1B2A4A"/>
                </a:solidFill>
              </a:rPr>
              <a:t>Bryman, A. (2016). Social Research Methods. 5th edn. Oxford: Oxford University Press.</a:t>
            </a:r>
            <a:endParaRPr lang="en-US" sz="900" dirty="0"/>
          </a:p>
        </p:txBody>
      </p:sp>
      <p:sp>
        <p:nvSpPr>
          <p:cNvPr id="10" name="Shape 8"/>
          <p:cNvSpPr/>
          <p:nvPr/>
        </p:nvSpPr>
        <p:spPr>
          <a:xfrm>
            <a:off x="457200" y="1481328"/>
            <a:ext cx="109728" cy="109728"/>
          </a:xfrm>
          <a:prstGeom prst="rect">
            <a:avLst/>
          </a:prstGeom>
          <a:solidFill>
            <a:srgbClr val="C8973A"/>
          </a:solidFill>
          <a:ln w="12700">
            <a:solidFill>
              <a:srgbClr val="C8973A"/>
            </a:solidFill>
            <a:prstDash val="solid"/>
          </a:ln>
        </p:spPr>
        <p:txBody>
          <a:bodyPr/>
          <a:lstStyle/>
          <a:p>
            <a:endParaRPr lang="en-GB"/>
          </a:p>
        </p:txBody>
      </p:sp>
      <p:sp>
        <p:nvSpPr>
          <p:cNvPr id="11" name="Text 9"/>
          <p:cNvSpPr/>
          <p:nvPr/>
        </p:nvSpPr>
        <p:spPr>
          <a:xfrm>
            <a:off x="685800" y="1399032"/>
            <a:ext cx="8046720" cy="384048"/>
          </a:xfrm>
          <a:prstGeom prst="rect">
            <a:avLst/>
          </a:prstGeom>
          <a:noFill/>
          <a:ln/>
        </p:spPr>
        <p:txBody>
          <a:bodyPr wrap="square" lIns="0" tIns="0" rIns="0" bIns="0" rtlCol="0" anchor="ctr"/>
          <a:lstStyle/>
          <a:p>
            <a:pPr marL="0" indent="0">
              <a:buNone/>
            </a:pPr>
            <a:r>
              <a:rPr lang="en-US" sz="900" dirty="0">
                <a:solidFill>
                  <a:srgbClr val="1B2A4A"/>
                </a:solidFill>
              </a:rPr>
              <a:t>Creswell, J.W. &amp; Creswell, J.D. (2018). Research Design: Qualitative, Quantitative, and Mixed Methods Approaches. 5th edn. London: Sage.</a:t>
            </a:r>
            <a:endParaRPr lang="en-US" sz="900" dirty="0"/>
          </a:p>
        </p:txBody>
      </p:sp>
      <p:sp>
        <p:nvSpPr>
          <p:cNvPr id="12" name="Shape 10"/>
          <p:cNvSpPr/>
          <p:nvPr/>
        </p:nvSpPr>
        <p:spPr>
          <a:xfrm>
            <a:off x="457200" y="1892808"/>
            <a:ext cx="109728" cy="109728"/>
          </a:xfrm>
          <a:prstGeom prst="rect">
            <a:avLst/>
          </a:prstGeom>
          <a:solidFill>
            <a:srgbClr val="C8973A"/>
          </a:solidFill>
          <a:ln w="12700">
            <a:solidFill>
              <a:srgbClr val="C8973A"/>
            </a:solidFill>
            <a:prstDash val="solid"/>
          </a:ln>
        </p:spPr>
        <p:txBody>
          <a:bodyPr/>
          <a:lstStyle/>
          <a:p>
            <a:endParaRPr lang="en-GB"/>
          </a:p>
        </p:txBody>
      </p:sp>
      <p:sp>
        <p:nvSpPr>
          <p:cNvPr id="13" name="Text 11"/>
          <p:cNvSpPr/>
          <p:nvPr/>
        </p:nvSpPr>
        <p:spPr>
          <a:xfrm>
            <a:off x="685800" y="1810512"/>
            <a:ext cx="8046720" cy="384048"/>
          </a:xfrm>
          <a:prstGeom prst="rect">
            <a:avLst/>
          </a:prstGeom>
          <a:noFill/>
          <a:ln/>
        </p:spPr>
        <p:txBody>
          <a:bodyPr wrap="square" lIns="0" tIns="0" rIns="0" bIns="0" rtlCol="0" anchor="ctr"/>
          <a:lstStyle/>
          <a:p>
            <a:pPr marL="0" indent="0">
              <a:buNone/>
            </a:pPr>
            <a:r>
              <a:rPr lang="en-US" sz="900" dirty="0">
                <a:solidFill>
                  <a:srgbClr val="1B2A4A"/>
                </a:solidFill>
              </a:rPr>
              <a:t>Denzin, N.K. &amp; Lincoln, Y.S. (2018). The SAGE Handbook of Qualitative Research. 5th edn. Thousand Oaks: Sage.</a:t>
            </a:r>
            <a:endParaRPr lang="en-US" sz="900" dirty="0"/>
          </a:p>
        </p:txBody>
      </p:sp>
      <p:sp>
        <p:nvSpPr>
          <p:cNvPr id="14" name="Shape 12"/>
          <p:cNvSpPr/>
          <p:nvPr/>
        </p:nvSpPr>
        <p:spPr>
          <a:xfrm>
            <a:off x="457200" y="2304288"/>
            <a:ext cx="109728" cy="109728"/>
          </a:xfrm>
          <a:prstGeom prst="rect">
            <a:avLst/>
          </a:prstGeom>
          <a:solidFill>
            <a:srgbClr val="C8973A"/>
          </a:solidFill>
          <a:ln w="12700">
            <a:solidFill>
              <a:srgbClr val="C8973A"/>
            </a:solidFill>
            <a:prstDash val="solid"/>
          </a:ln>
        </p:spPr>
        <p:txBody>
          <a:bodyPr/>
          <a:lstStyle/>
          <a:p>
            <a:endParaRPr lang="en-GB"/>
          </a:p>
        </p:txBody>
      </p:sp>
      <p:sp>
        <p:nvSpPr>
          <p:cNvPr id="15" name="Text 13"/>
          <p:cNvSpPr/>
          <p:nvPr/>
        </p:nvSpPr>
        <p:spPr>
          <a:xfrm>
            <a:off x="685800" y="2221992"/>
            <a:ext cx="8046720" cy="384048"/>
          </a:xfrm>
          <a:prstGeom prst="rect">
            <a:avLst/>
          </a:prstGeom>
          <a:noFill/>
          <a:ln/>
        </p:spPr>
        <p:txBody>
          <a:bodyPr wrap="square" lIns="0" tIns="0" rIns="0" bIns="0" rtlCol="0" anchor="ctr"/>
          <a:lstStyle/>
          <a:p>
            <a:pPr marL="0" indent="0">
              <a:buNone/>
            </a:pPr>
            <a:r>
              <a:rPr lang="en-US" sz="900" dirty="0">
                <a:solidFill>
                  <a:srgbClr val="1B2A4A"/>
                </a:solidFill>
              </a:rPr>
              <a:t>Guba, E.G. &amp; Lincoln, Y.S. (1994). Competing Paradigms in Qualitative Research. In N.K. Denzin &amp; Y.S. Lincoln (Eds.), Handbook of Qualitative Research. Thousand Oaks: Sage, pp.105–117.</a:t>
            </a:r>
            <a:endParaRPr lang="en-US" sz="900" dirty="0"/>
          </a:p>
        </p:txBody>
      </p:sp>
      <p:sp>
        <p:nvSpPr>
          <p:cNvPr id="16" name="Shape 14"/>
          <p:cNvSpPr/>
          <p:nvPr/>
        </p:nvSpPr>
        <p:spPr>
          <a:xfrm>
            <a:off x="457200" y="2715768"/>
            <a:ext cx="109728" cy="109728"/>
          </a:xfrm>
          <a:prstGeom prst="rect">
            <a:avLst/>
          </a:prstGeom>
          <a:solidFill>
            <a:srgbClr val="C8973A"/>
          </a:solidFill>
          <a:ln w="12700">
            <a:solidFill>
              <a:srgbClr val="C8973A"/>
            </a:solidFill>
            <a:prstDash val="solid"/>
          </a:ln>
        </p:spPr>
        <p:txBody>
          <a:bodyPr/>
          <a:lstStyle/>
          <a:p>
            <a:endParaRPr lang="en-GB"/>
          </a:p>
        </p:txBody>
      </p:sp>
      <p:sp>
        <p:nvSpPr>
          <p:cNvPr id="17" name="Text 15"/>
          <p:cNvSpPr/>
          <p:nvPr/>
        </p:nvSpPr>
        <p:spPr>
          <a:xfrm>
            <a:off x="685800" y="2633472"/>
            <a:ext cx="8046720" cy="384048"/>
          </a:xfrm>
          <a:prstGeom prst="rect">
            <a:avLst/>
          </a:prstGeom>
          <a:noFill/>
          <a:ln/>
        </p:spPr>
        <p:txBody>
          <a:bodyPr wrap="square" lIns="0" tIns="0" rIns="0" bIns="0" rtlCol="0" anchor="ctr"/>
          <a:lstStyle/>
          <a:p>
            <a:pPr marL="0" indent="0">
              <a:buNone/>
            </a:pPr>
            <a:r>
              <a:rPr lang="en-US" sz="900" dirty="0">
                <a:solidFill>
                  <a:srgbClr val="1B2A4A"/>
                </a:solidFill>
              </a:rPr>
              <a:t>Hammersley, M. &amp; Traianou, A. (2012). Ethics in Qualitative Research: Controversies and Contexts. London: Sage.</a:t>
            </a:r>
            <a:endParaRPr lang="en-US" sz="900" dirty="0"/>
          </a:p>
        </p:txBody>
      </p:sp>
      <p:sp>
        <p:nvSpPr>
          <p:cNvPr id="18" name="Shape 16"/>
          <p:cNvSpPr/>
          <p:nvPr/>
        </p:nvSpPr>
        <p:spPr>
          <a:xfrm>
            <a:off x="457200" y="3127248"/>
            <a:ext cx="109728" cy="109728"/>
          </a:xfrm>
          <a:prstGeom prst="rect">
            <a:avLst/>
          </a:prstGeom>
          <a:solidFill>
            <a:srgbClr val="C8973A"/>
          </a:solidFill>
          <a:ln w="12700">
            <a:solidFill>
              <a:srgbClr val="C8973A"/>
            </a:solidFill>
            <a:prstDash val="solid"/>
          </a:ln>
        </p:spPr>
        <p:txBody>
          <a:bodyPr/>
          <a:lstStyle/>
          <a:p>
            <a:endParaRPr lang="en-GB"/>
          </a:p>
        </p:txBody>
      </p:sp>
      <p:sp>
        <p:nvSpPr>
          <p:cNvPr id="19" name="Text 17"/>
          <p:cNvSpPr/>
          <p:nvPr/>
        </p:nvSpPr>
        <p:spPr>
          <a:xfrm>
            <a:off x="685800" y="3044952"/>
            <a:ext cx="8046720" cy="384048"/>
          </a:xfrm>
          <a:prstGeom prst="rect">
            <a:avLst/>
          </a:prstGeom>
          <a:noFill/>
          <a:ln/>
        </p:spPr>
        <p:txBody>
          <a:bodyPr wrap="square" lIns="0" tIns="0" rIns="0" bIns="0" rtlCol="0" anchor="ctr"/>
          <a:lstStyle/>
          <a:p>
            <a:pPr marL="0" indent="0">
              <a:buNone/>
            </a:pPr>
            <a:r>
              <a:rPr lang="en-US" sz="900" dirty="0">
                <a:solidFill>
                  <a:srgbClr val="1B2A4A"/>
                </a:solidFill>
              </a:rPr>
              <a:t>Lincoln, Y.S. &amp; Guba, E.G. (1985). Naturalistic Inquiry. Beverly Hills: Sage.</a:t>
            </a:r>
            <a:endParaRPr lang="en-US" sz="900" dirty="0"/>
          </a:p>
        </p:txBody>
      </p:sp>
      <p:sp>
        <p:nvSpPr>
          <p:cNvPr id="20" name="Shape 18"/>
          <p:cNvSpPr/>
          <p:nvPr/>
        </p:nvSpPr>
        <p:spPr>
          <a:xfrm>
            <a:off x="457200" y="3538728"/>
            <a:ext cx="109728" cy="109728"/>
          </a:xfrm>
          <a:prstGeom prst="rect">
            <a:avLst/>
          </a:prstGeom>
          <a:solidFill>
            <a:srgbClr val="C8973A"/>
          </a:solidFill>
          <a:ln w="12700">
            <a:solidFill>
              <a:srgbClr val="C8973A"/>
            </a:solidFill>
            <a:prstDash val="solid"/>
          </a:ln>
        </p:spPr>
        <p:txBody>
          <a:bodyPr/>
          <a:lstStyle/>
          <a:p>
            <a:endParaRPr lang="en-GB"/>
          </a:p>
        </p:txBody>
      </p:sp>
      <p:sp>
        <p:nvSpPr>
          <p:cNvPr id="21" name="Text 19"/>
          <p:cNvSpPr/>
          <p:nvPr/>
        </p:nvSpPr>
        <p:spPr>
          <a:xfrm>
            <a:off x="685800" y="3456432"/>
            <a:ext cx="8046720" cy="384048"/>
          </a:xfrm>
          <a:prstGeom prst="rect">
            <a:avLst/>
          </a:prstGeom>
          <a:noFill/>
          <a:ln/>
        </p:spPr>
        <p:txBody>
          <a:bodyPr wrap="square" lIns="0" tIns="0" rIns="0" bIns="0" rtlCol="0" anchor="ctr"/>
          <a:lstStyle/>
          <a:p>
            <a:pPr marL="0" indent="0">
              <a:buNone/>
            </a:pPr>
            <a:r>
              <a:rPr lang="en-US" sz="900" dirty="0">
                <a:solidFill>
                  <a:srgbClr val="1B2A4A"/>
                </a:solidFill>
              </a:rPr>
              <a:t>Merriam, S.B. &amp; Tisdell, E.J. (2016). Qualitative Research: A Guide to Design and Implementation. 4th edn. San Francisco: Jossey-Bass.</a:t>
            </a:r>
            <a:endParaRPr lang="en-US" sz="900" dirty="0"/>
          </a:p>
        </p:txBody>
      </p:sp>
      <p:sp>
        <p:nvSpPr>
          <p:cNvPr id="22" name="Shape 20"/>
          <p:cNvSpPr/>
          <p:nvPr/>
        </p:nvSpPr>
        <p:spPr>
          <a:xfrm>
            <a:off x="457200" y="3950208"/>
            <a:ext cx="109728" cy="109728"/>
          </a:xfrm>
          <a:prstGeom prst="rect">
            <a:avLst/>
          </a:prstGeom>
          <a:solidFill>
            <a:srgbClr val="C8973A"/>
          </a:solidFill>
          <a:ln w="12700">
            <a:solidFill>
              <a:srgbClr val="C8973A"/>
            </a:solidFill>
            <a:prstDash val="solid"/>
          </a:ln>
        </p:spPr>
        <p:txBody>
          <a:bodyPr/>
          <a:lstStyle/>
          <a:p>
            <a:endParaRPr lang="en-GB"/>
          </a:p>
        </p:txBody>
      </p:sp>
      <p:sp>
        <p:nvSpPr>
          <p:cNvPr id="23" name="Text 21"/>
          <p:cNvSpPr/>
          <p:nvPr/>
        </p:nvSpPr>
        <p:spPr>
          <a:xfrm>
            <a:off x="685800" y="3867912"/>
            <a:ext cx="8046720" cy="384048"/>
          </a:xfrm>
          <a:prstGeom prst="rect">
            <a:avLst/>
          </a:prstGeom>
          <a:noFill/>
          <a:ln/>
        </p:spPr>
        <p:txBody>
          <a:bodyPr wrap="square" lIns="0" tIns="0" rIns="0" bIns="0" rtlCol="0" anchor="ctr"/>
          <a:lstStyle/>
          <a:p>
            <a:pPr marL="0" indent="0">
              <a:buNone/>
            </a:pPr>
            <a:r>
              <a:rPr lang="en-US" sz="900" dirty="0">
                <a:solidFill>
                  <a:srgbClr val="1B2A4A"/>
                </a:solidFill>
              </a:rPr>
              <a:t>Patton, M.Q. (2015). Qualitative Research &amp; Evaluation Methods. 4th edn. Thousand Oaks: Sage.</a:t>
            </a:r>
            <a:endParaRPr lang="en-US" sz="900" dirty="0"/>
          </a:p>
        </p:txBody>
      </p:sp>
      <p:sp>
        <p:nvSpPr>
          <p:cNvPr id="24" name="Shape 22"/>
          <p:cNvSpPr/>
          <p:nvPr/>
        </p:nvSpPr>
        <p:spPr>
          <a:xfrm>
            <a:off x="457200" y="4361688"/>
            <a:ext cx="109728" cy="109728"/>
          </a:xfrm>
          <a:prstGeom prst="rect">
            <a:avLst/>
          </a:prstGeom>
          <a:solidFill>
            <a:srgbClr val="C8973A"/>
          </a:solidFill>
          <a:ln w="12700">
            <a:solidFill>
              <a:srgbClr val="C8973A"/>
            </a:solidFill>
            <a:prstDash val="solid"/>
          </a:ln>
        </p:spPr>
        <p:txBody>
          <a:bodyPr/>
          <a:lstStyle/>
          <a:p>
            <a:endParaRPr lang="en-GB"/>
          </a:p>
        </p:txBody>
      </p:sp>
      <p:sp>
        <p:nvSpPr>
          <p:cNvPr id="25" name="Text 23"/>
          <p:cNvSpPr/>
          <p:nvPr/>
        </p:nvSpPr>
        <p:spPr>
          <a:xfrm>
            <a:off x="685800" y="4279392"/>
            <a:ext cx="8046720" cy="384048"/>
          </a:xfrm>
          <a:prstGeom prst="rect">
            <a:avLst/>
          </a:prstGeom>
          <a:noFill/>
          <a:ln/>
        </p:spPr>
        <p:txBody>
          <a:bodyPr wrap="square" lIns="0" tIns="0" rIns="0" bIns="0" rtlCol="0" anchor="ctr"/>
          <a:lstStyle/>
          <a:p>
            <a:pPr marL="0" indent="0">
              <a:buNone/>
            </a:pPr>
            <a:r>
              <a:rPr lang="en-US" sz="900" dirty="0">
                <a:solidFill>
                  <a:srgbClr val="1B2A4A"/>
                </a:solidFill>
              </a:rPr>
              <a:t>Trochim, W.M.K. (2006). Research Methods Knowledge Base. 3rd edn. Cincinnati: Atomic Dog Publishing.</a:t>
            </a:r>
            <a:endParaRPr lang="en-US" sz="900" dirty="0"/>
          </a:p>
        </p:txBody>
      </p:sp>
      <p:sp>
        <p:nvSpPr>
          <p:cNvPr id="26" name="Text 24"/>
          <p:cNvSpPr/>
          <p:nvPr/>
        </p:nvSpPr>
        <p:spPr>
          <a:xfrm>
            <a:off x="411480" y="4892040"/>
            <a:ext cx="8229600" cy="182880"/>
          </a:xfrm>
          <a:prstGeom prst="rect">
            <a:avLst/>
          </a:prstGeom>
          <a:noFill/>
          <a:ln/>
        </p:spPr>
        <p:txBody>
          <a:bodyPr wrap="square" lIns="0" tIns="0" rIns="0" bIns="0" rtlCol="0" anchor="ctr"/>
          <a:lstStyle/>
          <a:p>
            <a:pPr marL="0" indent="0" algn="ctr">
              <a:buNone/>
            </a:pPr>
            <a:r>
              <a:rPr lang="en-US" sz="800" i="1" dirty="0">
                <a:solidFill>
                  <a:srgbClr val="7A99BB"/>
                </a:solidFill>
              </a:rPr>
              <a:t>Module: Developing a Research Proposal  |  Lecturer: Jaliya de Silva</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2091</Words>
  <Application>Microsoft Office PowerPoint</Application>
  <PresentationFormat>On-screen Show (16:9)</PresentationFormat>
  <Paragraphs>294</Paragraphs>
  <Slides>15</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and Methodology</dc:title>
  <dc:subject>PptxGenJS Presentation</dc:subject>
  <dc:creator>Jaliya de Silva</dc:creator>
  <cp:lastModifiedBy>Jaliya De Silva</cp:lastModifiedBy>
  <cp:revision>3</cp:revision>
  <dcterms:created xsi:type="dcterms:W3CDTF">2026-05-15T09:20:00Z</dcterms:created>
  <dcterms:modified xsi:type="dcterms:W3CDTF">2026-05-17T19:16:46Z</dcterms:modified>
</cp:coreProperties>
</file>