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59" r:id="rId3"/>
  </p:sldMasterIdLst>
  <p:notesMasterIdLst>
    <p:notesMasterId r:id="rId5"/>
  </p:notesMasterIdLst>
  <p:sldIdLst>
    <p:sldId id="256" r:id="rId4"/>
    <p:sldId id="263" r:id="rId6"/>
    <p:sldId id="260" r:id="rId7"/>
    <p:sldId id="267" r:id="rId8"/>
    <p:sldId id="271" r:id="rId9"/>
    <p:sldId id="276" r:id="rId10"/>
    <p:sldId id="272" r:id="rId11"/>
    <p:sldId id="275" r:id="rId12"/>
    <p:sldId id="273" r:id="rId13"/>
    <p:sldId id="277" r:id="rId14"/>
    <p:sldId id="270" r:id="rId15"/>
    <p:sldId id="261" r:id="rId1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7A5A"/>
    <a:srgbClr val="EB6249"/>
    <a:srgbClr val="7BC6BC"/>
    <a:srgbClr val="F6CE9B"/>
    <a:srgbClr val="FEF8F4"/>
    <a:srgbClr val="B28664"/>
    <a:srgbClr val="EAF5FA"/>
    <a:srgbClr val="CDE9F4"/>
    <a:srgbClr val="001A30"/>
    <a:srgbClr val="0022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39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8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B6490F-85D5-49BD-8DCB-86708AD6AAF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7C59BE-40E1-408C-B9B3-C3CEF194BBB0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195B-83DD-40CD-B552-C649BE2EA05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FC198-2D83-4DFC-8CDD-7D23AF44D411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1F41D1-EB0D-4857-8E93-8C1C831E61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tags" Target="../tags/tag3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2" Type="http://schemas.openxmlformats.org/officeDocument/2006/relationships/tags" Target="../tags/tag4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1" y="3078638"/>
            <a:ext cx="9144000" cy="886397"/>
          </a:xfrm>
        </p:spPr>
        <p:txBody>
          <a:bodyPr tIns="0" bIns="0" anchor="ctr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1" y="4015102"/>
            <a:ext cx="9144000" cy="965389"/>
          </a:xfrm>
        </p:spPr>
        <p:txBody>
          <a:bodyPr tIns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cxnSp>
        <p:nvCxnSpPr>
          <p:cNvPr id="10" name="直接连接符 9"/>
          <p:cNvCxnSpPr/>
          <p:nvPr userDrawn="1">
            <p:custDataLst>
              <p:tags r:id="rId2"/>
            </p:custDataLst>
          </p:nvPr>
        </p:nvCxnSpPr>
        <p:spPr>
          <a:xfrm>
            <a:off x="3500094" y="259996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 userDrawn="1">
            <p:custDataLst>
              <p:tags r:id="rId3"/>
            </p:custDataLst>
          </p:nvPr>
        </p:nvCxnSpPr>
        <p:spPr>
          <a:xfrm>
            <a:off x="7856310" y="259996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08254" y="2320925"/>
            <a:ext cx="6039836" cy="798023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808254" y="3246477"/>
            <a:ext cx="6039837" cy="609604"/>
          </a:xfrm>
        </p:spPr>
        <p:txBody>
          <a:bodyPr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92400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92400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接连接符 7"/>
          <p:cNvCxnSpPr/>
          <p:nvPr userDrawn="1">
            <p:custDataLst>
              <p:tags r:id="rId2"/>
            </p:custDataLst>
          </p:nvPr>
        </p:nvCxnSpPr>
        <p:spPr>
          <a:xfrm>
            <a:off x="3459753" y="299752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3"/>
            </p:custDataLst>
          </p:nvPr>
        </p:nvCxnSpPr>
        <p:spPr>
          <a:xfrm>
            <a:off x="7977333" y="299752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945827"/>
            <a:ext cx="9144000" cy="1597212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10" name="副标题 2"/>
          <p:cNvSpPr>
            <a:spLocks noGrp="1"/>
          </p:cNvSpPr>
          <p:nvPr>
            <p:ph type="subTitle" idx="1"/>
          </p:nvPr>
        </p:nvSpPr>
        <p:spPr>
          <a:xfrm>
            <a:off x="1524000" y="3595333"/>
            <a:ext cx="9144000" cy="1237127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1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12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3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8200" y="756000"/>
            <a:ext cx="4681654" cy="1428161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642517" y="713673"/>
            <a:ext cx="5711882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2313873"/>
            <a:ext cx="4681654" cy="381158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444898" y="365125"/>
            <a:ext cx="908901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9446443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5082493" y="1936951"/>
            <a:ext cx="814256" cy="814255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8" name="同心圆 43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4698901" y="170788"/>
            <a:ext cx="767184" cy="76718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1" name="同心圆 4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椭圆 11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5283029" y="4484592"/>
            <a:ext cx="1056117" cy="1056116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4" name="同心圆 43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1738381" y="957080"/>
            <a:ext cx="3816072" cy="3816069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7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551384" y="1532694"/>
            <a:ext cx="1536171" cy="1536169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20" name="同心圆 5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椭圆 20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945264" y="4894457"/>
            <a:ext cx="1253424" cy="1253419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23" name="同心圆 7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3751140" y="5089320"/>
            <a:ext cx="472687" cy="472686"/>
            <a:chOff x="2468048" y="5445675"/>
            <a:chExt cx="767184" cy="767183"/>
          </a:xfrm>
        </p:grpSpPr>
        <p:sp>
          <p:nvSpPr>
            <p:cNvPr id="26" name="同心圆 73"/>
            <p:cNvSpPr/>
            <p:nvPr/>
          </p:nvSpPr>
          <p:spPr>
            <a:xfrm>
              <a:off x="2468048" y="5445675"/>
              <a:ext cx="767184" cy="767183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椭圆 26"/>
            <p:cNvSpPr/>
            <p:nvPr/>
          </p:nvSpPr>
          <p:spPr>
            <a:xfrm>
              <a:off x="2484792" y="5462419"/>
              <a:ext cx="733696" cy="733695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圆角矩形 76"/>
          <p:cNvSpPr/>
          <p:nvPr/>
        </p:nvSpPr>
        <p:spPr>
          <a:xfrm>
            <a:off x="6096000" y="2327152"/>
            <a:ext cx="5760640" cy="734556"/>
          </a:xfrm>
          <a:prstGeom prst="roundRect">
            <a:avLst/>
          </a:prstGeom>
          <a:solidFill>
            <a:schemeClr val="accent2">
              <a:alpha val="52000"/>
            </a:schemeClr>
          </a:solidFill>
          <a:ln>
            <a:solidFill>
              <a:schemeClr val="accent2"/>
            </a:solidFill>
          </a:ln>
          <a:effectLst>
            <a:glow rad="139700">
              <a:schemeClr val="accent2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665" b="1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9" name="Group 25"/>
          <p:cNvGrpSpPr/>
          <p:nvPr/>
        </p:nvGrpSpPr>
        <p:grpSpPr>
          <a:xfrm>
            <a:off x="0" y="6771109"/>
            <a:ext cx="12192000" cy="94827"/>
            <a:chOff x="0" y="3474720"/>
            <a:chExt cx="10261600" cy="71120"/>
          </a:xfrm>
        </p:grpSpPr>
        <p:sp>
          <p:nvSpPr>
            <p:cNvPr id="30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" name="Group 25"/>
          <p:cNvGrpSpPr/>
          <p:nvPr/>
        </p:nvGrpSpPr>
        <p:grpSpPr>
          <a:xfrm>
            <a:off x="0" y="-27384"/>
            <a:ext cx="12192000" cy="94827"/>
            <a:chOff x="0" y="3474720"/>
            <a:chExt cx="10261600" cy="71120"/>
          </a:xfrm>
        </p:grpSpPr>
        <p:sp>
          <p:nvSpPr>
            <p:cNvPr id="36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96000" y="2204864"/>
            <a:ext cx="5760640" cy="978729"/>
          </a:xfrm>
        </p:spPr>
        <p:txBody>
          <a:bodyPr anchor="ctr" anchorCtr="0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096000" y="3239349"/>
            <a:ext cx="5904656" cy="461665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nodeType="after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7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8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9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1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12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2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5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16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3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9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20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2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2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5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6" presetID="16" presetClass="entr" presetSubtype="37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28" dur="500"/>
                                            <p:tgtEl>
                                              <p:spTgt spid="2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2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3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3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8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9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3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5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6" presetID="16" presetClass="entr" presetSubtype="37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28" dur="500"/>
                                            <p:tgtEl>
                                              <p:spTgt spid="2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8" grpId="0" bldLvl="0" animBg="1"/>
        </p:bldLst>
      </p:timing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25"/>
          <p:cNvGrpSpPr/>
          <p:nvPr/>
        </p:nvGrpSpPr>
        <p:grpSpPr>
          <a:xfrm>
            <a:off x="0" y="6771109"/>
            <a:ext cx="12192000" cy="94827"/>
            <a:chOff x="0" y="3474720"/>
            <a:chExt cx="10261600" cy="71120"/>
          </a:xfrm>
        </p:grpSpPr>
        <p:sp>
          <p:nvSpPr>
            <p:cNvPr id="17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5"/>
          <p:cNvGrpSpPr/>
          <p:nvPr/>
        </p:nvGrpSpPr>
        <p:grpSpPr>
          <a:xfrm>
            <a:off x="0" y="-27384"/>
            <a:ext cx="12192000" cy="94827"/>
            <a:chOff x="0" y="3474720"/>
            <a:chExt cx="10261600" cy="71120"/>
          </a:xfrm>
        </p:grpSpPr>
        <p:sp>
          <p:nvSpPr>
            <p:cNvPr id="23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7" name="直接连接符 6"/>
          <p:cNvCxnSpPr/>
          <p:nvPr/>
        </p:nvCxnSpPr>
        <p:spPr>
          <a:xfrm flipV="1">
            <a:off x="4847861" y="2060848"/>
            <a:ext cx="0" cy="2232248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/>
        </p:nvGrpSpPr>
        <p:grpSpPr>
          <a:xfrm>
            <a:off x="2975660" y="2094362"/>
            <a:ext cx="1608172" cy="1608172"/>
            <a:chOff x="1068965" y="491752"/>
            <a:chExt cx="1197175" cy="1197175"/>
          </a:xfrm>
        </p:grpSpPr>
        <p:grpSp>
          <p:nvGrpSpPr>
            <p:cNvPr id="9" name="组合 8"/>
            <p:cNvGrpSpPr/>
            <p:nvPr/>
          </p:nvGrpSpPr>
          <p:grpSpPr>
            <a:xfrm>
              <a:off x="1068965" y="491752"/>
              <a:ext cx="1197175" cy="1197175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1" name="同心圆 15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accent6"/>
                  </a:gs>
                  <a:gs pos="55000">
                    <a:schemeClr val="accent6">
                      <a:lumMod val="95000"/>
                    </a:schemeClr>
                  </a:gs>
                  <a:gs pos="100000">
                    <a:schemeClr val="accent6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accent6"/>
                  </a:gs>
                  <a:gs pos="51000">
                    <a:schemeClr val="accent6">
                      <a:lumMod val="95000"/>
                    </a:schemeClr>
                  </a:gs>
                  <a:gs pos="100000">
                    <a:schemeClr val="accent6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0" name="KSO_Shape"/>
            <p:cNvSpPr/>
            <p:nvPr/>
          </p:nvSpPr>
          <p:spPr bwMode="auto">
            <a:xfrm>
              <a:off x="1288029" y="829734"/>
              <a:ext cx="759046" cy="521208"/>
            </a:xfrm>
            <a:custGeom>
              <a:avLst/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087887" y="2378263"/>
            <a:ext cx="5760639" cy="978729"/>
          </a:xfrm>
        </p:spPr>
        <p:txBody>
          <a:bodyPr anchor="b">
            <a:normAutofit/>
          </a:bodyPr>
          <a:lstStyle>
            <a:lvl1pPr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159896" y="3397525"/>
            <a:ext cx="5760639" cy="535531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 showMasterSp="0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12" descr="Divider Righ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836712"/>
            <a:ext cx="646856" cy="28870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03237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5"/>
          <p:cNvGrpSpPr/>
          <p:nvPr/>
        </p:nvGrpSpPr>
        <p:grpSpPr>
          <a:xfrm>
            <a:off x="0" y="6771109"/>
            <a:ext cx="12192000" cy="94827"/>
            <a:chOff x="0" y="3474720"/>
            <a:chExt cx="10261600" cy="71120"/>
          </a:xfrm>
        </p:grpSpPr>
        <p:sp>
          <p:nvSpPr>
            <p:cNvPr id="22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" name="Group 25"/>
          <p:cNvGrpSpPr/>
          <p:nvPr/>
        </p:nvGrpSpPr>
        <p:grpSpPr>
          <a:xfrm>
            <a:off x="0" y="-27384"/>
            <a:ext cx="12192000" cy="94827"/>
            <a:chOff x="0" y="3474720"/>
            <a:chExt cx="10261600" cy="71120"/>
          </a:xfrm>
        </p:grpSpPr>
        <p:sp>
          <p:nvSpPr>
            <p:cNvPr id="28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2495600" y="1737252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7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4176967" y="1713415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0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5905159" y="1737252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3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440197" y="760412"/>
              <a:ext cx="3825873" cy="3825873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7561343" y="1762437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6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7" name="椭圆 16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783632" y="1881268"/>
            <a:ext cx="6552728" cy="1865126"/>
          </a:xfrm>
        </p:spPr>
        <p:txBody>
          <a:bodyPr wrap="square">
            <a:normAutofit/>
          </a:bodyPr>
          <a:lstStyle>
            <a:lvl1pPr algn="dist">
              <a:defRPr sz="9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  <p:sp>
        <p:nvSpPr>
          <p:cNvPr id="20" name="内容占位符 19"/>
          <p:cNvSpPr>
            <a:spLocks noGrp="1"/>
          </p:cNvSpPr>
          <p:nvPr>
            <p:ph sz="quarter" idx="13"/>
          </p:nvPr>
        </p:nvSpPr>
        <p:spPr>
          <a:xfrm>
            <a:off x="2471750" y="4113888"/>
            <a:ext cx="7248501" cy="683264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12" descr="Divider Righ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692696"/>
            <a:ext cx="646856" cy="28870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344472" y="365125"/>
            <a:ext cx="1009328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434264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12" descr="Divider Righ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692026"/>
            <a:ext cx="646856" cy="288702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8.xml"/><Relationship Id="rId12" Type="http://schemas.openxmlformats.org/officeDocument/2006/relationships/tags" Target="../tags/tag7.xml"/><Relationship Id="rId11" Type="http://schemas.openxmlformats.org/officeDocument/2006/relationships/tags" Target="../tags/tag6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9.xml"/><Relationship Id="rId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2.xml"/><Relationship Id="rId16" Type="http://schemas.openxmlformats.org/officeDocument/2006/relationships/theme" Target="../theme/theme2.xml"/><Relationship Id="rId15" Type="http://schemas.openxmlformats.org/officeDocument/2006/relationships/tags" Target="../tags/tag11.xml"/><Relationship Id="rId14" Type="http://schemas.openxmlformats.org/officeDocument/2006/relationships/tags" Target="../tags/tag10.xml"/><Relationship Id="rId13" Type="http://schemas.openxmlformats.org/officeDocument/2006/relationships/tags" Target="../tags/tag9.xml"/><Relationship Id="rId12" Type="http://schemas.openxmlformats.org/officeDocument/2006/relationships/image" Target="../media/image1.png"/><Relationship Id="rId11" Type="http://schemas.openxmlformats.org/officeDocument/2006/relationships/image" Target="../media/image2.png"/><Relationship Id="rId1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12" descr="Divider Right.png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883555"/>
            <a:ext cx="646856" cy="288702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D2EF81D9-71FF-4080-9DA2-F9FCA1FCBC37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  <p:sp>
        <p:nvSpPr>
          <p:cNvPr id="8" name="KSO_TEMPLATE" hidden="1"/>
          <p:cNvSpPr/>
          <p:nvPr>
            <p:custDataLst>
              <p:tags r:id="rId1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1.xml"/><Relationship Id="rId3" Type="http://schemas.openxmlformats.org/officeDocument/2006/relationships/tags" Target="../tags/tag14.xml"/><Relationship Id="rId2" Type="http://schemas.openxmlformats.org/officeDocument/2006/relationships/tags" Target="../tags/tag13.xml"/><Relationship Id="rId1" Type="http://schemas.openxmlformats.org/officeDocument/2006/relationships/tags" Target="../tags/tag12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7.xml"/><Relationship Id="rId3" Type="http://schemas.openxmlformats.org/officeDocument/2006/relationships/tags" Target="../tags/tag15.xml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3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tags" Target="../tags/tag16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7.xml"/><Relationship Id="rId3" Type="http://schemas.openxmlformats.org/officeDocument/2006/relationships/tags" Target="../tags/tag19.xml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tags" Target="../tags/tag21.xml"/><Relationship Id="rId1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7.xml"/><Relationship Id="rId3" Type="http://schemas.openxmlformats.org/officeDocument/2006/relationships/tags" Target="../tags/tag23.xml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4.xml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7.xml"/><Relationship Id="rId5" Type="http://schemas.openxmlformats.org/officeDocument/2006/relationships/tags" Target="../tags/tag25.xml"/><Relationship Id="rId4" Type="http://schemas.openxmlformats.org/officeDocument/2006/relationships/image" Target="../media/image13.jpeg"/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7.xml"/><Relationship Id="rId1" Type="http://schemas.openxmlformats.org/officeDocument/2006/relationships/tags" Target="../tags/tag2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 lIns="90000" tIns="0" rIns="90000" bIns="0">
            <a:normAutofit/>
          </a:bodyPr>
          <a:lstStyle/>
          <a:p>
            <a:r>
              <a:rPr lang="en-US" altLang="zh-CN">
                <a:sym typeface="+mn-lt"/>
              </a:rPr>
              <a:t>Tencent Company</a:t>
            </a:r>
            <a:endParaRPr lang="en-US" altLang="zh-CN">
              <a:sym typeface="+mn-lt"/>
            </a:endParaRPr>
          </a:p>
        </p:txBody>
      </p:sp>
      <p:sp>
        <p:nvSpPr>
          <p:cNvPr id="11" name="副标题 10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6096000" y="3239135"/>
            <a:ext cx="5932170" cy="2594610"/>
          </a:xfrm>
        </p:spPr>
        <p:txBody>
          <a:bodyPr lIns="90000" tIns="0" rIns="90000" bIns="46800">
            <a:noAutofit/>
          </a:bodyPr>
          <a:lstStyle/>
          <a:p>
            <a:r>
              <a:rPr lang="en-US" altLang="zh-CN" sz="44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sym typeface="+mn-lt"/>
              </a:rPr>
              <a:t>Leadership development programme</a:t>
            </a:r>
            <a:endParaRPr lang="en-US" altLang="zh-CN" sz="440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sym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915670" y="116840"/>
            <a:ext cx="101752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Tencent Company Introduction</a:t>
            </a:r>
            <a:endParaRPr lang="en-US" altLang="zh-CN" sz="32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58190" y="700405"/>
            <a:ext cx="6271895" cy="56311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 fontAlgn="auto">
              <a:lnSpc>
                <a:spcPct val="150000"/>
              </a:lnSpc>
            </a:pPr>
            <a:r>
              <a:rPr lang="en-US" altLang="zh-CN">
                <a:cs typeface="+mn-lt"/>
              </a:rPr>
              <a:t> </a:t>
            </a:r>
            <a:r>
              <a:rPr lang="en-US" altLang="zh-CN">
                <a:ea typeface="黑体" panose="02010609060101010101" charset="-122"/>
                <a:cs typeface="+mn-lt"/>
              </a:rPr>
              <a:t> </a:t>
            </a: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</a:t>
            </a:r>
            <a:r>
              <a:rPr lang="zh-CN" altLang="en-US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Tencent company was established in 1998, it is one of the largest comprehensive Internet service providers in China</a:t>
            </a:r>
            <a:r>
              <a:rPr lang="en-US" altLang="zh-CN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.</a:t>
            </a:r>
            <a:r>
              <a:rPr lang="zh-CN" altLang="en-US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Tencent has built Chinese largest online community to meet needs of Internet users for communication, information, entertainment and e-commerce.</a:t>
            </a:r>
            <a:endParaRPr lang="zh-CN" altLang="en-US" sz="2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黑体" panose="02010609060101010101" charset="-122"/>
              <a:cs typeface="+mn-lt"/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 QQ had more than 700 million online accounts who enjoy instant messaging. </a:t>
            </a:r>
            <a:r>
              <a:rPr lang="en-US" altLang="zh-CN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Tencent</a:t>
            </a:r>
            <a:r>
              <a:rPr lang="zh-CN" altLang="en-US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development has profoundly affecte</a:t>
            </a:r>
            <a:r>
              <a:rPr lang="en-US" altLang="zh-CN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d</a:t>
            </a:r>
            <a:r>
              <a:rPr lang="zh-CN" altLang="en-US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communication </a:t>
            </a:r>
            <a:r>
              <a:rPr lang="en-US" altLang="zh-CN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ways</a:t>
            </a:r>
            <a:r>
              <a:rPr lang="zh-CN" altLang="en-US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and living habits of even millions of Internet users, and has created a broader application prospect for Chinese Internet industry. (Guibora 2016)</a:t>
            </a:r>
            <a:endParaRPr lang="zh-CN" altLang="en-US" sz="2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黑体" panose="02010609060101010101" charset="-122"/>
              <a:cs typeface="+mn-lt"/>
            </a:endParaRPr>
          </a:p>
        </p:txBody>
      </p:sp>
      <p:pic>
        <p:nvPicPr>
          <p:cNvPr id="4" name="图片 3" descr="u=757611844,623846846&amp;fm=27&amp;gp=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16215" y="3714750"/>
            <a:ext cx="3622675" cy="3061970"/>
          </a:xfrm>
          <a:prstGeom prst="rect">
            <a:avLst/>
          </a:prstGeom>
        </p:spPr>
      </p:pic>
      <p:pic>
        <p:nvPicPr>
          <p:cNvPr id="5" name="图片 4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6215" y="915670"/>
            <a:ext cx="3622040" cy="229679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5047615" y="1996440"/>
            <a:ext cx="6088380" cy="2478405"/>
          </a:xfrm>
          <a:prstGeom prst="rect">
            <a:avLst/>
          </a:prstGeom>
        </p:spPr>
        <p:txBody>
          <a:bodyPr vert="horz" lIns="90000" tIns="46800" rIns="90000" bIns="46800" rtlCol="0" anchor="b">
            <a:normAutofit fontScale="90000"/>
          </a:bodyPr>
          <a:lstStyle>
            <a:lvl1pPr defTabSz="914400" eaLnBrk="1" latinLnBrk="0" hangingPunct="1">
              <a:lnSpc>
                <a:spcPct val="120000"/>
              </a:lnSpc>
              <a:buNone/>
              <a:defRPr sz="48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/>
              <a:t>Skills for effective leaders in modern business environment</a:t>
            </a:r>
            <a:endParaRPr lang="en-US" altLang="zh-CN"/>
          </a:p>
        </p:txBody>
      </p:sp>
      <p:sp>
        <p:nvSpPr>
          <p:cNvPr id="11" name="文本框 10"/>
          <p:cNvSpPr txBox="1"/>
          <p:nvPr>
            <p:custDataLst>
              <p:tags r:id="rId2"/>
            </p:custDataLst>
          </p:nvPr>
        </p:nvSpPr>
        <p:spPr>
          <a:xfrm>
            <a:off x="2999656" y="3738228"/>
            <a:ext cx="158417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ctr">
              <a:defRPr sz="2400">
                <a:solidFill>
                  <a:schemeClr val="tx2"/>
                </a:solidFill>
                <a:latin typeface="+mn-lt"/>
                <a:ea typeface="+mn-ea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</a:defRPr>
            </a:lvl9pPr>
          </a:lstStyle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163830" y="182245"/>
            <a:ext cx="5753100" cy="60007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Performance management 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focus on employee performances</a:t>
            </a:r>
            <a:endParaRPr lang="en-US" altLang="zh-CN"/>
          </a:p>
          <a:p>
            <a:r>
              <a:rPr lang="en-US" altLang="zh-CN"/>
              <a:t>give feed back appropriately,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have frequent conversation with employees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increase time they spend with direct subordinates (</a:t>
            </a:r>
            <a:r>
              <a:rPr lang="zh-CN" altLang="en-US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Turner.A. 2012</a:t>
            </a:r>
            <a:r>
              <a:rPr lang="en-US" altLang="zh-CN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)</a:t>
            </a:r>
            <a:endParaRPr lang="en-US" altLang="zh-CN"/>
          </a:p>
          <a:p>
            <a:r>
              <a:rPr lang="en-US" altLang="zh-CN" sz="32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Partnership skills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listen to employees' voice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guidance and  support (</a:t>
            </a:r>
            <a:r>
              <a:rPr lang="zh-CN" altLang="en-US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Martinuzzi. B. 2017</a:t>
            </a:r>
            <a:r>
              <a:rPr lang="en-US" altLang="zh-CN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)</a:t>
            </a:r>
            <a:endParaRPr lang="en-US" altLang="zh-CN"/>
          </a:p>
          <a:p>
            <a:r>
              <a:rPr lang="en-US" altLang="zh-CN" sz="32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Interpersonal communication </a:t>
            </a:r>
            <a:endParaRPr lang="en-US" altLang="zh-CN" sz="32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altLang="zh-CN" sz="1800"/>
          </a:p>
          <a:p>
            <a:r>
              <a:rPr lang="en-US" altLang="zh-CN" sz="1800"/>
              <a:t>effective communication</a:t>
            </a:r>
            <a:endParaRPr lang="en-US" altLang="zh-CN" sz="1800"/>
          </a:p>
          <a:p>
            <a:endParaRPr lang="en-US" altLang="zh-CN" sz="1800"/>
          </a:p>
          <a:p>
            <a:r>
              <a:rPr lang="en-US" altLang="zh-CN" sz="1800"/>
              <a:t>take initiative to show advantages (Rouse.2016)</a:t>
            </a:r>
            <a:endParaRPr lang="en-US" altLang="zh-CN" sz="1800"/>
          </a:p>
        </p:txBody>
      </p:sp>
      <p:pic>
        <p:nvPicPr>
          <p:cNvPr id="3" name="图片 2" descr="th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65415" y="327660"/>
            <a:ext cx="4086860" cy="2818130"/>
          </a:xfrm>
          <a:prstGeom prst="rect">
            <a:avLst/>
          </a:prstGeom>
        </p:spPr>
      </p:pic>
      <p:pic>
        <p:nvPicPr>
          <p:cNvPr id="4" name="图片 3" descr="timg (6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5415" y="3489960"/>
            <a:ext cx="4086860" cy="2724785"/>
          </a:xfrm>
          <a:prstGeom prst="rect">
            <a:avLst/>
          </a:prstGeom>
        </p:spPr>
      </p:pic>
      <p:sp>
        <p:nvSpPr>
          <p:cNvPr id="7" name="右中括号 6"/>
          <p:cNvSpPr/>
          <p:nvPr/>
        </p:nvSpPr>
        <p:spPr>
          <a:xfrm>
            <a:off x="5512435" y="487045"/>
            <a:ext cx="563245" cy="3839845"/>
          </a:xfrm>
          <a:prstGeom prst="rightBracket">
            <a:avLst>
              <a:gd name="adj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6075680" y="2291080"/>
            <a:ext cx="154368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/>
              <a:t>Behavioural </a:t>
            </a:r>
            <a:endParaRPr lang="en-US" altLang="zh-CN" sz="2000"/>
          </a:p>
          <a:p>
            <a:endParaRPr lang="en-US" altLang="zh-CN" sz="2000"/>
          </a:p>
          <a:p>
            <a:r>
              <a:rPr lang="en-US" altLang="zh-CN" sz="2000"/>
              <a:t>Leadership</a:t>
            </a:r>
            <a:endParaRPr lang="en-US" altLang="zh-CN" sz="2000"/>
          </a:p>
          <a:p>
            <a:endParaRPr lang="en-US" altLang="zh-CN" sz="2000"/>
          </a:p>
        </p:txBody>
      </p:sp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00955" y="2073910"/>
            <a:ext cx="5760720" cy="1861820"/>
          </a:xfrm>
        </p:spPr>
        <p:txBody>
          <a:bodyPr>
            <a:noAutofit/>
          </a:bodyPr>
          <a:p>
            <a:pPr algn="just" fontAlgn="auto">
              <a:lnSpc>
                <a:spcPct val="150000"/>
              </a:lnSpc>
            </a:pPr>
            <a:r>
              <a:rPr lang="en-US" altLang="zh-CN" sz="3600"/>
              <a:t>My proposed approaches to develope such skills</a:t>
            </a:r>
            <a:endParaRPr lang="en-US" altLang="zh-CN" sz="3600"/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26110" y="200025"/>
            <a:ext cx="10122535" cy="62776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Assess current situation,  define goals (Watson.2018)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>
                <a:sym typeface="+mn-ea"/>
              </a:rPr>
              <a:t>formulate work objectives</a:t>
            </a:r>
            <a:endParaRPr lang="en-US" altLang="zh-CN">
              <a:sym typeface="+mn-ea"/>
            </a:endParaRPr>
          </a:p>
          <a:p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>
                <a:sym typeface="+mn-ea"/>
              </a:rPr>
              <a:t>allocate department objectives to specific responsible subordinates 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Use appropriate leadership styles  according to employees' development stage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altLang="zh-CN"/>
          </a:p>
          <a:p>
            <a:r>
              <a:rPr lang="en-US" altLang="zh-CN"/>
              <a:t>lead employees who do not have skills required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coach employees whose work williness decline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support employees who are suspicious of their ability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empower them when reach goals (Miu.2009)</a:t>
            </a:r>
            <a:endParaRPr lang="en-US" altLang="zh-CN"/>
          </a:p>
          <a:p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Negotiation skills (Williams 2016)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 sz="1800"/>
              <a:t>focus on contribution rather than what they got</a:t>
            </a:r>
            <a:endParaRPr lang="en-US" altLang="zh-CN" sz="1800"/>
          </a:p>
          <a:p>
            <a:endParaRPr lang="en-US" altLang="zh-CN" sz="1800"/>
          </a:p>
          <a:p>
            <a:r>
              <a:rPr lang="en-US" altLang="zh-CN" sz="1800"/>
              <a:t>choose adaptive business partners</a:t>
            </a:r>
            <a:endParaRPr lang="en-US" altLang="zh-CN" sz="1800"/>
          </a:p>
        </p:txBody>
      </p:sp>
      <p:sp>
        <p:nvSpPr>
          <p:cNvPr id="5" name="右中括号 4"/>
          <p:cNvSpPr/>
          <p:nvPr/>
        </p:nvSpPr>
        <p:spPr>
          <a:xfrm>
            <a:off x="5805805" y="2803525"/>
            <a:ext cx="276225" cy="2211070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右箭头 5"/>
          <p:cNvSpPr/>
          <p:nvPr/>
        </p:nvSpPr>
        <p:spPr>
          <a:xfrm>
            <a:off x="6292850" y="3540125"/>
            <a:ext cx="657860" cy="6451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7" name="图片 6" descr="picture_blanchard_situational_leadership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27875" y="2361565"/>
            <a:ext cx="3990975" cy="311023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174865" y="5607050"/>
            <a:ext cx="38963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(Kenneth.H  Management of Organizational Behavior 2002)</a:t>
            </a:r>
            <a:endParaRPr lang="en-US" altLang="zh-CN"/>
          </a:p>
        </p:txBody>
      </p:sp>
    </p:spTree>
    <p:custDataLst>
      <p:tags r:id="rId2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35550" y="1957705"/>
            <a:ext cx="5601970" cy="2044700"/>
          </a:xfrm>
        </p:spPr>
        <p:txBody>
          <a:bodyPr>
            <a:normAutofit/>
          </a:bodyPr>
          <a:p>
            <a:pPr algn="just" fontAlgn="auto">
              <a:lnSpc>
                <a:spcPct val="150000"/>
              </a:lnSpc>
            </a:pPr>
            <a:r>
              <a:rPr lang="en-US" altLang="zh-CN" sz="3600"/>
              <a:t>The benefits of such leadership strategies</a:t>
            </a:r>
            <a:endParaRPr lang="en-US" altLang="zh-CN" sz="3600"/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90270" y="91440"/>
            <a:ext cx="10175240" cy="32766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 fontAlgn="auto">
              <a:lnSpc>
                <a:spcPct val="150000"/>
              </a:lnSpc>
            </a:pPr>
            <a:r>
              <a:rPr lang="zh-CN" altLang="en-US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Encourag</a:t>
            </a:r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ing</a:t>
            </a:r>
            <a:r>
              <a:rPr lang="zh-CN" altLang="en-US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employee</a:t>
            </a:r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zh-CN" altLang="en-US"/>
              <a:t>improve comprehensive competitiveness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zh-CN" altLang="en-US"/>
              <a:t>In enterprises,  competitive environment is formed to improve the employees</a:t>
            </a:r>
            <a:r>
              <a:rPr lang="en-US" altLang="zh-CN"/>
              <a:t>‘</a:t>
            </a:r>
            <a:r>
              <a:rPr lang="zh-CN" altLang="en-US"/>
              <a:t> job satisfaction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Opportunities</a:t>
            </a:r>
            <a:endParaRPr lang="en-US" altLang="zh-CN"/>
          </a:p>
          <a:p>
            <a:pPr algn="just" fontAlgn="auto">
              <a:lnSpc>
                <a:spcPct val="150000"/>
              </a:lnSpc>
            </a:pPr>
            <a:r>
              <a:rPr lang="en-US" altLang="zh-CN"/>
              <a:t>I</a:t>
            </a:r>
            <a:r>
              <a:rPr lang="zh-CN" altLang="en-US"/>
              <a:t>nterpersonal communication skills will bring more cooperation 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zh-CN" altLang="en-US"/>
              <a:t>provide more business opportunities.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endParaRPr lang="zh-CN" altLang="en-US"/>
          </a:p>
        </p:txBody>
      </p:sp>
      <p:pic>
        <p:nvPicPr>
          <p:cNvPr id="3" name="图片 2" descr="11650959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5" y="3000375"/>
            <a:ext cx="3418840" cy="27686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93725" y="5857240"/>
            <a:ext cx="36722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ym typeface="+mn-ea"/>
              </a:rPr>
              <a:t>The largest international digital media collaboration in NBA history.(Tencent Sports 2015)</a:t>
            </a:r>
            <a:endParaRPr lang="en-US" altLang="zh-CN"/>
          </a:p>
        </p:txBody>
      </p:sp>
      <p:pic>
        <p:nvPicPr>
          <p:cNvPr id="5" name="图片 4" descr="major-label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580" y="3000375"/>
            <a:ext cx="4376420" cy="27686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673725" y="5962650"/>
            <a:ext cx="54629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The three biggest music enterprises were owned by tencent in China. (Jiayuan 2017)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40960" y="1970405"/>
            <a:ext cx="5760720" cy="2360295"/>
          </a:xfrm>
        </p:spPr>
        <p:txBody>
          <a:bodyPr>
            <a:normAutofit/>
          </a:bodyPr>
          <a:p>
            <a:pPr algn="just" fontAlgn="auto">
              <a:lnSpc>
                <a:spcPct val="150000"/>
              </a:lnSpc>
            </a:pPr>
            <a:r>
              <a:rPr lang="en-US" altLang="zh-CN" sz="3200"/>
              <a:t>Why Tencent should choose my proposed leadership development programme</a:t>
            </a:r>
            <a:endParaRPr lang="en-US" altLang="zh-CN" sz="320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timg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43660" y="1379220"/>
            <a:ext cx="2715895" cy="2251075"/>
          </a:xfrm>
          <a:prstGeom prst="rect">
            <a:avLst/>
          </a:prstGeom>
        </p:spPr>
      </p:pic>
      <p:pic>
        <p:nvPicPr>
          <p:cNvPr id="4" name="图片 3" descr="timg (4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6035" y="1504950"/>
            <a:ext cx="2794635" cy="2125980"/>
          </a:xfrm>
          <a:prstGeom prst="rect">
            <a:avLst/>
          </a:prstGeom>
        </p:spPr>
      </p:pic>
      <p:pic>
        <p:nvPicPr>
          <p:cNvPr id="5" name="图片 4" descr="timg (5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4295" y="4310380"/>
            <a:ext cx="2819400" cy="2369820"/>
          </a:xfrm>
          <a:prstGeom prst="rect">
            <a:avLst/>
          </a:prstGeom>
        </p:spPr>
      </p:pic>
      <p:pic>
        <p:nvPicPr>
          <p:cNvPr id="6" name="图片 5" descr="u=3882027892,1538622150&amp;fm=27&amp;gp=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6035" y="4401820"/>
            <a:ext cx="2954020" cy="227901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58570" y="157480"/>
            <a:ext cx="967486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/>
              <a:t>1 one of the members in Chinese network markets</a:t>
            </a:r>
            <a:endParaRPr lang="en-US" altLang="zh-CN" sz="2000"/>
          </a:p>
          <a:p>
            <a:pPr algn="ctr"/>
            <a:endParaRPr lang="en-US" altLang="zh-CN" sz="2000"/>
          </a:p>
          <a:p>
            <a:pPr algn="ctr"/>
            <a:r>
              <a:rPr lang="en-US" altLang="zh-CN" sz="2000"/>
              <a:t>2 intermediary between domestic and foreign markets </a:t>
            </a:r>
            <a:endParaRPr lang="en-US" altLang="zh-CN" sz="2000"/>
          </a:p>
        </p:txBody>
      </p:sp>
    </p:spTree>
    <p:custDataLst>
      <p:tags r:id="rId5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60705" y="-18415"/>
            <a:ext cx="105441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6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References</a:t>
            </a:r>
            <a:endParaRPr lang="en-US" altLang="zh-CN" sz="36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92785" y="420370"/>
            <a:ext cx="11095990" cy="67392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Guibora. S. 2016.&lt;Tencent company review&gt; 21 December. Economy&amp;Finance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Watson. T. 2018. 7 steps for improving employee performance management programs. 31 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January. at https://blog.willis.com/2018/01/7-ways-to-improve-employee-performance-management-programs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Miu. M. 2009.&lt;3 core necessary skills for a leader.&gt;10 January. At https://www.laonanren.com/news/2009-01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Williams. M. 2016. &lt;5 interpersonal skills all effective managers need.&gt; 22 July. (online). at https://www.mtdtraining.com/blog/5-interpersonal-skills-effective-managers-need.htm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Martinuzzi. B. 2017. &lt;what are the advantages and disadvantages of a partnership&gt; 19 September. (online). at https://www.americanexpress.com/us/small-business/openforum/articles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Rouse. A. 2016. &lt;Interpersonal communication &amp; The internet of things&gt; State university of New York.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Turner.A. 2012. &lt;How to successfully lead from with a partnership&gt; 14 June. (online) at https://www.hsj.co.uk/how-to-successfully-lead-from-within-a-partnership/5045252.article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Tencent Sports.2015.&lt;NBA, Tencent announce China digital partnership&gt; (online) at http://www.nba.com/2015/news/01/29/nba-tencent-announce-china-digital-partnership</a:t>
            </a:r>
            <a:endParaRPr lang="en-US" altLang="zh-CN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Jia .Y. 2017.&lt;Tencent has successfully signed the exclusive rights of the world's  record companies&gt; (online) at http://www.xitongzhijia.net/news/20170525/98651.html</a:t>
            </a:r>
            <a:endParaRPr lang="en-US" altLang="zh-CN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1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Kenneth.H.2002. &lt; Management of Organizational Behavior&gt; at.</a:t>
            </a:r>
            <a:endParaRPr lang="en-US" altLang="zh-CN" sz="1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1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https://www.12manage.com/methods_blanchard_situational_leadership.html</a:t>
            </a:r>
            <a:endParaRPr lang="en-US" altLang="zh-CN" sz="1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just" fontAlgn="auto">
              <a:lnSpc>
                <a:spcPct val="150000"/>
              </a:lnSpc>
            </a:pPr>
            <a:endParaRPr lang="en-US" altLang="zh-CN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zh-CN"/>
              <a:t>Thanks for your watching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1*i*3"/>
  <p:tag name="KSO_WM_TEMPLATE_CATEGORY" val="custom"/>
  <p:tag name="KSO_WM_TEMPLATE_INDEX" val="20184567"/>
  <p:tag name="KSO_WM_UNIT_INDEX" val="3"/>
</p:tagLst>
</file>

<file path=ppt/tags/tag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1*i*4"/>
  <p:tag name="KSO_WM_TEMPLATE_CATEGORY" val="custom"/>
  <p:tag name="KSO_WM_TEMPLATE_INDEX" val="20184567"/>
  <p:tag name="KSO_WM_UNIT_INDEX" val="4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1639_3*i*3"/>
  <p:tag name="KSO_WM_TEMPLATE_CATEGORY" val="custom"/>
  <p:tag name="KSO_WM_TEMPLATE_INDEX" val="20181639"/>
  <p:tag name="KSO_WM_UNIT_INDEX" val="3"/>
</p:tagLst>
</file>

<file path=ppt/tags/tag4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22*i*2"/>
  <p:tag name="KSO_WM_TEMPLATE_CATEGORY" val="custom"/>
  <p:tag name="KSO_WM_TEMPLATE_INDEX" val="20184567"/>
  <p:tag name="KSO_WM_UNIT_INDEX" val="2"/>
</p:tagLst>
</file>

<file path=ppt/tags/tag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22*i*3"/>
  <p:tag name="KSO_WM_TEMPLATE_CATEGORY" val="custom"/>
  <p:tag name="KSO_WM_TEMPLATE_INDEX" val="20184567"/>
  <p:tag name="KSO_WM_UNIT_INDEX" val="3"/>
</p:tagLst>
</file>

<file path=ppt/tags/tag6.xml><?xml version="1.0" encoding="utf-8"?>
<p:tagLst xmlns:p="http://schemas.openxmlformats.org/presentationml/2006/main">
  <p:tag name="KSO_WM_TAG_VERSION" val="1.0"/>
  <p:tag name="KSO_WM_TEMPLATE_CATEGORY" val="custom"/>
  <p:tag name="KSO_WM_TEMPLATE_INDEX" val="20184567"/>
</p:tagLst>
</file>

<file path=ppt/tags/tag7.xml><?xml version="1.0" encoding="utf-8"?>
<p:tagLst xmlns:p="http://schemas.openxmlformats.org/presentationml/2006/main">
  <p:tag name="KSO_WM_TAG_VERSION" val="1.0"/>
  <p:tag name="KSO_WM_TEMPLATE_CATEGORY" val="custom"/>
  <p:tag name="KSO_WM_TEMPLATE_INDEX" val="20184567"/>
</p:tagLst>
</file>

<file path=ppt/tags/tag8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2_1"/>
  <p:tag name="KSO_WM_TEMPLATE_CATEGORY" val="custom"/>
  <p:tag name="KSO_WM_TEMPLATE_INDEX" val="20184567"/>
  <p:tag name="KSO_WM_TEMPLATE_SUBCATEGORY" val="combine"/>
  <p:tag name="KSO_WM_TEMPLATE_TOPIC_ID" val="2869567"/>
  <p:tag name="KSO_WM_TEMPLATE_OUTLINE_ID" val="15"/>
  <p:tag name="KSO_WM_TEMPLATE_SCENE_ID" val="1"/>
  <p:tag name="KSO_WM_TEMPLATE_JOB_ID" val="2"/>
  <p:tag name="KSO_WM_TEMPLATE_TOPIC_DEFAULT" val="1"/>
  <p:tag name="KSO_WM_TEMPLATE_THUMBS_INDEX" val="1"/>
</p:tagLst>
</file>

<file path=ppt/tags/tag9.xml><?xml version="1.0" encoding="utf-8"?>
<p:tagLst xmlns:p="http://schemas.openxmlformats.org/presentationml/2006/main">
  <p:tag name="KSO_WM_TAG_VERSION" val="1.0"/>
  <p:tag name="KSO_WM_TEMPLATE_CATEGORY" val="custom"/>
  <p:tag name="KSO_WM_TEMPLATE_INDEX" val="20184640"/>
</p:tagLst>
</file>

<file path=ppt/tags/tag10.xml><?xml version="1.0" encoding="utf-8"?>
<p:tagLst xmlns:p="http://schemas.openxmlformats.org/presentationml/2006/main">
  <p:tag name="KSO_WM_TAG_VERSION" val="1.0"/>
  <p:tag name="KSO_WM_TEMPLATE_CATEGORY" val="custom"/>
  <p:tag name="KSO_WM_TEMPLATE_INDEX" val="20184640"/>
</p:tagLst>
</file>

<file path=ppt/tags/tag11.xml><?xml version="1.0" encoding="utf-8"?>
<p:tagLst xmlns:p="http://schemas.openxmlformats.org/presentationml/2006/main">
  <p:tag name="KSO_WM_TEMPLATE_CATEGORY" val="custom"/>
  <p:tag name="KSO_WM_TEMPLATE_INDEX" val="20184640"/>
  <p:tag name="KSO_WM_TAG_VERSION" val="1.0"/>
  <p:tag name="KSO_WM_TEMPLATE_THUMBS_INDEX" val="1、9、12、16、19、22"/>
  <p:tag name="KSO_WM_BEAUTIFY_FLAG" val="#wm#"/>
</p:tagLst>
</file>

<file path=ppt/tags/tag12.xml><?xml version="1.0" encoding="utf-8"?>
<p:tagLst xmlns:p="http://schemas.openxmlformats.org/presentationml/2006/main">
  <p:tag name="KSO_WM_TEMPLATE_CATEGORY" val="custom"/>
  <p:tag name="KSO_WM_TEMPLATE_INDEX" val="20184567"/>
  <p:tag name="KSO_WM_TAG_VERSION" val="1.0"/>
  <p:tag name="KSO_WM_BEAUTIFY_FLAG" val="#wm#"/>
  <p:tag name="KSO_WM_UNIT_TYPE" val="a"/>
  <p:tag name="KSO_WM_UNIT_INDEX" val="1"/>
  <p:tag name="KSO_WM_UNIT_LAYERLEVEL" val="1"/>
  <p:tag name="KSO_WM_UNIT_VALUE" val="16"/>
  <p:tag name="KSO_WM_UNIT_ISCONTENTSTITLE" val="0"/>
  <p:tag name="KSO_WM_UNIT_HIGHLIGHT" val="0"/>
  <p:tag name="KSO_WM_UNIT_COMPATIBLE" val="0"/>
  <p:tag name="KSO_WM_UNIT_CLEAR" val="0"/>
  <p:tag name="KSO_WM_UNIT_ID" val="custom20184567_1*a*1"/>
  <p:tag name="KSO_WM_UNIT_PRESET_TEXT" val="毕业答辩模板"/>
</p:tagLst>
</file>

<file path=ppt/tags/tag13.xml><?xml version="1.0" encoding="utf-8"?>
<p:tagLst xmlns:p="http://schemas.openxmlformats.org/presentationml/2006/main">
  <p:tag name="KSO_WM_TEMPLATE_CATEGORY" val="custom"/>
  <p:tag name="KSO_WM_TEMPLATE_INDEX" val="20184567"/>
  <p:tag name="KSO_WM_TAG_VERSION" val="1.0"/>
  <p:tag name="KSO_WM_BEAUTIFY_FLAG" val="#wm#"/>
  <p:tag name="KSO_WM_UNIT_TYPE" val="b"/>
  <p:tag name="KSO_WM_UNIT_INDEX" val="1"/>
  <p:tag name="KSO_WM_UNIT_LAYERLEVEL" val="1"/>
  <p:tag name="KSO_WM_UNIT_VALUE" val="70"/>
  <p:tag name="KSO_WM_UNIT_ISCONTENTSTITLE" val="0"/>
  <p:tag name="KSO_WM_UNIT_HIGHLIGHT" val="0"/>
  <p:tag name="KSO_WM_UNIT_COMPATIBLE" val="0"/>
  <p:tag name="KSO_WM_UNIT_CLEAR" val="0"/>
  <p:tag name="KSO_WM_UNIT_PRESET_TEXT_INDEX" val="4"/>
  <p:tag name="KSO_WM_UNIT_PRESET_TEXT_LEN" val="57"/>
  <p:tag name="KSO_WM_UNIT_ID" val="custom20184567_1*b*1"/>
</p:tagLst>
</file>

<file path=ppt/tags/tag14.xml><?xml version="1.0" encoding="utf-8"?>
<p:tagLst xmlns:p="http://schemas.openxmlformats.org/presentationml/2006/main">
  <p:tag name="KSO_WM_TAG_VERSION" val="1.0"/>
  <p:tag name="KSO_WM_SLIDE_ITEM_CNT" val="2"/>
  <p:tag name="KSO_WM_SLIDE_LAYOUT" val="a_b"/>
  <p:tag name="KSO_WM_SLIDE_LAYOUT_CNT" val="1_1"/>
  <p:tag name="KSO_WM_SLIDE_TYPE" val="title"/>
  <p:tag name="KSO_WM_BEAUTIFY_FLAG" val="#wm#"/>
  <p:tag name="KSO_WM_COMBINE_RELATE_SLIDE_ID" val="background20180962_1"/>
  <p:tag name="KSO_WM_TEMPLATE_CATEGORY" val="custom"/>
  <p:tag name="KSO_WM_TEMPLATE_INDEX" val="20184640"/>
  <p:tag name="KSO_WM_SLIDE_ID" val="custom20184567_1"/>
  <p:tag name="KSO_WM_SLIDE_INDEX" val="1"/>
  <p:tag name="KSO_WM_TEMPLATE_SUBCATEGORY" val="combine"/>
  <p:tag name="KSO_WM_TEMPLATE_TOPIC_ID" val="2869567"/>
  <p:tag name="KSO_WM_TEMPLATE_OUTLINE_ID" val="15"/>
  <p:tag name="KSO_WM_TEMPLATE_SCENE_ID" val="1"/>
  <p:tag name="KSO_WM_TEMPLATE_JOB_ID" val="2"/>
  <p:tag name="KSO_WM_TEMPLATE_TOPIC_DEFAULT" val="1"/>
  <p:tag name="KSO_WM_SLIDE_SUBTYPE" val="pureTxt"/>
  <p:tag name="KSO_WM_TEMPLATE_THUMBS_INDEX" val="1"/>
</p:tagLst>
</file>

<file path=ppt/tags/tag15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16.xml><?xml version="1.0" encoding="utf-8"?>
<p:tagLst xmlns:p="http://schemas.openxmlformats.org/presentationml/2006/main">
  <p:tag name="KSO_WM_TEMPLATE_CATEGORY" val="custom"/>
  <p:tag name="KSO_WM_TEMPLATE_INDEX" val="20184640"/>
  <p:tag name="KSO_WM_UNIT_TYPE" val="a"/>
  <p:tag name="KSO_WM_UNIT_INDEX" val="1"/>
  <p:tag name="KSO_WM_UNIT_ID" val="custom20184640_12*a*1"/>
  <p:tag name="KSO_WM_UNIT_LAYERLEVEL" val="1"/>
  <p:tag name="KSO_WM_UNIT_VALUE" val="9"/>
  <p:tag name="KSO_WM_UNIT_ISCONTENTSTITLE" val="0"/>
  <p:tag name="KSO_WM_UNIT_HIGHLIGHT" val="0"/>
  <p:tag name="KSO_WM_UNIT_COMPATIBLE" val="0"/>
  <p:tag name="KSO_WM_UNIT_CLEAR" val="0"/>
  <p:tag name="KSO_WM_BEAUTIFY_FLAG" val="#wm#"/>
  <p:tag name="KSO_WM_TAG_VERSION" val="1.0"/>
  <p:tag name="KSO_WM_UNIT_PRESET_TEXT" val="请在此输入章节标题"/>
</p:tagLst>
</file>

<file path=ppt/tags/tag17.xml><?xml version="1.0" encoding="utf-8"?>
<p:tagLst xmlns:p="http://schemas.openxmlformats.org/presentationml/2006/main">
  <p:tag name="KSO_WM_TEMPLATE_CATEGORY" val="custom"/>
  <p:tag name="KSO_WM_TEMPLATE_INDEX" val="20184640"/>
  <p:tag name="KSO_WM_UNIT_TYPE" val="e"/>
  <p:tag name="KSO_WM_UNIT_INDEX" val="1"/>
  <p:tag name="KSO_WM_UNIT_ID" val="custom20184640_12*e*1"/>
  <p:tag name="KSO_WM_UNIT_LAYERLEVEL" val="1"/>
  <p:tag name="KSO_WM_UNIT_VALUE" val="5"/>
  <p:tag name="KSO_WM_UNIT_HIGHLIGHT" val="0"/>
  <p:tag name="KSO_WM_UNIT_COMPATIBLE" val="1"/>
  <p:tag name="KSO_WM_UNIT_CLEAR" val="0"/>
  <p:tag name="KSO_WM_BEAUTIFY_FLAG" val="#wm#"/>
  <p:tag name="KSO_WM_TAG_VERSION" val="1.0"/>
  <p:tag name="KSO_WM_UNIT_PRESET_TEXT" val="PART 01"/>
</p:tagLst>
</file>

<file path=ppt/tags/tag18.xml><?xml version="1.0" encoding="utf-8"?>
<p:tagLst xmlns:p="http://schemas.openxmlformats.org/presentationml/2006/main">
  <p:tag name="KSO_WM_TEMPLATE_CATEGORY" val="custom"/>
  <p:tag name="KSO_WM_TEMPLATE_INDEX" val="20184640"/>
  <p:tag name="KSO_WM_TAG_VERSION" val="1.0"/>
  <p:tag name="KSO_WM_SLIDE_ID" val="custom20184640_12"/>
  <p:tag name="KSO_WM_SLIDE_INDEX" val="12"/>
  <p:tag name="KSO_WM_SLIDE_ITEM_CNT" val="2"/>
  <p:tag name="KSO_WM_SLIDE_LAYOUT" val="a_b_e"/>
  <p:tag name="KSO_WM_SLIDE_LAYOUT_CNT" val="1_1_1"/>
  <p:tag name="KSO_WM_SLIDE_TYPE" val="sectionTitle"/>
  <p:tag name="KSO_WM_BEAUTIFY_FLAG" val="#wm#"/>
</p:tagLst>
</file>

<file path=ppt/tags/tag19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0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1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2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3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4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5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6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7.xml><?xml version="1.0" encoding="utf-8"?>
<p:tagLst xmlns:p="http://schemas.openxmlformats.org/presentationml/2006/main">
  <p:tag name="SELECTED" val="True"/>
  <p:tag name="KSO_WM_TEMPLATE_CATEGORY" val="custom"/>
  <p:tag name="KSO_WM_TEMPLATE_INDEX" val="20184640"/>
  <p:tag name="KSO_WM_TAG_VERSION" val="1.0"/>
  <p:tag name="KSO_WM_SLIDE_ID" val="custom20184640_22"/>
  <p:tag name="KSO_WM_SLIDE_INDEX" val="22"/>
  <p:tag name="KSO_WM_SLIDE_ITEM_CNT" val="2"/>
  <p:tag name="KSO_WM_SLIDE_LAYOUT" val="a_b"/>
  <p:tag name="KSO_WM_SLIDE_LAYOUT_CNT" val="1_1"/>
  <p:tag name="KSO_WM_SLIDE_TYPE" val="endPage"/>
  <p:tag name="KSO_WM_BEAUTIFY_FLAG" val="#wm#"/>
</p:tagLst>
</file>

<file path=ppt/theme/theme1.xml><?xml version="1.0" encoding="utf-8"?>
<a:theme xmlns:a="http://schemas.openxmlformats.org/drawingml/2006/main" name="Office 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29BA0"/>
      </a:accent1>
      <a:accent2>
        <a:srgbClr val="A0C1D1"/>
      </a:accent2>
      <a:accent3>
        <a:srgbClr val="FFFFFF"/>
      </a:accent3>
      <a:accent4>
        <a:srgbClr val="000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wibctw3x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自定义 186">
      <a:dk1>
        <a:srgbClr val="000000"/>
      </a:dk1>
      <a:lt1>
        <a:srgbClr val="FFFFFF"/>
      </a:lt1>
      <a:dk2>
        <a:srgbClr val="1C9494"/>
      </a:dk2>
      <a:lt2>
        <a:srgbClr val="D9D9D9"/>
      </a:lt2>
      <a:accent1>
        <a:srgbClr val="2B6F7D"/>
      </a:accent1>
      <a:accent2>
        <a:srgbClr val="1C9494"/>
      </a:accent2>
      <a:accent3>
        <a:srgbClr val="7CB554"/>
      </a:accent3>
      <a:accent4>
        <a:srgbClr val="FAC14D"/>
      </a:accent4>
      <a:accent5>
        <a:srgbClr val="F95647"/>
      </a:accent5>
      <a:accent6>
        <a:srgbClr val="FFFFFF"/>
      </a:accent6>
      <a:hlink>
        <a:srgbClr val="0000FF"/>
      </a:hlink>
      <a:folHlink>
        <a:srgbClr val="800080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3836</Words>
  <Application>WPS 演示</Application>
  <PresentationFormat>宽屏</PresentationFormat>
  <Paragraphs>99</Paragraphs>
  <Slides>12</Slides>
  <Notes>17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12</vt:i4>
      </vt:variant>
    </vt:vector>
  </HeadingPairs>
  <TitlesOfParts>
    <vt:vector size="21" baseType="lpstr">
      <vt:lpstr>Arial</vt:lpstr>
      <vt:lpstr>宋体</vt:lpstr>
      <vt:lpstr>Wingdings</vt:lpstr>
      <vt:lpstr>微软雅黑</vt:lpstr>
      <vt:lpstr>黑体</vt:lpstr>
      <vt:lpstr>Arial Unicode MS</vt:lpstr>
      <vt:lpstr>Calibri</vt:lpstr>
      <vt:lpstr>Office 主题</vt:lpstr>
      <vt:lpstr>自定义设计方案</vt:lpstr>
      <vt:lpstr>Tencent Company</vt:lpstr>
      <vt:lpstr>PowerPoint 演示文稿</vt:lpstr>
      <vt:lpstr>PowerPoint 演示文稿</vt:lpstr>
      <vt:lpstr>PowerPoint 演示文稿</vt:lpstr>
      <vt:lpstr>My proposed approaches to develope such skills</vt:lpstr>
      <vt:lpstr>PowerPoint 演示文稿</vt:lpstr>
      <vt:lpstr>The benefits of such leadership strategies</vt:lpstr>
      <vt:lpstr>PowerPoint 演示文稿</vt:lpstr>
      <vt:lpstr>Why Tencent should choose my proposed leadership development programme</vt:lpstr>
      <vt:lpstr>PowerPoint 演示文稿</vt:lpstr>
      <vt:lpstr>PowerPoint 演示文稿</vt:lpstr>
      <vt:lpstr>Thanks for your watching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☞维克多☜</cp:lastModifiedBy>
  <cp:revision>27</cp:revision>
  <dcterms:created xsi:type="dcterms:W3CDTF">2018-02-08T02:09:00Z</dcterms:created>
  <dcterms:modified xsi:type="dcterms:W3CDTF">2018-04-23T08:45:33Z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RubyTemplateID">
    <vt:lpwstr>2</vt:lpwstr>
  </property>
  <property fmtid="{D5CDD505-2E9C-101B-9397-08002B2CF9AE}" pid="3" name="KSOProductBuildVer">
    <vt:lpwstr>2052-10.1.0.7311</vt:lpwstr>
  </property>
</Properties>
</file>