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ncess Kwartemaa" userId="2a362b8fbe2dbf55" providerId="LiveId" clId="{62F2EC74-8876-449D-9F50-AE103867E61D}"/>
    <pc:docChg chg="undo custSel modSld">
      <pc:chgData name="Princess Kwartemaa" userId="2a362b8fbe2dbf55" providerId="LiveId" clId="{62F2EC74-8876-449D-9F50-AE103867E61D}" dt="2026-06-18T12:06:41.588" v="3617" actId="255"/>
      <pc:docMkLst>
        <pc:docMk/>
      </pc:docMkLst>
      <pc:sldChg chg="modSp mod">
        <pc:chgData name="Princess Kwartemaa" userId="2a362b8fbe2dbf55" providerId="LiveId" clId="{62F2EC74-8876-449D-9F50-AE103867E61D}" dt="2026-06-18T11:58:42.104" v="3583" actId="2711"/>
        <pc:sldMkLst>
          <pc:docMk/>
          <pc:sldMk cId="0" sldId="256"/>
        </pc:sldMkLst>
        <pc:spChg chg="mod">
          <ac:chgData name="Princess Kwartemaa" userId="2a362b8fbe2dbf55" providerId="LiveId" clId="{62F2EC74-8876-449D-9F50-AE103867E61D}" dt="2026-06-18T11:57:37.084" v="3581" actId="2711"/>
          <ac:spMkLst>
            <pc:docMk/>
            <pc:sldMk cId="0" sldId="256"/>
            <ac:spMk id="4" creationId="{00000000-0000-0000-0000-000000000000}"/>
          </ac:spMkLst>
        </pc:spChg>
        <pc:spChg chg="mod">
          <ac:chgData name="Princess Kwartemaa" userId="2a362b8fbe2dbf55" providerId="LiveId" clId="{62F2EC74-8876-449D-9F50-AE103867E61D}" dt="2026-06-18T11:58:42.104" v="3583" actId="2711"/>
          <ac:spMkLst>
            <pc:docMk/>
            <pc:sldMk cId="0" sldId="256"/>
            <ac:spMk id="5" creationId="{00000000-0000-0000-0000-000000000000}"/>
          </ac:spMkLst>
        </pc:spChg>
        <pc:spChg chg="mod">
          <ac:chgData name="Princess Kwartemaa" userId="2a362b8fbe2dbf55" providerId="LiveId" clId="{62F2EC74-8876-449D-9F50-AE103867E61D}" dt="2026-06-18T11:58:27.164" v="3582" actId="2711"/>
          <ac:spMkLst>
            <pc:docMk/>
            <pc:sldMk cId="0" sldId="256"/>
            <ac:spMk id="6" creationId="{00000000-0000-0000-0000-000000000000}"/>
          </ac:spMkLst>
        </pc:spChg>
      </pc:sldChg>
      <pc:sldChg chg="modSp mod">
        <pc:chgData name="Princess Kwartemaa" userId="2a362b8fbe2dbf55" providerId="LiveId" clId="{62F2EC74-8876-449D-9F50-AE103867E61D}" dt="2026-06-18T11:59:26.389" v="3586" actId="1076"/>
        <pc:sldMkLst>
          <pc:docMk/>
          <pc:sldMk cId="0" sldId="257"/>
        </pc:sldMkLst>
        <pc:spChg chg="mod">
          <ac:chgData name="Princess Kwartemaa" userId="2a362b8fbe2dbf55" providerId="LiveId" clId="{62F2EC74-8876-449D-9F50-AE103867E61D}" dt="2026-06-18T11:59:17.754" v="3585" actId="255"/>
          <ac:spMkLst>
            <pc:docMk/>
            <pc:sldMk cId="0" sldId="257"/>
            <ac:spMk id="3" creationId="{00000000-0000-0000-0000-000000000000}"/>
          </ac:spMkLst>
        </pc:spChg>
        <pc:spChg chg="mod">
          <ac:chgData name="Princess Kwartemaa" userId="2a362b8fbe2dbf55" providerId="LiveId" clId="{62F2EC74-8876-449D-9F50-AE103867E61D}" dt="2026-06-18T11:59:26.389" v="3586" actId="1076"/>
          <ac:spMkLst>
            <pc:docMk/>
            <pc:sldMk cId="0" sldId="257"/>
            <ac:spMk id="4" creationId="{00000000-0000-0000-0000-000000000000}"/>
          </ac:spMkLst>
        </pc:spChg>
      </pc:sldChg>
      <pc:sldChg chg="modSp mod">
        <pc:chgData name="Princess Kwartemaa" userId="2a362b8fbe2dbf55" providerId="LiveId" clId="{62F2EC74-8876-449D-9F50-AE103867E61D}" dt="2026-06-18T12:00:30.912" v="3589" actId="255"/>
        <pc:sldMkLst>
          <pc:docMk/>
          <pc:sldMk cId="0" sldId="258"/>
        </pc:sldMkLst>
        <pc:spChg chg="mod">
          <ac:chgData name="Princess Kwartemaa" userId="2a362b8fbe2dbf55" providerId="LiveId" clId="{62F2EC74-8876-449D-9F50-AE103867E61D}" dt="2026-06-18T11:59:54.463" v="3587" actId="2711"/>
          <ac:spMkLst>
            <pc:docMk/>
            <pc:sldMk cId="0" sldId="258"/>
            <ac:spMk id="2" creationId="{00000000-0000-0000-0000-000000000000}"/>
          </ac:spMkLst>
        </pc:spChg>
        <pc:spChg chg="mod">
          <ac:chgData name="Princess Kwartemaa" userId="2a362b8fbe2dbf55" providerId="LiveId" clId="{62F2EC74-8876-449D-9F50-AE103867E61D}" dt="2026-06-18T12:00:30.912" v="3589" actId="255"/>
          <ac:spMkLst>
            <pc:docMk/>
            <pc:sldMk cId="0" sldId="258"/>
            <ac:spMk id="5" creationId="{00000000-0000-0000-0000-000000000000}"/>
          </ac:spMkLst>
        </pc:spChg>
      </pc:sldChg>
      <pc:sldChg chg="addSp delSp modSp mod">
        <pc:chgData name="Princess Kwartemaa" userId="2a362b8fbe2dbf55" providerId="LiveId" clId="{62F2EC74-8876-449D-9F50-AE103867E61D}" dt="2026-06-18T12:00:57.789" v="3591" actId="2711"/>
        <pc:sldMkLst>
          <pc:docMk/>
          <pc:sldMk cId="0" sldId="259"/>
        </pc:sldMkLst>
        <pc:spChg chg="mod">
          <ac:chgData name="Princess Kwartemaa" userId="2a362b8fbe2dbf55" providerId="LiveId" clId="{62F2EC74-8876-449D-9F50-AE103867E61D}" dt="2026-06-18T12:00:46.784" v="3590" actId="2711"/>
          <ac:spMkLst>
            <pc:docMk/>
            <pc:sldMk cId="0" sldId="259"/>
            <ac:spMk id="2" creationId="{00000000-0000-0000-0000-000000000000}"/>
          </ac:spMkLst>
        </pc:spChg>
        <pc:spChg chg="add del mod">
          <ac:chgData name="Princess Kwartemaa" userId="2a362b8fbe2dbf55" providerId="LiveId" clId="{62F2EC74-8876-449D-9F50-AE103867E61D}" dt="2026-06-18T12:00:57.789" v="3591" actId="2711"/>
          <ac:spMkLst>
            <pc:docMk/>
            <pc:sldMk cId="0" sldId="259"/>
            <ac:spMk id="5" creationId="{00000000-0000-0000-0000-000000000000}"/>
          </ac:spMkLst>
        </pc:spChg>
        <pc:spChg chg="add del mod">
          <ac:chgData name="Princess Kwartemaa" userId="2a362b8fbe2dbf55" providerId="LiveId" clId="{62F2EC74-8876-449D-9F50-AE103867E61D}" dt="2026-06-18T10:33:25.733" v="107" actId="22"/>
          <ac:spMkLst>
            <pc:docMk/>
            <pc:sldMk cId="0" sldId="259"/>
            <ac:spMk id="7" creationId="{C6AABF5E-688B-91EF-2BF9-52E4963C49B9}"/>
          </ac:spMkLst>
        </pc:spChg>
      </pc:sldChg>
      <pc:sldChg chg="modSp mod">
        <pc:chgData name="Princess Kwartemaa" userId="2a362b8fbe2dbf55" providerId="LiveId" clId="{62F2EC74-8876-449D-9F50-AE103867E61D}" dt="2026-06-18T12:01:29.480" v="3594" actId="2711"/>
        <pc:sldMkLst>
          <pc:docMk/>
          <pc:sldMk cId="0" sldId="260"/>
        </pc:sldMkLst>
        <pc:spChg chg="mod">
          <ac:chgData name="Princess Kwartemaa" userId="2a362b8fbe2dbf55" providerId="LiveId" clId="{62F2EC74-8876-449D-9F50-AE103867E61D}" dt="2026-06-18T12:01:17.342" v="3592" actId="2711"/>
          <ac:spMkLst>
            <pc:docMk/>
            <pc:sldMk cId="0" sldId="260"/>
            <ac:spMk id="2" creationId="{00000000-0000-0000-0000-000000000000}"/>
          </ac:spMkLst>
        </pc:spChg>
        <pc:spChg chg="mod">
          <ac:chgData name="Princess Kwartemaa" userId="2a362b8fbe2dbf55" providerId="LiveId" clId="{62F2EC74-8876-449D-9F50-AE103867E61D}" dt="2026-06-18T12:01:29.480" v="3594" actId="2711"/>
          <ac:spMkLst>
            <pc:docMk/>
            <pc:sldMk cId="0" sldId="260"/>
            <ac:spMk id="5" creationId="{00000000-0000-0000-0000-000000000000}"/>
          </ac:spMkLst>
        </pc:spChg>
      </pc:sldChg>
      <pc:sldChg chg="modSp mod">
        <pc:chgData name="Princess Kwartemaa" userId="2a362b8fbe2dbf55" providerId="LiveId" clId="{62F2EC74-8876-449D-9F50-AE103867E61D}" dt="2026-06-18T12:02:47.411" v="3599" actId="1076"/>
        <pc:sldMkLst>
          <pc:docMk/>
          <pc:sldMk cId="0" sldId="261"/>
        </pc:sldMkLst>
        <pc:spChg chg="mod">
          <ac:chgData name="Princess Kwartemaa" userId="2a362b8fbe2dbf55" providerId="LiveId" clId="{62F2EC74-8876-449D-9F50-AE103867E61D}" dt="2026-06-18T12:02:22.872" v="3596" actId="2711"/>
          <ac:spMkLst>
            <pc:docMk/>
            <pc:sldMk cId="0" sldId="261"/>
            <ac:spMk id="2" creationId="{00000000-0000-0000-0000-000000000000}"/>
          </ac:spMkLst>
        </pc:spChg>
        <pc:spChg chg="mod">
          <ac:chgData name="Princess Kwartemaa" userId="2a362b8fbe2dbf55" providerId="LiveId" clId="{62F2EC74-8876-449D-9F50-AE103867E61D}" dt="2026-06-18T12:02:47.411" v="3599" actId="1076"/>
          <ac:spMkLst>
            <pc:docMk/>
            <pc:sldMk cId="0" sldId="261"/>
            <ac:spMk id="3" creationId="{00000000-0000-0000-0000-000000000000}"/>
          </ac:spMkLst>
        </pc:spChg>
      </pc:sldChg>
      <pc:sldChg chg="modSp mod">
        <pc:chgData name="Princess Kwartemaa" userId="2a362b8fbe2dbf55" providerId="LiveId" clId="{62F2EC74-8876-449D-9F50-AE103867E61D}" dt="2026-06-18T12:03:49.757" v="3602" actId="2711"/>
        <pc:sldMkLst>
          <pc:docMk/>
          <pc:sldMk cId="0" sldId="262"/>
        </pc:sldMkLst>
        <pc:spChg chg="mod">
          <ac:chgData name="Princess Kwartemaa" userId="2a362b8fbe2dbf55" providerId="LiveId" clId="{62F2EC74-8876-449D-9F50-AE103867E61D}" dt="2026-06-18T12:03:34.657" v="3600" actId="2711"/>
          <ac:spMkLst>
            <pc:docMk/>
            <pc:sldMk cId="0" sldId="262"/>
            <ac:spMk id="2" creationId="{00000000-0000-0000-0000-000000000000}"/>
          </ac:spMkLst>
        </pc:spChg>
        <pc:spChg chg="mod">
          <ac:chgData name="Princess Kwartemaa" userId="2a362b8fbe2dbf55" providerId="LiveId" clId="{62F2EC74-8876-449D-9F50-AE103867E61D}" dt="2026-06-18T12:03:49.757" v="3602" actId="2711"/>
          <ac:spMkLst>
            <pc:docMk/>
            <pc:sldMk cId="0" sldId="262"/>
            <ac:spMk id="3" creationId="{00000000-0000-0000-0000-000000000000}"/>
          </ac:spMkLst>
        </pc:spChg>
      </pc:sldChg>
      <pc:sldChg chg="modSp mod">
        <pc:chgData name="Princess Kwartemaa" userId="2a362b8fbe2dbf55" providerId="LiveId" clId="{62F2EC74-8876-449D-9F50-AE103867E61D}" dt="2026-06-18T11:48:41.416" v="1709" actId="20577"/>
        <pc:sldMkLst>
          <pc:docMk/>
          <pc:sldMk cId="0" sldId="263"/>
        </pc:sldMkLst>
        <pc:spChg chg="mod">
          <ac:chgData name="Princess Kwartemaa" userId="2a362b8fbe2dbf55" providerId="LiveId" clId="{62F2EC74-8876-449D-9F50-AE103867E61D}" dt="2026-06-18T11:48:41.416" v="1709" actId="20577"/>
          <ac:spMkLst>
            <pc:docMk/>
            <pc:sldMk cId="0" sldId="263"/>
            <ac:spMk id="3" creationId="{00000000-0000-0000-0000-000000000000}"/>
          </ac:spMkLst>
        </pc:spChg>
      </pc:sldChg>
      <pc:sldChg chg="modSp mod">
        <pc:chgData name="Princess Kwartemaa" userId="2a362b8fbe2dbf55" providerId="LiveId" clId="{62F2EC74-8876-449D-9F50-AE103867E61D}" dt="2026-06-18T11:52:58.069" v="3567" actId="1076"/>
        <pc:sldMkLst>
          <pc:docMk/>
          <pc:sldMk cId="0" sldId="264"/>
        </pc:sldMkLst>
        <pc:spChg chg="mod">
          <ac:chgData name="Princess Kwartemaa" userId="2a362b8fbe2dbf55" providerId="LiveId" clId="{62F2EC74-8876-449D-9F50-AE103867E61D}" dt="2026-06-18T11:52:58.069" v="3567" actId="1076"/>
          <ac:spMkLst>
            <pc:docMk/>
            <pc:sldMk cId="0" sldId="264"/>
            <ac:spMk id="3" creationId="{00000000-0000-0000-0000-000000000000}"/>
          </ac:spMkLst>
        </pc:spChg>
      </pc:sldChg>
      <pc:sldChg chg="modSp mod">
        <pc:chgData name="Princess Kwartemaa" userId="2a362b8fbe2dbf55" providerId="LiveId" clId="{62F2EC74-8876-449D-9F50-AE103867E61D}" dt="2026-06-18T12:04:41.374" v="3606" actId="1076"/>
        <pc:sldMkLst>
          <pc:docMk/>
          <pc:sldMk cId="0" sldId="265"/>
        </pc:sldMkLst>
        <pc:spChg chg="mod">
          <ac:chgData name="Princess Kwartemaa" userId="2a362b8fbe2dbf55" providerId="LiveId" clId="{62F2EC74-8876-449D-9F50-AE103867E61D}" dt="2026-06-18T12:04:12.298" v="3603" actId="2711"/>
          <ac:spMkLst>
            <pc:docMk/>
            <pc:sldMk cId="0" sldId="265"/>
            <ac:spMk id="2" creationId="{00000000-0000-0000-0000-000000000000}"/>
          </ac:spMkLst>
        </pc:spChg>
        <pc:spChg chg="mod">
          <ac:chgData name="Princess Kwartemaa" userId="2a362b8fbe2dbf55" providerId="LiveId" clId="{62F2EC74-8876-449D-9F50-AE103867E61D}" dt="2026-06-18T12:04:41.374" v="3606" actId="1076"/>
          <ac:spMkLst>
            <pc:docMk/>
            <pc:sldMk cId="0" sldId="265"/>
            <ac:spMk id="3" creationId="{00000000-0000-0000-0000-000000000000}"/>
          </ac:spMkLst>
        </pc:spChg>
      </pc:sldChg>
      <pc:sldChg chg="modSp mod">
        <pc:chgData name="Princess Kwartemaa" userId="2a362b8fbe2dbf55" providerId="LiveId" clId="{62F2EC74-8876-449D-9F50-AE103867E61D}" dt="2026-06-18T12:05:06.030" v="3608" actId="2711"/>
        <pc:sldMkLst>
          <pc:docMk/>
          <pc:sldMk cId="0" sldId="266"/>
        </pc:sldMkLst>
        <pc:spChg chg="mod">
          <ac:chgData name="Princess Kwartemaa" userId="2a362b8fbe2dbf55" providerId="LiveId" clId="{62F2EC74-8876-449D-9F50-AE103867E61D}" dt="2026-06-18T12:04:57.298" v="3607" actId="2711"/>
          <ac:spMkLst>
            <pc:docMk/>
            <pc:sldMk cId="0" sldId="266"/>
            <ac:spMk id="4" creationId="{00000000-0000-0000-0000-000000000000}"/>
          </ac:spMkLst>
        </pc:spChg>
        <pc:spChg chg="mod">
          <ac:chgData name="Princess Kwartemaa" userId="2a362b8fbe2dbf55" providerId="LiveId" clId="{62F2EC74-8876-449D-9F50-AE103867E61D}" dt="2026-06-18T12:05:06.030" v="3608" actId="2711"/>
          <ac:spMkLst>
            <pc:docMk/>
            <pc:sldMk cId="0" sldId="266"/>
            <ac:spMk id="5" creationId="{00000000-0000-0000-0000-000000000000}"/>
          </ac:spMkLst>
        </pc:spChg>
      </pc:sldChg>
      <pc:sldChg chg="delSp modSp mod">
        <pc:chgData name="Princess Kwartemaa" userId="2a362b8fbe2dbf55" providerId="LiveId" clId="{62F2EC74-8876-449D-9F50-AE103867E61D}" dt="2026-06-18T12:06:41.588" v="3617" actId="255"/>
        <pc:sldMkLst>
          <pc:docMk/>
          <pc:sldMk cId="0" sldId="267"/>
        </pc:sldMkLst>
        <pc:spChg chg="mod">
          <ac:chgData name="Princess Kwartemaa" userId="2a362b8fbe2dbf55" providerId="LiveId" clId="{62F2EC74-8876-449D-9F50-AE103867E61D}" dt="2026-06-18T12:05:25.205" v="3609" actId="2711"/>
          <ac:spMkLst>
            <pc:docMk/>
            <pc:sldMk cId="0" sldId="267"/>
            <ac:spMk id="2" creationId="{00000000-0000-0000-0000-000000000000}"/>
          </ac:spMkLst>
        </pc:spChg>
        <pc:spChg chg="del">
          <ac:chgData name="Princess Kwartemaa" userId="2a362b8fbe2dbf55" providerId="LiveId" clId="{62F2EC74-8876-449D-9F50-AE103867E61D}" dt="2026-06-18T12:05:29.104" v="3610" actId="478"/>
          <ac:spMkLst>
            <pc:docMk/>
            <pc:sldMk cId="0" sldId="267"/>
            <ac:spMk id="3" creationId="{00000000-0000-0000-0000-000000000000}"/>
          </ac:spMkLst>
        </pc:spChg>
        <pc:spChg chg="mod">
          <ac:chgData name="Princess Kwartemaa" userId="2a362b8fbe2dbf55" providerId="LiveId" clId="{62F2EC74-8876-449D-9F50-AE103867E61D}" dt="2026-06-18T12:06:11.892" v="3614" actId="14100"/>
          <ac:spMkLst>
            <pc:docMk/>
            <pc:sldMk cId="0" sldId="267"/>
            <ac:spMk id="5" creationId="{00000000-0000-0000-0000-000000000000}"/>
          </ac:spMkLst>
        </pc:spChg>
        <pc:spChg chg="mod">
          <ac:chgData name="Princess Kwartemaa" userId="2a362b8fbe2dbf55" providerId="LiveId" clId="{62F2EC74-8876-449D-9F50-AE103867E61D}" dt="2026-06-18T12:06:41.588" v="3617" actId="255"/>
          <ac:spMkLst>
            <pc:docMk/>
            <pc:sldMk cId="0" sldId="267"/>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1833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This presentation critically evaluates digital transformation in health and social care with a specific focus on how technological innovation can empower older people. It addresses both module learning outcomes: identifying the care and empowerment needs of older people and how those needs are met by current services, and analysing the role of emergent technology in meeting those needs.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2 sets the demographic and policy context. The ageing population is a well-established reality that underpins the urgency of digital transformation. Referencing both NHS England and Welsh Government policy grounds the presentation in national and devolved contexts. The central argument is introduced: digital transformation has potential, but must be approached critically with empowerment as the guiding principle.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3 directly addresses Learning Outcome 1. The WHO healthy ageing framework introduces a values-based lens. The SS&amp;WB Act 2014 is the cornerstone Welsh legislation and must be cited in this module. Glasby is a standard academic reference for integrated care. The key message is that empowerment is both a legal duty and a philosophical imperative.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4 maps the existing service landscape. It is important to give balanced credit to existing services while being honest about their limitations. The Kings Fund is a credible, widely-cited health policy organisation. Ending on the structural challenge prepares the audience for the next section on digital transformation as a partial but not total solution.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5 introduces Learning Outcome 2. The distinction between digitisation and transformation is academically important and shows critical thinking. The Topol Review is a key NHS England policy document and should be referenced in any discussion of digital transformation in UK health care. The slide ends by flagging the conditions necessary for success.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6 presents the positive evidence base. TEC Cymru gives a Welsh-specific example which is essential for this module. The NHS App example introduces the specific digital tool that threads through the presentation. Henderson et al. provides the systematic review-level evidence. Each point directly supports LO2.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7 examines the workforce dimension. This is important because digital transformation affects not just older people as service users but the professionals who care for them. The BMA, Topol and Shaw references provide a range of perspectives. Ending with Kings Fund on interoperability demonstrates awareness of systemic challenges.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8 is the critical counterweight to the benefits outlined in slide 6. Digital exclusion is the most significant ethical and equity challenge in this field. ONS data provides hard evidence. Lupton provides a theoretical frame. The Nuffield Trust gives a policy recommendation. The closing sentence links directly to professional responsibility, which is important for Level 6 work.</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9 engages with bioethics explicitly. At Level 6 this depth is expected. The four principles provide an organising framework. Linking to specific legislation (Mental Capacity Act, Data Protection Act, UK GDPR) demonstrates legal literacy. Mort et al.'s telecare creep concept is an important academic critique. Ending with justice returns to the equity theme.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10 is the Discussion section, which is where critical analysis is most visible to the assessor. The slide acknowledges both sides of the argument before synthesising a nuanced position. The NMC Code grounds the discussion in professional practice. The emphasis on co-design returns to empowerment as the guiding principle.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11 is the conclusion. It synthesises the main argument, acknowledges the tensions and ends on a forward-looking, practice-oriented note. It directly addresses both learning outcomes. The language is confident but balanced.</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slide. APA 7th edition throughout. All sources cited in the presentation are listed here in alphabetical order by author surname.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7223760" y="-731520"/>
            <a:ext cx="3200400" cy="3200400"/>
          </a:xfrm>
          <a:prstGeom prst="ellipse">
            <a:avLst/>
          </a:prstGeom>
          <a:solidFill>
            <a:srgbClr val="1A7D8C">
              <a:alpha val="40000"/>
            </a:srgbClr>
          </a:solidFill>
          <a:ln w="12700">
            <a:solidFill>
              <a:srgbClr val="1A7D8C">
                <a:alpha val="40000"/>
              </a:srgbClr>
            </a:solidFill>
            <a:prstDash val="solid"/>
          </a:ln>
        </p:spPr>
      </p:sp>
      <p:sp>
        <p:nvSpPr>
          <p:cNvPr id="3" name="Shape 1"/>
          <p:cNvSpPr/>
          <p:nvPr/>
        </p:nvSpPr>
        <p:spPr>
          <a:xfrm>
            <a:off x="-548640" y="3566160"/>
            <a:ext cx="2194560" cy="2194560"/>
          </a:xfrm>
          <a:prstGeom prst="ellipse">
            <a:avLst/>
          </a:prstGeom>
          <a:solidFill>
            <a:srgbClr val="C8882A">
              <a:alpha val="32000"/>
            </a:srgbClr>
          </a:solidFill>
          <a:ln w="12700">
            <a:solidFill>
              <a:srgbClr val="C8882A">
                <a:alpha val="32000"/>
              </a:srgbClr>
            </a:solidFill>
            <a:prstDash val="solid"/>
          </a:ln>
        </p:spPr>
      </p:sp>
      <p:sp>
        <p:nvSpPr>
          <p:cNvPr id="4" name="Text 2"/>
          <p:cNvSpPr/>
          <p:nvPr/>
        </p:nvSpPr>
        <p:spPr>
          <a:xfrm>
            <a:off x="365760" y="384048"/>
            <a:ext cx="8229600" cy="292608"/>
          </a:xfrm>
          <a:prstGeom prst="rect">
            <a:avLst/>
          </a:prstGeom>
          <a:noFill/>
          <a:ln/>
        </p:spPr>
        <p:txBody>
          <a:bodyPr wrap="square" rtlCol="0" anchor="ctr"/>
          <a:lstStyle/>
          <a:p>
            <a:pPr marL="0" indent="0">
              <a:buNone/>
            </a:pPr>
            <a:r>
              <a:rPr lang="en-US" sz="1400" dirty="0">
                <a:solidFill>
                  <a:schemeClr val="bg2"/>
                </a:solidFill>
                <a:latin typeface="Arial" panose="020B0604020202020204" pitchFamily="34" charset="0"/>
                <a:cs typeface="Arial" panose="020B0604020202020204" pitchFamily="34" charset="0"/>
              </a:rPr>
              <a:t>By : SARAH BOTFIELD</a:t>
            </a:r>
          </a:p>
        </p:txBody>
      </p:sp>
      <p:sp>
        <p:nvSpPr>
          <p:cNvPr id="5" name="Text 3"/>
          <p:cNvSpPr/>
          <p:nvPr/>
        </p:nvSpPr>
        <p:spPr>
          <a:xfrm>
            <a:off x="548640" y="868680"/>
            <a:ext cx="7863840" cy="1005840"/>
          </a:xfrm>
          <a:prstGeom prst="rect">
            <a:avLst/>
          </a:prstGeom>
          <a:noFill/>
          <a:ln/>
        </p:spPr>
        <p:txBody>
          <a:bodyPr wrap="square" rtlCol="0" anchor="ctr"/>
          <a:lstStyle/>
          <a:p>
            <a:pPr marL="0" indent="0" algn="l">
              <a:buNone/>
            </a:pPr>
            <a:r>
              <a:rPr lang="en-US" sz="2900" b="1" dirty="0">
                <a:solidFill>
                  <a:srgbClr val="FFFFFF"/>
                </a:solidFill>
                <a:latin typeface="Arial" panose="020B0604020202020204" pitchFamily="34" charset="0"/>
                <a:ea typeface="Cambria" pitchFamily="34" charset="-122"/>
                <a:cs typeface="Arial" panose="020B0604020202020204" pitchFamily="34" charset="0"/>
              </a:rPr>
              <a:t>Digital Transformation in Health and Social Care</a:t>
            </a:r>
            <a:endParaRPr lang="en-US" sz="2900" dirty="0">
              <a:latin typeface="Arial" panose="020B0604020202020204" pitchFamily="34" charset="0"/>
              <a:cs typeface="Arial" panose="020B0604020202020204" pitchFamily="34" charset="0"/>
            </a:endParaRPr>
          </a:p>
        </p:txBody>
      </p:sp>
      <p:sp>
        <p:nvSpPr>
          <p:cNvPr id="6" name="Text 4"/>
          <p:cNvSpPr/>
          <p:nvPr/>
        </p:nvSpPr>
        <p:spPr>
          <a:xfrm>
            <a:off x="548640" y="1965960"/>
            <a:ext cx="7498080" cy="530352"/>
          </a:xfrm>
          <a:prstGeom prst="rect">
            <a:avLst/>
          </a:prstGeom>
          <a:noFill/>
          <a:ln/>
        </p:spPr>
        <p:txBody>
          <a:bodyPr wrap="square" rtlCol="0" anchor="ctr"/>
          <a:lstStyle/>
          <a:p>
            <a:pPr marL="0" indent="0">
              <a:buNone/>
            </a:pPr>
            <a:r>
              <a:rPr lang="en-US" sz="1400" i="1" dirty="0">
                <a:solidFill>
                  <a:srgbClr val="A8CBE0"/>
                </a:solidFill>
                <a:latin typeface="Arial" panose="020B0604020202020204" pitchFamily="34" charset="0"/>
                <a:ea typeface="Calibri" pitchFamily="34" charset="-122"/>
                <a:cs typeface="Arial" panose="020B0604020202020204" pitchFamily="34" charset="0"/>
              </a:rPr>
              <a:t>Empowering the Older Person Through Technological Innovation</a:t>
            </a:r>
            <a:endParaRPr lang="en-US" sz="1400" dirty="0">
              <a:latin typeface="Arial" panose="020B0604020202020204" pitchFamily="34" charset="0"/>
              <a:cs typeface="Arial" panose="020B0604020202020204" pitchFamily="34" charset="0"/>
            </a:endParaRPr>
          </a:p>
        </p:txBody>
      </p:sp>
      <p:sp>
        <p:nvSpPr>
          <p:cNvPr id="7" name="Text 5"/>
          <p:cNvSpPr/>
          <p:nvPr/>
        </p:nvSpPr>
        <p:spPr>
          <a:xfrm>
            <a:off x="548640" y="4498848"/>
            <a:ext cx="8229600" cy="292608"/>
          </a:xfrm>
          <a:prstGeom prst="rect">
            <a:avLst/>
          </a:prstGeom>
          <a:noFill/>
          <a:ln/>
        </p:spPr>
        <p:txBody>
          <a:bodyPr wrap="square" rtlCol="0" anchor="ctr"/>
          <a:lstStyle/>
          <a:p>
            <a:pPr marL="0" indent="0">
              <a:buNone/>
            </a:pP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600" b="1" dirty="0">
                <a:solidFill>
                  <a:srgbClr val="1B3A5C"/>
                </a:solidFill>
                <a:latin typeface="Cambria" pitchFamily="34" charset="0"/>
                <a:ea typeface="Cambria" pitchFamily="34" charset="-122"/>
                <a:cs typeface="Cambria" pitchFamily="34" charset="-120"/>
              </a:rPr>
              <a:t>Introduction</a:t>
            </a:r>
            <a:endParaRPr lang="en-US" sz="2600" dirty="0"/>
          </a:p>
        </p:txBody>
      </p:sp>
      <p:sp>
        <p:nvSpPr>
          <p:cNvPr id="3" name="Text 1"/>
          <p:cNvSpPr/>
          <p:nvPr/>
        </p:nvSpPr>
        <p:spPr>
          <a:xfrm>
            <a:off x="457200" y="868680"/>
            <a:ext cx="5486400" cy="3977640"/>
          </a:xfrm>
          <a:prstGeom prst="rect">
            <a:avLst/>
          </a:prstGeom>
          <a:noFill/>
          <a:ln/>
        </p:spPr>
        <p:txBody>
          <a:bodyPr wrap="square" rtlCol="0" anchor="t"/>
          <a:lstStyle/>
          <a:p>
            <a:pPr marL="0" indent="0">
              <a:spcAft>
                <a:spcPts val="700"/>
              </a:spcAft>
              <a:buNone/>
            </a:pPr>
            <a:r>
              <a:rPr lang="en-US" sz="1100" dirty="0">
                <a:solidFill>
                  <a:srgbClr val="1C2833"/>
                </a:solidFill>
                <a:latin typeface="Arial" panose="020B0604020202020204" pitchFamily="34" charset="0"/>
                <a:ea typeface="Calibri" pitchFamily="34" charset="-122"/>
                <a:cs typeface="Arial" panose="020B0604020202020204" pitchFamily="34" charset="0"/>
              </a:rPr>
              <a:t>The United Kingdom is experiencing one of the most significant demographic shifts in its </a:t>
            </a:r>
            <a:r>
              <a:rPr lang="en-US" sz="1100" dirty="0" err="1">
                <a:solidFill>
                  <a:srgbClr val="1C2833"/>
                </a:solidFill>
                <a:latin typeface="Arial" panose="020B0604020202020204" pitchFamily="34" charset="0"/>
                <a:ea typeface="Calibri" pitchFamily="34" charset="-122"/>
                <a:cs typeface="Arial" panose="020B0604020202020204" pitchFamily="34" charset="0"/>
              </a:rPr>
              <a:t>history.It</a:t>
            </a:r>
            <a:r>
              <a:rPr lang="en-US" sz="1100" dirty="0">
                <a:solidFill>
                  <a:srgbClr val="1C2833"/>
                </a:solidFill>
                <a:latin typeface="Arial" panose="020B0604020202020204" pitchFamily="34" charset="0"/>
                <a:ea typeface="Calibri" pitchFamily="34" charset="-122"/>
                <a:cs typeface="Arial" panose="020B0604020202020204" pitchFamily="34" charset="0"/>
              </a:rPr>
              <a:t> is presumed that  by 2040,  nearly one in four people in the UK will be aged 65 or over, with the number of people aged 85 and above expected to double within the same period (Age UK, 2023). This shift presents great challenges for health and social care systems already overwhelmed from workforce shortages, rising demand and underfunding.</a:t>
            </a:r>
          </a:p>
          <a:p>
            <a:pPr marL="0" indent="0">
              <a:spcAft>
                <a:spcPts val="700"/>
              </a:spcAft>
              <a:buNone/>
            </a:pPr>
            <a:endParaRPr lang="en-US" sz="1100" dirty="0">
              <a:latin typeface="Arial" panose="020B0604020202020204" pitchFamily="34" charset="0"/>
              <a:cs typeface="Arial" panose="020B0604020202020204" pitchFamily="34" charset="0"/>
            </a:endParaRPr>
          </a:p>
          <a:p>
            <a:pPr>
              <a:spcAft>
                <a:spcPts val="700"/>
              </a:spcAft>
            </a:pPr>
            <a:r>
              <a:rPr lang="en-US" sz="1100" dirty="0">
                <a:latin typeface="Arial" panose="020B0604020202020204" pitchFamily="34" charset="0"/>
                <a:cs typeface="Arial" panose="020B0604020202020204" pitchFamily="34" charset="0"/>
              </a:rPr>
              <a:t>Digital transformation has become a key part of how the government is trying to tackle these issues. In England, the NHS Long Term Plan (NHS England, 2019) and in Wales, the Transformation of Health and Care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(Welsh Government, 2021) both see digital tech as a way to make care for older people more accessible, more efficient, and better overall. But it's important to remember that digital transformation isn't neutral, it comes with real implications for fairness, autonomy, dignity, and the human side of care, and practitioners need to think critically about these things.</a:t>
            </a:r>
          </a:p>
          <a:p>
            <a:pPr>
              <a:spcAft>
                <a:spcPts val="700"/>
              </a:spcAft>
            </a:pPr>
            <a:endParaRPr lang="en-US" sz="1100" dirty="0">
              <a:latin typeface="Arial" panose="020B0604020202020204" pitchFamily="34" charset="0"/>
              <a:cs typeface="Arial" panose="020B0604020202020204" pitchFamily="34" charset="0"/>
            </a:endParaRPr>
          </a:p>
          <a:p>
            <a:pPr>
              <a:spcAft>
                <a:spcPts val="700"/>
              </a:spcAft>
            </a:pPr>
            <a:r>
              <a:rPr lang="en-US" sz="1100" dirty="0">
                <a:latin typeface="Arial" panose="020B0604020202020204" pitchFamily="34" charset="0"/>
                <a:cs typeface="Arial" panose="020B0604020202020204" pitchFamily="34" charset="0"/>
              </a:rPr>
              <a:t>What I'm arguing here is that digital transformation can genuinely help empower older people but only if we do it right. That means keeping it person-</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making sure it's inclusive, and grounding it in strong ethical values, with older people's needs and voices genuinely front and </a:t>
            </a:r>
            <a:r>
              <a:rPr lang="en-US" sz="1100" dirty="0" err="1">
                <a:latin typeface="Arial" panose="020B0604020202020204" pitchFamily="34" charset="0"/>
                <a:cs typeface="Arial" panose="020B0604020202020204" pitchFamily="34" charset="0"/>
              </a:rPr>
              <a:t>centre</a:t>
            </a:r>
            <a:r>
              <a:rPr lang="en-US" sz="1100" dirty="0">
                <a:latin typeface="Arial" panose="020B0604020202020204" pitchFamily="34" charset="0"/>
                <a:cs typeface="Arial" panose="020B0604020202020204" pitchFamily="34" charset="0"/>
              </a:rPr>
              <a:t>.</a:t>
            </a:r>
          </a:p>
        </p:txBody>
      </p:sp>
      <p:sp>
        <p:nvSpPr>
          <p:cNvPr id="4" name="Shape 2"/>
          <p:cNvSpPr/>
          <p:nvPr/>
        </p:nvSpPr>
        <p:spPr>
          <a:xfrm>
            <a:off x="6217920" y="905256"/>
            <a:ext cx="2651760" cy="1170432"/>
          </a:xfrm>
          <a:prstGeom prst="roundRect">
            <a:avLst>
              <a:gd name="adj" fmla="val 7813"/>
            </a:avLst>
          </a:prstGeom>
          <a:solidFill>
            <a:srgbClr val="1B3A5C"/>
          </a:solidFill>
          <a:ln w="12700">
            <a:solidFill>
              <a:srgbClr val="FFFFFF">
                <a:alpha val="0"/>
              </a:srgbClr>
            </a:solidFill>
            <a:prstDash val="solid"/>
          </a:ln>
        </p:spPr>
      </p:sp>
      <p:sp>
        <p:nvSpPr>
          <p:cNvPr id="5" name="Text 3"/>
          <p:cNvSpPr/>
          <p:nvPr/>
        </p:nvSpPr>
        <p:spPr>
          <a:xfrm>
            <a:off x="6217920" y="923544"/>
            <a:ext cx="2651760" cy="566928"/>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1 in 4</a:t>
            </a:r>
            <a:endParaRPr lang="en-US" sz="2800" dirty="0"/>
          </a:p>
        </p:txBody>
      </p:sp>
      <p:sp>
        <p:nvSpPr>
          <p:cNvPr id="6" name="Text 4"/>
          <p:cNvSpPr/>
          <p:nvPr/>
        </p:nvSpPr>
        <p:spPr>
          <a:xfrm>
            <a:off x="6217920" y="1472184"/>
            <a:ext cx="2651760" cy="530352"/>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UK people aged 65+</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by 2040</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(Age UK, 2023)</a:t>
            </a:r>
            <a:endParaRPr lang="en-US" sz="850" dirty="0"/>
          </a:p>
        </p:txBody>
      </p:sp>
      <p:sp>
        <p:nvSpPr>
          <p:cNvPr id="7" name="Shape 5"/>
          <p:cNvSpPr/>
          <p:nvPr/>
        </p:nvSpPr>
        <p:spPr>
          <a:xfrm>
            <a:off x="6217920" y="2203704"/>
            <a:ext cx="2651760" cy="1170432"/>
          </a:xfrm>
          <a:prstGeom prst="roundRect">
            <a:avLst>
              <a:gd name="adj" fmla="val 7813"/>
            </a:avLst>
          </a:prstGeom>
          <a:solidFill>
            <a:srgbClr val="1A7D8C"/>
          </a:solidFill>
          <a:ln w="12700">
            <a:solidFill>
              <a:srgbClr val="FFFFFF">
                <a:alpha val="0"/>
              </a:srgbClr>
            </a:solidFill>
            <a:prstDash val="solid"/>
          </a:ln>
        </p:spPr>
      </p:sp>
      <p:sp>
        <p:nvSpPr>
          <p:cNvPr id="8" name="Text 6"/>
          <p:cNvSpPr/>
          <p:nvPr/>
        </p:nvSpPr>
        <p:spPr>
          <a:xfrm>
            <a:off x="6217920" y="2258568"/>
            <a:ext cx="2651760" cy="566928"/>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2×</a:t>
            </a:r>
            <a:endParaRPr lang="en-US" sz="2800" dirty="0"/>
          </a:p>
        </p:txBody>
      </p:sp>
      <p:sp>
        <p:nvSpPr>
          <p:cNvPr id="9" name="Text 7"/>
          <p:cNvSpPr/>
          <p:nvPr/>
        </p:nvSpPr>
        <p:spPr>
          <a:xfrm>
            <a:off x="6217920" y="2807208"/>
            <a:ext cx="2651760" cy="530352"/>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growth in people aged</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85+ within 20 years</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(Age UK, 2023)</a:t>
            </a:r>
            <a:endParaRPr lang="en-US" sz="850" dirty="0"/>
          </a:p>
        </p:txBody>
      </p:sp>
      <p:sp>
        <p:nvSpPr>
          <p:cNvPr id="10" name="Shape 8"/>
          <p:cNvSpPr/>
          <p:nvPr/>
        </p:nvSpPr>
        <p:spPr>
          <a:xfrm>
            <a:off x="6217920" y="3538728"/>
            <a:ext cx="2651760" cy="1170432"/>
          </a:xfrm>
          <a:prstGeom prst="roundRect">
            <a:avLst>
              <a:gd name="adj" fmla="val 7813"/>
            </a:avLst>
          </a:prstGeom>
          <a:solidFill>
            <a:srgbClr val="C8882A"/>
          </a:solidFill>
          <a:ln w="12700">
            <a:solidFill>
              <a:srgbClr val="FFFFFF">
                <a:alpha val="0"/>
              </a:srgbClr>
            </a:solidFill>
            <a:prstDash val="solid"/>
          </a:ln>
        </p:spPr>
      </p:sp>
      <p:sp>
        <p:nvSpPr>
          <p:cNvPr id="11" name="Text 9"/>
          <p:cNvSpPr/>
          <p:nvPr/>
        </p:nvSpPr>
        <p:spPr>
          <a:xfrm>
            <a:off x="6217920" y="3593592"/>
            <a:ext cx="2651760" cy="566928"/>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£14.8bn</a:t>
            </a:r>
            <a:endParaRPr lang="en-US" sz="2800" dirty="0"/>
          </a:p>
        </p:txBody>
      </p:sp>
      <p:sp>
        <p:nvSpPr>
          <p:cNvPr id="12" name="Text 10"/>
          <p:cNvSpPr/>
          <p:nvPr/>
        </p:nvSpPr>
        <p:spPr>
          <a:xfrm>
            <a:off x="6217920" y="4142232"/>
            <a:ext cx="2651760" cy="530352"/>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NHS digital technology</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spend by 2024</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(NHS England, 2019)</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The Care, Empowerment and Support Needs of Older People</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457200" y="749808"/>
            <a:ext cx="2286000" cy="256032"/>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Learning Outcome 1</a:t>
            </a:r>
            <a:endParaRPr lang="en-US" sz="950" dirty="0"/>
          </a:p>
        </p:txBody>
      </p:sp>
      <p:sp>
        <p:nvSpPr>
          <p:cNvPr id="5" name="Text 3"/>
          <p:cNvSpPr/>
          <p:nvPr/>
        </p:nvSpPr>
        <p:spPr>
          <a:xfrm>
            <a:off x="457200" y="1078992"/>
            <a:ext cx="8412480" cy="3794760"/>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Physical, mental, and social needs are connected</a:t>
            </a:r>
            <a:r>
              <a:rPr lang="en-US" sz="1400" dirty="0">
                <a:latin typeface="Arial" panose="020B0604020202020204" pitchFamily="34" charset="0"/>
                <a:cs typeface="Arial" panose="020B0604020202020204" pitchFamily="34" charset="0"/>
              </a:rPr>
              <a:t> Older adults often experience health, emotional, and social challenges at the same time.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Healthy ageing focuses on independence</a:t>
            </a:r>
            <a:r>
              <a:rPr lang="en-US" sz="1400" dirty="0">
                <a:latin typeface="Arial" panose="020B0604020202020204" pitchFamily="34" charset="0"/>
                <a:cs typeface="Arial" panose="020B0604020202020204" pitchFamily="34" charset="0"/>
              </a:rPr>
              <a:t> The World Health Organization (2015) </a:t>
            </a:r>
            <a:r>
              <a:rPr lang="en-US" sz="1400" dirty="0" err="1">
                <a:latin typeface="Arial" panose="020B0604020202020204" pitchFamily="34" charset="0"/>
                <a:cs typeface="Arial" panose="020B0604020202020204" pitchFamily="34" charset="0"/>
              </a:rPr>
              <a:t>emphasises</a:t>
            </a:r>
            <a:r>
              <a:rPr lang="en-US" sz="1400" dirty="0">
                <a:latin typeface="Arial" panose="020B0604020202020204" pitchFamily="34" charset="0"/>
                <a:cs typeface="Arial" panose="020B0604020202020204" pitchFamily="34" charset="0"/>
              </a:rPr>
              <a:t> helping older people maintain the ability to live meaningful and independent lives.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Technology should improve quality of life</a:t>
            </a:r>
            <a:r>
              <a:rPr lang="en-US" sz="1400" dirty="0">
                <a:latin typeface="Arial" panose="020B0604020202020204" pitchFamily="34" charset="0"/>
                <a:cs typeface="Arial" panose="020B0604020202020204" pitchFamily="34" charset="0"/>
              </a:rPr>
              <a:t> Digital tools should support daily living, self-management, and access to healthcare services.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Choice and control are essential</a:t>
            </a:r>
            <a:r>
              <a:rPr lang="en-US" sz="1400" dirty="0">
                <a:latin typeface="Arial" panose="020B0604020202020204" pitchFamily="34" charset="0"/>
                <a:cs typeface="Arial" panose="020B0604020202020204" pitchFamily="34" charset="0"/>
              </a:rPr>
              <a:t> The Social Services and Well-being (Wales) Act 2014 promotes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by giving older people a voice in decisions about their care.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Integrated care is increasingly important</a:t>
            </a:r>
            <a:r>
              <a:rPr lang="en-US" sz="1400" dirty="0">
                <a:latin typeface="Arial" panose="020B0604020202020204" pitchFamily="34" charset="0"/>
                <a:cs typeface="Arial" panose="020B0604020202020204" pitchFamily="34" charset="0"/>
              </a:rPr>
              <a:t> Digital technologies can help coordinate services for older people with complex conditions such as dementia, frailty, and heart disease.</a:t>
            </a:r>
          </a:p>
          <a:p>
            <a:pPr marL="0" indent="0">
              <a:spcAft>
                <a:spcPts val="700"/>
              </a:spcAft>
              <a:buNone/>
            </a:pPr>
            <a:endParaRPr lang="en-US" sz="1150" dirty="0">
              <a:solidFill>
                <a:srgbClr val="1C2833"/>
              </a:solidFill>
              <a:latin typeface="Calibri" pitchFamily="34" charset="0"/>
              <a:ea typeface="Calibri" pitchFamily="34" charset="-122"/>
              <a:cs typeface="Calibri" pitchFamily="34" charset="-12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How Current Services Meet the Needs of Older People</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457200" y="749808"/>
            <a:ext cx="2286000" cy="256032"/>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Learning Outcome 1 Continued</a:t>
            </a:r>
            <a:endParaRPr lang="en-US" sz="950" dirty="0"/>
          </a:p>
        </p:txBody>
      </p:sp>
      <p:sp>
        <p:nvSpPr>
          <p:cNvPr id="5" name="Text 3"/>
          <p:cNvSpPr/>
          <p:nvPr/>
        </p:nvSpPr>
        <p:spPr>
          <a:xfrm>
            <a:off x="457200" y="1178052"/>
            <a:ext cx="8412480" cy="3794760"/>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Care is provided through a mixed economy</a:t>
            </a:r>
            <a:r>
              <a:rPr lang="en-US" sz="1400" dirty="0">
                <a:latin typeface="Arial" panose="020B0604020202020204" pitchFamily="34" charset="0"/>
                <a:cs typeface="Arial" panose="020B0604020202020204" pitchFamily="34" charset="0"/>
              </a:rPr>
              <a:t> Services are delivered by statutory, voluntary, and independent sector </a:t>
            </a:r>
            <a:r>
              <a:rPr lang="en-US" sz="1400" dirty="0" err="1">
                <a:latin typeface="Arial" panose="020B0604020202020204" pitchFamily="34" charset="0"/>
                <a:cs typeface="Arial" panose="020B0604020202020204" pitchFamily="34" charset="0"/>
              </a:rPr>
              <a:t>organisations</a:t>
            </a:r>
            <a:r>
              <a:rPr lang="en-US"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a:p>
            <a:r>
              <a:rPr lang="en-US" sz="1400" b="1" dirty="0">
                <a:latin typeface="Arial" panose="020B0604020202020204" pitchFamily="34" charset="0"/>
                <a:cs typeface="Arial" panose="020B0604020202020204" pitchFamily="34" charset="0"/>
              </a:rPr>
              <a:t>Community-based care helps people stay at home</a:t>
            </a:r>
            <a:r>
              <a:rPr lang="en-US" sz="1400" dirty="0">
                <a:latin typeface="Arial" panose="020B0604020202020204" pitchFamily="34" charset="0"/>
                <a:cs typeface="Arial" panose="020B0604020202020204" pitchFamily="34" charset="0"/>
              </a:rPr>
              <a:t> Domiciliary care, </a:t>
            </a:r>
            <a:r>
              <a:rPr lang="en-US" sz="1400" dirty="0" err="1">
                <a:latin typeface="Arial" panose="020B0604020202020204" pitchFamily="34" charset="0"/>
                <a:cs typeface="Arial" panose="020B0604020202020204" pitchFamily="34" charset="0"/>
              </a:rPr>
              <a:t>reablement</a:t>
            </a:r>
            <a:r>
              <a:rPr lang="en-US" sz="1400" dirty="0">
                <a:latin typeface="Arial" panose="020B0604020202020204" pitchFamily="34" charset="0"/>
                <a:cs typeface="Arial" panose="020B0604020202020204" pitchFamily="34" charset="0"/>
              </a:rPr>
              <a:t> services, day </a:t>
            </a:r>
            <a:r>
              <a:rPr lang="en-US" sz="1400" dirty="0" err="1">
                <a:latin typeface="Arial" panose="020B0604020202020204" pitchFamily="34" charset="0"/>
                <a:cs typeface="Arial" panose="020B0604020202020204" pitchFamily="34" charset="0"/>
              </a:rPr>
              <a:t>centres</a:t>
            </a:r>
            <a:r>
              <a:rPr lang="en-US" sz="1400" dirty="0">
                <a:latin typeface="Arial" panose="020B0604020202020204" pitchFamily="34" charset="0"/>
                <a:cs typeface="Arial" panose="020B0604020202020204" pitchFamily="34" charset="0"/>
              </a:rPr>
              <a:t>, and community nursing support independent living</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a:p>
            <a:r>
              <a:rPr lang="en-US" sz="1400" b="1" dirty="0">
                <a:latin typeface="Arial" panose="020B0604020202020204" pitchFamily="34" charset="0"/>
                <a:cs typeface="Arial" panose="020B0604020202020204" pitchFamily="34" charset="0"/>
              </a:rPr>
              <a:t>Integrated care promotes "care closer to home"</a:t>
            </a:r>
            <a:r>
              <a:rPr lang="en-US" sz="1400" dirty="0">
                <a:latin typeface="Arial" panose="020B0604020202020204" pitchFamily="34" charset="0"/>
                <a:cs typeface="Arial" panose="020B0604020202020204" pitchFamily="34" charset="0"/>
              </a:rPr>
              <a:t> Health and social care services work together to reduce hospital admissions and encourage early intervention.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Digital transformation is a national priority</a:t>
            </a:r>
            <a:r>
              <a:rPr lang="en-US" sz="1400" dirty="0">
                <a:latin typeface="Arial" panose="020B0604020202020204" pitchFamily="34" charset="0"/>
                <a:cs typeface="Arial" panose="020B0604020202020204" pitchFamily="34" charset="0"/>
              </a:rPr>
              <a:t> The NHS Long Term Plan supports digital access to health records and healthcare services.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Challenges remain despite policy progress</a:t>
            </a:r>
            <a:r>
              <a:rPr lang="en-US" sz="1400" dirty="0">
                <a:latin typeface="Arial" panose="020B0604020202020204" pitchFamily="34" charset="0"/>
                <a:cs typeface="Arial" panose="020B0604020202020204" pitchFamily="34" charset="0"/>
              </a:rPr>
              <a:t> Unmet care needs, workforce shortages, and limited funding continue to affect the quality and accessibility of care.</a:t>
            </a:r>
          </a:p>
          <a:p>
            <a:pPr>
              <a:spcAft>
                <a:spcPts val="700"/>
              </a:spcAft>
            </a:pP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Understanding Digital Transformation in Health and Social Care</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457200" y="749808"/>
            <a:ext cx="2286000" cy="256032"/>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Learning Outcome 2</a:t>
            </a:r>
            <a:endParaRPr lang="en-US" sz="950" dirty="0"/>
          </a:p>
        </p:txBody>
      </p:sp>
      <p:sp>
        <p:nvSpPr>
          <p:cNvPr id="5" name="Text 3"/>
          <p:cNvSpPr/>
          <p:nvPr/>
        </p:nvSpPr>
        <p:spPr>
          <a:xfrm>
            <a:off x="457200" y="1193292"/>
            <a:ext cx="8412480" cy="3794760"/>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More than </a:t>
            </a:r>
            <a:r>
              <a:rPr lang="en-US" sz="1400" b="1" dirty="0" err="1">
                <a:latin typeface="Arial" panose="020B0604020202020204" pitchFamily="34" charset="0"/>
                <a:cs typeface="Arial" panose="020B0604020202020204" pitchFamily="34" charset="0"/>
              </a:rPr>
              <a:t>digitisation</a:t>
            </a:r>
            <a:r>
              <a:rPr lang="en-US" sz="1400" dirty="0">
                <a:latin typeface="Arial" panose="020B0604020202020204" pitchFamily="34" charset="0"/>
                <a:cs typeface="Arial" panose="020B0604020202020204" pitchFamily="34" charset="0"/>
              </a:rPr>
              <a:t> Digital transformation involves redesigning how care is delivered, not just converting paper-based systems into digital formats.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Uses a range of digital technologies</a:t>
            </a:r>
            <a:r>
              <a:rPr lang="en-US" sz="1400" dirty="0">
                <a:latin typeface="Arial" panose="020B0604020202020204" pitchFamily="34" charset="0"/>
                <a:cs typeface="Arial" panose="020B0604020202020204" pitchFamily="34" charset="0"/>
              </a:rPr>
              <a:t> Examples include telehealth, mobile health apps, electronic patient records, wearable devices, and smart home technologies.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Improves access to healthcare services</a:t>
            </a:r>
            <a:r>
              <a:rPr lang="en-US" sz="1400" dirty="0">
                <a:latin typeface="Arial" panose="020B0604020202020204" pitchFamily="34" charset="0"/>
                <a:cs typeface="Arial" panose="020B0604020202020204" pitchFamily="34" charset="0"/>
              </a:rPr>
              <a:t> Digital tools can make it easier for older people to access information, appointments, and support remotely.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Supports independence and self-management</a:t>
            </a:r>
            <a:r>
              <a:rPr lang="en-US" sz="1400" dirty="0">
                <a:latin typeface="Arial" panose="020B0604020202020204" pitchFamily="34" charset="0"/>
                <a:cs typeface="Arial" panose="020B0604020202020204" pitchFamily="34" charset="0"/>
              </a:rPr>
              <a:t> Technology can help older adults monitor their health and manage long-term conditions more effectively.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Success depends on people, not just technology</a:t>
            </a:r>
            <a:r>
              <a:rPr lang="en-US" sz="1400" dirty="0">
                <a:latin typeface="Arial" panose="020B0604020202020204" pitchFamily="34" charset="0"/>
                <a:cs typeface="Arial" panose="020B0604020202020204" pitchFamily="34" charset="0"/>
              </a:rPr>
              <a:t> Effective digital transformation requires a skilled workforce, strong digital infrastructure, and inclusive design that meets the needs of older people.</a:t>
            </a:r>
          </a:p>
          <a:p>
            <a:pPr marL="0" indent="0">
              <a:spcAft>
                <a:spcPts val="700"/>
              </a:spcAft>
              <a:buNone/>
            </a:pPr>
            <a:r>
              <a:rPr lang="en-US" sz="1400" dirty="0">
                <a:solidFill>
                  <a:srgbClr val="1C2833"/>
                </a:solidFill>
                <a:latin typeface="Arial" panose="020B0604020202020204" pitchFamily="34" charset="0"/>
                <a:ea typeface="Calibri"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342900" y="7315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Digital Technology in Practice: Empowering Older People</a:t>
            </a:r>
            <a:endParaRPr lang="en-US" sz="2200" dirty="0">
              <a:latin typeface="Arial" panose="020B0604020202020204" pitchFamily="34" charset="0"/>
              <a:cs typeface="Arial" panose="020B0604020202020204" pitchFamily="34" charset="0"/>
            </a:endParaRPr>
          </a:p>
        </p:txBody>
      </p:sp>
      <p:sp>
        <p:nvSpPr>
          <p:cNvPr id="3" name="Text 1"/>
          <p:cNvSpPr/>
          <p:nvPr/>
        </p:nvSpPr>
        <p:spPr>
          <a:xfrm>
            <a:off x="228600" y="544068"/>
            <a:ext cx="5486401" cy="4485132"/>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Improves access to healthcare services</a:t>
            </a:r>
            <a:r>
              <a:rPr lang="en-US" sz="1400" dirty="0">
                <a:latin typeface="Arial" panose="020B0604020202020204" pitchFamily="34" charset="0"/>
                <a:cs typeface="Arial" panose="020B0604020202020204" pitchFamily="34" charset="0"/>
              </a:rPr>
              <a:t> In Wales, TEC Cymru shows that remote monitoring and video consultations can reduce unnecessary hospital visits while maintaining patient satisfaction (Digital Health and Care Wales, 2023).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Reduces barriers for rural communities</a:t>
            </a:r>
            <a:r>
              <a:rPr lang="en-US" sz="1400" dirty="0">
                <a:latin typeface="Arial" panose="020B0604020202020204" pitchFamily="34" charset="0"/>
                <a:cs typeface="Arial" panose="020B0604020202020204" pitchFamily="34" charset="0"/>
              </a:rPr>
              <a:t> Older people in remote areas benefit from easier access to care without needing long-distance travel</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Supports independence through the NHS App</a:t>
            </a:r>
            <a:r>
              <a:rPr lang="en-US" sz="1400" dirty="0">
                <a:latin typeface="Arial" panose="020B0604020202020204" pitchFamily="34" charset="0"/>
                <a:cs typeface="Arial" panose="020B0604020202020204" pitchFamily="34" charset="0"/>
              </a:rPr>
              <a:t> The NHS App allows users to book appointments, view records, and request prescriptions without needing in-person or phone contact.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Evidence shows better health outcomes</a:t>
            </a:r>
            <a:r>
              <a:rPr lang="en-US" sz="1400" dirty="0">
                <a:latin typeface="Arial" panose="020B0604020202020204" pitchFamily="34" charset="0"/>
                <a:cs typeface="Arial" panose="020B0604020202020204" pitchFamily="34" charset="0"/>
              </a:rPr>
              <a:t> Studies (Henderson et al., 2021) found telehealth can reduce emergency admissions and delays in moving into care homes for older adults</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Helps older people stay in their homes longer</a:t>
            </a:r>
            <a:r>
              <a:rPr lang="en-US" sz="1400" dirty="0">
                <a:latin typeface="Arial" panose="020B0604020202020204" pitchFamily="34" charset="0"/>
                <a:cs typeface="Arial" panose="020B0604020202020204" pitchFamily="34" charset="0"/>
              </a:rPr>
              <a:t> Digital tools support self-management and align with older people’s preference to remain independent in the community.</a:t>
            </a:r>
          </a:p>
          <a:p>
            <a:pPr marL="0" indent="0">
              <a:spcAft>
                <a:spcPts val="700"/>
              </a:spcAft>
              <a:buNone/>
            </a:pPr>
            <a:endParaRPr lang="en-US" sz="1150" dirty="0"/>
          </a:p>
        </p:txBody>
      </p:sp>
      <p:sp>
        <p:nvSpPr>
          <p:cNvPr id="4" name="Shape 2"/>
          <p:cNvSpPr/>
          <p:nvPr/>
        </p:nvSpPr>
        <p:spPr>
          <a:xfrm>
            <a:off x="6172200" y="868680"/>
            <a:ext cx="2697480" cy="1170432"/>
          </a:xfrm>
          <a:prstGeom prst="roundRect">
            <a:avLst>
              <a:gd name="adj" fmla="val 7813"/>
            </a:avLst>
          </a:prstGeom>
          <a:solidFill>
            <a:srgbClr val="1B3A5C"/>
          </a:solidFill>
          <a:ln w="12700">
            <a:solidFill>
              <a:srgbClr val="FFFFFF">
                <a:alpha val="0"/>
              </a:srgbClr>
            </a:solidFill>
            <a:prstDash val="solid"/>
          </a:ln>
        </p:spPr>
      </p:sp>
      <p:sp>
        <p:nvSpPr>
          <p:cNvPr id="5" name="Text 3"/>
          <p:cNvSpPr/>
          <p:nvPr/>
        </p:nvSpPr>
        <p:spPr>
          <a:xfrm>
            <a:off x="6172200" y="914400"/>
            <a:ext cx="2697480" cy="566928"/>
          </a:xfrm>
          <a:prstGeom prst="rect">
            <a:avLst/>
          </a:prstGeom>
          <a:noFill/>
          <a:ln/>
        </p:spPr>
        <p:txBody>
          <a:bodyPr wrap="square" lIns="0" tIns="0" rIns="0" bIns="0"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27%</a:t>
            </a:r>
            <a:endParaRPr lang="en-US" sz="2600" dirty="0"/>
          </a:p>
        </p:txBody>
      </p:sp>
      <p:sp>
        <p:nvSpPr>
          <p:cNvPr id="6" name="Text 4"/>
          <p:cNvSpPr/>
          <p:nvPr/>
        </p:nvSpPr>
        <p:spPr>
          <a:xfrm>
            <a:off x="6172200" y="1453896"/>
            <a:ext cx="2697480" cy="548640"/>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Reduction in unnecessary</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clinical attendance</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(Digital Health and</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Care Wales, 2023)</a:t>
            </a:r>
            <a:endParaRPr lang="en-US" sz="850" dirty="0"/>
          </a:p>
        </p:txBody>
      </p:sp>
      <p:sp>
        <p:nvSpPr>
          <p:cNvPr id="7" name="Shape 5"/>
          <p:cNvSpPr/>
          <p:nvPr/>
        </p:nvSpPr>
        <p:spPr>
          <a:xfrm>
            <a:off x="6172200" y="2203704"/>
            <a:ext cx="2697480" cy="1170432"/>
          </a:xfrm>
          <a:prstGeom prst="roundRect">
            <a:avLst>
              <a:gd name="adj" fmla="val 7813"/>
            </a:avLst>
          </a:prstGeom>
          <a:solidFill>
            <a:srgbClr val="1A7D8C"/>
          </a:solidFill>
          <a:ln w="12700">
            <a:solidFill>
              <a:srgbClr val="FFFFFF">
                <a:alpha val="0"/>
              </a:srgbClr>
            </a:solidFill>
            <a:prstDash val="solid"/>
          </a:ln>
        </p:spPr>
      </p:sp>
      <p:sp>
        <p:nvSpPr>
          <p:cNvPr id="8" name="Text 6"/>
          <p:cNvSpPr/>
          <p:nvPr/>
        </p:nvSpPr>
        <p:spPr>
          <a:xfrm>
            <a:off x="6172200" y="2249424"/>
            <a:ext cx="2697480" cy="566928"/>
          </a:xfrm>
          <a:prstGeom prst="rect">
            <a:avLst/>
          </a:prstGeom>
          <a:noFill/>
          <a:ln/>
        </p:spPr>
        <p:txBody>
          <a:bodyPr wrap="square" lIns="0" tIns="0" rIns="0" bIns="0"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33M+</a:t>
            </a:r>
            <a:endParaRPr lang="en-US" sz="2600" dirty="0"/>
          </a:p>
        </p:txBody>
      </p:sp>
      <p:sp>
        <p:nvSpPr>
          <p:cNvPr id="9" name="Text 7"/>
          <p:cNvSpPr/>
          <p:nvPr/>
        </p:nvSpPr>
        <p:spPr>
          <a:xfrm>
            <a:off x="6172200" y="2788920"/>
            <a:ext cx="2697480" cy="548640"/>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NHS App registered</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users by 2023</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(NHS Digital, 2023)</a:t>
            </a:r>
            <a:endParaRPr lang="en-US" sz="850" dirty="0"/>
          </a:p>
        </p:txBody>
      </p:sp>
      <p:sp>
        <p:nvSpPr>
          <p:cNvPr id="10" name="Shape 8"/>
          <p:cNvSpPr/>
          <p:nvPr/>
        </p:nvSpPr>
        <p:spPr>
          <a:xfrm>
            <a:off x="6172200" y="3538728"/>
            <a:ext cx="2697480" cy="1170432"/>
          </a:xfrm>
          <a:prstGeom prst="roundRect">
            <a:avLst>
              <a:gd name="adj" fmla="val 7813"/>
            </a:avLst>
          </a:prstGeom>
          <a:solidFill>
            <a:srgbClr val="C8882A"/>
          </a:solidFill>
          <a:ln w="12700">
            <a:solidFill>
              <a:srgbClr val="FFFFFF">
                <a:alpha val="0"/>
              </a:srgbClr>
            </a:solidFill>
            <a:prstDash val="solid"/>
          </a:ln>
        </p:spPr>
      </p:sp>
      <p:sp>
        <p:nvSpPr>
          <p:cNvPr id="11" name="Text 9"/>
          <p:cNvSpPr/>
          <p:nvPr/>
        </p:nvSpPr>
        <p:spPr>
          <a:xfrm>
            <a:off x="6172200" y="3584448"/>
            <a:ext cx="2697480" cy="566928"/>
          </a:xfrm>
          <a:prstGeom prst="rect">
            <a:avLst/>
          </a:prstGeom>
          <a:noFill/>
          <a:ln/>
        </p:spPr>
        <p:txBody>
          <a:bodyPr wrap="square" lIns="0" tIns="0" rIns="0" bIns="0"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LO2</a:t>
            </a:r>
            <a:endParaRPr lang="en-US" sz="2600" dirty="0"/>
          </a:p>
        </p:txBody>
      </p:sp>
      <p:sp>
        <p:nvSpPr>
          <p:cNvPr id="12" name="Text 10"/>
          <p:cNvSpPr/>
          <p:nvPr/>
        </p:nvSpPr>
        <p:spPr>
          <a:xfrm>
            <a:off x="6172200" y="4123944"/>
            <a:ext cx="2697480" cy="548640"/>
          </a:xfrm>
          <a:prstGeom prst="rect">
            <a:avLst/>
          </a:prstGeom>
          <a:noFill/>
          <a:ln/>
        </p:spPr>
        <p:txBody>
          <a:bodyPr wrap="square" lIns="0" tIns="0" rIns="0" bIns="0" rtlCol="0" anchor="ctr"/>
          <a:lstStyle/>
          <a:p>
            <a:pPr marL="0" indent="0" algn="ctr">
              <a:buNone/>
            </a:pPr>
            <a:r>
              <a:rPr lang="en-US" sz="850" dirty="0">
                <a:solidFill>
                  <a:srgbClr val="C8E2F0"/>
                </a:solidFill>
                <a:latin typeface="Calibri" pitchFamily="34" charset="0"/>
                <a:ea typeface="Calibri" pitchFamily="34" charset="-122"/>
                <a:cs typeface="Calibri" pitchFamily="34" charset="-120"/>
              </a:rPr>
              <a:t>Evidence that telehealth</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reduces hospital admissions</a:t>
            </a:r>
            <a:endParaRPr lang="en-US" sz="850" dirty="0"/>
          </a:p>
          <a:p>
            <a:pPr marL="0" indent="0" algn="ctr">
              <a:buNone/>
            </a:pPr>
            <a:r>
              <a:rPr lang="en-US" sz="850" dirty="0">
                <a:solidFill>
                  <a:srgbClr val="C8E2F0"/>
                </a:solidFill>
                <a:latin typeface="Calibri" pitchFamily="34" charset="0"/>
                <a:ea typeface="Calibri" pitchFamily="34" charset="-122"/>
                <a:cs typeface="Calibri" pitchFamily="34" charset="-120"/>
              </a:rPr>
              <a:t>(Henderson et al., 2021)</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Impact of Digital Transformation on Workforce and Service Delivery</a:t>
            </a:r>
            <a:endParaRPr lang="en-US" sz="2200" dirty="0">
              <a:latin typeface="Arial" panose="020B0604020202020204" pitchFamily="34" charset="0"/>
              <a:cs typeface="Arial" panose="020B0604020202020204" pitchFamily="34" charset="0"/>
            </a:endParaRPr>
          </a:p>
        </p:txBody>
      </p:sp>
      <p:sp>
        <p:nvSpPr>
          <p:cNvPr id="3" name="Text 1"/>
          <p:cNvSpPr/>
          <p:nvPr/>
        </p:nvSpPr>
        <p:spPr>
          <a:xfrm>
            <a:off x="525780" y="909828"/>
            <a:ext cx="8412480" cy="3977640"/>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Reduces administrative workload</a:t>
            </a:r>
            <a:r>
              <a:rPr lang="en-US" sz="1400" dirty="0">
                <a:latin typeface="Arial" panose="020B0604020202020204" pitchFamily="34" charset="0"/>
                <a:cs typeface="Arial" panose="020B0604020202020204" pitchFamily="34" charset="0"/>
              </a:rPr>
              <a:t> Digital systems automate tasks like bookings, prescriptions, and record-keeping, freeing up time for patient care (British Medical Association, 2022).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Improves quality of care time</a:t>
            </a:r>
            <a:r>
              <a:rPr lang="en-US" sz="1400" dirty="0">
                <a:latin typeface="Arial" panose="020B0604020202020204" pitchFamily="34" charset="0"/>
                <a:cs typeface="Arial" panose="020B0604020202020204" pitchFamily="34" charset="0"/>
              </a:rPr>
              <a:t> Professionals can spend more time focusing on communication, emotional support, and </a:t>
            </a:r>
            <a:r>
              <a:rPr lang="en-US" sz="1400" dirty="0" err="1">
                <a:latin typeface="Arial" panose="020B0604020202020204" pitchFamily="34" charset="0"/>
                <a:cs typeface="Arial" panose="020B0604020202020204" pitchFamily="34" charset="0"/>
              </a:rPr>
              <a:t>personalised</a:t>
            </a:r>
            <a:r>
              <a:rPr lang="en-US" sz="1400" dirty="0">
                <a:latin typeface="Arial" panose="020B0604020202020204" pitchFamily="34" charset="0"/>
                <a:cs typeface="Arial" panose="020B0604020202020204" pitchFamily="34" charset="0"/>
              </a:rPr>
              <a:t> care for older people.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Digital skills gaps remain a challenge</a:t>
            </a:r>
            <a:r>
              <a:rPr lang="en-US" sz="1400" dirty="0">
                <a:latin typeface="Arial" panose="020B0604020202020204" pitchFamily="34" charset="0"/>
                <a:cs typeface="Arial" panose="020B0604020202020204" pitchFamily="34" charset="0"/>
              </a:rPr>
              <a:t> The Topol Review (2019) highlights uneven digital literacy among staff, with some lacking proper training to use systems effectively.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a:p>
            <a:r>
              <a:rPr lang="en-US" sz="1400" b="1" dirty="0">
                <a:latin typeface="Arial" panose="020B0604020202020204" pitchFamily="34" charset="0"/>
                <a:cs typeface="Arial" panose="020B0604020202020204" pitchFamily="34" charset="0"/>
              </a:rPr>
              <a:t>Staff concerns affect adoption</a:t>
            </a:r>
            <a:r>
              <a:rPr lang="en-US" sz="1400" dirty="0">
                <a:latin typeface="Arial" panose="020B0604020202020204" pitchFamily="34" charset="0"/>
                <a:cs typeface="Arial" panose="020B0604020202020204" pitchFamily="34" charset="0"/>
              </a:rPr>
              <a:t> Resistance is often linked to workload pressures, safety concerns, and limited technical support rather than unwillingness to change (Shaw et al., 2018).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Integration is still limited in practice</a:t>
            </a:r>
            <a:r>
              <a:rPr lang="en-US" sz="1400" dirty="0">
                <a:latin typeface="Arial" panose="020B0604020202020204" pitchFamily="34" charset="0"/>
                <a:cs typeface="Arial" panose="020B0604020202020204" pitchFamily="34" charset="0"/>
              </a:rPr>
              <a:t> Shared care records can improve coordination across services, but system incompatibility remains a major barrier (The King’s Fund, 2023).</a:t>
            </a:r>
          </a:p>
          <a:p>
            <a:pPr marL="0" indent="0">
              <a:spcAft>
                <a:spcPts val="700"/>
              </a:spcAft>
              <a:buNone/>
            </a:pPr>
            <a:endParaRPr lang="en-US" sz="1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Cambria" pitchFamily="34" charset="0"/>
                <a:ea typeface="Cambria" pitchFamily="34" charset="-122"/>
                <a:cs typeface="Cambria" pitchFamily="34" charset="-120"/>
              </a:rPr>
              <a:t>Digital Exclusion and Inequality Among Older People</a:t>
            </a:r>
            <a:endParaRPr lang="en-US" sz="2200" dirty="0"/>
          </a:p>
        </p:txBody>
      </p:sp>
      <p:sp>
        <p:nvSpPr>
          <p:cNvPr id="3" name="Text 1"/>
          <p:cNvSpPr/>
          <p:nvPr/>
        </p:nvSpPr>
        <p:spPr>
          <a:xfrm>
            <a:off x="457200" y="800100"/>
            <a:ext cx="5486400" cy="3977640"/>
          </a:xfrm>
          <a:prstGeom prst="rect">
            <a:avLst/>
          </a:prstGeom>
          <a:noFill/>
          <a:ln/>
        </p:spPr>
        <p:txBody>
          <a:bodyPr wrap="square" rtlCol="0" anchor="t"/>
          <a:lstStyle/>
          <a:p>
            <a:r>
              <a:rPr lang="en-US" sz="1400" b="1" dirty="0"/>
              <a:t>Significant digital divide exists</a:t>
            </a:r>
            <a:r>
              <a:rPr lang="en-US" sz="1400" dirty="0"/>
              <a:t> A large proportion of adults aged 75+ do not use the internet regularly (ONS, 2022).</a:t>
            </a:r>
          </a:p>
          <a:p>
            <a:r>
              <a:rPr lang="en-US" sz="1400" dirty="0"/>
              <a:t> </a:t>
            </a:r>
          </a:p>
          <a:p>
            <a:r>
              <a:rPr lang="en-US" sz="1400" b="1" dirty="0"/>
              <a:t>Inequality is worse for vulnerable groups</a:t>
            </a:r>
            <a:r>
              <a:rPr lang="en-US" sz="1400" dirty="0"/>
              <a:t> Digital exclusion is higher among rural residents, low-income groups, and people with disabilities or cognitive impairments (Nuffield Trust, 2023). </a:t>
            </a:r>
          </a:p>
          <a:p>
            <a:endParaRPr lang="en-US" sz="1400" dirty="0"/>
          </a:p>
          <a:p>
            <a:r>
              <a:rPr lang="en-US" sz="1400" b="1" dirty="0"/>
              <a:t>Risk of unequal access to healthcare</a:t>
            </a:r>
            <a:r>
              <a:rPr lang="en-US" sz="1400" dirty="0"/>
              <a:t> If services become digital-first, some older people may struggle to access appointments, prescriptions, and support. </a:t>
            </a:r>
          </a:p>
          <a:p>
            <a:endParaRPr lang="en-US" sz="1400" dirty="0"/>
          </a:p>
          <a:p>
            <a:r>
              <a:rPr lang="en-US" sz="1400" b="1" dirty="0"/>
              <a:t>Technology does not benefit everyone equally</a:t>
            </a:r>
            <a:r>
              <a:rPr lang="en-US" sz="1400" dirty="0"/>
              <a:t> Digital health tools like the NHS App may exclude those without devices, internet access, or digital skills (Lupton, 2022). </a:t>
            </a:r>
          </a:p>
          <a:p>
            <a:endParaRPr lang="en-US" sz="1400" dirty="0"/>
          </a:p>
          <a:p>
            <a:r>
              <a:rPr lang="en-US" sz="1400" b="1" dirty="0"/>
              <a:t>Need for inclusion strategies</a:t>
            </a:r>
            <a:r>
              <a:rPr lang="en-US" sz="1400" dirty="0"/>
              <a:t> Support such as training, affordable devices, and accessible design is essential to prevent exclusion (Nuffield Trust, 2023).</a:t>
            </a:r>
          </a:p>
          <a:p>
            <a:pPr marL="0" indent="0">
              <a:spcAft>
                <a:spcPts val="700"/>
              </a:spcAft>
              <a:buNone/>
            </a:pPr>
            <a:endParaRPr lang="en-US" sz="1150" dirty="0"/>
          </a:p>
        </p:txBody>
      </p:sp>
      <p:sp>
        <p:nvSpPr>
          <p:cNvPr id="4" name="Shape 2"/>
          <p:cNvSpPr/>
          <p:nvPr/>
        </p:nvSpPr>
        <p:spPr>
          <a:xfrm>
            <a:off x="6172200" y="868680"/>
            <a:ext cx="2697480" cy="1170432"/>
          </a:xfrm>
          <a:prstGeom prst="roundRect">
            <a:avLst>
              <a:gd name="adj" fmla="val 7813"/>
            </a:avLst>
          </a:prstGeom>
          <a:solidFill>
            <a:srgbClr val="1B3A5C"/>
          </a:solidFill>
          <a:ln w="12700">
            <a:solidFill>
              <a:srgbClr val="FFFFFF">
                <a:alpha val="0"/>
              </a:srgbClr>
            </a:solidFill>
            <a:prstDash val="solid"/>
          </a:ln>
        </p:spPr>
      </p:sp>
      <p:sp>
        <p:nvSpPr>
          <p:cNvPr id="5" name="Text 3"/>
          <p:cNvSpPr/>
          <p:nvPr/>
        </p:nvSpPr>
        <p:spPr>
          <a:xfrm>
            <a:off x="6172200" y="914400"/>
            <a:ext cx="2697480" cy="566928"/>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34%</a:t>
            </a:r>
            <a:endParaRPr lang="en-US" sz="2400" dirty="0"/>
          </a:p>
        </p:txBody>
      </p:sp>
      <p:sp>
        <p:nvSpPr>
          <p:cNvPr id="6" name="Text 4"/>
          <p:cNvSpPr/>
          <p:nvPr/>
        </p:nvSpPr>
        <p:spPr>
          <a:xfrm>
            <a:off x="6172200" y="1453896"/>
            <a:ext cx="2697480" cy="548640"/>
          </a:xfrm>
          <a:prstGeom prst="rect">
            <a:avLst/>
          </a:prstGeom>
          <a:noFill/>
          <a:ln/>
        </p:spPr>
        <p:txBody>
          <a:bodyPr wrap="square" lIns="0" tIns="0" rIns="0" bIns="0" rtlCol="0" anchor="ctr"/>
          <a:lstStyle/>
          <a:p>
            <a:pPr marL="0" indent="0" algn="ctr">
              <a:buNone/>
            </a:pPr>
            <a:r>
              <a:rPr lang="en-US" sz="850" dirty="0">
                <a:solidFill>
                  <a:srgbClr val="D4E8F0"/>
                </a:solidFill>
                <a:latin typeface="Calibri" pitchFamily="34" charset="0"/>
                <a:ea typeface="Calibri" pitchFamily="34" charset="-122"/>
                <a:cs typeface="Calibri" pitchFamily="34" charset="-120"/>
              </a:rPr>
              <a:t>Adults 75+ not online in</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last 3 months</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(ONS, 2022)</a:t>
            </a:r>
            <a:endParaRPr lang="en-US" sz="850" dirty="0"/>
          </a:p>
        </p:txBody>
      </p:sp>
      <p:sp>
        <p:nvSpPr>
          <p:cNvPr id="7" name="Shape 5"/>
          <p:cNvSpPr/>
          <p:nvPr/>
        </p:nvSpPr>
        <p:spPr>
          <a:xfrm>
            <a:off x="6172200" y="2203704"/>
            <a:ext cx="2697480" cy="1170432"/>
          </a:xfrm>
          <a:prstGeom prst="roundRect">
            <a:avLst>
              <a:gd name="adj" fmla="val 7813"/>
            </a:avLst>
          </a:prstGeom>
          <a:solidFill>
            <a:srgbClr val="8B3A3A"/>
          </a:solidFill>
          <a:ln w="12700">
            <a:solidFill>
              <a:srgbClr val="FFFFFF">
                <a:alpha val="0"/>
              </a:srgbClr>
            </a:solidFill>
            <a:prstDash val="solid"/>
          </a:ln>
        </p:spPr>
      </p:sp>
      <p:sp>
        <p:nvSpPr>
          <p:cNvPr id="8" name="Text 6"/>
          <p:cNvSpPr/>
          <p:nvPr/>
        </p:nvSpPr>
        <p:spPr>
          <a:xfrm>
            <a:off x="6172200" y="2249424"/>
            <a:ext cx="2697480" cy="566928"/>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Key Risk</a:t>
            </a:r>
            <a:endParaRPr lang="en-US" sz="2400" dirty="0"/>
          </a:p>
        </p:txBody>
      </p:sp>
      <p:sp>
        <p:nvSpPr>
          <p:cNvPr id="9" name="Text 7"/>
          <p:cNvSpPr/>
          <p:nvPr/>
        </p:nvSpPr>
        <p:spPr>
          <a:xfrm>
            <a:off x="6172200" y="2788920"/>
            <a:ext cx="2697480" cy="548640"/>
          </a:xfrm>
          <a:prstGeom prst="rect">
            <a:avLst/>
          </a:prstGeom>
          <a:noFill/>
          <a:ln/>
        </p:spPr>
        <p:txBody>
          <a:bodyPr wrap="square" lIns="0" tIns="0" rIns="0" bIns="0" rtlCol="0" anchor="ctr"/>
          <a:lstStyle/>
          <a:p>
            <a:pPr marL="0" indent="0" algn="ctr">
              <a:buNone/>
            </a:pPr>
            <a:r>
              <a:rPr lang="en-US" sz="850" dirty="0">
                <a:solidFill>
                  <a:srgbClr val="D4E8F0"/>
                </a:solidFill>
                <a:latin typeface="Calibri" pitchFamily="34" charset="0"/>
                <a:ea typeface="Calibri" pitchFamily="34" charset="-122"/>
                <a:cs typeface="Calibri" pitchFamily="34" charset="-120"/>
              </a:rPr>
              <a:t>Digital exclusion deepens</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existing social inequalities</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(Lupton, 2022)</a:t>
            </a:r>
            <a:endParaRPr lang="en-US" sz="850" dirty="0"/>
          </a:p>
        </p:txBody>
      </p:sp>
      <p:sp>
        <p:nvSpPr>
          <p:cNvPr id="10" name="Shape 8"/>
          <p:cNvSpPr/>
          <p:nvPr/>
        </p:nvSpPr>
        <p:spPr>
          <a:xfrm>
            <a:off x="6172200" y="3538728"/>
            <a:ext cx="2697480" cy="1170432"/>
          </a:xfrm>
          <a:prstGeom prst="roundRect">
            <a:avLst>
              <a:gd name="adj" fmla="val 7813"/>
            </a:avLst>
          </a:prstGeom>
          <a:solidFill>
            <a:srgbClr val="1A7D8C"/>
          </a:solidFill>
          <a:ln w="12700">
            <a:solidFill>
              <a:srgbClr val="FFFFFF">
                <a:alpha val="0"/>
              </a:srgbClr>
            </a:solidFill>
            <a:prstDash val="solid"/>
          </a:ln>
        </p:spPr>
      </p:sp>
      <p:sp>
        <p:nvSpPr>
          <p:cNvPr id="11" name="Text 9"/>
          <p:cNvSpPr/>
          <p:nvPr/>
        </p:nvSpPr>
        <p:spPr>
          <a:xfrm>
            <a:off x="6172200" y="3584448"/>
            <a:ext cx="2697480" cy="566928"/>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Solution</a:t>
            </a:r>
            <a:endParaRPr lang="en-US" sz="2400" dirty="0"/>
          </a:p>
        </p:txBody>
      </p:sp>
      <p:sp>
        <p:nvSpPr>
          <p:cNvPr id="12" name="Text 10"/>
          <p:cNvSpPr/>
          <p:nvPr/>
        </p:nvSpPr>
        <p:spPr>
          <a:xfrm>
            <a:off x="6172200" y="4123944"/>
            <a:ext cx="2697480" cy="548640"/>
          </a:xfrm>
          <a:prstGeom prst="rect">
            <a:avLst/>
          </a:prstGeom>
          <a:noFill/>
          <a:ln/>
        </p:spPr>
        <p:txBody>
          <a:bodyPr wrap="square" lIns="0" tIns="0" rIns="0" bIns="0" rtlCol="0" anchor="ctr"/>
          <a:lstStyle/>
          <a:p>
            <a:pPr marL="0" indent="0" algn="ctr">
              <a:buNone/>
            </a:pPr>
            <a:r>
              <a:rPr lang="en-US" sz="850" dirty="0">
                <a:solidFill>
                  <a:srgbClr val="D4E8F0"/>
                </a:solidFill>
                <a:latin typeface="Calibri" pitchFamily="34" charset="0"/>
                <a:ea typeface="Calibri" pitchFamily="34" charset="-122"/>
                <a:cs typeface="Calibri" pitchFamily="34" charset="-120"/>
              </a:rPr>
              <a:t>Digital inclusion strategy:</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training, devices, access</a:t>
            </a:r>
            <a:endParaRPr lang="en-US" sz="850" dirty="0"/>
          </a:p>
          <a:p>
            <a:pPr marL="0" indent="0" algn="ctr">
              <a:buNone/>
            </a:pPr>
            <a:r>
              <a:rPr lang="en-US" sz="850" dirty="0">
                <a:solidFill>
                  <a:srgbClr val="D4E8F0"/>
                </a:solidFill>
                <a:latin typeface="Calibri" pitchFamily="34" charset="0"/>
                <a:ea typeface="Calibri" pitchFamily="34" charset="-122"/>
                <a:cs typeface="Calibri" pitchFamily="34" charset="-120"/>
              </a:rPr>
              <a:t>(Nuffield Trust, 2023)</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Cambria" pitchFamily="34" charset="0"/>
                <a:ea typeface="Cambria" pitchFamily="34" charset="-122"/>
                <a:cs typeface="Cambria" pitchFamily="34" charset="-120"/>
              </a:rPr>
              <a:t>Ethical Dimensions: Consent, Dignity and Data Privacy</a:t>
            </a:r>
            <a:endParaRPr lang="en-US" sz="2200" dirty="0"/>
          </a:p>
        </p:txBody>
      </p:sp>
      <p:sp>
        <p:nvSpPr>
          <p:cNvPr id="3" name="Text 1"/>
          <p:cNvSpPr/>
          <p:nvPr/>
        </p:nvSpPr>
        <p:spPr>
          <a:xfrm>
            <a:off x="304800" y="673608"/>
            <a:ext cx="8534400" cy="4393692"/>
          </a:xfrm>
          <a:prstGeom prst="rect">
            <a:avLst/>
          </a:prstGeom>
          <a:noFill/>
          <a:ln/>
        </p:spPr>
        <p:txBody>
          <a:bodyPr wrap="square" rtlCol="0" anchor="t"/>
          <a:lstStyle/>
          <a:p>
            <a:r>
              <a:rPr lang="en-US" sz="1400" b="1" dirty="0"/>
              <a:t>Autonomy and informed consent</a:t>
            </a:r>
            <a:r>
              <a:rPr lang="en-US" sz="1400" dirty="0"/>
              <a:t> Older people must fully understand and agree to how digital tools collect, store, and share their health data. </a:t>
            </a:r>
          </a:p>
          <a:p>
            <a:r>
              <a:rPr lang="en-US" sz="1400" dirty="0"/>
              <a:t>This is more complex for individuals with dementia or reduced capacity, requiring legal safeguards under the Mental Capacity Act 2005. </a:t>
            </a:r>
          </a:p>
          <a:p>
            <a:endParaRPr lang="en-US" sz="1400" dirty="0"/>
          </a:p>
          <a:p>
            <a:r>
              <a:rPr lang="en-US" sz="1400" b="1" dirty="0"/>
              <a:t>Data protection and privacy</a:t>
            </a:r>
            <a:r>
              <a:rPr lang="en-US" sz="1400" dirty="0"/>
              <a:t> Health data must be handled lawfully under the Data Protection Act 2018 and UK GDPR. </a:t>
            </a:r>
          </a:p>
          <a:p>
            <a:r>
              <a:rPr lang="en-US" sz="1400" dirty="0"/>
              <a:t>Systems must ensure transparency, security, and clear purpose for data use.</a:t>
            </a:r>
          </a:p>
          <a:p>
            <a:r>
              <a:rPr lang="en-US" sz="1400" dirty="0"/>
              <a:t> </a:t>
            </a:r>
          </a:p>
          <a:p>
            <a:r>
              <a:rPr lang="en-US" sz="1400" b="1" dirty="0"/>
              <a:t>Beneficence: ensuring real benefit</a:t>
            </a:r>
            <a:r>
              <a:rPr lang="en-US" sz="1400" dirty="0"/>
              <a:t> Digital tools should improve care outcomes, not just improve efficiency for </a:t>
            </a:r>
            <a:r>
              <a:rPr lang="en-US" sz="1400" dirty="0" err="1"/>
              <a:t>organisations</a:t>
            </a:r>
            <a:r>
              <a:rPr lang="en-US" sz="1400" dirty="0"/>
              <a:t>. </a:t>
            </a:r>
          </a:p>
          <a:p>
            <a:r>
              <a:rPr lang="en-US" sz="1400" dirty="0"/>
              <a:t>Technology must genuinely enhance older people’s wellbeing and care experience. </a:t>
            </a:r>
          </a:p>
          <a:p>
            <a:endParaRPr lang="en-US" sz="1400" dirty="0"/>
          </a:p>
          <a:p>
            <a:r>
              <a:rPr lang="en-US" sz="1400" b="1" dirty="0"/>
              <a:t>Non-maleficence: avoiding harm</a:t>
            </a:r>
            <a:r>
              <a:rPr lang="en-US" sz="1400" dirty="0"/>
              <a:t> Risks include over-reliance on technology and reduced human contact (“telecare creep”). </a:t>
            </a:r>
          </a:p>
          <a:p>
            <a:r>
              <a:rPr lang="en-US" sz="1400" dirty="0"/>
              <a:t>Concerns about data breaches and cyberattacks can also affect trust in digital systems.</a:t>
            </a:r>
          </a:p>
          <a:p>
            <a:r>
              <a:rPr lang="en-US" sz="1400" dirty="0"/>
              <a:t> </a:t>
            </a:r>
          </a:p>
          <a:p>
            <a:r>
              <a:rPr lang="en-US" sz="1400" b="1" dirty="0"/>
              <a:t>Justice: fairness and equal access</a:t>
            </a:r>
            <a:r>
              <a:rPr lang="en-US" sz="1400" dirty="0"/>
              <a:t> Digital transformation must not exclude older people based on income, location, or digital skills. </a:t>
            </a:r>
          </a:p>
          <a:p>
            <a:r>
              <a:rPr lang="en-US" sz="1400" dirty="0"/>
              <a:t>Equal access to care services must be maintained for all groups.</a:t>
            </a:r>
          </a:p>
          <a:p>
            <a:pPr marL="0" indent="0">
              <a:spcAft>
                <a:spcPts val="700"/>
              </a:spcAft>
              <a:buNone/>
            </a:pPr>
            <a:endParaRPr lang="en-US" sz="1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475488"/>
          </a:xfrm>
          <a:prstGeom prst="rect">
            <a:avLst/>
          </a:prstGeom>
          <a:noFill/>
          <a:ln/>
        </p:spPr>
        <p:txBody>
          <a:bodyPr wrap="square" rtlCol="0" anchor="ctr"/>
          <a:lstStyle/>
          <a:p>
            <a:pPr marL="0" indent="0">
              <a:buNone/>
            </a:pPr>
            <a:r>
              <a:rPr lang="en-US" sz="2200" b="1" dirty="0">
                <a:solidFill>
                  <a:srgbClr val="1B3A5C"/>
                </a:solidFill>
                <a:latin typeface="Arial" panose="020B0604020202020204" pitchFamily="34" charset="0"/>
                <a:ea typeface="Cambria" pitchFamily="34" charset="-122"/>
                <a:cs typeface="Arial" panose="020B0604020202020204" pitchFamily="34" charset="0"/>
              </a:rPr>
              <a:t>Discussion: Balancing Innovation with Empowerment</a:t>
            </a:r>
            <a:endParaRPr lang="en-US" sz="2200" dirty="0">
              <a:latin typeface="Arial" panose="020B0604020202020204" pitchFamily="34" charset="0"/>
              <a:cs typeface="Arial" panose="020B0604020202020204" pitchFamily="34" charset="0"/>
            </a:endParaRPr>
          </a:p>
        </p:txBody>
      </p:sp>
      <p:sp>
        <p:nvSpPr>
          <p:cNvPr id="3" name="Text 1"/>
          <p:cNvSpPr/>
          <p:nvPr/>
        </p:nvSpPr>
        <p:spPr>
          <a:xfrm>
            <a:off x="365760" y="970788"/>
            <a:ext cx="8412480" cy="3977640"/>
          </a:xfrm>
          <a:prstGeom prst="rect">
            <a:avLst/>
          </a:prstGeom>
          <a:noFill/>
          <a:ln/>
        </p:spPr>
        <p:txBody>
          <a:bodyPr wrap="square" rtlCol="0" anchor="t"/>
          <a:lstStyle/>
          <a:p>
            <a:r>
              <a:rPr lang="en-US" sz="1400" b="1" dirty="0">
                <a:latin typeface="Arial" panose="020B0604020202020204" pitchFamily="34" charset="0"/>
                <a:cs typeface="Arial" panose="020B0604020202020204" pitchFamily="34" charset="0"/>
              </a:rPr>
              <a:t>Clear benefits are evident</a:t>
            </a:r>
            <a:r>
              <a:rPr lang="en-US" sz="1400" dirty="0">
                <a:latin typeface="Arial" panose="020B0604020202020204" pitchFamily="34" charset="0"/>
                <a:cs typeface="Arial" panose="020B0604020202020204" pitchFamily="34" charset="0"/>
              </a:rPr>
              <a:t> Digital tools improve access to services, support self-management, and increase involvement in care decisions. </a:t>
            </a:r>
          </a:p>
          <a:p>
            <a:r>
              <a:rPr lang="en-US" sz="1400" dirty="0">
                <a:latin typeface="Arial" panose="020B0604020202020204" pitchFamily="34" charset="0"/>
                <a:cs typeface="Arial" panose="020B0604020202020204" pitchFamily="34" charset="0"/>
              </a:rPr>
              <a:t>Evidence from initiatives like TEC Cymru shows positive outcomes and patient satisfaction (Digital Health and Care Wales, 2023).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Benefits are not evenly shared</a:t>
            </a:r>
            <a:r>
              <a:rPr lang="en-US" sz="1400" dirty="0">
                <a:latin typeface="Arial" panose="020B0604020202020204" pitchFamily="34" charset="0"/>
                <a:cs typeface="Arial" panose="020B0604020202020204" pitchFamily="34" charset="0"/>
              </a:rPr>
              <a:t> Not all older people can access or use digital services equally due to digital exclusion and inequality.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Success depends on key conditions</a:t>
            </a:r>
            <a:r>
              <a:rPr lang="en-US" sz="1400" dirty="0">
                <a:latin typeface="Arial" panose="020B0604020202020204" pitchFamily="34" charset="0"/>
                <a:cs typeface="Arial" panose="020B0604020202020204" pitchFamily="34" charset="0"/>
              </a:rPr>
              <a:t> Effective digital transformation requires skilled staff, inclusive design, strong infrastructure, and ethical governance.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Co-design is essential</a:t>
            </a:r>
            <a:r>
              <a:rPr lang="en-US" sz="1400" dirty="0">
                <a:latin typeface="Arial" panose="020B0604020202020204" pitchFamily="34" charset="0"/>
                <a:cs typeface="Arial" panose="020B0604020202020204" pitchFamily="34" charset="0"/>
              </a:rPr>
              <a:t> The King’s Fund (2023) stresses that digital tools work best when developed with service users, not imposed on them.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Professional responsibility is crucial</a:t>
            </a:r>
            <a:r>
              <a:rPr lang="en-US" sz="1400" dirty="0">
                <a:latin typeface="Arial" panose="020B0604020202020204" pitchFamily="34" charset="0"/>
                <a:cs typeface="Arial" panose="020B0604020202020204" pitchFamily="34" charset="0"/>
              </a:rPr>
              <a:t> The NMC Code (2018) requires practitioners to </a:t>
            </a:r>
            <a:r>
              <a:rPr lang="en-US" sz="1400" dirty="0" err="1">
                <a:latin typeface="Arial" panose="020B0604020202020204" pitchFamily="34" charset="0"/>
                <a:cs typeface="Arial" panose="020B0604020202020204" pitchFamily="34" charset="0"/>
              </a:rPr>
              <a:t>prioritise</a:t>
            </a:r>
            <a:r>
              <a:rPr lang="en-US" sz="1400" dirty="0">
                <a:latin typeface="Arial" panose="020B0604020202020204" pitchFamily="34" charset="0"/>
                <a:cs typeface="Arial" panose="020B0604020202020204" pitchFamily="34" charset="0"/>
              </a:rPr>
              <a:t>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and evidence-based practice, including careful use of digital tools.</a:t>
            </a:r>
          </a:p>
          <a:p>
            <a:pPr marL="0" indent="0">
              <a:spcAft>
                <a:spcPts val="700"/>
              </a:spcAft>
              <a:buNone/>
            </a:pP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7589520" y="3291840"/>
            <a:ext cx="2194560" cy="2194560"/>
          </a:xfrm>
          <a:prstGeom prst="ellipse">
            <a:avLst/>
          </a:prstGeom>
          <a:solidFill>
            <a:srgbClr val="1A7D8C">
              <a:alpha val="38000"/>
            </a:srgbClr>
          </a:solidFill>
          <a:ln w="12700">
            <a:solidFill>
              <a:srgbClr val="1A7D8C">
                <a:alpha val="38000"/>
              </a:srgbClr>
            </a:solidFill>
            <a:prstDash val="solid"/>
          </a:ln>
        </p:spPr>
      </p:sp>
      <p:sp>
        <p:nvSpPr>
          <p:cNvPr id="3" name="Shape 1"/>
          <p:cNvSpPr/>
          <p:nvPr/>
        </p:nvSpPr>
        <p:spPr>
          <a:xfrm>
            <a:off x="-457200" y="-457200"/>
            <a:ext cx="1737360" cy="1737360"/>
          </a:xfrm>
          <a:prstGeom prst="ellipse">
            <a:avLst/>
          </a:prstGeom>
          <a:solidFill>
            <a:srgbClr val="C8882A">
              <a:alpha val="32000"/>
            </a:srgbClr>
          </a:solidFill>
          <a:ln w="12700">
            <a:solidFill>
              <a:srgbClr val="C8882A">
                <a:alpha val="32000"/>
              </a:srgbClr>
            </a:solidFill>
            <a:prstDash val="solid"/>
          </a:ln>
        </p:spPr>
      </p:sp>
      <p:sp>
        <p:nvSpPr>
          <p:cNvPr id="4" name="Text 2"/>
          <p:cNvSpPr/>
          <p:nvPr/>
        </p:nvSpPr>
        <p:spPr>
          <a:xfrm>
            <a:off x="548640" y="347472"/>
            <a:ext cx="45720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mbria" pitchFamily="34" charset="-122"/>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548640" y="1005840"/>
            <a:ext cx="7863840" cy="3840480"/>
          </a:xfrm>
          <a:prstGeom prst="rect">
            <a:avLst/>
          </a:prstGeom>
          <a:noFill/>
          <a:ln/>
        </p:spPr>
        <p:txBody>
          <a:bodyPr wrap="square" rtlCol="0" anchor="t"/>
          <a:lstStyle/>
          <a:p>
            <a:pPr marL="0" indent="0">
              <a:spcAft>
                <a:spcPts val="700"/>
              </a:spcAft>
              <a:buNone/>
            </a:pPr>
            <a:r>
              <a:rPr lang="en-US" sz="1150" dirty="0">
                <a:solidFill>
                  <a:srgbClr val="C8E2EE"/>
                </a:solidFill>
                <a:latin typeface="Arial" panose="020B0604020202020204" pitchFamily="34" charset="0"/>
                <a:ea typeface="Calibri" pitchFamily="34" charset="-122"/>
                <a:cs typeface="Arial" panose="020B0604020202020204" pitchFamily="34" charset="0"/>
              </a:rPr>
              <a:t>Digital transformation represents one of the most consequential shifts in the delivery of health and social care in a generation. For older people, its significance is amplified by the scale of demographic change and the growing complexity of need that the ageing population brings. When implemented thoughtfully, with older people at the centre of design and evaluation processes, digital technology can extend independence, improve access to services, support self-management and reduce unnecessary clinical intervention.</a:t>
            </a:r>
            <a:endParaRPr lang="en-US" sz="1150" dirty="0">
              <a:latin typeface="Arial" panose="020B0604020202020204" pitchFamily="34" charset="0"/>
              <a:cs typeface="Arial" panose="020B0604020202020204" pitchFamily="34" charset="0"/>
            </a:endParaRPr>
          </a:p>
          <a:p>
            <a:pPr marL="0" indent="0">
              <a:spcAft>
                <a:spcPts val="700"/>
              </a:spcAft>
              <a:buNone/>
            </a:pPr>
            <a:endParaRPr lang="en-US" sz="1150" dirty="0">
              <a:latin typeface="Arial" panose="020B0604020202020204" pitchFamily="34" charset="0"/>
              <a:cs typeface="Arial" panose="020B0604020202020204" pitchFamily="34" charset="0"/>
            </a:endParaRPr>
          </a:p>
          <a:p>
            <a:pPr marL="0" indent="0">
              <a:spcAft>
                <a:spcPts val="700"/>
              </a:spcAft>
              <a:buNone/>
            </a:pPr>
            <a:r>
              <a:rPr lang="en-US" sz="1150" dirty="0">
                <a:solidFill>
                  <a:srgbClr val="C8E2EE"/>
                </a:solidFill>
                <a:latin typeface="Arial" panose="020B0604020202020204" pitchFamily="34" charset="0"/>
                <a:ea typeface="Calibri" pitchFamily="34" charset="-122"/>
                <a:cs typeface="Arial" panose="020B0604020202020204" pitchFamily="34" charset="0"/>
              </a:rPr>
              <a:t>Yet the critical analysis presented here demonstrates that these benefits are neither automatic nor universal. Digital exclusion, workforce unreadiness, ethical complexity around consent and data, and systemic fragmentation are barriers that must be actively addressed if digital transformation is to serve the empowerment agenda. Technology that is inaccessible to the people it is meant to serve, or that displaces human contact without improving outcomes, cannot be considered transformative in any meaningful sense.</a:t>
            </a:r>
            <a:endParaRPr lang="en-US" sz="1150" dirty="0">
              <a:latin typeface="Arial" panose="020B0604020202020204" pitchFamily="34" charset="0"/>
              <a:cs typeface="Arial" panose="020B0604020202020204" pitchFamily="34" charset="0"/>
            </a:endParaRPr>
          </a:p>
          <a:p>
            <a:pPr marL="0" indent="0">
              <a:spcAft>
                <a:spcPts val="700"/>
              </a:spcAft>
              <a:buNone/>
            </a:pPr>
            <a:endParaRPr lang="en-US" sz="1150" dirty="0">
              <a:latin typeface="Arial" panose="020B0604020202020204" pitchFamily="34" charset="0"/>
              <a:cs typeface="Arial" panose="020B0604020202020204" pitchFamily="34" charset="0"/>
            </a:endParaRPr>
          </a:p>
          <a:p>
            <a:pPr marL="0" indent="0">
              <a:spcAft>
                <a:spcPts val="700"/>
              </a:spcAft>
              <a:buNone/>
            </a:pPr>
            <a:r>
              <a:rPr lang="en-US" sz="1150" dirty="0">
                <a:solidFill>
                  <a:srgbClr val="C8E2EE"/>
                </a:solidFill>
                <a:latin typeface="Arial" panose="020B0604020202020204" pitchFamily="34" charset="0"/>
                <a:ea typeface="Calibri" pitchFamily="34" charset="-122"/>
                <a:cs typeface="Arial" panose="020B0604020202020204" pitchFamily="34" charset="0"/>
              </a:rPr>
              <a:t>The path forward requires sustained investment in digital infrastructure and digital inclusion, co-production with older people in the design of digital services, and a workforce equipped with the skills, values and critical awareness to use digital tools in ways that genuinely advance the well-being and empowerment of every older person in their care.</a:t>
            </a:r>
            <a:endParaRPr lang="en-US" sz="115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8FA"/>
        </a:solidFill>
        <a:effectLst/>
      </p:bgPr>
    </p:bg>
    <p:spTree>
      <p:nvGrpSpPr>
        <p:cNvPr id="1" name=""/>
        <p:cNvGrpSpPr/>
        <p:nvPr/>
      </p:nvGrpSpPr>
      <p:grpSpPr>
        <a:xfrm>
          <a:off x="0" y="0"/>
          <a:ext cx="0" cy="0"/>
          <a:chOff x="0" y="0"/>
          <a:chExt cx="0" cy="0"/>
        </a:xfrm>
      </p:grpSpPr>
      <p:sp>
        <p:nvSpPr>
          <p:cNvPr id="2" name="Text 0"/>
          <p:cNvSpPr/>
          <p:nvPr/>
        </p:nvSpPr>
        <p:spPr>
          <a:xfrm>
            <a:off x="457200" y="201168"/>
            <a:ext cx="8229600" cy="438912"/>
          </a:xfrm>
          <a:prstGeom prst="rect">
            <a:avLst/>
          </a:prstGeom>
          <a:noFill/>
          <a:ln/>
        </p:spPr>
        <p:txBody>
          <a:bodyPr wrap="square" rtlCol="0" anchor="ctr"/>
          <a:lstStyle/>
          <a:p>
            <a:pPr marL="0" indent="0">
              <a:buNone/>
            </a:pPr>
            <a:r>
              <a:rPr lang="en-US" sz="2400" b="1" dirty="0">
                <a:solidFill>
                  <a:srgbClr val="1B3A5C"/>
                </a:solidFill>
                <a:latin typeface="Arial Black" panose="020B0A04020102020204" pitchFamily="34" charset="0"/>
                <a:ea typeface="Cambria" pitchFamily="34" charset="-122"/>
                <a:cs typeface="Cambria" pitchFamily="34" charset="-120"/>
              </a:rPr>
              <a:t>References</a:t>
            </a:r>
            <a:endParaRPr lang="en-US" sz="2400" dirty="0">
              <a:latin typeface="Arial Black" panose="020B0A04020102020204" pitchFamily="34" charset="0"/>
            </a:endParaRPr>
          </a:p>
        </p:txBody>
      </p:sp>
      <p:sp>
        <p:nvSpPr>
          <p:cNvPr id="4" name="Text 2"/>
          <p:cNvSpPr/>
          <p:nvPr/>
        </p:nvSpPr>
        <p:spPr>
          <a:xfrm>
            <a:off x="457200" y="658368"/>
            <a:ext cx="2011680" cy="237744"/>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APA 7th Edition</a:t>
            </a:r>
            <a:endParaRPr lang="en-US" sz="950" dirty="0"/>
          </a:p>
        </p:txBody>
      </p:sp>
      <p:sp>
        <p:nvSpPr>
          <p:cNvPr id="5" name="Text 3"/>
          <p:cNvSpPr/>
          <p:nvPr/>
        </p:nvSpPr>
        <p:spPr>
          <a:xfrm>
            <a:off x="274320" y="914400"/>
            <a:ext cx="4251960" cy="4229100"/>
          </a:xfrm>
          <a:prstGeom prst="rect">
            <a:avLst/>
          </a:prstGeom>
          <a:noFill/>
          <a:ln/>
        </p:spPr>
        <p:txBody>
          <a:bodyPr wrap="square" rtlCol="0" anchor="t"/>
          <a:lstStyle/>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Age UK. (2023). Later life in the United Kingdom 2023. Age UK.</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Age UK Cymru. (2023). The state of older people in Wales. Age UK Cymru.</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Beauchamp, T. L., and Childress, J. F. (2019). Principles of biomedical ethics (8th ed.). Oxford University Press.</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British Medical Association. (2022). Digital tools and primary care transformation. BMA.</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Data Protection Act 2018. c. 12. His Majesty's Stationery Office.</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Digital Health and Care Wales. (2023). TEC Cymru evaluation report 2022 to 2023. Welsh Government.</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Glasby, J. (2017). Understanding health and social care (3rd ed.). Policy Press.</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Henderson, C., Knapp, M., Fernandez, J.-L., Beecham, J., Hirani, S. P., Beynon, M., and Newman, S. P. (2021). Cost-effectiveness of telehealth for patients with long term conditions. BMJ, 346, f1035. https://doi.org/10.1136/bmj.f1035</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Kings Fund. (2023). The state of health and social care in England. Kings Fund.</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Lupton, D. (2022). The quantified self. Polity Press.</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Mental Capacity Act 2005. c. 9. His Majesty's Stationery Office.</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Mort, M., Roberts, C., and Milligan, C. (2013). Telecare and older people: Who cares where? Social Science and Medicine, 93, 97–105. https://doi.org/10.1016/j.socscimed.2013.06.011</a:t>
            </a:r>
            <a:endParaRPr lang="en-US" sz="1000" dirty="0">
              <a:latin typeface="Arial" panose="020B0604020202020204" pitchFamily="34" charset="0"/>
              <a:cs typeface="Arial" panose="020B0604020202020204" pitchFamily="34" charset="0"/>
            </a:endParaRPr>
          </a:p>
          <a:p>
            <a:pPr marL="0" indent="0">
              <a:spcAft>
                <a:spcPts val="300"/>
              </a:spcAft>
              <a:buNone/>
            </a:pPr>
            <a:r>
              <a:rPr lang="en-US" sz="1000" dirty="0">
                <a:solidFill>
                  <a:srgbClr val="1C2833"/>
                </a:solidFill>
                <a:latin typeface="Arial" panose="020B0604020202020204" pitchFamily="34" charset="0"/>
                <a:ea typeface="Calibri" pitchFamily="34" charset="-122"/>
                <a:cs typeface="Arial" panose="020B0604020202020204" pitchFamily="34" charset="0"/>
              </a:rPr>
              <a:t>NHS Digital. (2023). NHS App usage data 2023. NHS Digital.</a:t>
            </a:r>
            <a:endParaRPr lang="en-US" sz="1000" dirty="0">
              <a:latin typeface="Arial" panose="020B0604020202020204" pitchFamily="34" charset="0"/>
              <a:cs typeface="Arial" panose="020B0604020202020204" pitchFamily="34" charset="0"/>
            </a:endParaRPr>
          </a:p>
        </p:txBody>
      </p:sp>
      <p:sp>
        <p:nvSpPr>
          <p:cNvPr id="6" name="Text 4"/>
          <p:cNvSpPr/>
          <p:nvPr/>
        </p:nvSpPr>
        <p:spPr>
          <a:xfrm>
            <a:off x="4617720" y="1074420"/>
            <a:ext cx="4206240" cy="4069080"/>
          </a:xfrm>
          <a:prstGeom prst="rect">
            <a:avLst/>
          </a:prstGeom>
          <a:noFill/>
          <a:ln/>
        </p:spPr>
        <p:txBody>
          <a:bodyPr wrap="square" rtlCol="0" anchor="t"/>
          <a:lstStyle/>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NHS England. (2019). The NHS long term plan. NHS England.</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Nuffield Trust. (2023). Digital health inequality in England. Nuffield Trust.</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Nursing and Midwifery Council. (2018). The Code: Professional standards of practice and behaviour for nurses, midwives and nursing associates. NMC.</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Office for National Statistics. (2022). Internet users, UK: 2022. ONS.</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Public Health England. (2022). Cyber security in health and social care. UKHSA.</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Shaw, T., McGregor, D., Brunner, M., Keep, M., Janssen, A., and Barnet, S. (2018). What is eHealth? Development of a conceptual model for eHealth. Journal of Medical Internet Research, 13(4), e238.</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Topol, E. (2019). The Topol review: Preparing the healthcare workforce to deliver the digital future. NHS England.</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Welsh Government. (2014). Social Services and Well-being (Wales) Act 2014. Welsh Government.</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Welsh Government. (2019). Ageing well in Wales: A programme for older people 2019 to 2023. Welsh Government.</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Welsh Government. (2021). A healthier Wales: Our plan for health and social care. Welsh Government.</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Welsh Government. (2022). Technology enabled care programme: Annual report 2021 to 2022. Welsh Government.</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West, D. (2019). NHS app: Digital engagement with primary care. British Journal of General Practice, 69(686), 432–433.</a:t>
            </a:r>
            <a:endParaRPr lang="en-US" sz="900" dirty="0">
              <a:latin typeface="Arial" panose="020B0604020202020204" pitchFamily="34" charset="0"/>
              <a:cs typeface="Arial" panose="020B0604020202020204" pitchFamily="34" charset="0"/>
            </a:endParaRPr>
          </a:p>
          <a:p>
            <a:pPr marL="0" indent="0">
              <a:spcAft>
                <a:spcPts val="300"/>
              </a:spcAft>
              <a:buNone/>
            </a:pPr>
            <a:r>
              <a:rPr lang="en-US" sz="900" dirty="0">
                <a:solidFill>
                  <a:srgbClr val="1C2833"/>
                </a:solidFill>
                <a:latin typeface="Arial" panose="020B0604020202020204" pitchFamily="34" charset="0"/>
                <a:ea typeface="Calibri" pitchFamily="34" charset="-122"/>
                <a:cs typeface="Arial" panose="020B0604020202020204" pitchFamily="34" charset="0"/>
              </a:rPr>
              <a:t>World Health Organisation. (2015). World report on ageing and health. WHO.</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1368</TotalTime>
  <Words>3075</Words>
  <Application>Microsoft Office PowerPoint</Application>
  <PresentationFormat>On-screen Show (16:9)</PresentationFormat>
  <Paragraphs>201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and the Older Person</dc:title>
  <dc:subject>PptxGenJS Presentation</dc:subject>
  <dc:creator>PptxGenJS</dc:creator>
  <cp:lastModifiedBy>Princess Kwartemaa</cp:lastModifiedBy>
  <cp:revision>2</cp:revision>
  <dcterms:created xsi:type="dcterms:W3CDTF">2026-06-17T11:51:03Z</dcterms:created>
  <dcterms:modified xsi:type="dcterms:W3CDTF">2026-06-18T12:07:24Z</dcterms:modified>
</cp:coreProperties>
</file>