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110"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Akhigbe" userId="18df4e8a650bea65" providerId="LiveId" clId="{F90CC2B3-AE67-4CB5-AA15-23E0A1E489D9}"/>
    <pc:docChg chg="modSld">
      <pc:chgData name="Sharon Akhigbe" userId="18df4e8a650bea65" providerId="LiveId" clId="{F90CC2B3-AE67-4CB5-AA15-23E0A1E489D9}" dt="2026-07-10T10:42:33.263" v="23" actId="20577"/>
      <pc:docMkLst>
        <pc:docMk/>
      </pc:docMkLst>
      <pc:sldChg chg="modSp mod">
        <pc:chgData name="Sharon Akhigbe" userId="18df4e8a650bea65" providerId="LiveId" clId="{F90CC2B3-AE67-4CB5-AA15-23E0A1E489D9}" dt="2026-07-10T10:42:33.263" v="23" actId="20577"/>
        <pc:sldMkLst>
          <pc:docMk/>
          <pc:sldMk cId="828405779" sldId="256"/>
        </pc:sldMkLst>
        <pc:spChg chg="mod">
          <ac:chgData name="Sharon Akhigbe" userId="18df4e8a650bea65" providerId="LiveId" clId="{F90CC2B3-AE67-4CB5-AA15-23E0A1E489D9}" dt="2026-07-10T10:42:33.263" v="23" actId="20577"/>
          <ac:spMkLst>
            <pc:docMk/>
            <pc:sldMk cId="828405779" sldId="256"/>
            <ac:spMk id="5" creationId="{EBA1FAAE-18EE-0C2E-B013-05E369286A55}"/>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3B12DA2-B534-433A-9B08-E7F0D8C88B2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772ED7-C3FB-4960-BD10-286C31112098}">
      <dgm:prSet/>
      <dgm:spPr/>
      <dgm:t>
        <a:bodyPr/>
        <a:lstStyle/>
        <a:p>
          <a:r>
            <a:rPr lang="en-GB" dirty="0"/>
            <a:t>A theme within the NHS App is that of patient empowerment‚ as patients have direct access to their health record and have a greater role in shared decision-making․ Furthermore‚ increased access to personal health data may provide patients with the means to self-manage (Anderson and Walsh‚ 2022)․</a:t>
          </a:r>
          <a:endParaRPr lang="en-US" dirty="0"/>
        </a:p>
      </dgm:t>
    </dgm:pt>
    <dgm:pt modelId="{3AD8A807-98CE-48EE-892B-89829996B092}" type="parTrans" cxnId="{3037AF29-F834-4DDE-882B-3D59FAF7C450}">
      <dgm:prSet/>
      <dgm:spPr/>
      <dgm:t>
        <a:bodyPr/>
        <a:lstStyle/>
        <a:p>
          <a:endParaRPr lang="en-US"/>
        </a:p>
      </dgm:t>
    </dgm:pt>
    <dgm:pt modelId="{9828B50B-DE71-42CD-8E3D-D5D2D2BB05B2}" type="sibTrans" cxnId="{3037AF29-F834-4DDE-882B-3D59FAF7C450}">
      <dgm:prSet/>
      <dgm:spPr/>
      <dgm:t>
        <a:bodyPr/>
        <a:lstStyle/>
        <a:p>
          <a:endParaRPr lang="en-US"/>
        </a:p>
      </dgm:t>
    </dgm:pt>
    <dgm:pt modelId="{F0429338-6571-4F7B-B352-6BE9E8002912}">
      <dgm:prSet/>
      <dgm:spPr/>
      <dgm:t>
        <a:bodyPr/>
        <a:lstStyle/>
        <a:p>
          <a:r>
            <a:rPr lang="en-GB" dirty="0"/>
            <a:t>However‚ such benefits are not equitably experienced by the whole population‚ partly because digital literacy‚ internet access‚ and suitable devices are required to use the NHS App․ According to Beaney et al․ (2023)‚ digital healthcare innovations that allow for patient empowerment may not benefit people without digital access․</a:t>
          </a:r>
          <a:endParaRPr lang="en-US" dirty="0"/>
        </a:p>
      </dgm:t>
    </dgm:pt>
    <dgm:pt modelId="{54AD9342-1509-4CE5-9E0F-3BA431AF9C73}" type="parTrans" cxnId="{4F65994B-E5CF-4991-8056-A1D11138B48B}">
      <dgm:prSet/>
      <dgm:spPr/>
      <dgm:t>
        <a:bodyPr/>
        <a:lstStyle/>
        <a:p>
          <a:endParaRPr lang="en-US"/>
        </a:p>
      </dgm:t>
    </dgm:pt>
    <dgm:pt modelId="{AB911E51-A83E-405C-AFA6-DAD29542FCF4}" type="sibTrans" cxnId="{4F65994B-E5CF-4991-8056-A1D11138B48B}">
      <dgm:prSet/>
      <dgm:spPr/>
      <dgm:t>
        <a:bodyPr/>
        <a:lstStyle/>
        <a:p>
          <a:endParaRPr lang="en-US"/>
        </a:p>
      </dgm:t>
    </dgm:pt>
    <dgm:pt modelId="{8FDA361F-CA94-43F1-BCDF-BEE72D5BD90E}" type="pres">
      <dgm:prSet presAssocID="{53B12DA2-B534-433A-9B08-E7F0D8C88B2D}" presName="root" presStyleCnt="0">
        <dgm:presLayoutVars>
          <dgm:dir/>
          <dgm:resizeHandles val="exact"/>
        </dgm:presLayoutVars>
      </dgm:prSet>
      <dgm:spPr/>
    </dgm:pt>
    <dgm:pt modelId="{9F1E1C2B-A669-44E5-B462-51C03ABA64E5}" type="pres">
      <dgm:prSet presAssocID="{41772ED7-C3FB-4960-BD10-286C31112098}" presName="compNode" presStyleCnt="0"/>
      <dgm:spPr/>
    </dgm:pt>
    <dgm:pt modelId="{ED1C54A0-A447-47DC-BB9E-50F6DF989C07}" type="pres">
      <dgm:prSet presAssocID="{41772ED7-C3FB-4960-BD10-286C31112098}" presName="bgRect" presStyleLbl="bgShp" presStyleIdx="0" presStyleCnt="2"/>
      <dgm:spPr/>
    </dgm:pt>
    <dgm:pt modelId="{6E7C610A-460A-4E29-94BF-6A73E2FD0E5C}" type="pres">
      <dgm:prSet presAssocID="{41772ED7-C3FB-4960-BD10-286C3111209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64569C9F-6640-4AD6-A182-46ED827A1671}" type="pres">
      <dgm:prSet presAssocID="{41772ED7-C3FB-4960-BD10-286C31112098}" presName="spaceRect" presStyleCnt="0"/>
      <dgm:spPr/>
    </dgm:pt>
    <dgm:pt modelId="{1DB91302-D018-4EDC-B49C-E14EDAD5E772}" type="pres">
      <dgm:prSet presAssocID="{41772ED7-C3FB-4960-BD10-286C31112098}" presName="parTx" presStyleLbl="revTx" presStyleIdx="0" presStyleCnt="2">
        <dgm:presLayoutVars>
          <dgm:chMax val="0"/>
          <dgm:chPref val="0"/>
        </dgm:presLayoutVars>
      </dgm:prSet>
      <dgm:spPr/>
    </dgm:pt>
    <dgm:pt modelId="{8D71164F-7B74-4097-BA36-54B40A881290}" type="pres">
      <dgm:prSet presAssocID="{9828B50B-DE71-42CD-8E3D-D5D2D2BB05B2}" presName="sibTrans" presStyleCnt="0"/>
      <dgm:spPr/>
    </dgm:pt>
    <dgm:pt modelId="{39418BEF-F1BA-4031-86A1-6DC64C7448DE}" type="pres">
      <dgm:prSet presAssocID="{F0429338-6571-4F7B-B352-6BE9E8002912}" presName="compNode" presStyleCnt="0"/>
      <dgm:spPr/>
    </dgm:pt>
    <dgm:pt modelId="{FAA7DCD2-118F-4C47-B9EB-FB0BDDC9B68E}" type="pres">
      <dgm:prSet presAssocID="{F0429338-6571-4F7B-B352-6BE9E8002912}" presName="bgRect" presStyleLbl="bgShp" presStyleIdx="1" presStyleCnt="2"/>
      <dgm:spPr/>
    </dgm:pt>
    <dgm:pt modelId="{9E8AF911-74F1-46A7-837B-288473DE7C22}" type="pres">
      <dgm:prSet presAssocID="{F0429338-6571-4F7B-B352-6BE9E800291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56739F6-97ED-4F9C-BB3A-599DFBADFC4A}" type="pres">
      <dgm:prSet presAssocID="{F0429338-6571-4F7B-B352-6BE9E8002912}" presName="spaceRect" presStyleCnt="0"/>
      <dgm:spPr/>
    </dgm:pt>
    <dgm:pt modelId="{1D9AF921-8044-48F3-8E52-C5F99B2EDFB0}" type="pres">
      <dgm:prSet presAssocID="{F0429338-6571-4F7B-B352-6BE9E8002912}" presName="parTx" presStyleLbl="revTx" presStyleIdx="1" presStyleCnt="2">
        <dgm:presLayoutVars>
          <dgm:chMax val="0"/>
          <dgm:chPref val="0"/>
        </dgm:presLayoutVars>
      </dgm:prSet>
      <dgm:spPr/>
    </dgm:pt>
  </dgm:ptLst>
  <dgm:cxnLst>
    <dgm:cxn modelId="{3037AF29-F834-4DDE-882B-3D59FAF7C450}" srcId="{53B12DA2-B534-433A-9B08-E7F0D8C88B2D}" destId="{41772ED7-C3FB-4960-BD10-286C31112098}" srcOrd="0" destOrd="0" parTransId="{3AD8A807-98CE-48EE-892B-89829996B092}" sibTransId="{9828B50B-DE71-42CD-8E3D-D5D2D2BB05B2}"/>
    <dgm:cxn modelId="{4F65994B-E5CF-4991-8056-A1D11138B48B}" srcId="{53B12DA2-B534-433A-9B08-E7F0D8C88B2D}" destId="{F0429338-6571-4F7B-B352-6BE9E8002912}" srcOrd="1" destOrd="0" parTransId="{54AD9342-1509-4CE5-9E0F-3BA431AF9C73}" sibTransId="{AB911E51-A83E-405C-AFA6-DAD29542FCF4}"/>
    <dgm:cxn modelId="{27F67E71-FB03-4222-9DB1-6ABB7F003D6B}" type="presOf" srcId="{F0429338-6571-4F7B-B352-6BE9E8002912}" destId="{1D9AF921-8044-48F3-8E52-C5F99B2EDFB0}" srcOrd="0" destOrd="0" presId="urn:microsoft.com/office/officeart/2018/2/layout/IconVerticalSolidList"/>
    <dgm:cxn modelId="{6774FB77-48F6-4AD2-BCB3-98BAEE5335FA}" type="presOf" srcId="{41772ED7-C3FB-4960-BD10-286C31112098}" destId="{1DB91302-D018-4EDC-B49C-E14EDAD5E772}" srcOrd="0" destOrd="0" presId="urn:microsoft.com/office/officeart/2018/2/layout/IconVerticalSolidList"/>
    <dgm:cxn modelId="{13E68782-4266-4C1D-8E97-370F19A045B9}" type="presOf" srcId="{53B12DA2-B534-433A-9B08-E7F0D8C88B2D}" destId="{8FDA361F-CA94-43F1-BCDF-BEE72D5BD90E}" srcOrd="0" destOrd="0" presId="urn:microsoft.com/office/officeart/2018/2/layout/IconVerticalSolidList"/>
    <dgm:cxn modelId="{3721445C-B5BD-408D-88AD-29DF7363C962}" type="presParOf" srcId="{8FDA361F-CA94-43F1-BCDF-BEE72D5BD90E}" destId="{9F1E1C2B-A669-44E5-B462-51C03ABA64E5}" srcOrd="0" destOrd="0" presId="urn:microsoft.com/office/officeart/2018/2/layout/IconVerticalSolidList"/>
    <dgm:cxn modelId="{F525DED0-5000-451E-88F5-024BE9B5B104}" type="presParOf" srcId="{9F1E1C2B-A669-44E5-B462-51C03ABA64E5}" destId="{ED1C54A0-A447-47DC-BB9E-50F6DF989C07}" srcOrd="0" destOrd="0" presId="urn:microsoft.com/office/officeart/2018/2/layout/IconVerticalSolidList"/>
    <dgm:cxn modelId="{A069B751-4E99-401C-9A96-56937E6DAA63}" type="presParOf" srcId="{9F1E1C2B-A669-44E5-B462-51C03ABA64E5}" destId="{6E7C610A-460A-4E29-94BF-6A73E2FD0E5C}" srcOrd="1" destOrd="0" presId="urn:microsoft.com/office/officeart/2018/2/layout/IconVerticalSolidList"/>
    <dgm:cxn modelId="{8D95BDE5-4644-4568-9AD3-92351693ADD7}" type="presParOf" srcId="{9F1E1C2B-A669-44E5-B462-51C03ABA64E5}" destId="{64569C9F-6640-4AD6-A182-46ED827A1671}" srcOrd="2" destOrd="0" presId="urn:microsoft.com/office/officeart/2018/2/layout/IconVerticalSolidList"/>
    <dgm:cxn modelId="{6D4E1B80-1E18-4E67-8F35-D2F63B2448B4}" type="presParOf" srcId="{9F1E1C2B-A669-44E5-B462-51C03ABA64E5}" destId="{1DB91302-D018-4EDC-B49C-E14EDAD5E772}" srcOrd="3" destOrd="0" presId="urn:microsoft.com/office/officeart/2018/2/layout/IconVerticalSolidList"/>
    <dgm:cxn modelId="{1B07C154-C871-4718-8329-D50FEE766EDC}" type="presParOf" srcId="{8FDA361F-CA94-43F1-BCDF-BEE72D5BD90E}" destId="{8D71164F-7B74-4097-BA36-54B40A881290}" srcOrd="1" destOrd="0" presId="urn:microsoft.com/office/officeart/2018/2/layout/IconVerticalSolidList"/>
    <dgm:cxn modelId="{67F9113A-8FC6-4DB8-89F1-CBC0342AD924}" type="presParOf" srcId="{8FDA361F-CA94-43F1-BCDF-BEE72D5BD90E}" destId="{39418BEF-F1BA-4031-86A1-6DC64C7448DE}" srcOrd="2" destOrd="0" presId="urn:microsoft.com/office/officeart/2018/2/layout/IconVerticalSolidList"/>
    <dgm:cxn modelId="{34EFF361-AE31-4EDC-A873-B22FBC8C8925}" type="presParOf" srcId="{39418BEF-F1BA-4031-86A1-6DC64C7448DE}" destId="{FAA7DCD2-118F-4C47-B9EB-FB0BDDC9B68E}" srcOrd="0" destOrd="0" presId="urn:microsoft.com/office/officeart/2018/2/layout/IconVerticalSolidList"/>
    <dgm:cxn modelId="{7614CAD0-4A21-4110-B3B5-0B8AC61200EA}" type="presParOf" srcId="{39418BEF-F1BA-4031-86A1-6DC64C7448DE}" destId="{9E8AF911-74F1-46A7-837B-288473DE7C22}" srcOrd="1" destOrd="0" presId="urn:microsoft.com/office/officeart/2018/2/layout/IconVerticalSolidList"/>
    <dgm:cxn modelId="{B054ABD7-2001-4601-AA6E-D8F629B7690D}" type="presParOf" srcId="{39418BEF-F1BA-4031-86A1-6DC64C7448DE}" destId="{756739F6-97ED-4F9C-BB3A-599DFBADFC4A}" srcOrd="2" destOrd="0" presId="urn:microsoft.com/office/officeart/2018/2/layout/IconVerticalSolidList"/>
    <dgm:cxn modelId="{B68EEB57-77DF-4E51-B5E8-ED81E4810162}" type="presParOf" srcId="{39418BEF-F1BA-4031-86A1-6DC64C7448DE}" destId="{1D9AF921-8044-48F3-8E52-C5F99B2EDFB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C54A0-A447-47DC-BB9E-50F6DF989C07}">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C610A-460A-4E29-94BF-6A73E2FD0E5C}">
      <dsp:nvSpPr>
        <dsp:cNvPr id="0" name=""/>
        <dsp:cNvSpPr/>
      </dsp:nvSpPr>
      <dsp:spPr>
        <a:xfrm>
          <a:off x="395445" y="1002230"/>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B91302-D018-4EDC-B49C-E14EDAD5E772}">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22300">
            <a:lnSpc>
              <a:spcPct val="90000"/>
            </a:lnSpc>
            <a:spcBef>
              <a:spcPct val="0"/>
            </a:spcBef>
            <a:spcAft>
              <a:spcPct val="35000"/>
            </a:spcAft>
            <a:buNone/>
          </a:pPr>
          <a:r>
            <a:rPr lang="en-GB" sz="1400" kern="1200" dirty="0"/>
            <a:t>A theme within the NHS App is that of patient empowerment‚ as patients have direct access to their health record and have a greater role in shared decision-making․ Furthermore‚ increased access to personal health data may provide patients with the means to self-manage (Anderson and Walsh‚ 2022)․</a:t>
          </a:r>
          <a:endParaRPr lang="en-US" sz="1400" kern="1200" dirty="0"/>
        </a:p>
      </dsp:txBody>
      <dsp:txXfrm>
        <a:off x="1509882" y="708097"/>
        <a:ext cx="9005717" cy="1307257"/>
      </dsp:txXfrm>
    </dsp:sp>
    <dsp:sp modelId="{FAA7DCD2-118F-4C47-B9EB-FB0BDDC9B68E}">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AF911-74F1-46A7-837B-288473DE7C22}">
      <dsp:nvSpPr>
        <dsp:cNvPr id="0" name=""/>
        <dsp:cNvSpPr/>
      </dsp:nvSpPr>
      <dsp:spPr>
        <a:xfrm>
          <a:off x="395445" y="2636302"/>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AF921-8044-48F3-8E52-C5F99B2EDFB0}">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22300">
            <a:lnSpc>
              <a:spcPct val="90000"/>
            </a:lnSpc>
            <a:spcBef>
              <a:spcPct val="0"/>
            </a:spcBef>
            <a:spcAft>
              <a:spcPct val="35000"/>
            </a:spcAft>
            <a:buNone/>
          </a:pPr>
          <a:r>
            <a:rPr lang="en-GB" sz="1400" kern="1200" dirty="0"/>
            <a:t>However‚ such benefits are not equitably experienced by the whole population‚ partly because digital literacy‚ internet access‚ and suitable devices are required to use the NHS App․ According to Beaney et al․ (2023)‚ digital healthcare innovations that allow for patient empowerment may not benefit people without digital access․</a:t>
          </a:r>
          <a:endParaRPr lang="en-US" sz="1400" kern="1200" dirty="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748FBC-3ACF-4FA6-8AA8-BF31626A7E96}" type="datetimeFigureOut">
              <a:rPr lang="en-GB" smtClean="0"/>
              <a:t>10/07/2026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B62721-5906-493F-88F4-8805D4A0537F}" type="slidenum">
              <a:rPr lang="en-GB" smtClean="0"/>
              <a:t>‹#›</a:t>
            </a:fld>
            <a:endParaRPr lang="en-GB"/>
          </a:p>
        </p:txBody>
      </p:sp>
    </p:spTree>
    <p:extLst>
      <p:ext uri="{BB962C8B-B14F-4D97-AF65-F5344CB8AC3E}">
        <p14:creationId xmlns:p14="http://schemas.microsoft.com/office/powerpoint/2010/main" val="1908471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transformation is a priority in the NHS as it contends with growing demand‚ workforce shortages and financial pressures․ Policy-makers and leaders believe digital technologies will help to improve efficiency‚ accessibility and outcomes․</a:t>
            </a:r>
          </a:p>
          <a:p>
            <a:r>
              <a:rPr lang="en-GB" sz="1200" kern="1200" dirty="0">
                <a:solidFill>
                  <a:schemeClr val="tx1"/>
                </a:solidFill>
                <a:effectLst/>
                <a:latin typeface="+mn-lt"/>
                <a:ea typeface="+mn-ea"/>
                <a:cs typeface="+mn-cs"/>
              </a:rPr>
              <a:t>As a part of this goal‚ NHS Digital launched the NHS App‚ a mobile application for patients to access a number of services from one app․</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presentation will consider the NHS App and the implications for the NHS workforce‚ health and care delivery‚ patients and the public‚ and ethical considerations‚ in the hope of providing a balanced view of its capabilities and the criticisms </a:t>
            </a:r>
            <a:r>
              <a:rPr lang="en-GB" sz="1200" kern="1200" dirty="0" err="1">
                <a:solidFill>
                  <a:schemeClr val="tx1"/>
                </a:solidFill>
                <a:effectLst/>
                <a:latin typeface="+mn-lt"/>
                <a:ea typeface="+mn-ea"/>
                <a:cs typeface="+mn-cs"/>
              </a:rPr>
              <a:t>leveled</a:t>
            </a:r>
            <a:r>
              <a:rPr lang="en-GB" sz="1200" kern="1200" dirty="0">
                <a:solidFill>
                  <a:schemeClr val="tx1"/>
                </a:solidFill>
                <a:effectLst/>
                <a:latin typeface="+mn-lt"/>
                <a:ea typeface="+mn-ea"/>
                <a:cs typeface="+mn-cs"/>
              </a:rPr>
              <a:t> at it․</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2</a:t>
            </a:fld>
            <a:endParaRPr lang="en-GB"/>
          </a:p>
        </p:txBody>
      </p:sp>
    </p:spTree>
    <p:extLst>
      <p:ext uri="{BB962C8B-B14F-4D97-AF65-F5344CB8AC3E}">
        <p14:creationId xmlns:p14="http://schemas.microsoft.com/office/powerpoint/2010/main" val="831117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App was launched in 2018 and is the main component of the NHS' digital transformation program․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allows patients to book and manage appointments‚ order repeat prescriptions‚ view parts of their medical records and access health information through their mobile devices․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app is part of two major national strategies‚ the NHS Long Term Plan and Data Saves Lives strategy‚ which highlighted technology and innovation as key priorities for the health service․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Supporters‚ however‚ have noted that it helps develop a model of patient-</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care‚ as it allows people to become more empowered in their own healthcare․ There is a trend away from the customary model of healthcare delivery‚ towards patient self-management‚ and digital healthcare․</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3</a:t>
            </a:fld>
            <a:endParaRPr lang="en-GB"/>
          </a:p>
        </p:txBody>
      </p:sp>
    </p:spTree>
    <p:extLst>
      <p:ext uri="{BB962C8B-B14F-4D97-AF65-F5344CB8AC3E}">
        <p14:creationId xmlns:p14="http://schemas.microsoft.com/office/powerpoint/2010/main" val="3491463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main advantages of the NHS App is that it can increase efficiency within the NHS․</a:t>
            </a:r>
          </a:p>
          <a:p>
            <a:r>
              <a:rPr lang="en-GB" sz="1200" kern="1200" dirty="0">
                <a:solidFill>
                  <a:schemeClr val="tx1"/>
                </a:solidFill>
                <a:effectLst/>
                <a:latin typeface="+mn-lt"/>
                <a:ea typeface="+mn-ea"/>
                <a:cs typeface="+mn-cs"/>
              </a:rPr>
              <a:t>Online booking of appointments and repeat prescriptions has the potential to reduce wasted time on the phone‚ leaving staff with more time to spend with patients․ Patients accessing online records has been shown to improve communication and teamwork․</a:t>
            </a:r>
          </a:p>
          <a:p>
            <a:r>
              <a:rPr lang="en-GB" sz="1200" kern="1200" dirty="0">
                <a:solidFill>
                  <a:schemeClr val="tx1"/>
                </a:solidFill>
                <a:effectLst/>
                <a:latin typeface="+mn-lt"/>
                <a:ea typeface="+mn-ea"/>
                <a:cs typeface="+mn-cs"/>
              </a:rPr>
              <a:t>However‚ evidence also suggests that digital technologies do not always lead to a reduction in workload․ Baines et al․ found that although some administrative work was absorbed into other tasks‚ other work emerged․</a:t>
            </a:r>
          </a:p>
          <a:p>
            <a:r>
              <a:rPr lang="en-GB" sz="1200" kern="1200" dirty="0">
                <a:solidFill>
                  <a:schemeClr val="tx1"/>
                </a:solidFill>
                <a:effectLst/>
                <a:latin typeface="+mn-lt"/>
                <a:ea typeface="+mn-ea"/>
                <a:cs typeface="+mn-cs"/>
              </a:rPr>
              <a:t>For example‚ this might mean an expectation that staff do more online consultations‚ more electronic medical encounters‚ and more digital enquiries‚ orienting digital transformation toward redistribution of tasks within a healthcare organization․</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4</a:t>
            </a:fld>
            <a:endParaRPr lang="en-GB"/>
          </a:p>
        </p:txBody>
      </p:sp>
    </p:spTree>
    <p:extLst>
      <p:ext uri="{BB962C8B-B14F-4D97-AF65-F5344CB8AC3E}">
        <p14:creationId xmlns:p14="http://schemas.microsoft.com/office/powerpoint/2010/main" val="445771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NHS App has helped improve access to healthcare services․</a:t>
            </a:r>
          </a:p>
          <a:p>
            <a:r>
              <a:rPr lang="en-GB" sz="1200" kern="1200" dirty="0">
                <a:solidFill>
                  <a:schemeClr val="tx1"/>
                </a:solidFill>
                <a:effectLst/>
                <a:latin typeface="+mn-lt"/>
                <a:ea typeface="+mn-ea"/>
                <a:cs typeface="+mn-cs"/>
              </a:rPr>
              <a:t>These tools can be used for making appointments‚ requesting prescriptions‚ and finding health information‚ reducing the need for hospital visits‚ which has been especially relevant during the COVID-19 pandemic when social contact was restricted․</a:t>
            </a:r>
          </a:p>
          <a:p>
            <a:r>
              <a:rPr lang="en-GB" sz="1200" kern="1200" dirty="0">
                <a:solidFill>
                  <a:schemeClr val="tx1"/>
                </a:solidFill>
                <a:effectLst/>
                <a:latin typeface="+mn-lt"/>
                <a:ea typeface="+mn-ea"/>
                <a:cs typeface="+mn-cs"/>
              </a:rPr>
              <a:t>Improved access can also improve patient convenience and help healthcare organizations to manage demand․</a:t>
            </a:r>
          </a:p>
          <a:p>
            <a:r>
              <a:rPr lang="en-GB" sz="1200" kern="1200" dirty="0">
                <a:solidFill>
                  <a:schemeClr val="tx1"/>
                </a:solidFill>
                <a:effectLst/>
                <a:latin typeface="+mn-lt"/>
                <a:ea typeface="+mn-ea"/>
                <a:cs typeface="+mn-cs"/>
              </a:rPr>
              <a:t>Increasing access through more services‚ however‚ does not automatically imply better quality‚ as some healthcare needs require face-to-face assessment‚ physical examination and personal interaction and there are concerns that excessive reliance on remote service delivery may reduce opportunities for personalized healthcare and compromise relationships between service users and professionals․</a:t>
            </a:r>
          </a:p>
          <a:p>
            <a:r>
              <a:rPr lang="en-GB" sz="1200" kern="1200" dirty="0">
                <a:solidFill>
                  <a:schemeClr val="tx1"/>
                </a:solidFill>
                <a:effectLst/>
                <a:latin typeface="+mn-lt"/>
                <a:ea typeface="+mn-ea"/>
                <a:cs typeface="+mn-cs"/>
              </a:rPr>
              <a:t>Thus‚ while digital access has its merits‚ it should co-exist with‚ and not replace‚ customary healthcare․</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5</a:t>
            </a:fld>
            <a:endParaRPr lang="en-GB"/>
          </a:p>
        </p:txBody>
      </p:sp>
    </p:spTree>
    <p:extLst>
      <p:ext uri="{BB962C8B-B14F-4D97-AF65-F5344CB8AC3E}">
        <p14:creationId xmlns:p14="http://schemas.microsoft.com/office/powerpoint/2010/main" val="800940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key benefit of the NHS App is the empowerment of patients․</a:t>
            </a:r>
          </a:p>
          <a:p>
            <a:r>
              <a:rPr lang="en-GB" sz="1200" kern="1200" dirty="0">
                <a:solidFill>
                  <a:schemeClr val="tx1"/>
                </a:solidFill>
                <a:effectLst/>
                <a:latin typeface="+mn-lt"/>
                <a:ea typeface="+mn-ea"/>
                <a:cs typeface="+mn-cs"/>
              </a:rPr>
              <a:t>It enables patients to view their own medical record and to manage their own appointments online․ Providing patients with greater access and involvement is intended to increase their responsibility for managing long-term conditions․</a:t>
            </a:r>
          </a:p>
          <a:p>
            <a:r>
              <a:rPr lang="en-GB" sz="1200" kern="1200" dirty="0">
                <a:solidFill>
                  <a:schemeClr val="tx1"/>
                </a:solidFill>
                <a:effectLst/>
                <a:latin typeface="+mn-lt"/>
                <a:ea typeface="+mn-ea"/>
                <a:cs typeface="+mn-cs"/>
              </a:rPr>
              <a:t>Research shows that digital health technologies may improve patients' levels of engagement and self-management of chronic health conditions․</a:t>
            </a:r>
          </a:p>
          <a:p>
            <a:r>
              <a:rPr lang="en-GB" sz="1200" kern="1200" dirty="0">
                <a:solidFill>
                  <a:schemeClr val="tx1"/>
                </a:solidFill>
                <a:effectLst/>
                <a:latin typeface="+mn-lt"/>
                <a:ea typeface="+mn-ea"/>
                <a:cs typeface="+mn-cs"/>
              </a:rPr>
              <a:t>However‚ some people using services do not experience the same empowerment because app use is dependent on digital skill‚ internet access and access to appropriate devices․</a:t>
            </a:r>
          </a:p>
          <a:p>
            <a:r>
              <a:rPr lang="en-GB" sz="1200" kern="1200" dirty="0">
                <a:solidFill>
                  <a:schemeClr val="tx1"/>
                </a:solidFill>
                <a:effectLst/>
                <a:latin typeface="+mn-lt"/>
                <a:ea typeface="+mn-ea"/>
                <a:cs typeface="+mn-cs"/>
              </a:rPr>
              <a:t>As a result‚ some may be unable to receive these services in full or at all․</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6</a:t>
            </a:fld>
            <a:endParaRPr lang="en-GB"/>
          </a:p>
        </p:txBody>
      </p:sp>
    </p:spTree>
    <p:extLst>
      <p:ext uri="{BB962C8B-B14F-4D97-AF65-F5344CB8AC3E}">
        <p14:creationId xmlns:p14="http://schemas.microsoft.com/office/powerpoint/2010/main" val="1360001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Overall‚ the NHS App has brought several key benefits․</a:t>
            </a:r>
          </a:p>
          <a:p>
            <a:r>
              <a:rPr lang="en-GB" sz="1200" kern="1200" dirty="0">
                <a:solidFill>
                  <a:schemeClr val="tx1"/>
                </a:solidFill>
                <a:effectLst/>
                <a:latin typeface="+mn-lt"/>
                <a:ea typeface="+mn-ea"/>
                <a:cs typeface="+mn-cs"/>
              </a:rPr>
              <a:t>It has also supported improved access for patients‚ patient experience and convenience‚ wider NHS modernization‚ and played a vital part in continuing access to healthcare during the COVID-19 pandemic․</a:t>
            </a:r>
          </a:p>
          <a:p>
            <a:r>
              <a:rPr lang="en-GB" sz="1200" kern="1200" dirty="0">
                <a:solidFill>
                  <a:schemeClr val="tx1"/>
                </a:solidFill>
                <a:effectLst/>
                <a:latin typeface="+mn-lt"/>
                <a:ea typeface="+mn-ea"/>
                <a:cs typeface="+mn-cs"/>
              </a:rPr>
              <a:t>There are still barriers to overcome‚ with digital exclusion affecting some marginalized groups‚ workforce implications‚ and privacy and data security issues all remaining pressing concerns․</a:t>
            </a:r>
          </a:p>
          <a:p>
            <a:r>
              <a:rPr lang="en-GB" sz="1200" kern="1200" dirty="0">
                <a:solidFill>
                  <a:schemeClr val="tx1"/>
                </a:solidFill>
                <a:effectLst/>
                <a:latin typeface="+mn-lt"/>
                <a:ea typeface="+mn-ea"/>
                <a:cs typeface="+mn-cs"/>
              </a:rPr>
              <a:t>Therefore‚ although the NHS App can be considered a digital success‚ its performance cannot be measured simply by uptake or functionality‚ but is a more complex phenomenon․</a:t>
            </a:r>
          </a:p>
          <a:p>
            <a:r>
              <a:rPr lang="en-GB" sz="1200" kern="1200" dirty="0">
                <a:solidFill>
                  <a:schemeClr val="tx1"/>
                </a:solidFill>
                <a:effectLst/>
                <a:latin typeface="+mn-lt"/>
                <a:ea typeface="+mn-ea"/>
                <a:cs typeface="+mn-cs"/>
              </a:rPr>
              <a:t>A more meaningful measure of success is whether it can equitably transform health care outcomes throughout the population․</a:t>
            </a:r>
          </a:p>
          <a:p>
            <a:r>
              <a:rPr lang="en-GB" dirty="0"/>
              <a:t>Digital transformation should be evaluated not only on the effectiveness of the technology but also on whether the population's health outcomes are fair and equal.</a:t>
            </a:r>
          </a:p>
        </p:txBody>
      </p:sp>
      <p:sp>
        <p:nvSpPr>
          <p:cNvPr id="4" name="Slide Number Placeholder 3"/>
          <p:cNvSpPr>
            <a:spLocks noGrp="1"/>
          </p:cNvSpPr>
          <p:nvPr>
            <p:ph type="sldNum" sz="quarter" idx="5"/>
          </p:nvPr>
        </p:nvSpPr>
        <p:spPr/>
        <p:txBody>
          <a:bodyPr/>
          <a:lstStyle/>
          <a:p>
            <a:fld id="{19B62721-5906-493F-88F4-8805D4A0537F}" type="slidenum">
              <a:rPr lang="en-GB" smtClean="0"/>
              <a:t>7</a:t>
            </a:fld>
            <a:endParaRPr lang="en-GB"/>
          </a:p>
        </p:txBody>
      </p:sp>
    </p:spTree>
    <p:extLst>
      <p:ext uri="{BB962C8B-B14F-4D97-AF65-F5344CB8AC3E}">
        <p14:creationId xmlns:p14="http://schemas.microsoft.com/office/powerpoint/2010/main" val="2713025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the NHS App is one of the most important examples of the digital transformation of health and social care in the UK․</a:t>
            </a:r>
          </a:p>
          <a:p>
            <a:r>
              <a:rPr lang="en-GB" sz="1200" kern="1200" dirty="0">
                <a:solidFill>
                  <a:schemeClr val="tx1"/>
                </a:solidFill>
                <a:effectLst/>
                <a:latin typeface="+mn-lt"/>
                <a:ea typeface="+mn-ea"/>
                <a:cs typeface="+mn-cs"/>
              </a:rPr>
              <a:t>There is evidence that the program increased healthcare access‚ improved patient engagement and supported public health․ These positive results illustrate the value of a digital program to support healthcare provision․</a:t>
            </a:r>
          </a:p>
          <a:p>
            <a:r>
              <a:rPr lang="en-GB" sz="1200" kern="1200" dirty="0">
                <a:solidFill>
                  <a:schemeClr val="tx1"/>
                </a:solidFill>
                <a:effectLst/>
                <a:latin typeface="+mn-lt"/>
                <a:ea typeface="+mn-ea"/>
                <a:cs typeface="+mn-cs"/>
              </a:rPr>
              <a:t>Digital exclusion‚ increased burden on the workforce‚ and inequalities regarding privacy and health‚ all pose difficulties to successful uptake of the NHS App․</a:t>
            </a:r>
          </a:p>
          <a:p>
            <a:r>
              <a:rPr lang="en-GB" sz="1200" kern="1200" dirty="0">
                <a:solidFill>
                  <a:schemeClr val="tx1"/>
                </a:solidFill>
                <a:effectLst/>
                <a:latin typeface="+mn-lt"/>
                <a:ea typeface="+mn-ea"/>
                <a:cs typeface="+mn-cs"/>
              </a:rPr>
              <a:t>Long term‚ success in digital health will depend on making sure that innovation is inclusive‚ safe and </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around the needs of all patients and communities․</a:t>
            </a:r>
          </a:p>
          <a:p>
            <a:r>
              <a:rPr lang="en-GB" sz="1200" kern="1200" dirty="0">
                <a:solidFill>
                  <a:schemeClr val="tx1"/>
                </a:solidFill>
                <a:effectLst/>
                <a:latin typeface="+mn-lt"/>
                <a:ea typeface="+mn-ea"/>
                <a:cs typeface="+mn-cs"/>
              </a:rPr>
              <a:t>Thank you for your attention․ Any questions?</a:t>
            </a:r>
          </a:p>
          <a:p>
            <a:endParaRPr lang="en-GB" dirty="0"/>
          </a:p>
        </p:txBody>
      </p:sp>
      <p:sp>
        <p:nvSpPr>
          <p:cNvPr id="4" name="Slide Number Placeholder 3"/>
          <p:cNvSpPr>
            <a:spLocks noGrp="1"/>
          </p:cNvSpPr>
          <p:nvPr>
            <p:ph type="sldNum" sz="quarter" idx="5"/>
          </p:nvPr>
        </p:nvSpPr>
        <p:spPr/>
        <p:txBody>
          <a:bodyPr/>
          <a:lstStyle/>
          <a:p>
            <a:fld id="{19B62721-5906-493F-88F4-8805D4A0537F}" type="slidenum">
              <a:rPr lang="en-GB" smtClean="0"/>
              <a:t>8</a:t>
            </a:fld>
            <a:endParaRPr lang="en-GB"/>
          </a:p>
        </p:txBody>
      </p:sp>
    </p:spTree>
    <p:extLst>
      <p:ext uri="{BB962C8B-B14F-4D97-AF65-F5344CB8AC3E}">
        <p14:creationId xmlns:p14="http://schemas.microsoft.com/office/powerpoint/2010/main" val="1638885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2918C-C18A-2BA1-A535-6ED462BE5C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2DD21F-5EEB-D3CF-7242-EDE885F1E6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FDBECE-3B73-7D0D-1FD5-D38FEF77B583}"/>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7869B711-AFAC-52BD-05DC-4CC86C9DA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4DC48-997F-5A77-6B10-61C9A6E47A43}"/>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75351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E27B5-7774-88CA-95D1-36F939A32D3F}"/>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10005408-5503-0342-C050-3F0CFAA6D567}"/>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834FD454-1737-3AEC-A2B9-1D9B9A0E060C}"/>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F9088BB8-9EF7-40BF-EC58-F349760D6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EB21EA-4FF7-C455-C982-8E6D1EAC6891}"/>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45855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B6B0-3E1F-0779-2A06-18C06E7028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886BD4-52BF-0B5C-5828-FC7BB79A83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035098-0E48-0663-D1FA-0AA358BB95AA}"/>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8190F5E6-E3EC-B486-981C-DADD71353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DF1FB-60F2-91CC-2BBA-05F882C43689}"/>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82215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FBE9-EFFC-EF5F-B705-E311AF60EC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BF1CC1-6037-EC8A-0583-3EEC0FB3E4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412F5B-F44D-EDF1-477E-C43DC5208F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B8A50D-6C80-B43C-C518-DE10BC1E555A}"/>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6" name="Footer Placeholder 5">
            <a:extLst>
              <a:ext uri="{FF2B5EF4-FFF2-40B4-BE49-F238E27FC236}">
                <a16:creationId xmlns:a16="http://schemas.microsoft.com/office/drawing/2014/main" id="{7EBDFCCF-BC64-B61D-E1FC-ECD366A287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29E403-A96E-C5A1-6C93-3E52468213FB}"/>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686430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7C961-8FE6-A9C4-7FEB-7671AF644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52F29C-838F-E975-13F8-B3CE9A3D9D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11685-C21C-C46F-FC6E-41AFEAEF01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CECFBC-41C3-D32B-A8E8-8A5F2684BF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EB6E0E-9B97-DFAC-6288-D7ABA1D48D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970607-C261-FDC2-0112-246D4E1859BA}"/>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8" name="Footer Placeholder 7">
            <a:extLst>
              <a:ext uri="{FF2B5EF4-FFF2-40B4-BE49-F238E27FC236}">
                <a16:creationId xmlns:a16="http://schemas.microsoft.com/office/drawing/2014/main" id="{24D42E68-6090-900B-3D68-A12A4733B4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5F5BDA-ADCE-76D0-D111-405619FEEC29}"/>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150586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EDDDA-8C21-0478-45A4-D52D295B30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9DF2F8-AFA5-0238-CE0B-84949294FE85}"/>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4" name="Footer Placeholder 3">
            <a:extLst>
              <a:ext uri="{FF2B5EF4-FFF2-40B4-BE49-F238E27FC236}">
                <a16:creationId xmlns:a16="http://schemas.microsoft.com/office/drawing/2014/main" id="{0DD1170B-1F32-F267-410F-716D2ED133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F17E69-2D50-B77C-90BA-56C799C58881}"/>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741897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55321-058E-8D46-81D8-81A6C10B174C}"/>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3" name="Footer Placeholder 2">
            <a:extLst>
              <a:ext uri="{FF2B5EF4-FFF2-40B4-BE49-F238E27FC236}">
                <a16:creationId xmlns:a16="http://schemas.microsoft.com/office/drawing/2014/main" id="{05672777-DC38-D065-E907-FC5C36FAA0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AE052F-758F-F35E-2636-78BB7D9B932E}"/>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106246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458E-3009-E964-9DDE-738A99BE26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129A03-AA6C-682D-B2AE-3B4D8A8644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451535-5895-5D82-E268-6CD006319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41580B-71BB-2DE3-6645-BD64904EE94F}"/>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6" name="Footer Placeholder 5">
            <a:extLst>
              <a:ext uri="{FF2B5EF4-FFF2-40B4-BE49-F238E27FC236}">
                <a16:creationId xmlns:a16="http://schemas.microsoft.com/office/drawing/2014/main" id="{D7E4C2F6-9F05-F090-FC21-924DB354B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59B71B-D7FE-A5E5-69EA-94C83184A79A}"/>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3932910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FE25B-CC78-8B43-5577-6F8534905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39FC24-ED3C-3EDF-6DD1-4DF809ED7C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7055B6-6EFB-0162-6FB4-AA24993DFE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E8CF9-ED21-3D96-16B7-D3DD31848F76}"/>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6" name="Footer Placeholder 5">
            <a:extLst>
              <a:ext uri="{FF2B5EF4-FFF2-40B4-BE49-F238E27FC236}">
                <a16:creationId xmlns:a16="http://schemas.microsoft.com/office/drawing/2014/main" id="{B254DDC4-0639-9F95-8D67-71B09F69FB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E00C21-E739-CF8C-D337-CE8D88FC3FED}"/>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745755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7AE9F-6AB4-03C4-26A1-08421D20E5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B77527-4EA2-4857-16AC-E60E6481A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8B772F-AA56-D825-2484-05383B17C5B0}"/>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E0E584CA-4E5E-8C7F-3542-AA5D23C660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A4E47-552D-5558-74C0-FB542C0834B2}"/>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1426208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4F2423-E9CF-A21D-3A01-0A8A041397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AF4665-EF2E-AF3E-6F14-D71AA9D04B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68898-D0ED-9150-AE7F-EBC3EE9FB552}"/>
              </a:ext>
            </a:extLst>
          </p:cNvPr>
          <p:cNvSpPr>
            <a:spLocks noGrp="1"/>
          </p:cNvSpPr>
          <p:nvPr>
            <p:ph type="dt" sz="half" idx="10"/>
          </p:nvPr>
        </p:nvSpPr>
        <p:spPr/>
        <p:txBody>
          <a:body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6D64F2E0-8DCC-C611-097E-46751678E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26641-91A2-C274-DBBF-47D6049C2BB9}"/>
              </a:ext>
            </a:extLst>
          </p:cNvPr>
          <p:cNvSpPr>
            <a:spLocks noGrp="1"/>
          </p:cNvSpPr>
          <p:nvPr>
            <p:ph type="sldNum" sz="quarter" idx="12"/>
          </p:nvPr>
        </p:nvSpPr>
        <p:spPr/>
        <p:txBody>
          <a:bodyPr/>
          <a:lstStyle/>
          <a:p>
            <a:fld id="{6D18BC1C-679E-4C5E-BAB0-243F6E94CF16}" type="slidenum">
              <a:rPr lang="en-GB" smtClean="0"/>
              <a:t>‹#›</a:t>
            </a:fld>
            <a:endParaRPr lang="en-GB"/>
          </a:p>
        </p:txBody>
      </p:sp>
    </p:spTree>
    <p:extLst>
      <p:ext uri="{BB962C8B-B14F-4D97-AF65-F5344CB8AC3E}">
        <p14:creationId xmlns:p14="http://schemas.microsoft.com/office/powerpoint/2010/main" val="2897436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BB6D64-9C7D-4FCF-2E1B-BB577FB7EA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6936F0-A5F4-0158-B448-BCF2F8312A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4DE33-AE87-4B52-A2DD-2F40337542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F02391-9576-468F-B974-1CBFFEA2E6D6}" type="datetimeFigureOut">
              <a:rPr lang="en-GB" smtClean="0"/>
              <a:t>10/07/2026</a:t>
            </a:fld>
            <a:endParaRPr lang="en-GB"/>
          </a:p>
        </p:txBody>
      </p:sp>
      <p:sp>
        <p:nvSpPr>
          <p:cNvPr id="5" name="Footer Placeholder 4">
            <a:extLst>
              <a:ext uri="{FF2B5EF4-FFF2-40B4-BE49-F238E27FC236}">
                <a16:creationId xmlns:a16="http://schemas.microsoft.com/office/drawing/2014/main" id="{4B5DBE78-997D-0D81-75C7-3D39B34931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90543D-A22C-5629-B8CE-79524B42A5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18BC1C-679E-4C5E-BAB0-243F6E94CF16}" type="slidenum">
              <a:rPr lang="en-GB" smtClean="0"/>
              <a:t>‹#›</a:t>
            </a:fld>
            <a:endParaRPr lang="en-GB"/>
          </a:p>
        </p:txBody>
      </p:sp>
    </p:spTree>
    <p:extLst>
      <p:ext uri="{BB962C8B-B14F-4D97-AF65-F5344CB8AC3E}">
        <p14:creationId xmlns:p14="http://schemas.microsoft.com/office/powerpoint/2010/main" val="676458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ealth.org.uk/" TargetMode="External"/><Relationship Id="rId2" Type="http://schemas.openxmlformats.org/officeDocument/2006/relationships/hyperlink" Target="https://www.gov.uk/government/publications/data-saves-lives-reshaping-health-and-social-care-with-data" TargetMode="External"/><Relationship Id="rId1" Type="http://schemas.openxmlformats.org/officeDocument/2006/relationships/slideLayout" Target="../slideLayouts/slideLayout2.xml"/><Relationship Id="rId6" Type="http://schemas.openxmlformats.org/officeDocument/2006/relationships/hyperlink" Target="https://topol.hee.nhs.uk/" TargetMode="External"/><Relationship Id="rId5" Type="http://schemas.openxmlformats.org/officeDocument/2006/relationships/hyperlink" Target="https://www.nuffieldtrust.org.uk/" TargetMode="External"/><Relationship Id="rId4"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orking together with NHS Digital - eConsult">
            <a:extLst>
              <a:ext uri="{FF2B5EF4-FFF2-40B4-BE49-F238E27FC236}">
                <a16:creationId xmlns:a16="http://schemas.microsoft.com/office/drawing/2014/main" id="{67967DBD-2FDB-7931-FE25-9F2B629F518F}"/>
              </a:ext>
            </a:extLst>
          </p:cNvPr>
          <p:cNvPicPr>
            <a:picLocks noChangeAspect="1"/>
          </p:cNvPicPr>
          <p:nvPr/>
        </p:nvPicPr>
        <p:blipFill>
          <a:blip r:embed="rId2"/>
          <a:srcRect l="25636" t="15429" r="20433" b="14153"/>
          <a:stretch>
            <a:fillRect/>
          </a:stretch>
        </p:blipFill>
        <p:spPr>
          <a:xfrm>
            <a:off x="9308763" y="3268134"/>
            <a:ext cx="1308972" cy="2563747"/>
          </a:xfrm>
          <a:prstGeom prst="rect">
            <a:avLst/>
          </a:prstGeom>
        </p:spPr>
      </p:pic>
      <p:sp>
        <p:nvSpPr>
          <p:cNvPr id="14" name="Rectangle 1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65BD4-BACC-D198-F567-2614C6CE17D4}"/>
              </a:ext>
            </a:extLst>
          </p:cNvPr>
          <p:cNvSpPr>
            <a:spLocks noGrp="1"/>
          </p:cNvSpPr>
          <p:nvPr>
            <p:ph type="ctrTitle"/>
          </p:nvPr>
        </p:nvSpPr>
        <p:spPr>
          <a:xfrm>
            <a:off x="838199" y="963507"/>
            <a:ext cx="3816091" cy="4930986"/>
          </a:xfrm>
        </p:spPr>
        <p:txBody>
          <a:bodyPr vert="horz" lIns="91440" tIns="45720" rIns="91440" bIns="45720" rtlCol="0" anchor="ctr">
            <a:normAutofit/>
          </a:bodyPr>
          <a:lstStyle/>
          <a:p>
            <a:pPr algn="r"/>
            <a:r>
              <a:rPr lang="en-US" sz="4100" kern="1200" dirty="0">
                <a:solidFill>
                  <a:schemeClr val="accent1"/>
                </a:solidFill>
                <a:latin typeface="+mj-lt"/>
                <a:ea typeface="+mj-ea"/>
                <a:cs typeface="+mj-cs"/>
              </a:rPr>
              <a:t>BMHP6026: Digital Transformation in the Health and Care Professions</a:t>
            </a:r>
          </a:p>
        </p:txBody>
      </p:sp>
      <p:cxnSp>
        <p:nvCxnSpPr>
          <p:cNvPr id="15" name="Straight Connector 1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133981E-6EA0-08EE-5CAA-3D3DBC7557D6}"/>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algn="l"/>
            <a:r>
              <a:rPr lang="en-US" sz="2000" b="1" dirty="0"/>
              <a:t>A Critical Evaluation of the NHS App as a Digital Transformation in UK Health and Social Care</a:t>
            </a:r>
            <a:endParaRPr lang="en-US" sz="2000" dirty="0"/>
          </a:p>
          <a:p>
            <a:pPr indent="-228600" algn="l">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EBA1FAAE-18EE-0C2E-B013-05E369286A55}"/>
              </a:ext>
            </a:extLst>
          </p:cNvPr>
          <p:cNvSpPr txBox="1"/>
          <p:nvPr/>
        </p:nvSpPr>
        <p:spPr>
          <a:xfrm>
            <a:off x="4976030" y="3589866"/>
            <a:ext cx="6250940" cy="2304628"/>
          </a:xfrm>
          <a:prstGeom prst="rect">
            <a:avLst/>
          </a:prstGeom>
        </p:spPr>
        <p:txBody>
          <a:bodyPr vert="horz" lIns="91440" tIns="45720" rIns="91440" bIns="45720" rtlCol="0">
            <a:normAutofit/>
          </a:bodyPr>
          <a:lstStyle/>
          <a:p>
            <a:pPr>
              <a:lnSpc>
                <a:spcPct val="90000"/>
              </a:lnSpc>
              <a:spcAft>
                <a:spcPts val="800"/>
              </a:spcAft>
            </a:pPr>
            <a:r>
              <a:rPr lang="en-US" sz="2000" dirty="0">
                <a:effectLst/>
              </a:rPr>
              <a:t>Student Name: Sharon Akhigbe</a:t>
            </a:r>
          </a:p>
          <a:p>
            <a:pPr>
              <a:lnSpc>
                <a:spcPct val="90000"/>
              </a:lnSpc>
              <a:spcAft>
                <a:spcPts val="800"/>
              </a:spcAft>
            </a:pPr>
            <a:r>
              <a:rPr lang="en-US" sz="2000" dirty="0">
                <a:effectLst/>
              </a:rPr>
              <a:t>Student Number</a:t>
            </a:r>
            <a:r>
              <a:rPr lang="en-US" sz="2000" dirty="0"/>
              <a:t>: 2334467</a:t>
            </a:r>
          </a:p>
          <a:p>
            <a:pPr>
              <a:lnSpc>
                <a:spcPct val="90000"/>
              </a:lnSpc>
              <a:spcAft>
                <a:spcPts val="800"/>
              </a:spcAft>
            </a:pPr>
            <a:r>
              <a:rPr lang="en-US" sz="2000" dirty="0">
                <a:effectLst/>
              </a:rPr>
              <a:t>Lecturer: Martin Svejda</a:t>
            </a:r>
          </a:p>
        </p:txBody>
      </p:sp>
    </p:spTree>
    <p:extLst>
      <p:ext uri="{BB962C8B-B14F-4D97-AF65-F5344CB8AC3E}">
        <p14:creationId xmlns:p14="http://schemas.microsoft.com/office/powerpoint/2010/main" val="82840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D2E93E-82E8-C82B-53B3-3A9A83AB3755}"/>
              </a:ext>
            </a:extLst>
          </p:cNvPr>
          <p:cNvSpPr>
            <a:spLocks noGrp="1"/>
          </p:cNvSpPr>
          <p:nvPr>
            <p:ph type="title"/>
          </p:nvPr>
        </p:nvSpPr>
        <p:spPr>
          <a:xfrm>
            <a:off x="838200" y="365125"/>
            <a:ext cx="5393361" cy="1325563"/>
          </a:xfrm>
        </p:spPr>
        <p:txBody>
          <a:bodyPr>
            <a:normAutofit/>
          </a:bodyPr>
          <a:lstStyle/>
          <a:p>
            <a:r>
              <a:rPr lang="en-GB" b="1" dirty="0"/>
              <a:t>Introduction and Aim</a:t>
            </a:r>
            <a:endParaRPr lang="en-GB" dirty="0"/>
          </a:p>
        </p:txBody>
      </p:sp>
      <p:sp>
        <p:nvSpPr>
          <p:cNvPr id="3" name="Content Placeholder 2">
            <a:extLst>
              <a:ext uri="{FF2B5EF4-FFF2-40B4-BE49-F238E27FC236}">
                <a16:creationId xmlns:a16="http://schemas.microsoft.com/office/drawing/2014/main" id="{BF7A850E-39A4-ACD9-DA2F-A41E77363962}"/>
              </a:ext>
            </a:extLst>
          </p:cNvPr>
          <p:cNvSpPr>
            <a:spLocks noGrp="1"/>
          </p:cNvSpPr>
          <p:nvPr>
            <p:ph idx="1"/>
          </p:nvPr>
        </p:nvSpPr>
        <p:spPr>
          <a:xfrm>
            <a:off x="838200" y="1825625"/>
            <a:ext cx="5393361" cy="4351338"/>
          </a:xfrm>
        </p:spPr>
        <p:txBody>
          <a:bodyPr>
            <a:normAutofit/>
          </a:bodyPr>
          <a:lstStyle/>
          <a:p>
            <a:pPr algn="just"/>
            <a:r>
              <a:rPr lang="en-GB" sz="1800" dirty="0"/>
              <a:t>Digital transformation is seen as a solution to increasing demand‚ workforce constraints and financial pressures in the NHS․ Policy makers therefore increasingly see digital technologies as a means to achieve more accessible‚ efficient and sustainable healthcare (NHS England‚ 2019)․</a:t>
            </a:r>
            <a:endParaRPr lang="en-GB" sz="1800" dirty="0">
              <a:solidFill>
                <a:srgbClr val="FF0000"/>
              </a:solidFill>
            </a:endParaRPr>
          </a:p>
          <a:p>
            <a:pPr algn="just"/>
            <a:r>
              <a:rPr lang="en-GB" sz="1800" dirty="0"/>
              <a:t>In the UK‚ a particularly well-known example of this is the NHS App‚ which gives patients access to a variety of secondary and primary care services‚ from a single digital platform (NHS England‚ 2024)․</a:t>
            </a:r>
          </a:p>
          <a:p>
            <a:pPr algn="just"/>
            <a:r>
              <a:rPr lang="en-GB" sz="1800" dirty="0"/>
              <a:t>This presentation describes and critiques the NHS App‚ contextualising its implications for professionals‚ service delivery‚ patients‚ communities‚ and broader ethical considerations․</a:t>
            </a:r>
          </a:p>
          <a:p>
            <a:pPr algn="just"/>
            <a:endParaRPr lang="en-GB" sz="1800" dirty="0"/>
          </a:p>
        </p:txBody>
      </p:sp>
      <p:sp>
        <p:nvSpPr>
          <p:cNvPr id="2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NHS London | London">
            <a:extLst>
              <a:ext uri="{FF2B5EF4-FFF2-40B4-BE49-F238E27FC236}">
                <a16:creationId xmlns:a16="http://schemas.microsoft.com/office/drawing/2014/main" id="{0F273C68-25AA-8A88-8A46-E027F7999F07}"/>
              </a:ext>
            </a:extLst>
          </p:cNvPr>
          <p:cNvPicPr>
            <a:picLocks noChangeAspect="1"/>
          </p:cNvPicPr>
          <p:nvPr/>
        </p:nvPicPr>
        <p:blipFill>
          <a:blip r:embed="rId3"/>
          <a:srcRect t="18897" b="19733"/>
          <a:stretch>
            <a:fillRect/>
          </a:stretch>
        </p:blipFill>
        <p:spPr>
          <a:xfrm>
            <a:off x="6687067" y="2147298"/>
            <a:ext cx="4436455" cy="2722653"/>
          </a:xfrm>
          <a:prstGeom prst="ellipse">
            <a:avLst/>
          </a:prstGeom>
        </p:spPr>
      </p:pic>
    </p:spTree>
    <p:extLst>
      <p:ext uri="{BB962C8B-B14F-4D97-AF65-F5344CB8AC3E}">
        <p14:creationId xmlns:p14="http://schemas.microsoft.com/office/powerpoint/2010/main" val="280753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AE48B-BDD0-1A16-6818-F484AA28143E}"/>
              </a:ext>
            </a:extLst>
          </p:cNvPr>
          <p:cNvSpPr>
            <a:spLocks noGrp="1"/>
          </p:cNvSpPr>
          <p:nvPr>
            <p:ph type="title"/>
          </p:nvPr>
        </p:nvSpPr>
        <p:spPr>
          <a:xfrm>
            <a:off x="1156851" y="637762"/>
            <a:ext cx="9888496" cy="900131"/>
          </a:xfrm>
        </p:spPr>
        <p:txBody>
          <a:bodyPr anchor="t">
            <a:normAutofit fontScale="90000"/>
          </a:bodyPr>
          <a:lstStyle/>
          <a:p>
            <a:r>
              <a:rPr lang="en-GB" sz="3100" b="1">
                <a:solidFill>
                  <a:schemeClr val="bg1"/>
                </a:solidFill>
              </a:rPr>
              <a:t>NHS App within the UK Digital Transformation Agenda</a:t>
            </a:r>
            <a:endParaRPr lang="en-GB" sz="31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CA99C-6071-16F8-B196-0DF12FAF9328}"/>
              </a:ext>
            </a:extLst>
          </p:cNvPr>
          <p:cNvSpPr>
            <a:spLocks noGrp="1"/>
          </p:cNvSpPr>
          <p:nvPr>
            <p:ph idx="1"/>
          </p:nvPr>
        </p:nvSpPr>
        <p:spPr>
          <a:xfrm>
            <a:off x="1155548" y="2217343"/>
            <a:ext cx="9880893" cy="3959619"/>
          </a:xfrm>
        </p:spPr>
        <p:txBody>
          <a:bodyPr>
            <a:normAutofit/>
          </a:bodyPr>
          <a:lstStyle/>
          <a:p>
            <a:r>
              <a:rPr lang="en-GB" sz="2400" dirty="0"/>
              <a:t>The NHS App was launched in 2018‚ offering patients the ability to book‌ GP appointments‚ order repeat prescriptions‚ view medical records and get health information․ It is one of the core digital initiatives set out in the NHS Long Term Plan and the Department of Health‌ and Social Care's (DHSC) Data Saves Lives strategy (NHS England 2019; DHSC 2022)․</a:t>
            </a:r>
          </a:p>
          <a:p>
            <a:r>
              <a:rPr lang="en-GB" sz="2400" dirty="0"/>
              <a:t>It is part of a wider NHS push for patient-centred care‌ and self-management, with patients being empowered to take more control of their own health and wellbeing․</a:t>
            </a:r>
          </a:p>
          <a:p>
            <a:endParaRPr lang="en-GB" sz="2400" dirty="0"/>
          </a:p>
        </p:txBody>
      </p:sp>
    </p:spTree>
    <p:extLst>
      <p:ext uri="{BB962C8B-B14F-4D97-AF65-F5344CB8AC3E}">
        <p14:creationId xmlns:p14="http://schemas.microsoft.com/office/powerpoint/2010/main" val="198625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E25CE6A-BA84-8D82-7960-325C48D49424}"/>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Workforce Impact – Efficiency versus Digital Burden</a:t>
            </a:r>
            <a:endParaRPr lang="en-GB" sz="3600">
              <a:solidFill>
                <a:schemeClr val="tx2"/>
              </a:solidFill>
            </a:endParaRPr>
          </a:p>
        </p:txBody>
      </p:sp>
      <p:sp>
        <p:nvSpPr>
          <p:cNvPr id="3" name="Content Placeholder 2">
            <a:extLst>
              <a:ext uri="{FF2B5EF4-FFF2-40B4-BE49-F238E27FC236}">
                <a16:creationId xmlns:a16="http://schemas.microsoft.com/office/drawing/2014/main" id="{B4D8A92C-B918-F10D-D99E-8E4696374903}"/>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The NHS App could help the NHS workforce provide more efficient care‚ with less time spent on administration‚ easier access to information about a patient‚ better communication and coordination of care‚ and more time to focus on more complex patient care (NHS England‚ 2024)․</a:t>
            </a:r>
          </a:p>
          <a:p>
            <a:r>
              <a:rPr lang="en-GB" sz="1800" dirty="0">
                <a:solidFill>
                  <a:schemeClr val="tx2"/>
                </a:solidFill>
              </a:rPr>
              <a:t>However, digital technologies can also create new types of work․ For example‚ Baines et al․ (2023) report that healthcare professionals cite a growing workload linked to online consultations‚ use of electronic communications and supporting patients who need to use digital technologies․ Thus‚ digital transformation may spread‚ rather than eliminate‚ the workload․</a:t>
            </a:r>
          </a:p>
          <a:p>
            <a:endParaRPr lang="en-GB" sz="1800" dirty="0">
              <a:solidFill>
                <a:schemeClr val="tx2"/>
              </a:solidFill>
            </a:endParaRPr>
          </a:p>
        </p:txBody>
      </p:sp>
    </p:spTree>
    <p:extLst>
      <p:ext uri="{BB962C8B-B14F-4D97-AF65-F5344CB8AC3E}">
        <p14:creationId xmlns:p14="http://schemas.microsoft.com/office/powerpoint/2010/main" val="3405131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emergency medical kit on a dark wood">
            <a:extLst>
              <a:ext uri="{FF2B5EF4-FFF2-40B4-BE49-F238E27FC236}">
                <a16:creationId xmlns:a16="http://schemas.microsoft.com/office/drawing/2014/main" id="{B8E2DE6D-E26B-F4CC-5764-7ECD8AAEA3B5}"/>
              </a:ext>
            </a:extLst>
          </p:cNvPr>
          <p:cNvPicPr>
            <a:picLocks noChangeAspect="1"/>
          </p:cNvPicPr>
          <p:nvPr/>
        </p:nvPicPr>
        <p:blipFill>
          <a:blip r:embed="rId3"/>
          <a:srcRect l="40598" r="136"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F53BE8-45A9-C7C1-B1D7-B82075F2E0A9}"/>
              </a:ext>
            </a:extLst>
          </p:cNvPr>
          <p:cNvSpPr>
            <a:spLocks noGrp="1"/>
          </p:cNvSpPr>
          <p:nvPr>
            <p:ph type="title"/>
          </p:nvPr>
        </p:nvSpPr>
        <p:spPr>
          <a:xfrm>
            <a:off x="761801" y="328512"/>
            <a:ext cx="4778387" cy="1628970"/>
          </a:xfrm>
        </p:spPr>
        <p:txBody>
          <a:bodyPr anchor="ctr">
            <a:normAutofit/>
          </a:bodyPr>
          <a:lstStyle/>
          <a:p>
            <a:r>
              <a:rPr lang="en-GB" sz="2500" b="1"/>
              <a:t>Service Delivery – Improved Access versus Reduced Personalisation</a:t>
            </a:r>
            <a:br>
              <a:rPr lang="en-GB" sz="2500"/>
            </a:br>
            <a:endParaRPr lang="en-GB" sz="2500"/>
          </a:p>
        </p:txBody>
      </p:sp>
      <p:sp>
        <p:nvSpPr>
          <p:cNvPr id="3" name="Content Placeholder 2">
            <a:extLst>
              <a:ext uri="{FF2B5EF4-FFF2-40B4-BE49-F238E27FC236}">
                <a16:creationId xmlns:a16="http://schemas.microsoft.com/office/drawing/2014/main" id="{55AA545C-5243-4520-CDE1-D1D8A81867E3}"/>
              </a:ext>
            </a:extLst>
          </p:cNvPr>
          <p:cNvSpPr>
            <a:spLocks noGrp="1"/>
          </p:cNvSpPr>
          <p:nvPr>
            <p:ph idx="1"/>
          </p:nvPr>
        </p:nvSpPr>
        <p:spPr>
          <a:xfrm>
            <a:off x="761801" y="2884929"/>
            <a:ext cx="4659756" cy="3374137"/>
          </a:xfrm>
        </p:spPr>
        <p:txBody>
          <a:bodyPr anchor="ctr">
            <a:normAutofit lnSpcReduction="10000"/>
          </a:bodyPr>
          <a:lstStyle/>
          <a:p>
            <a:r>
              <a:rPr lang="en-GB" sz="1600" dirty="0"/>
              <a:t>The NHS App allows patients to book and manage appointments‚ order and manage prescriptions‚ and access health information safely from home․ During the COVID-19 pandemic‚ technology‚ including the NHS App‚ was used to help patients access healthcare without putting themselves at risk of transmission‚ or needing to meet face-to-face with professionals (DHSC‚ 2022)․</a:t>
            </a:r>
          </a:p>
          <a:p>
            <a:r>
              <a:rPr lang="en-GB" sz="1600" dirty="0"/>
              <a:t>Challenges include reduced time with clinicians‚ a loss of individualisation ‚ or convenience gains that do not offset the costs․ Digital engagement may ease access‚ but it does not improve the quality or experience of the care provided․</a:t>
            </a:r>
          </a:p>
          <a:p>
            <a:endParaRPr lang="en-GB" sz="1600" dirty="0"/>
          </a:p>
        </p:txBody>
      </p:sp>
    </p:spTree>
    <p:extLst>
      <p:ext uri="{BB962C8B-B14F-4D97-AF65-F5344CB8AC3E}">
        <p14:creationId xmlns:p14="http://schemas.microsoft.com/office/powerpoint/2010/main" val="96183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212EC-7023-D1D6-8879-A3E136CECAC7}"/>
              </a:ext>
            </a:extLst>
          </p:cNvPr>
          <p:cNvSpPr>
            <a:spLocks noGrp="1"/>
          </p:cNvSpPr>
          <p:nvPr>
            <p:ph type="title"/>
          </p:nvPr>
        </p:nvSpPr>
        <p:spPr>
          <a:xfrm>
            <a:off x="841248" y="256032"/>
            <a:ext cx="10506456" cy="1014984"/>
          </a:xfrm>
        </p:spPr>
        <p:txBody>
          <a:bodyPr anchor="b">
            <a:normAutofit fontScale="90000"/>
          </a:bodyPr>
          <a:lstStyle/>
          <a:p>
            <a:r>
              <a:rPr lang="en-GB" sz="2800" b="1"/>
              <a:t>Patients and Service Users – Empowerment versus Digital Exclusion</a:t>
            </a:r>
            <a:br>
              <a:rPr lang="en-GB" sz="2800"/>
            </a:br>
            <a:endParaRPr lang="en-GB" sz="28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D5C7CEB-D326-CE2A-B1A6-48856A10D03A}"/>
              </a:ext>
            </a:extLst>
          </p:cNvPr>
          <p:cNvGraphicFramePr>
            <a:graphicFrameLocks noGrp="1"/>
          </p:cNvGraphicFramePr>
          <p:nvPr>
            <p:ph idx="1"/>
            <p:extLst>
              <p:ext uri="{D42A27DB-BD31-4B8C-83A1-F6EECF244321}">
                <p14:modId xmlns:p14="http://schemas.microsoft.com/office/powerpoint/2010/main" val="133036470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981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46EA86-2BE2-7A5D-FD03-CBC49AC27902}"/>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rPr>
              <a:t>Overall Critical Evaluation</a:t>
            </a:r>
            <a:endParaRPr lang="en-GB" sz="4000" dirty="0">
              <a:solidFill>
                <a:srgbClr val="FFFFFF"/>
              </a:solidFill>
            </a:endParaRPr>
          </a:p>
        </p:txBody>
      </p:sp>
      <p:sp>
        <p:nvSpPr>
          <p:cNvPr id="3" name="Content Placeholder 2">
            <a:extLst>
              <a:ext uri="{FF2B5EF4-FFF2-40B4-BE49-F238E27FC236}">
                <a16:creationId xmlns:a16="http://schemas.microsoft.com/office/drawing/2014/main" id="{8F584F08-E03E-3525-9FE8-002422B6A619}"/>
              </a:ext>
            </a:extLst>
          </p:cNvPr>
          <p:cNvSpPr>
            <a:spLocks noGrp="1"/>
          </p:cNvSpPr>
          <p:nvPr>
            <p:ph idx="1"/>
          </p:nvPr>
        </p:nvSpPr>
        <p:spPr>
          <a:xfrm>
            <a:off x="6442611" y="1299493"/>
            <a:ext cx="4862447" cy="3976309"/>
          </a:xfrm>
        </p:spPr>
        <p:txBody>
          <a:bodyPr anchor="ctr">
            <a:normAutofit/>
          </a:bodyPr>
          <a:lstStyle/>
          <a:p>
            <a:pPr>
              <a:lnSpc>
                <a:spcPct val="150000"/>
              </a:lnSpc>
            </a:pPr>
            <a:r>
              <a:rPr lang="en-GB" sz="1500" dirty="0"/>
              <a:t>The NHS App has improved access‚ patient engagement and healthcare efficiency‚ and supports the wider NHS digital transformation and healthcare modernisation agenda (NHS England‚ 2024)․</a:t>
            </a:r>
          </a:p>
          <a:p>
            <a:pPr>
              <a:lnSpc>
                <a:spcPct val="150000"/>
              </a:lnSpc>
            </a:pPr>
            <a:r>
              <a:rPr lang="en-GB" sz="1500" dirty="0"/>
              <a:t>The diagnostic limitations‚ digital exclusions‚ workforce pressures‚ privacy concerns, and the potential to widen health inequalities all suggest that the NHS App should be seen as an imperfect but valuable milestone in innovation․ </a:t>
            </a:r>
          </a:p>
        </p:txBody>
      </p:sp>
    </p:spTree>
    <p:extLst>
      <p:ext uri="{BB962C8B-B14F-4D97-AF65-F5344CB8AC3E}">
        <p14:creationId xmlns:p14="http://schemas.microsoft.com/office/powerpoint/2010/main" val="1041000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DF816-0332-D062-0E4D-A71EE320BD34}"/>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Conclusion</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A927F6-A46F-8DAF-13C8-AA28A8BBF80B}"/>
              </a:ext>
            </a:extLst>
          </p:cNvPr>
          <p:cNvSpPr>
            <a:spLocks noGrp="1"/>
          </p:cNvSpPr>
          <p:nvPr>
            <p:ph idx="1"/>
          </p:nvPr>
        </p:nvSpPr>
        <p:spPr>
          <a:xfrm>
            <a:off x="1155548" y="2217343"/>
            <a:ext cx="9880893" cy="3959619"/>
          </a:xfrm>
        </p:spPr>
        <p:txBody>
          <a:bodyPr>
            <a:noAutofit/>
          </a:bodyPr>
          <a:lstStyle/>
          <a:p>
            <a:pPr algn="just">
              <a:lnSpc>
                <a:spcPct val="150000"/>
              </a:lnSpc>
            </a:pPr>
            <a:r>
              <a:rPr lang="en-GB" sz="1500" dirty="0"/>
              <a:t>The NHS App is one of the largest health and social care digital transformations in the UK‚ improving access‚ strengthening patient engagement and supporting public health priorities right across the NHS․</a:t>
            </a:r>
          </a:p>
          <a:p>
            <a:pPr algn="just">
              <a:lnSpc>
                <a:spcPct val="150000"/>
              </a:lnSpc>
            </a:pPr>
            <a:r>
              <a:rPr lang="en-GB" sz="1500" dirty="0"/>
              <a:t>However‚ evidence also indicates that digital transformation is associated with important trade-offs․ The NHS App has many advantages‚ but its longer-term success likely depends on addressing digital exclusion‚ workforce and implementation challenges‚ privacy concerns and health inequalities․ </a:t>
            </a:r>
          </a:p>
          <a:p>
            <a:pPr algn="just">
              <a:lnSpc>
                <a:spcPct val="150000"/>
              </a:lnSpc>
            </a:pPr>
            <a:r>
              <a:rPr lang="en-GB" sz="1500" dirty="0"/>
              <a:t>Future digital innovations must consider equity‚ inclusivity and patient-centeredness alongside technological innovation (NHS England 2019).</a:t>
            </a:r>
          </a:p>
          <a:p>
            <a:pPr algn="just">
              <a:lnSpc>
                <a:spcPct val="150000"/>
              </a:lnSpc>
            </a:pPr>
            <a:r>
              <a:rPr lang="en-GB" sz="1500" dirty="0"/>
              <a:t>This research provides valuable insights into how the NHS App has transformed health and social care by critically evaluating its benefits, limitations, and implications for healthcare professionals, patients, and policymakers, while highlighting the importance of ensuring that future digital innovations are efficient, equitable, inclusive, and patient-centred.</a:t>
            </a:r>
          </a:p>
        </p:txBody>
      </p:sp>
    </p:spTree>
    <p:extLst>
      <p:ext uri="{BB962C8B-B14F-4D97-AF65-F5344CB8AC3E}">
        <p14:creationId xmlns:p14="http://schemas.microsoft.com/office/powerpoint/2010/main" val="401907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1389B-4D9F-34AB-A45D-BAB66FE1313A}"/>
              </a:ext>
            </a:extLst>
          </p:cNvPr>
          <p:cNvSpPr>
            <a:spLocks noGrp="1"/>
          </p:cNvSpPr>
          <p:nvPr>
            <p:ph type="title"/>
          </p:nvPr>
        </p:nvSpPr>
        <p:spPr/>
        <p:txBody>
          <a:bodyPr/>
          <a:lstStyle/>
          <a:p>
            <a:r>
              <a:rPr lang="en-GB" b="1" dirty="0"/>
              <a:t>References</a:t>
            </a:r>
            <a:endParaRPr lang="en-GB" dirty="0"/>
          </a:p>
        </p:txBody>
      </p:sp>
      <p:sp>
        <p:nvSpPr>
          <p:cNvPr id="5" name="TextBox 4">
            <a:extLst>
              <a:ext uri="{FF2B5EF4-FFF2-40B4-BE49-F238E27FC236}">
                <a16:creationId xmlns:a16="http://schemas.microsoft.com/office/drawing/2014/main" id="{2F0F00E1-57E6-02A0-BFCE-1099F88FF8AF}"/>
              </a:ext>
            </a:extLst>
          </p:cNvPr>
          <p:cNvSpPr txBox="1"/>
          <p:nvPr/>
        </p:nvSpPr>
        <p:spPr>
          <a:xfrm>
            <a:off x="838200" y="1690688"/>
            <a:ext cx="10417995" cy="4290405"/>
          </a:xfrm>
          <a:prstGeom prst="rect">
            <a:avLst/>
          </a:prstGeom>
          <a:noFill/>
        </p:spPr>
        <p:txBody>
          <a:bodyPr wrap="square">
            <a:spAutoFit/>
          </a:bodyPr>
          <a:lstStyle/>
          <a:p>
            <a:pPr marL="171450" indent="-171450">
              <a:lnSpc>
                <a:spcPct val="170000"/>
              </a:lnSpc>
              <a:buFont typeface="Arial" panose="020B0604020202020204" pitchFamily="34" charset="0"/>
              <a:buChar char="•"/>
            </a:pPr>
            <a:r>
              <a:rPr lang="en-GB" sz="1100" dirty="0"/>
              <a:t>Anderson, M. and Walsh, J. (2022) ‘Digital health adoption and patient outcomes in primary care’, </a:t>
            </a:r>
            <a:r>
              <a:rPr lang="en-GB" sz="1100" i="1" dirty="0"/>
              <a:t>Journal of Medical Internet Research</a:t>
            </a:r>
            <a:r>
              <a:rPr lang="en-GB" sz="1100" dirty="0"/>
              <a:t>, 24(7), pp. 1–12.</a:t>
            </a:r>
          </a:p>
          <a:p>
            <a:pPr marL="171450" indent="-171450">
              <a:lnSpc>
                <a:spcPct val="170000"/>
              </a:lnSpc>
              <a:buFont typeface="Arial" panose="020B0604020202020204" pitchFamily="34" charset="0"/>
              <a:buChar char="•"/>
            </a:pPr>
            <a:r>
              <a:rPr lang="en-GB" sz="1100" dirty="0"/>
              <a:t>Baines, R., Elliott, R., de Lusignan, S., Roberts, A. and Atherton, H. (2023) ‘Patient and clinician experiences of digital healthcare in primary care’, </a:t>
            </a:r>
            <a:r>
              <a:rPr lang="en-GB" sz="1100" i="1" dirty="0"/>
              <a:t>BMJ Open</a:t>
            </a:r>
            <a:r>
              <a:rPr lang="en-GB" sz="1100" dirty="0"/>
              <a:t>, 13(2), pp. 1–10.</a:t>
            </a:r>
          </a:p>
          <a:p>
            <a:pPr marL="171450" indent="-171450">
              <a:lnSpc>
                <a:spcPct val="170000"/>
              </a:lnSpc>
              <a:buFont typeface="Arial" panose="020B0604020202020204" pitchFamily="34" charset="0"/>
              <a:buChar char="•"/>
            </a:pPr>
            <a:r>
              <a:rPr lang="en-GB" sz="1100" dirty="0"/>
              <a:t>Beaney, T., Clarke, J.M., Jain, V. and Darzi, A. (2023) ‘Digital exclusion and health inequalities in the United Kingdom’, </a:t>
            </a:r>
            <a:r>
              <a:rPr lang="en-GB" sz="1100" i="1" dirty="0"/>
              <a:t>The Lancet Digital Health</a:t>
            </a:r>
            <a:r>
              <a:rPr lang="en-GB" sz="1100" dirty="0"/>
              <a:t>, 5(4), pp. e210–e217.</a:t>
            </a:r>
          </a:p>
          <a:p>
            <a:pPr marL="171450" indent="-171450">
              <a:lnSpc>
                <a:spcPct val="170000"/>
              </a:lnSpc>
              <a:buFont typeface="Arial" panose="020B0604020202020204" pitchFamily="34" charset="0"/>
              <a:buChar char="•"/>
            </a:pPr>
            <a:r>
              <a:rPr lang="en-GB" sz="1100" dirty="0"/>
              <a:t>Department of Health and Social Care (DHSC) (2022) </a:t>
            </a:r>
            <a:r>
              <a:rPr lang="en-GB" sz="1100" i="1" dirty="0"/>
              <a:t>Data Saves Lives: Reshaping Health and Social Care with Data</a:t>
            </a:r>
            <a:r>
              <a:rPr lang="en-GB" sz="1100" dirty="0"/>
              <a:t>. London: Department of Health and Social Care. Available at: </a:t>
            </a:r>
            <a:r>
              <a:rPr lang="en-GB" sz="1100" dirty="0">
                <a:hlinkClick r:id="rId2"/>
              </a:rPr>
              <a:t>https://www.gov.uk/government/publications/data-saves-lives-reshaping-health-and-social-care-with-data</a:t>
            </a:r>
            <a:r>
              <a:rPr lang="en-GB" sz="1100" dirty="0"/>
              <a:t>.</a:t>
            </a:r>
          </a:p>
          <a:p>
            <a:pPr marL="171450" indent="-171450">
              <a:lnSpc>
                <a:spcPct val="170000"/>
              </a:lnSpc>
              <a:buFont typeface="Arial" panose="020B0604020202020204" pitchFamily="34" charset="0"/>
              <a:buChar char="•"/>
            </a:pPr>
            <a:r>
              <a:rPr lang="en-GB" sz="1100" dirty="0"/>
              <a:t>Health Foundation (2024) </a:t>
            </a:r>
            <a:r>
              <a:rPr lang="en-GB" sz="1100" i="1" dirty="0"/>
              <a:t>Digital Technology and Health Inequalities</a:t>
            </a:r>
            <a:r>
              <a:rPr lang="en-GB" sz="1100" dirty="0"/>
              <a:t>. London: The Health Foundation. Available at: </a:t>
            </a:r>
            <a:r>
              <a:rPr lang="en-GB" sz="1100" dirty="0">
                <a:hlinkClick r:id="rId3"/>
              </a:rPr>
              <a:t>https://www.health.org.uk</a:t>
            </a:r>
            <a:r>
              <a:rPr lang="en-GB" sz="1100" dirty="0"/>
              <a:t>.</a:t>
            </a:r>
          </a:p>
          <a:p>
            <a:pPr marL="171450" indent="-171450">
              <a:lnSpc>
                <a:spcPct val="170000"/>
              </a:lnSpc>
              <a:buFont typeface="Arial" panose="020B0604020202020204" pitchFamily="34" charset="0"/>
              <a:buChar char="•"/>
            </a:pPr>
            <a:r>
              <a:rPr lang="en-GB" sz="1100" dirty="0"/>
              <a:t>NHS England (2019) </a:t>
            </a:r>
            <a:r>
              <a:rPr lang="en-GB" sz="1100" i="1" dirty="0"/>
              <a:t>The NHS Long Term Plan</a:t>
            </a:r>
            <a:r>
              <a:rPr lang="en-GB" sz="1100" dirty="0"/>
              <a:t>. London: NHS England. Available at: </a:t>
            </a:r>
            <a:r>
              <a:rPr lang="en-GB" sz="1100" dirty="0">
                <a:hlinkClick r:id="rId4"/>
              </a:rPr>
              <a:t>https://www.longtermplan.nhs.uk</a:t>
            </a:r>
            <a:r>
              <a:rPr lang="en-GB" sz="1100" dirty="0"/>
              <a:t>.</a:t>
            </a:r>
          </a:p>
          <a:p>
            <a:pPr marL="171450" indent="-171450">
              <a:lnSpc>
                <a:spcPct val="170000"/>
              </a:lnSpc>
              <a:buFont typeface="Arial" panose="020B0604020202020204" pitchFamily="34" charset="0"/>
              <a:buChar char="•"/>
            </a:pPr>
            <a:r>
              <a:rPr lang="en-GB" sz="1100" dirty="0"/>
              <a:t>NHS England (2024) </a:t>
            </a:r>
            <a:r>
              <a:rPr lang="en-GB" sz="1100" i="1" dirty="0"/>
              <a:t>NHS App Dashboard</a:t>
            </a:r>
            <a:r>
              <a:rPr lang="en-GB" sz="1100" dirty="0"/>
              <a:t>. London: NHS England. Available at: https://www.england.nhs.uk/nhs-app/.</a:t>
            </a:r>
          </a:p>
          <a:p>
            <a:pPr marL="171450" indent="-171450">
              <a:lnSpc>
                <a:spcPct val="170000"/>
              </a:lnSpc>
              <a:buFont typeface="Arial" panose="020B0604020202020204" pitchFamily="34" charset="0"/>
              <a:buChar char="•"/>
            </a:pPr>
            <a:r>
              <a:rPr lang="en-GB" sz="1100" dirty="0"/>
              <a:t>Nuffield Trust (2023) </a:t>
            </a:r>
            <a:r>
              <a:rPr lang="en-GB" sz="1100" i="1" dirty="0"/>
              <a:t>The Digital NHS: Progress and Challenges</a:t>
            </a:r>
            <a:r>
              <a:rPr lang="en-GB" sz="1100" dirty="0"/>
              <a:t>. London: Nuffield Trust. Available at: </a:t>
            </a:r>
            <a:r>
              <a:rPr lang="en-GB" sz="1100" dirty="0">
                <a:hlinkClick r:id="rId5"/>
              </a:rPr>
              <a:t>https://www.nuffieldtrust.org.uk</a:t>
            </a:r>
            <a:r>
              <a:rPr lang="en-GB" sz="1100" dirty="0"/>
              <a:t>.</a:t>
            </a:r>
          </a:p>
          <a:p>
            <a:pPr marL="171450" indent="-171450">
              <a:lnSpc>
                <a:spcPct val="170000"/>
              </a:lnSpc>
              <a:buFont typeface="Arial" panose="020B0604020202020204" pitchFamily="34" charset="0"/>
              <a:buChar char="•"/>
            </a:pPr>
            <a:r>
              <a:rPr lang="en-GB" sz="1100" dirty="0"/>
              <a:t>Sheikh, A., Anderson, M. and Cresswell, K. (2024) ‘The future of digital health in the NHS’, </a:t>
            </a:r>
            <a:r>
              <a:rPr lang="en-GB" sz="1100" i="1" dirty="0"/>
              <a:t>BMJ</a:t>
            </a:r>
            <a:r>
              <a:rPr lang="en-GB" sz="1100" dirty="0"/>
              <a:t>, 384, pp. 1–5.</a:t>
            </a:r>
          </a:p>
          <a:p>
            <a:pPr marL="171450" indent="-171450">
              <a:lnSpc>
                <a:spcPct val="170000"/>
              </a:lnSpc>
              <a:buFont typeface="Arial" panose="020B0604020202020204" pitchFamily="34" charset="0"/>
              <a:buChar char="•"/>
            </a:pPr>
            <a:r>
              <a:rPr lang="en-GB" sz="1100" dirty="0"/>
              <a:t>Topol, E. (2019). </a:t>
            </a:r>
            <a:r>
              <a:rPr lang="en-GB" sz="1100" i="1" dirty="0"/>
              <a:t>The Topol Review: Preparing the Healthcare Workforce to Deliver the Digital Future</a:t>
            </a:r>
            <a:r>
              <a:rPr lang="en-GB" sz="1100" dirty="0"/>
              <a:t>. London: Health Education England. Available at: </a:t>
            </a:r>
            <a:r>
              <a:rPr lang="en-GB" sz="1100" dirty="0">
                <a:hlinkClick r:id="rId6"/>
              </a:rPr>
              <a:t>https://topol.hee.nhs.uk</a:t>
            </a:r>
            <a:r>
              <a:rPr lang="en-GB" sz="1100" dirty="0"/>
              <a:t>.</a:t>
            </a:r>
          </a:p>
          <a:p>
            <a:pPr marL="171450" indent="-171450">
              <a:buFont typeface="Arial" panose="020B0604020202020204" pitchFamily="34" charset="0"/>
              <a:buChar char="•"/>
            </a:pPr>
            <a:endParaRPr lang="en-GB" sz="1100" dirty="0"/>
          </a:p>
        </p:txBody>
      </p:sp>
    </p:spTree>
    <p:extLst>
      <p:ext uri="{BB962C8B-B14F-4D97-AF65-F5344CB8AC3E}">
        <p14:creationId xmlns:p14="http://schemas.microsoft.com/office/powerpoint/2010/main" val="1158697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1">
      <a:majorFont>
        <a:latin typeface="Palatino Linotype"/>
        <a:ea typeface=""/>
        <a:cs typeface=""/>
      </a:majorFont>
      <a:minorFont>
        <a:latin typeface="Palatino Linoty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2127</Words>
  <Application>Microsoft Office PowerPoint</Application>
  <PresentationFormat>Widescreen</PresentationFormat>
  <Paragraphs>83</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Palatino Linotype</vt:lpstr>
      <vt:lpstr>Office Theme</vt:lpstr>
      <vt:lpstr>BMHP6026: Digital Transformation in the Health and Care Professions</vt:lpstr>
      <vt:lpstr>Introduction and Aim</vt:lpstr>
      <vt:lpstr>NHS App within the UK Digital Transformation Agenda</vt:lpstr>
      <vt:lpstr>Workforce Impact – Efficiency versus Digital Burden</vt:lpstr>
      <vt:lpstr>Service Delivery – Improved Access versus Reduced Personalisation </vt:lpstr>
      <vt:lpstr>Patients and Service Users – Empowerment versus Digital Exclusion </vt:lpstr>
      <vt:lpstr>Overall Critical Evaluation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Sharon Akhigbe</cp:lastModifiedBy>
  <cp:revision>9</cp:revision>
  <dcterms:created xsi:type="dcterms:W3CDTF">2026-06-09T13:45:02Z</dcterms:created>
  <dcterms:modified xsi:type="dcterms:W3CDTF">2026-07-10T10:42:37Z</dcterms:modified>
</cp:coreProperties>
</file>