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57" r:id="rId4"/>
    <p:sldId id="260" r:id="rId5"/>
    <p:sldId id="261" r:id="rId6"/>
    <p:sldId id="262" r:id="rId7"/>
    <p:sldId id="263" r:id="rId8"/>
    <p:sldId id="264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66" d="100"/>
          <a:sy n="66" d="100"/>
        </p:scale>
        <p:origin x="90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184DFA-DF92-4400-860F-B9E8182A47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173DBD8-54E6-41AC-B68C-68CCDE1D665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2ACD84-6DCB-44CF-A595-4E14FDA7D6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30FCB-F250-46EF-A18D-ADE22E9D81B1}" type="datetimeFigureOut">
              <a:rPr lang="en-GB" smtClean="0"/>
              <a:t>22/07/2020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ED330-472C-48A8-A43F-639DEC2EE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CAE917-5D20-4FEC-9E2D-97C7563E64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440F3-DD1E-4EB9-AE22-D0BF37CB48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86964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A6F078-891B-4F97-B227-56CE586844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8611C0-282F-4DF1-86CF-92F7A07203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9676EF-86F3-476A-B842-B817569D2E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30FCB-F250-46EF-A18D-ADE22E9D81B1}" type="datetimeFigureOut">
              <a:rPr lang="en-GB" smtClean="0"/>
              <a:t>22/07/2020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E07AB-04C7-4791-812B-345DF524EF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074FE3-11C4-4B24-B17F-311BC211D4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440F3-DD1E-4EB9-AE22-D0BF37CB48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00141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A35634-247F-4DEB-95AD-E78C3615AC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DD9651-783C-42F9-A492-EBE2DEC3A4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74342E-5A0D-47A1-8342-52624C4025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30FCB-F250-46EF-A18D-ADE22E9D81B1}" type="datetimeFigureOut">
              <a:rPr lang="en-GB" smtClean="0"/>
              <a:t>22/07/2020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54CA99-A840-4825-B5DB-485F6EE1C7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B02EB0-F535-4E63-8CC8-85AE672B07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440F3-DD1E-4EB9-AE22-D0BF37CB48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10497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51E255-D850-4651-A9B4-2A78433F5F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A8D9C1-5BCA-4F45-AED1-8E99BCB0C6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FE5416-5230-4908-A4E9-7F5DC964645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699C9A-492F-4137-8ED8-B01099BB25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30FCB-F250-46EF-A18D-ADE22E9D81B1}" type="datetimeFigureOut">
              <a:rPr lang="en-GB" smtClean="0"/>
              <a:t>22/07/2020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F9B212-762E-45C5-A31B-620875D6AF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CFE3D4-9A22-4C22-BA22-65C8219591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440F3-DD1E-4EB9-AE22-D0BF37CB48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58970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A462F6-D80E-4CAD-A1DB-E0F03A6E6E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2F58CA-3510-4390-8E29-F8281A77EA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905A19-26FC-4D8F-9169-30FB2EB317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93117D-7AA4-4EAB-9866-80F0117FA48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E33197-E60D-48C0-8DED-7B50243F74A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F427D20-AC8D-4227-907E-B697902707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30FCB-F250-46EF-A18D-ADE22E9D81B1}" type="datetimeFigureOut">
              <a:rPr lang="en-GB" smtClean="0"/>
              <a:t>22/07/2020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D663375-A41A-45F0-818C-1E89600179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62F313C-80D7-4EEF-A858-B28D0BB98B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440F3-DD1E-4EB9-AE22-D0BF37CB48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33532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5D6E71-280E-4C3F-AAD8-919C85C85E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10C6604-3ADC-4040-A9AF-A958B9E3F8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30FCB-F250-46EF-A18D-ADE22E9D81B1}" type="datetimeFigureOut">
              <a:rPr lang="en-GB" smtClean="0"/>
              <a:t>22/07/2020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1E727C7-1512-46A8-A6C4-1A3A349AC9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39C5B29-41BB-498F-8462-4F71C529F8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440F3-DD1E-4EB9-AE22-D0BF37CB48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1708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C4C9F5E-096C-4E74-8EBB-CBB9554D84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30FCB-F250-46EF-A18D-ADE22E9D81B1}" type="datetimeFigureOut">
              <a:rPr lang="en-GB" smtClean="0"/>
              <a:t>22/07/2020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2392F8B-1B02-49C0-83F1-5E7F3AF4B1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DFE495-161E-481C-9634-D45DA2D0EA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440F3-DD1E-4EB9-AE22-D0BF37CB48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8065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3486A9-1B24-486F-B826-28F7E88814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41142B-7345-44CF-81C3-8FA040A4D7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5234CD-9405-4326-AA9B-80C2D0CF74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29F586-B93D-4E8F-9EB6-C956967648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30FCB-F250-46EF-A18D-ADE22E9D81B1}" type="datetimeFigureOut">
              <a:rPr lang="en-GB" smtClean="0"/>
              <a:t>22/07/2020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68F125-7FF4-4C8F-BC16-CA7E6B526E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13C5E2-5CE6-46DF-AC0A-C118BBBC44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440F3-DD1E-4EB9-AE22-D0BF37CB48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85571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25C4A-26BA-4361-A944-888F09EBF3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7EFAB2B-88A2-4900-9226-E54DD5EDADD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D75A46-F2C8-4A2D-98F8-3F9C811CD9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601841-E406-461E-894B-CB858614FC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30FCB-F250-46EF-A18D-ADE22E9D81B1}" type="datetimeFigureOut">
              <a:rPr lang="en-GB" smtClean="0"/>
              <a:t>22/07/2020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B608A5-3D4A-49F4-9CF1-C6A30E81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1AA049-B108-4F64-AA9A-D7744644EB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440F3-DD1E-4EB9-AE22-D0BF37CB48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92016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0FB8D6-8F08-4928-BC28-F576D77462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4EA6FB2-6833-4B50-82D6-BDB36439F74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AD7B8A-251D-4364-A1DE-57D9EEDD45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30FCB-F250-46EF-A18D-ADE22E9D81B1}" type="datetimeFigureOut">
              <a:rPr lang="en-GB" smtClean="0"/>
              <a:t>22/07/2020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A57F5A-2480-4E8E-9ECE-3344182B82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87CF25-648C-4BED-9B22-E37524F575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440F3-DD1E-4EB9-AE22-D0BF37CB48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62398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87350BE-231A-4DE9-94EC-BDC4482A90B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58EB35D-52FC-407C-B124-2A5E78D760A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BC3BB2-70B1-4C08-ADB0-100EC5F6A6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30FCB-F250-46EF-A18D-ADE22E9D81B1}" type="datetimeFigureOut">
              <a:rPr lang="en-GB" smtClean="0"/>
              <a:t>22/07/2020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6D9B3D-F693-4358-A6BD-454EC42FAC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3AD779-7955-4BAE-B04F-3C846C29A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0440F3-DD1E-4EB9-AE22-D0BF37CB48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3809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9D229CD-2EC7-48A8-A3E6-EF0E5370E3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C5619B-0706-44EB-AC1E-63CD416349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AD6CD7-C5E4-4051-B83C-008D156422E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B30FCB-F250-46EF-A18D-ADE22E9D81B1}" type="datetimeFigureOut">
              <a:rPr lang="en-GB" smtClean="0"/>
              <a:t>22/07/2020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9FEEA4-643B-46F7-A3D4-35DB6F9EEF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91EA26-F4DC-4CFC-BC7B-A32DF076371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0440F3-DD1E-4EB9-AE22-D0BF37CB48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25475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745D37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CF880C-4BE2-438F-8156-0D55F8B575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r"/>
            <a:r>
              <a:rPr lang="en-GB" sz="37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Management and Organisational Behaviour </a:t>
            </a:r>
            <a:br>
              <a:rPr lang="en-GB" sz="37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7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M5X01924</a:t>
            </a:r>
          </a:p>
        </p:txBody>
      </p:sp>
      <p:pic>
        <p:nvPicPr>
          <p:cNvPr id="5" name="Picture 4" descr="A sign in front of a building&#10;&#10;Description automatically generated">
            <a:extLst>
              <a:ext uri="{FF2B5EF4-FFF2-40B4-BE49-F238E27FC236}">
                <a16:creationId xmlns:a16="http://schemas.microsoft.com/office/drawing/2014/main" id="{35D8EF21-70FA-4ACD-977E-09E3DBC07CE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289" r="1" b="122"/>
          <a:stretch/>
        </p:blipFill>
        <p:spPr>
          <a:xfrm>
            <a:off x="327547" y="321733"/>
            <a:ext cx="7058306" cy="4107392"/>
          </a:xfrm>
          <a:prstGeom prst="rect">
            <a:avLst/>
          </a:prstGeom>
        </p:spPr>
      </p:pic>
      <p:sp>
        <p:nvSpPr>
          <p:cNvPr id="20" name="Rectangle 11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D89F88-C5E9-42D3-99D9-3F4685EF58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9319" y="917725"/>
            <a:ext cx="3424739" cy="4852362"/>
          </a:xfrm>
        </p:spPr>
        <p:txBody>
          <a:bodyPr anchor="ctr">
            <a:normAutofit/>
          </a:bodyPr>
          <a:lstStyle/>
          <a:p>
            <a:endParaRPr lang="en-GB" sz="2000">
              <a:solidFill>
                <a:srgbClr val="FFFFFF"/>
              </a:solidFill>
            </a:endParaRPr>
          </a:p>
          <a:p>
            <a:endParaRPr lang="en-GB" sz="2000">
              <a:solidFill>
                <a:srgbClr val="FFFFFF"/>
              </a:solidFill>
            </a:endParaRPr>
          </a:p>
          <a:p>
            <a:endParaRPr lang="en-GB" sz="2000">
              <a:solidFill>
                <a:srgbClr val="FFFFFF"/>
              </a:solidFill>
            </a:endParaRPr>
          </a:p>
          <a:p>
            <a:endParaRPr lang="en-GB" sz="2000">
              <a:solidFill>
                <a:srgbClr val="FFFFFF"/>
              </a:solidFill>
            </a:endParaRPr>
          </a:p>
          <a:p>
            <a:r>
              <a:rPr lang="en-GB" sz="2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Costica Munteanu</a:t>
            </a:r>
          </a:p>
          <a:p>
            <a:r>
              <a:rPr lang="en-GB" sz="2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number: 1815196</a:t>
            </a:r>
          </a:p>
          <a:p>
            <a:r>
              <a:rPr lang="en-GB" sz="2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Dr. Olu Adegbite </a:t>
            </a:r>
          </a:p>
          <a:p>
            <a:pPr marL="0" indent="0">
              <a:buNone/>
            </a:pPr>
            <a:endParaRPr lang="en-GB" sz="20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1964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557A916-FDD1-44A1-A7A1-70009FD6B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1DAA90-525C-4DD3-A4A7-9A8EA22BAA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6085" y="1129084"/>
            <a:ext cx="3689091" cy="1960157"/>
          </a:xfrm>
        </p:spPr>
        <p:txBody>
          <a:bodyPr>
            <a:normAutofit/>
          </a:bodyPr>
          <a:lstStyle/>
          <a:p>
            <a:r>
              <a:rPr lang="en-GB" sz="4000">
                <a:latin typeface="Arial" panose="020B0604020202020204" pitchFamily="34" charset="0"/>
                <a:cs typeface="Arial" panose="020B0604020202020204" pitchFamily="34" charset="0"/>
              </a:rPr>
              <a:t>Activity: </a:t>
            </a:r>
          </a:p>
        </p:txBody>
      </p:sp>
      <p:pic>
        <p:nvPicPr>
          <p:cNvPr id="5" name="Picture 4" descr="A view of a city&#10;&#10;Description automatically generated">
            <a:extLst>
              <a:ext uri="{FF2B5EF4-FFF2-40B4-BE49-F238E27FC236}">
                <a16:creationId xmlns:a16="http://schemas.microsoft.com/office/drawing/2014/main" id="{FB5F0862-1D75-48C2-8368-A48E356F4F0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02" r="27741" b="1"/>
          <a:stretch/>
        </p:blipFill>
        <p:spPr>
          <a:xfrm>
            <a:off x="20" y="10"/>
            <a:ext cx="7743929" cy="6857990"/>
          </a:xfrm>
          <a:custGeom>
            <a:avLst/>
            <a:gdLst/>
            <a:ahLst/>
            <a:cxnLst/>
            <a:rect l="l" t="t" r="r" b="b"/>
            <a:pathLst>
              <a:path w="7743949" h="6858000">
                <a:moveTo>
                  <a:pt x="956085" y="2071857"/>
                </a:moveTo>
                <a:cubicBezTo>
                  <a:pt x="956085" y="2071857"/>
                  <a:pt x="956085" y="2071857"/>
                  <a:pt x="4999548" y="2071857"/>
                </a:cubicBezTo>
                <a:cubicBezTo>
                  <a:pt x="5252811" y="2071857"/>
                  <a:pt x="5497339" y="2211072"/>
                  <a:pt x="5619604" y="2437296"/>
                </a:cubicBezTo>
                <a:cubicBezTo>
                  <a:pt x="5619604" y="2437296"/>
                  <a:pt x="5619604" y="2437296"/>
                  <a:pt x="7645701" y="5926372"/>
                </a:cubicBezTo>
                <a:cubicBezTo>
                  <a:pt x="7776699" y="6143896"/>
                  <a:pt x="7776699" y="6422327"/>
                  <a:pt x="7645701" y="6639850"/>
                </a:cubicBezTo>
                <a:cubicBezTo>
                  <a:pt x="7645701" y="6639850"/>
                  <a:pt x="7645701" y="6639850"/>
                  <a:pt x="7538856" y="6823844"/>
                </a:cubicBezTo>
                <a:lnTo>
                  <a:pt x="7519022" y="6858000"/>
                </a:lnTo>
                <a:lnTo>
                  <a:pt x="0" y="6858000"/>
                </a:lnTo>
                <a:lnTo>
                  <a:pt x="0" y="3003362"/>
                </a:lnTo>
                <a:lnTo>
                  <a:pt x="144017" y="2754282"/>
                </a:lnTo>
                <a:cubicBezTo>
                  <a:pt x="203181" y="2651956"/>
                  <a:pt x="264254" y="2546330"/>
                  <a:pt x="327296" y="2437296"/>
                </a:cubicBezTo>
                <a:cubicBezTo>
                  <a:pt x="458294" y="2211072"/>
                  <a:pt x="694090" y="2071857"/>
                  <a:pt x="956085" y="2071857"/>
                </a:cubicBezTo>
                <a:close/>
                <a:moveTo>
                  <a:pt x="6281397" y="1163923"/>
                </a:moveTo>
                <a:cubicBezTo>
                  <a:pt x="6281397" y="1163923"/>
                  <a:pt x="6281397" y="1163923"/>
                  <a:pt x="7148441" y="1163923"/>
                </a:cubicBezTo>
                <a:cubicBezTo>
                  <a:pt x="7202749" y="1163923"/>
                  <a:pt x="7255183" y="1193775"/>
                  <a:pt x="7281401" y="1242285"/>
                </a:cubicBezTo>
                <a:cubicBezTo>
                  <a:pt x="7281401" y="1242285"/>
                  <a:pt x="7281401" y="1242285"/>
                  <a:pt x="7715859" y="1990451"/>
                </a:cubicBezTo>
                <a:cubicBezTo>
                  <a:pt x="7743949" y="2037095"/>
                  <a:pt x="7743949" y="2096799"/>
                  <a:pt x="7715859" y="2143443"/>
                </a:cubicBezTo>
                <a:cubicBezTo>
                  <a:pt x="7715859" y="2143443"/>
                  <a:pt x="7715859" y="2143443"/>
                  <a:pt x="7281401" y="2891610"/>
                </a:cubicBezTo>
                <a:cubicBezTo>
                  <a:pt x="7255183" y="2940119"/>
                  <a:pt x="7202749" y="2969971"/>
                  <a:pt x="7148441" y="2969971"/>
                </a:cubicBezTo>
                <a:cubicBezTo>
                  <a:pt x="7148441" y="2969971"/>
                  <a:pt x="7148441" y="2969971"/>
                  <a:pt x="6281397" y="2969971"/>
                </a:cubicBezTo>
                <a:cubicBezTo>
                  <a:pt x="6225217" y="2969971"/>
                  <a:pt x="6174655" y="2940119"/>
                  <a:pt x="6146565" y="2891610"/>
                </a:cubicBezTo>
                <a:cubicBezTo>
                  <a:pt x="6146565" y="2891610"/>
                  <a:pt x="6146565" y="2891610"/>
                  <a:pt x="5713979" y="2143443"/>
                </a:cubicBezTo>
                <a:cubicBezTo>
                  <a:pt x="5685889" y="2096799"/>
                  <a:pt x="5685889" y="2037095"/>
                  <a:pt x="5713979" y="1990451"/>
                </a:cubicBezTo>
                <a:cubicBezTo>
                  <a:pt x="5713979" y="1990451"/>
                  <a:pt x="5713979" y="1990451"/>
                  <a:pt x="6146565" y="1242285"/>
                </a:cubicBezTo>
                <a:cubicBezTo>
                  <a:pt x="6174655" y="1193775"/>
                  <a:pt x="6225217" y="1163923"/>
                  <a:pt x="6281397" y="1163923"/>
                </a:cubicBezTo>
                <a:close/>
                <a:moveTo>
                  <a:pt x="0" y="0"/>
                </a:moveTo>
                <a:lnTo>
                  <a:pt x="6600525" y="0"/>
                </a:lnTo>
                <a:lnTo>
                  <a:pt x="6486618" y="196155"/>
                </a:lnTo>
                <a:cubicBezTo>
                  <a:pt x="6261242" y="584267"/>
                  <a:pt x="5994130" y="1044253"/>
                  <a:pt x="5677553" y="1589421"/>
                </a:cubicBezTo>
                <a:cubicBezTo>
                  <a:pt x="5555288" y="1815646"/>
                  <a:pt x="5310759" y="1954861"/>
                  <a:pt x="5057496" y="1954861"/>
                </a:cubicBezTo>
                <a:cubicBezTo>
                  <a:pt x="5057496" y="1954861"/>
                  <a:pt x="5057496" y="1954861"/>
                  <a:pt x="1014033" y="1954861"/>
                </a:cubicBezTo>
                <a:cubicBezTo>
                  <a:pt x="752038" y="1954861"/>
                  <a:pt x="516243" y="1815646"/>
                  <a:pt x="385244" y="1589421"/>
                </a:cubicBezTo>
                <a:cubicBezTo>
                  <a:pt x="385244" y="1589421"/>
                  <a:pt x="385244" y="1589421"/>
                  <a:pt x="69234" y="1042874"/>
                </a:cubicBezTo>
                <a:lnTo>
                  <a:pt x="0" y="923133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16093F-3D51-48E0-8422-2B25CBABF0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06085" y="3236181"/>
            <a:ext cx="3689091" cy="2195515"/>
          </a:xfrm>
        </p:spPr>
        <p:txBody>
          <a:bodyPr>
            <a:normAutofit/>
          </a:bodyPr>
          <a:lstStyle/>
          <a:p>
            <a:r>
              <a:rPr lang="en-GB" sz="1900" dirty="0"/>
              <a:t>Organisational Behaviour and Culture</a:t>
            </a:r>
          </a:p>
          <a:p>
            <a:r>
              <a:rPr lang="en-GB" sz="1900" dirty="0"/>
              <a:t>Goals</a:t>
            </a:r>
          </a:p>
          <a:p>
            <a:r>
              <a:rPr lang="en-GB" sz="1900" dirty="0"/>
              <a:t>Challenges</a:t>
            </a:r>
          </a:p>
          <a:p>
            <a:r>
              <a:rPr lang="en-GB" sz="1900" dirty="0"/>
              <a:t>Organisation’s strategic direction</a:t>
            </a:r>
          </a:p>
          <a:p>
            <a:r>
              <a:rPr lang="en-GB" sz="1900" dirty="0"/>
              <a:t>Recommendations </a:t>
            </a:r>
          </a:p>
        </p:txBody>
      </p:sp>
    </p:spTree>
    <p:extLst>
      <p:ext uri="{BB962C8B-B14F-4D97-AF65-F5344CB8AC3E}">
        <p14:creationId xmlns:p14="http://schemas.microsoft.com/office/powerpoint/2010/main" val="1946693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CF571A5-C849-476B-8B99-B1D52FBC016D}"/>
              </a:ext>
            </a:extLst>
          </p:cNvPr>
          <p:cNvSpPr/>
          <p:nvPr/>
        </p:nvSpPr>
        <p:spPr>
          <a:xfrm>
            <a:off x="657224" y="600075"/>
            <a:ext cx="2000252" cy="5572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CEO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5C60A16-AC97-4F96-BAF2-DD8260F97EE7}"/>
              </a:ext>
            </a:extLst>
          </p:cNvPr>
          <p:cNvSpPr/>
          <p:nvPr/>
        </p:nvSpPr>
        <p:spPr>
          <a:xfrm>
            <a:off x="657224" y="1447800"/>
            <a:ext cx="2085976" cy="5572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Chairman of the board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3DEA88B-FDCC-4373-A131-7DD79A38742D}"/>
              </a:ext>
            </a:extLst>
          </p:cNvPr>
          <p:cNvCxnSpPr>
            <a:cxnSpLocks/>
          </p:cNvCxnSpPr>
          <p:nvPr/>
        </p:nvCxnSpPr>
        <p:spPr>
          <a:xfrm flipV="1">
            <a:off x="2657476" y="882253"/>
            <a:ext cx="1019174" cy="1190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>
            <a:extLst>
              <a:ext uri="{FF2B5EF4-FFF2-40B4-BE49-F238E27FC236}">
                <a16:creationId xmlns:a16="http://schemas.microsoft.com/office/drawing/2014/main" id="{FA01E5BD-0CE0-45CA-98AC-433E440034B9}"/>
              </a:ext>
            </a:extLst>
          </p:cNvPr>
          <p:cNvSpPr/>
          <p:nvPr/>
        </p:nvSpPr>
        <p:spPr>
          <a:xfrm>
            <a:off x="3676650" y="600076"/>
            <a:ext cx="2305050" cy="5453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CFO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F0F7540-2375-4677-B046-37295B7F8F1E}"/>
              </a:ext>
            </a:extLst>
          </p:cNvPr>
          <p:cNvCxnSpPr/>
          <p:nvPr/>
        </p:nvCxnSpPr>
        <p:spPr>
          <a:xfrm>
            <a:off x="3238500" y="878681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1E74EA4-F559-45A8-A135-D6B7A7297B93}"/>
              </a:ext>
            </a:extLst>
          </p:cNvPr>
          <p:cNvCxnSpPr/>
          <p:nvPr/>
        </p:nvCxnSpPr>
        <p:spPr>
          <a:xfrm>
            <a:off x="3090863" y="894159"/>
            <a:ext cx="0" cy="253484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45D05F8-2692-4AF0-B72D-BDEA09AE8C80}"/>
              </a:ext>
            </a:extLst>
          </p:cNvPr>
          <p:cNvCxnSpPr/>
          <p:nvPr/>
        </p:nvCxnSpPr>
        <p:spPr>
          <a:xfrm>
            <a:off x="3090862" y="1726405"/>
            <a:ext cx="50958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DE1C0988-17E5-477F-9EEE-1FBF5DB06E58}"/>
              </a:ext>
            </a:extLst>
          </p:cNvPr>
          <p:cNvSpPr/>
          <p:nvPr/>
        </p:nvSpPr>
        <p:spPr>
          <a:xfrm>
            <a:off x="3600449" y="1593055"/>
            <a:ext cx="2219323" cy="26669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COO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73827961-BB8E-429F-AA79-D52A5C094307}"/>
              </a:ext>
            </a:extLst>
          </p:cNvPr>
          <p:cNvCxnSpPr/>
          <p:nvPr/>
        </p:nvCxnSpPr>
        <p:spPr>
          <a:xfrm>
            <a:off x="3090863" y="2628900"/>
            <a:ext cx="50958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CF0CD423-BB6A-42C5-ACDB-97436CA131A3}"/>
              </a:ext>
            </a:extLst>
          </p:cNvPr>
          <p:cNvCxnSpPr/>
          <p:nvPr/>
        </p:nvCxnSpPr>
        <p:spPr>
          <a:xfrm>
            <a:off x="3090863" y="894159"/>
            <a:ext cx="0" cy="3935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Rectangle 21">
            <a:extLst>
              <a:ext uri="{FF2B5EF4-FFF2-40B4-BE49-F238E27FC236}">
                <a16:creationId xmlns:a16="http://schemas.microsoft.com/office/drawing/2014/main" id="{B62384C2-F99B-420A-9435-A581F72A28ED}"/>
              </a:ext>
            </a:extLst>
          </p:cNvPr>
          <p:cNvSpPr/>
          <p:nvPr/>
        </p:nvSpPr>
        <p:spPr>
          <a:xfrm>
            <a:off x="3600449" y="2538411"/>
            <a:ext cx="2143120" cy="18097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CTO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DDF2289-570A-49F7-A370-8E8F3BC2EFA7}"/>
              </a:ext>
            </a:extLst>
          </p:cNvPr>
          <p:cNvCxnSpPr/>
          <p:nvPr/>
        </p:nvCxnSpPr>
        <p:spPr>
          <a:xfrm>
            <a:off x="3090862" y="3543300"/>
            <a:ext cx="7620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C77E99CF-6DD4-4355-96E5-89313239C45A}"/>
              </a:ext>
            </a:extLst>
          </p:cNvPr>
          <p:cNvCxnSpPr/>
          <p:nvPr/>
        </p:nvCxnSpPr>
        <p:spPr>
          <a:xfrm>
            <a:off x="3090862" y="3543300"/>
            <a:ext cx="41433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Rectangle 26">
            <a:extLst>
              <a:ext uri="{FF2B5EF4-FFF2-40B4-BE49-F238E27FC236}">
                <a16:creationId xmlns:a16="http://schemas.microsoft.com/office/drawing/2014/main" id="{199A072A-D4BA-4AE0-9520-84CFAF4BED60}"/>
              </a:ext>
            </a:extLst>
          </p:cNvPr>
          <p:cNvSpPr/>
          <p:nvPr/>
        </p:nvSpPr>
        <p:spPr>
          <a:xfrm>
            <a:off x="3505200" y="3277778"/>
            <a:ext cx="2143115" cy="32620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Legal &amp; Secretary</a:t>
            </a: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614522C6-3B72-412F-8696-E1F46A028DDB}"/>
              </a:ext>
            </a:extLst>
          </p:cNvPr>
          <p:cNvCxnSpPr/>
          <p:nvPr/>
        </p:nvCxnSpPr>
        <p:spPr>
          <a:xfrm>
            <a:off x="3090862" y="4352925"/>
            <a:ext cx="41433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Rectangle 30">
            <a:extLst>
              <a:ext uri="{FF2B5EF4-FFF2-40B4-BE49-F238E27FC236}">
                <a16:creationId xmlns:a16="http://schemas.microsoft.com/office/drawing/2014/main" id="{BFC1D3E5-FB4D-48BE-BF93-538C8E766B10}"/>
              </a:ext>
            </a:extLst>
          </p:cNvPr>
          <p:cNvSpPr/>
          <p:nvPr/>
        </p:nvSpPr>
        <p:spPr>
          <a:xfrm>
            <a:off x="3505200" y="4105275"/>
            <a:ext cx="2314569" cy="7239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International &amp; Development</a:t>
            </a: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7E6E3F60-4C82-4165-8FAC-E648F6B9C031}"/>
              </a:ext>
            </a:extLst>
          </p:cNvPr>
          <p:cNvCxnSpPr>
            <a:cxnSpLocks/>
          </p:cNvCxnSpPr>
          <p:nvPr/>
        </p:nvCxnSpPr>
        <p:spPr>
          <a:xfrm>
            <a:off x="5819769" y="4505325"/>
            <a:ext cx="117158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Rectangle 36">
            <a:extLst>
              <a:ext uri="{FF2B5EF4-FFF2-40B4-BE49-F238E27FC236}">
                <a16:creationId xmlns:a16="http://schemas.microsoft.com/office/drawing/2014/main" id="{B8B18B7D-17E5-4C03-8201-6238B86E2C65}"/>
              </a:ext>
            </a:extLst>
          </p:cNvPr>
          <p:cNvSpPr/>
          <p:nvPr/>
        </p:nvSpPr>
        <p:spPr>
          <a:xfrm>
            <a:off x="6991350" y="4214835"/>
            <a:ext cx="2314569" cy="5047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Revenue Trading</a:t>
            </a:r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A8C33021-8601-4095-AB3C-6A1CF2A98C5A}"/>
              </a:ext>
            </a:extLst>
          </p:cNvPr>
          <p:cNvCxnSpPr>
            <a:stCxn id="17" idx="3"/>
          </p:cNvCxnSpPr>
          <p:nvPr/>
        </p:nvCxnSpPr>
        <p:spPr>
          <a:xfrm flipV="1">
            <a:off x="5819772" y="1726404"/>
            <a:ext cx="838203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Rectangle 39">
            <a:extLst>
              <a:ext uri="{FF2B5EF4-FFF2-40B4-BE49-F238E27FC236}">
                <a16:creationId xmlns:a16="http://schemas.microsoft.com/office/drawing/2014/main" id="{2A1AD766-4D6F-43DD-8C58-27384802C758}"/>
              </a:ext>
            </a:extLst>
          </p:cNvPr>
          <p:cNvSpPr/>
          <p:nvPr/>
        </p:nvSpPr>
        <p:spPr>
          <a:xfrm>
            <a:off x="6657975" y="1593055"/>
            <a:ext cx="3257550" cy="2666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Digital marketing Director</a:t>
            </a:r>
          </a:p>
        </p:txBody>
      </p: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CD354A23-F163-4243-9B9D-98E895A70DC1}"/>
              </a:ext>
            </a:extLst>
          </p:cNvPr>
          <p:cNvCxnSpPr/>
          <p:nvPr/>
        </p:nvCxnSpPr>
        <p:spPr>
          <a:xfrm>
            <a:off x="6238875" y="1726404"/>
            <a:ext cx="0" cy="53102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231C14DD-97FC-49E0-A3C1-44DF94BB664D}"/>
              </a:ext>
            </a:extLst>
          </p:cNvPr>
          <p:cNvCxnSpPr/>
          <p:nvPr/>
        </p:nvCxnSpPr>
        <p:spPr>
          <a:xfrm>
            <a:off x="6238875" y="2257425"/>
            <a:ext cx="4191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Rectangle 44">
            <a:extLst>
              <a:ext uri="{FF2B5EF4-FFF2-40B4-BE49-F238E27FC236}">
                <a16:creationId xmlns:a16="http://schemas.microsoft.com/office/drawing/2014/main" id="{5E9CCBCD-9427-46F2-AEA2-372F25CBC0C1}"/>
              </a:ext>
            </a:extLst>
          </p:cNvPr>
          <p:cNvSpPr/>
          <p:nvPr/>
        </p:nvSpPr>
        <p:spPr>
          <a:xfrm>
            <a:off x="6657975" y="2005012"/>
            <a:ext cx="3257543" cy="30241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Brand Marketing</a:t>
            </a:r>
          </a:p>
        </p:txBody>
      </p: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7E27D195-5CC8-4201-83C0-1AD1CEE8F43C}"/>
              </a:ext>
            </a:extLst>
          </p:cNvPr>
          <p:cNvCxnSpPr/>
          <p:nvPr/>
        </p:nvCxnSpPr>
        <p:spPr>
          <a:xfrm>
            <a:off x="6238875" y="2257425"/>
            <a:ext cx="0" cy="3714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33063524-7A8E-4F17-B3CA-BAD865038685}"/>
              </a:ext>
            </a:extLst>
          </p:cNvPr>
          <p:cNvCxnSpPr/>
          <p:nvPr/>
        </p:nvCxnSpPr>
        <p:spPr>
          <a:xfrm>
            <a:off x="6238875" y="2628900"/>
            <a:ext cx="4191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Rectangle 49">
            <a:extLst>
              <a:ext uri="{FF2B5EF4-FFF2-40B4-BE49-F238E27FC236}">
                <a16:creationId xmlns:a16="http://schemas.microsoft.com/office/drawing/2014/main" id="{A8FAB122-1E68-4C2A-A2CA-AB0E0CC61BFB}"/>
              </a:ext>
            </a:extLst>
          </p:cNvPr>
          <p:cNvSpPr/>
          <p:nvPr/>
        </p:nvSpPr>
        <p:spPr>
          <a:xfrm>
            <a:off x="6657989" y="2470569"/>
            <a:ext cx="3257529" cy="28098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Commercial pricing analytics</a:t>
            </a:r>
          </a:p>
        </p:txBody>
      </p: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6A3677B5-90D3-4493-BE31-721A53532B40}"/>
              </a:ext>
            </a:extLst>
          </p:cNvPr>
          <p:cNvCxnSpPr/>
          <p:nvPr/>
        </p:nvCxnSpPr>
        <p:spPr>
          <a:xfrm>
            <a:off x="6238875" y="2628900"/>
            <a:ext cx="0" cy="457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8B033A96-CD4D-4997-9A54-85C22AABA541}"/>
              </a:ext>
            </a:extLst>
          </p:cNvPr>
          <p:cNvCxnSpPr/>
          <p:nvPr/>
        </p:nvCxnSpPr>
        <p:spPr>
          <a:xfrm>
            <a:off x="6238875" y="3086100"/>
            <a:ext cx="4191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Rectangle 54">
            <a:extLst>
              <a:ext uri="{FF2B5EF4-FFF2-40B4-BE49-F238E27FC236}">
                <a16:creationId xmlns:a16="http://schemas.microsoft.com/office/drawing/2014/main" id="{6440B992-FC28-433C-BD2C-C254916F7604}"/>
              </a:ext>
            </a:extLst>
          </p:cNvPr>
          <p:cNvSpPr/>
          <p:nvPr/>
        </p:nvSpPr>
        <p:spPr>
          <a:xfrm>
            <a:off x="6657975" y="2962275"/>
            <a:ext cx="3257526" cy="36070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Customer experience</a:t>
            </a:r>
          </a:p>
        </p:txBody>
      </p:sp>
      <p:sp>
        <p:nvSpPr>
          <p:cNvPr id="2" name="Scroll: Horizontal 1">
            <a:extLst>
              <a:ext uri="{FF2B5EF4-FFF2-40B4-BE49-F238E27FC236}">
                <a16:creationId xmlns:a16="http://schemas.microsoft.com/office/drawing/2014/main" id="{7D4175D3-9811-45FC-8A50-F1C09101A257}"/>
              </a:ext>
            </a:extLst>
          </p:cNvPr>
          <p:cNvSpPr/>
          <p:nvPr/>
        </p:nvSpPr>
        <p:spPr>
          <a:xfrm>
            <a:off x="1048664" y="5500915"/>
            <a:ext cx="9416127" cy="1033272"/>
          </a:xfrm>
          <a:prstGeom prst="horizontalScroll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Organisational Structure of Travelodge Hotel</a:t>
            </a:r>
          </a:p>
        </p:txBody>
      </p:sp>
    </p:spTree>
    <p:extLst>
      <p:ext uri="{BB962C8B-B14F-4D97-AF65-F5344CB8AC3E}">
        <p14:creationId xmlns:p14="http://schemas.microsoft.com/office/powerpoint/2010/main" val="3061692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 descr="A tall building in a city&#10;&#10;Description automatically generated">
            <a:extLst>
              <a:ext uri="{FF2B5EF4-FFF2-40B4-BE49-F238E27FC236}">
                <a16:creationId xmlns:a16="http://schemas.microsoft.com/office/drawing/2014/main" id="{7DE668A8-EB96-4734-9650-565BF0005A6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999" b="337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6F84557E-2424-44C6-B79A-81675898CD2A}"/>
              </a:ext>
            </a:extLst>
          </p:cNvPr>
          <p:cNvSpPr/>
          <p:nvPr/>
        </p:nvSpPr>
        <p:spPr>
          <a:xfrm>
            <a:off x="0" y="159657"/>
            <a:ext cx="2061029" cy="1146629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Challenges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9F4A9540-BBED-40E7-864E-D331A04BEBF4}"/>
              </a:ext>
            </a:extLst>
          </p:cNvPr>
          <p:cNvSpPr/>
          <p:nvPr/>
        </p:nvSpPr>
        <p:spPr>
          <a:xfrm>
            <a:off x="1155699" y="2105443"/>
            <a:ext cx="2235200" cy="1323557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Covid-19 : gave hotels for people that needed. 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D771B267-4183-4768-B9DE-170ABC58FFEE}"/>
              </a:ext>
            </a:extLst>
          </p:cNvPr>
          <p:cNvSpPr/>
          <p:nvPr/>
        </p:nvSpPr>
        <p:spPr>
          <a:xfrm>
            <a:off x="9287620" y="2008113"/>
            <a:ext cx="2670628" cy="1323557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Increase in the National Living Wage that started in April 2019 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32D9299-0AA5-4A4B-8BA5-9C637CD6ACCE}"/>
              </a:ext>
            </a:extLst>
          </p:cNvPr>
          <p:cNvSpPr/>
          <p:nvPr/>
        </p:nvSpPr>
        <p:spPr>
          <a:xfrm>
            <a:off x="7371734" y="5338500"/>
            <a:ext cx="3091541" cy="1323557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“Brexit Ready”- hired 3000 students strategically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36C1CB74-A099-4EA6-9677-4F75CC733EC4}"/>
              </a:ext>
            </a:extLst>
          </p:cNvPr>
          <p:cNvSpPr/>
          <p:nvPr/>
        </p:nvSpPr>
        <p:spPr>
          <a:xfrm>
            <a:off x="2380343" y="5338501"/>
            <a:ext cx="2844800" cy="1519500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Competition in 2019. </a:t>
            </a:r>
          </a:p>
        </p:txBody>
      </p:sp>
    </p:spTree>
    <p:extLst>
      <p:ext uri="{BB962C8B-B14F-4D97-AF65-F5344CB8AC3E}">
        <p14:creationId xmlns:p14="http://schemas.microsoft.com/office/powerpoint/2010/main" val="168911198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 descr="A sign in front of a building&#10;&#10;Description automatically generated">
            <a:extLst>
              <a:ext uri="{FF2B5EF4-FFF2-40B4-BE49-F238E27FC236}">
                <a16:creationId xmlns:a16="http://schemas.microsoft.com/office/drawing/2014/main" id="{D9A7652F-3E87-45C8-8901-CEDA2B6D6A5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178" b="4836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6" name="Scroll: Horizontal 5">
            <a:extLst>
              <a:ext uri="{FF2B5EF4-FFF2-40B4-BE49-F238E27FC236}">
                <a16:creationId xmlns:a16="http://schemas.microsoft.com/office/drawing/2014/main" id="{B51DEAC5-651A-4EA0-A3E6-04C0DF7ACC07}"/>
              </a:ext>
            </a:extLst>
          </p:cNvPr>
          <p:cNvSpPr/>
          <p:nvPr/>
        </p:nvSpPr>
        <p:spPr>
          <a:xfrm>
            <a:off x="8161020" y="274320"/>
            <a:ext cx="3794760" cy="1033272"/>
          </a:xfrm>
          <a:prstGeom prst="horizontalScroll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Organisation’s strategic direction</a:t>
            </a:r>
          </a:p>
        </p:txBody>
      </p:sp>
      <p:sp>
        <p:nvSpPr>
          <p:cNvPr id="7" name="Wave 6">
            <a:extLst>
              <a:ext uri="{FF2B5EF4-FFF2-40B4-BE49-F238E27FC236}">
                <a16:creationId xmlns:a16="http://schemas.microsoft.com/office/drawing/2014/main" id="{429ED6E9-CE7F-48A8-B05E-93CDA4EEBD1F}"/>
              </a:ext>
            </a:extLst>
          </p:cNvPr>
          <p:cNvSpPr/>
          <p:nvPr/>
        </p:nvSpPr>
        <p:spPr>
          <a:xfrm>
            <a:off x="525780" y="4046220"/>
            <a:ext cx="11201400" cy="2628900"/>
          </a:xfrm>
          <a:prstGeom prst="wav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1. Type of strategic direction: mission, culture.</a:t>
            </a:r>
          </a:p>
          <a:p>
            <a:pPr marL="342900" indent="-342900" algn="ctr">
              <a:buAutoNum type="alphaLcPeriod"/>
            </a:pPr>
            <a:r>
              <a:rPr lang="en-GB" dirty="0"/>
              <a:t>Mission: their scope is to offer the highest quality of services- goal: profit, be the best</a:t>
            </a:r>
          </a:p>
          <a:p>
            <a:pPr marL="342900" indent="-342900" algn="ctr">
              <a:buAutoNum type="alphaLcPeriod"/>
            </a:pPr>
            <a:r>
              <a:rPr lang="en-GB" dirty="0"/>
              <a:t>Culture: respect the different culture of guests, employees trained to do this. </a:t>
            </a:r>
          </a:p>
          <a:p>
            <a:pPr algn="ctr"/>
            <a:r>
              <a:rPr lang="en-GB" dirty="0"/>
              <a:t>2. Revenue: increasing every year: 2019, revenue: 728 million pounds.  </a:t>
            </a:r>
          </a:p>
        </p:txBody>
      </p:sp>
    </p:spTree>
    <p:extLst>
      <p:ext uri="{BB962C8B-B14F-4D97-AF65-F5344CB8AC3E}">
        <p14:creationId xmlns:p14="http://schemas.microsoft.com/office/powerpoint/2010/main" val="45914189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lose up of a street&#10;&#10;Description automatically generated">
            <a:extLst>
              <a:ext uri="{FF2B5EF4-FFF2-40B4-BE49-F238E27FC236}">
                <a16:creationId xmlns:a16="http://schemas.microsoft.com/office/drawing/2014/main" id="{FA788EC2-B251-48DF-877E-1347058C674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91" r="13808"/>
          <a:stretch/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18F045-9ED4-401C-B6B0-36B9FBA5A8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en-GB" sz="2800"/>
              <a:t>Objectives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C39326-9F2E-46BE-A082-C4DBA8E50B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r>
              <a:rPr lang="en-GB" sz="1700"/>
              <a:t>Open new hotels</a:t>
            </a:r>
          </a:p>
          <a:p>
            <a:r>
              <a:rPr lang="en-GB" sz="1700"/>
              <a:t>Modernise all the accommodations</a:t>
            </a:r>
          </a:p>
          <a:p>
            <a:r>
              <a:rPr lang="en-GB" sz="1700"/>
              <a:t>Adapt to new trends</a:t>
            </a:r>
          </a:p>
          <a:p>
            <a:r>
              <a:rPr lang="en-GB" sz="1700"/>
              <a:t>Training employees more </a:t>
            </a:r>
          </a:p>
          <a:p>
            <a:r>
              <a:rPr lang="en-GB" sz="1700"/>
              <a:t>Implement and work more in Sustainability</a:t>
            </a:r>
          </a:p>
        </p:txBody>
      </p:sp>
    </p:spTree>
    <p:extLst>
      <p:ext uri="{BB962C8B-B14F-4D97-AF65-F5344CB8AC3E}">
        <p14:creationId xmlns:p14="http://schemas.microsoft.com/office/powerpoint/2010/main" val="26632212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airplane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1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cxnSp>
        <p:nvCxnSpPr>
          <p:cNvPr id="18" name="Straight Connector 13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1873" y="1749756"/>
            <a:ext cx="4718304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15AF15-AB33-4E89-9C30-F3FF89E101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7769" y="1909192"/>
            <a:ext cx="4586513" cy="3647710"/>
          </a:xfrm>
        </p:spPr>
        <p:txBody>
          <a:bodyPr>
            <a:normAutofit/>
          </a:bodyPr>
          <a:lstStyle/>
          <a:p>
            <a:r>
              <a:rPr lang="en-GB" sz="2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Think ahead -  “Brexit Ready”</a:t>
            </a:r>
          </a:p>
          <a:p>
            <a:r>
              <a:rPr lang="en-GB" sz="2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 strategies all the time</a:t>
            </a:r>
          </a:p>
          <a:p>
            <a:r>
              <a:rPr lang="en-GB" sz="2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Revenue increasing each year – good strategies</a:t>
            </a:r>
          </a:p>
          <a:p>
            <a:r>
              <a:rPr lang="en-GB" sz="2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They should implement new programs for safety of the guests and employees- Covid-19</a:t>
            </a:r>
          </a:p>
          <a:p>
            <a:r>
              <a:rPr lang="en-GB" sz="2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More facilities, discounts</a:t>
            </a:r>
          </a:p>
          <a:p>
            <a:r>
              <a:rPr lang="en-GB" sz="2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Flexibility with parking payments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4027" y="5707672"/>
            <a:ext cx="4713997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 descr="A picture containing drawing&#10;&#10;Description automatically generated">
            <a:extLst>
              <a:ext uri="{FF2B5EF4-FFF2-40B4-BE49-F238E27FC236}">
                <a16:creationId xmlns:a16="http://schemas.microsoft.com/office/drawing/2014/main" id="{21A9E995-577C-4F73-81AB-A7320D60E00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1" r="2131"/>
          <a:stretch/>
        </p:blipFill>
        <p:spPr>
          <a:xfrm>
            <a:off x="6525453" y="10"/>
            <a:ext cx="566654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434223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2F6052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D4D400-3EF9-4EAD-8CFD-08C73847FE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 fontScale="90000"/>
          </a:bodyPr>
          <a:lstStyle/>
          <a:p>
            <a:pPr algn="r"/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THANK YOU . If you have any questions, I am more than happy to answer you . </a:t>
            </a:r>
          </a:p>
        </p:txBody>
      </p:sp>
      <p:pic>
        <p:nvPicPr>
          <p:cNvPr id="5" name="Picture 4" descr="A close up of a card&#10;&#10;Description automatically generated">
            <a:extLst>
              <a:ext uri="{FF2B5EF4-FFF2-40B4-BE49-F238E27FC236}">
                <a16:creationId xmlns:a16="http://schemas.microsoft.com/office/drawing/2014/main" id="{BA07529E-35C5-4D63-B472-E1B4D91EB95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73" r="1" b="10221"/>
          <a:stretch/>
        </p:blipFill>
        <p:spPr>
          <a:xfrm>
            <a:off x="327547" y="321733"/>
            <a:ext cx="7058306" cy="4107392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EDC245-CCE8-4AF9-B19E-904321C762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9319" y="917725"/>
            <a:ext cx="3424739" cy="4852362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GB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Butler, S., 2020. </a:t>
            </a:r>
            <a:r>
              <a:rPr lang="en-GB" sz="1600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Travelodge Seeks 3,000 Students As It Faces Brexit Staff Shortage</a:t>
            </a:r>
            <a:r>
              <a:rPr lang="en-GB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the Guardian. Available at: &lt;https://www.theguardian.com/business/2019/may/07/travelodge-seeks-3000-students-as-it-faces-brexit-staff-shortage&gt; [Accessed 21 July 2020].</a:t>
            </a:r>
          </a:p>
          <a:p>
            <a:pPr lvl="0"/>
            <a:r>
              <a:rPr lang="en-GB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Travelodge Hotels, 2020. </a:t>
            </a:r>
            <a:r>
              <a:rPr lang="en-GB" sz="1600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Annual Report Travelodge 2019</a:t>
            </a:r>
            <a:r>
              <a:rPr lang="en-GB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Thame and London Limited, TVL Finance plc and Travelodge Hotels Limited (collectively, “the “Company”).</a:t>
            </a:r>
          </a:p>
          <a:p>
            <a:r>
              <a:rPr lang="en-GB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Kippenberger, T. (2000), "Two contrasting theories of change: Theory E and Theory O", The Antidote, Vol. 5 No. 7, pp. 17-21.</a:t>
            </a:r>
          </a:p>
          <a:p>
            <a:pPr lvl="0"/>
            <a:endParaRPr lang="en-GB" sz="16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14328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356</Words>
  <Application>Microsoft Office PowerPoint</Application>
  <PresentationFormat>Widescreen</PresentationFormat>
  <Paragraphs>53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Calibri Light</vt:lpstr>
      <vt:lpstr>Wingdings</vt:lpstr>
      <vt:lpstr>Office Theme</vt:lpstr>
      <vt:lpstr>Management and Organisational Behaviour                           M5X01924</vt:lpstr>
      <vt:lpstr>Activity: </vt:lpstr>
      <vt:lpstr>PowerPoint Presentation</vt:lpstr>
      <vt:lpstr>PowerPoint Presentation</vt:lpstr>
      <vt:lpstr>PowerPoint Presentation</vt:lpstr>
      <vt:lpstr>Objectives</vt:lpstr>
      <vt:lpstr>PowerPoint Presentation</vt:lpstr>
      <vt:lpstr>THANK YOU . If you have any questions, I am more than happy to answer you .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Management and Organisational Behaviour                           M5X01924</dc:title>
  <dc:creator>andreea sandru</dc:creator>
  <cp:lastModifiedBy>andreea sandru</cp:lastModifiedBy>
  <cp:revision>5</cp:revision>
  <dcterms:created xsi:type="dcterms:W3CDTF">2020-07-22T09:54:51Z</dcterms:created>
  <dcterms:modified xsi:type="dcterms:W3CDTF">2020-07-22T10:32:15Z</dcterms:modified>
</cp:coreProperties>
</file>