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32" r:id="rId1"/>
  </p:sldMasterIdLst>
  <p:sldIdLst>
    <p:sldId id="256" r:id="rId2"/>
    <p:sldId id="257" r:id="rId3"/>
    <p:sldId id="258" r:id="rId4"/>
    <p:sldId id="259" r:id="rId5"/>
    <p:sldId id="260" r:id="rId6"/>
    <p:sldId id="261"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AB3A824-1A51-4B26-AD58-A6D8E14F6C04}" type="datetimeFigureOut">
              <a:rPr lang="en-US" smtClean="0"/>
              <a:t>3/4/2020</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r>
              <a:rPr lang="en-US"/>
              <a:t>
              </a:t>
            </a:r>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6D22F896-40B5-4ADD-8801-0D06FADFA095}" type="slidenum">
              <a:rPr lang="en-US" smtClean="0"/>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11810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smtClean="0"/>
              <a:t>3/4/2020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593193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3E5059C3-6A89-4494-99FF-5A4D6FFD50EB}" type="datetimeFigureOut">
              <a:rPr lang="en-US" smtClean="0"/>
              <a:t>3/4/2020</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r>
              <a:rPr lang="en-US"/>
              <a:t>
              </a:t>
            </a:r>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6D22F896-40B5-4ADD-8801-0D06FADFA095}" type="slidenum">
              <a:rPr lang="en-US" smtClean="0"/>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253300077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smtClean="0"/>
              <a:t>3/4/2020</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36791722"/>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smtClean="0"/>
              <a:t>3/4/2020</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8792429"/>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3/4/2020</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71739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smtClean="0"/>
              <a:t>3/4/2020</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22596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37D525BB-DA17-4BA0-B3C8-3AC3ABC827E6}" type="datetimeFigureOut">
              <a:rPr lang="en-US" smtClean="0"/>
              <a:t>3/4/2020</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r>
              <a:rPr lang="en-US"/>
              <a:t>
              </a:t>
            </a:r>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6D22F896-40B5-4ADD-8801-0D06FADFA095}" type="slidenum">
              <a:rPr lang="en-US" smtClean="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03952144"/>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B16C4C9A-3960-41CF-A4E9-2A8FB932454B}" type="datetimeFigureOut">
              <a:rPr lang="en-US" smtClean="0"/>
              <a:t>3/4/2020</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r>
              <a:rPr lang="en-US"/>
              <a:t>
              </a:t>
            </a:r>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18239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3/4/2020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714496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smtClean="0"/>
              <a:t>3/4/2020</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85609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3CBC1C18-307B-4F68-A007-B5B542270E8D}" type="datetimeFigureOut">
              <a:rPr lang="en-US" smtClean="0"/>
              <a:t>3/4/2020</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6D22F896-40B5-4ADD-8801-0D06FADFA095}" type="slidenum">
              <a:rPr lang="en-US" smtClean="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9632146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hf sldNum="0" hdr="0" ftr="0" dt="0"/>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321FB-E75A-4FA8-83B5-A60F5338D048}"/>
              </a:ext>
            </a:extLst>
          </p:cNvPr>
          <p:cNvSpPr>
            <a:spLocks noGrp="1"/>
          </p:cNvSpPr>
          <p:nvPr>
            <p:ph type="ctrTitle"/>
          </p:nvPr>
        </p:nvSpPr>
        <p:spPr>
          <a:xfrm>
            <a:off x="1170802" y="1098388"/>
            <a:ext cx="10318418" cy="4394988"/>
          </a:xfrm>
        </p:spPr>
        <p:txBody>
          <a:bodyPr/>
          <a:lstStyle/>
          <a:p>
            <a:r>
              <a:rPr lang="en-GB" dirty="0"/>
              <a:t>internship</a:t>
            </a:r>
          </a:p>
        </p:txBody>
      </p:sp>
      <p:sp>
        <p:nvSpPr>
          <p:cNvPr id="3" name="Subtitle 2">
            <a:extLst>
              <a:ext uri="{FF2B5EF4-FFF2-40B4-BE49-F238E27FC236}">
                <a16:creationId xmlns:a16="http://schemas.microsoft.com/office/drawing/2014/main" id="{D127F597-40E8-41BA-AF42-F6CFD2625E7F}"/>
              </a:ext>
            </a:extLst>
          </p:cNvPr>
          <p:cNvSpPr>
            <a:spLocks noGrp="1"/>
          </p:cNvSpPr>
          <p:nvPr>
            <p:ph type="subTitle" idx="1"/>
          </p:nvPr>
        </p:nvSpPr>
        <p:spPr>
          <a:xfrm>
            <a:off x="2151610" y="5928863"/>
            <a:ext cx="8045373" cy="742279"/>
          </a:xfrm>
        </p:spPr>
        <p:txBody>
          <a:bodyPr>
            <a:normAutofit lnSpcReduction="10000"/>
          </a:bodyPr>
          <a:lstStyle/>
          <a:p>
            <a:r>
              <a:rPr lang="en-GB" dirty="0"/>
              <a:t>APPLIED INTERNSHIP</a:t>
            </a:r>
          </a:p>
          <a:p>
            <a:r>
              <a:rPr lang="en-GB" dirty="0"/>
              <a:t>(BMBM6000)</a:t>
            </a:r>
          </a:p>
          <a:p>
            <a:endParaRPr lang="en-GB" dirty="0"/>
          </a:p>
        </p:txBody>
      </p:sp>
      <p:sp>
        <p:nvSpPr>
          <p:cNvPr id="5" name="TextBox 4">
            <a:extLst>
              <a:ext uri="{FF2B5EF4-FFF2-40B4-BE49-F238E27FC236}">
                <a16:creationId xmlns:a16="http://schemas.microsoft.com/office/drawing/2014/main" id="{12B97E6D-71CE-4D6F-8A3F-C9FF38A18538}"/>
              </a:ext>
            </a:extLst>
          </p:cNvPr>
          <p:cNvSpPr txBox="1"/>
          <p:nvPr/>
        </p:nvSpPr>
        <p:spPr>
          <a:xfrm>
            <a:off x="5382934" y="4651616"/>
            <a:ext cx="2801923" cy="1107996"/>
          </a:xfrm>
          <a:prstGeom prst="rect">
            <a:avLst/>
          </a:prstGeom>
          <a:noFill/>
        </p:spPr>
        <p:txBody>
          <a:bodyPr wrap="square" rtlCol="0">
            <a:spAutoFit/>
          </a:bodyPr>
          <a:lstStyle/>
          <a:p>
            <a:r>
              <a:rPr lang="en-GB" sz="2400" b="1" dirty="0"/>
              <a:t>Azan Shah</a:t>
            </a:r>
          </a:p>
          <a:p>
            <a:r>
              <a:rPr lang="en-GB" sz="2400" b="1" dirty="0"/>
              <a:t> 1706936</a:t>
            </a:r>
          </a:p>
          <a:p>
            <a:endParaRPr lang="en-GB" dirty="0"/>
          </a:p>
        </p:txBody>
      </p:sp>
    </p:spTree>
    <p:extLst>
      <p:ext uri="{BB962C8B-B14F-4D97-AF65-F5344CB8AC3E}">
        <p14:creationId xmlns:p14="http://schemas.microsoft.com/office/powerpoint/2010/main" val="2273202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F9F70-B1E6-4EEC-962E-6B19CCA04222}"/>
              </a:ext>
            </a:extLst>
          </p:cNvPr>
          <p:cNvSpPr>
            <a:spLocks noGrp="1"/>
          </p:cNvSpPr>
          <p:nvPr>
            <p:ph type="title"/>
          </p:nvPr>
        </p:nvSpPr>
        <p:spPr>
          <a:xfrm>
            <a:off x="1213228" y="66138"/>
            <a:ext cx="10095132" cy="1387692"/>
          </a:xfrm>
        </p:spPr>
        <p:txBody>
          <a:bodyPr>
            <a:normAutofit fontScale="90000"/>
          </a:bodyPr>
          <a:lstStyle/>
          <a:p>
            <a:r>
              <a:rPr lang="en-GB" dirty="0"/>
              <a:t>Rationale for internship for accounting students?</a:t>
            </a:r>
            <a:br>
              <a:rPr lang="en-GB" dirty="0"/>
            </a:br>
            <a:endParaRPr lang="en-GB" dirty="0"/>
          </a:p>
        </p:txBody>
      </p:sp>
      <p:sp>
        <p:nvSpPr>
          <p:cNvPr id="3" name="Content Placeholder 2">
            <a:extLst>
              <a:ext uri="{FF2B5EF4-FFF2-40B4-BE49-F238E27FC236}">
                <a16:creationId xmlns:a16="http://schemas.microsoft.com/office/drawing/2014/main" id="{C100B658-DBC0-470C-B955-3A378CA0D7AF}"/>
              </a:ext>
            </a:extLst>
          </p:cNvPr>
          <p:cNvSpPr>
            <a:spLocks noGrp="1"/>
          </p:cNvSpPr>
          <p:nvPr>
            <p:ph idx="1"/>
          </p:nvPr>
        </p:nvSpPr>
        <p:spPr>
          <a:xfrm>
            <a:off x="931178" y="1564125"/>
            <a:ext cx="7088697" cy="1229410"/>
          </a:xfrm>
        </p:spPr>
        <p:txBody>
          <a:bodyPr>
            <a:normAutofit fontScale="25000" lnSpcReduction="20000"/>
          </a:bodyPr>
          <a:lstStyle/>
          <a:p>
            <a:r>
              <a:rPr lang="en-GB" sz="7200" dirty="0">
                <a:latin typeface="+mj-lt"/>
              </a:rPr>
              <a:t>Introduction to the world of accountancy.</a:t>
            </a:r>
          </a:p>
          <a:p>
            <a:endParaRPr lang="en-GB" sz="7200" dirty="0">
              <a:latin typeface="+mj-lt"/>
            </a:endParaRPr>
          </a:p>
          <a:p>
            <a:r>
              <a:rPr lang="en-GB" sz="7200" dirty="0">
                <a:latin typeface="+mj-lt"/>
              </a:rPr>
              <a:t>Opportunity for a hands-on experience.</a:t>
            </a:r>
          </a:p>
          <a:p>
            <a:pPr marL="0" indent="0">
              <a:buNone/>
            </a:pPr>
            <a:endParaRPr lang="en-GB" sz="7200" dirty="0">
              <a:latin typeface="+mj-lt"/>
            </a:endParaRPr>
          </a:p>
          <a:p>
            <a:r>
              <a:rPr lang="en-GB" sz="7200" dirty="0">
                <a:latin typeface="+mj-lt"/>
              </a:rPr>
              <a:t>Identify potential strengths and weaknesses.</a:t>
            </a:r>
          </a:p>
          <a:p>
            <a:pPr marL="0" indent="0">
              <a:buNone/>
            </a:pPr>
            <a:endParaRPr lang="en-GB" sz="7200" dirty="0">
              <a:latin typeface="+mj-lt"/>
            </a:endParaRPr>
          </a:p>
          <a:p>
            <a:r>
              <a:rPr lang="en-GB" sz="7200" dirty="0">
                <a:latin typeface="+mj-lt"/>
              </a:rPr>
              <a:t>CV building and career options (Deloitte, 2020)</a:t>
            </a:r>
          </a:p>
          <a:p>
            <a:pPr marL="0" indent="0">
              <a:buNone/>
            </a:pPr>
            <a:endParaRPr lang="en-GB" sz="7200" dirty="0">
              <a:latin typeface="+mj-lt"/>
            </a:endParaRPr>
          </a:p>
          <a:p>
            <a:r>
              <a:rPr lang="en-GB" sz="7200" dirty="0">
                <a:latin typeface="+mj-lt"/>
              </a:rPr>
              <a:t>Explore various topics and specializations. (TAD, 2020)</a:t>
            </a:r>
          </a:p>
          <a:p>
            <a:endParaRPr lang="en-GB" sz="7200" dirty="0">
              <a:latin typeface="+mj-lt"/>
            </a:endParaRPr>
          </a:p>
          <a:p>
            <a:r>
              <a:rPr lang="en-GB" sz="7200" dirty="0">
                <a:latin typeface="+mj-lt"/>
              </a:rPr>
              <a:t>Improve performance in the classroom. </a:t>
            </a:r>
          </a:p>
          <a:p>
            <a:endParaRPr lang="en-GB" sz="7200" dirty="0">
              <a:latin typeface="+mj-lt"/>
            </a:endParaRPr>
          </a:p>
          <a:p>
            <a:r>
              <a:rPr lang="en-GB" sz="7200" dirty="0">
                <a:latin typeface="+mj-lt"/>
              </a:rPr>
              <a:t>Competitive edge. </a:t>
            </a:r>
          </a:p>
          <a:p>
            <a:pPr marL="0" indent="0">
              <a:buNone/>
            </a:pPr>
            <a:endParaRPr lang="en-GB" sz="7200" dirty="0">
              <a:latin typeface="+mj-lt"/>
            </a:endParaRPr>
          </a:p>
          <a:p>
            <a:r>
              <a:rPr lang="en-GB" sz="7200" dirty="0">
                <a:latin typeface="+mj-lt"/>
              </a:rPr>
              <a:t>Networking / Potential employment opportunities. </a:t>
            </a:r>
          </a:p>
          <a:p>
            <a:endParaRPr lang="en-GB" dirty="0">
              <a:latin typeface="+mj-lt"/>
            </a:endParaRPr>
          </a:p>
          <a:p>
            <a:endParaRPr lang="en-GB" dirty="0">
              <a:latin typeface="+mj-lt"/>
            </a:endParaRPr>
          </a:p>
          <a:p>
            <a:endParaRPr lang="en-GB" dirty="0">
              <a:latin typeface="+mj-lt"/>
            </a:endParaRPr>
          </a:p>
          <a:p>
            <a:pPr marL="0" indent="0">
              <a:buNone/>
            </a:pPr>
            <a:r>
              <a:rPr lang="en-GB" dirty="0">
                <a:latin typeface="+mj-lt"/>
              </a:rPr>
              <a:t> </a:t>
            </a:r>
          </a:p>
          <a:p>
            <a:endParaRPr lang="en-GB" dirty="0"/>
          </a:p>
          <a:p>
            <a:endParaRPr lang="en-GB" dirty="0"/>
          </a:p>
          <a:p>
            <a:endParaRPr lang="en-GB" dirty="0"/>
          </a:p>
          <a:p>
            <a:endParaRPr lang="en-GB" dirty="0"/>
          </a:p>
          <a:p>
            <a:endParaRPr lang="en-GB" dirty="0"/>
          </a:p>
        </p:txBody>
      </p:sp>
      <p:pic>
        <p:nvPicPr>
          <p:cNvPr id="3074" name="Picture 2" descr="Image result for wait what meme">
            <a:extLst>
              <a:ext uri="{FF2B5EF4-FFF2-40B4-BE49-F238E27FC236}">
                <a16:creationId xmlns:a16="http://schemas.microsoft.com/office/drawing/2014/main" id="{379AD497-D6BC-4F51-9A67-F327A1767F8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812" r="972" b="19544"/>
          <a:stretch/>
        </p:blipFill>
        <p:spPr bwMode="auto">
          <a:xfrm>
            <a:off x="7608815" y="2412837"/>
            <a:ext cx="3137482" cy="29913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87661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1B89B-6C76-4A43-92C3-885CB15FE27A}"/>
              </a:ext>
            </a:extLst>
          </p:cNvPr>
          <p:cNvSpPr>
            <a:spLocks noGrp="1"/>
          </p:cNvSpPr>
          <p:nvPr>
            <p:ph type="title"/>
          </p:nvPr>
        </p:nvSpPr>
        <p:spPr>
          <a:xfrm>
            <a:off x="1337942" y="249035"/>
            <a:ext cx="10178322" cy="1492132"/>
          </a:xfrm>
        </p:spPr>
        <p:txBody>
          <a:bodyPr/>
          <a:lstStyle/>
          <a:p>
            <a:r>
              <a:rPr lang="en-GB" dirty="0"/>
              <a:t>Organisations that were considered</a:t>
            </a:r>
          </a:p>
        </p:txBody>
      </p:sp>
      <p:sp>
        <p:nvSpPr>
          <p:cNvPr id="3" name="Content Placeholder 2">
            <a:extLst>
              <a:ext uri="{FF2B5EF4-FFF2-40B4-BE49-F238E27FC236}">
                <a16:creationId xmlns:a16="http://schemas.microsoft.com/office/drawing/2014/main" id="{48E8F660-1413-44BE-A6BC-8A834AABA177}"/>
              </a:ext>
            </a:extLst>
          </p:cNvPr>
          <p:cNvSpPr>
            <a:spLocks noGrp="1"/>
          </p:cNvSpPr>
          <p:nvPr>
            <p:ph idx="1"/>
          </p:nvPr>
        </p:nvSpPr>
        <p:spPr/>
        <p:txBody>
          <a:bodyPr>
            <a:normAutofit fontScale="92500" lnSpcReduction="20000"/>
          </a:bodyPr>
          <a:lstStyle/>
          <a:p>
            <a:r>
              <a:rPr lang="en-GB" dirty="0">
                <a:latin typeface="+mj-lt"/>
              </a:rPr>
              <a:t>Deloitte. </a:t>
            </a:r>
            <a:r>
              <a:rPr lang="en-GB" sz="1500" b="1" dirty="0"/>
              <a:t>(Deloitte, 2020)</a:t>
            </a:r>
          </a:p>
          <a:p>
            <a:endParaRPr lang="en-GB" dirty="0">
              <a:latin typeface="+mj-lt"/>
            </a:endParaRPr>
          </a:p>
          <a:p>
            <a:endParaRPr lang="en-GB" dirty="0">
              <a:latin typeface="+mj-lt"/>
            </a:endParaRPr>
          </a:p>
          <a:p>
            <a:r>
              <a:rPr lang="en-GB" dirty="0">
                <a:latin typeface="+mj-lt"/>
              </a:rPr>
              <a:t>KPMG International. </a:t>
            </a:r>
            <a:r>
              <a:rPr lang="en-GB" sz="1400" b="1" dirty="0"/>
              <a:t>(KPMG, 2020)</a:t>
            </a:r>
          </a:p>
          <a:p>
            <a:endParaRPr lang="en-GB" sz="1400" b="1" dirty="0">
              <a:latin typeface="+mj-lt"/>
            </a:endParaRPr>
          </a:p>
          <a:p>
            <a:endParaRPr lang="en-GB" dirty="0">
              <a:latin typeface="+mj-lt"/>
            </a:endParaRPr>
          </a:p>
          <a:p>
            <a:r>
              <a:rPr lang="en-GB" dirty="0" err="1">
                <a:latin typeface="+mj-lt"/>
              </a:rPr>
              <a:t>Runtech</a:t>
            </a:r>
            <a:r>
              <a:rPr lang="en-GB" dirty="0">
                <a:latin typeface="+mj-lt"/>
              </a:rPr>
              <a:t>/</a:t>
            </a:r>
            <a:r>
              <a:rPr lang="en-GB" dirty="0" err="1">
                <a:latin typeface="+mj-lt"/>
              </a:rPr>
              <a:t>Planguard</a:t>
            </a:r>
            <a:r>
              <a:rPr lang="en-GB" dirty="0">
                <a:latin typeface="+mj-lt"/>
              </a:rPr>
              <a:t>. </a:t>
            </a:r>
            <a:r>
              <a:rPr lang="en-GB" sz="1400" b="1" dirty="0"/>
              <a:t>(</a:t>
            </a:r>
            <a:r>
              <a:rPr lang="en-GB" sz="1400" b="1" dirty="0" err="1"/>
              <a:t>Runtech</a:t>
            </a:r>
            <a:r>
              <a:rPr lang="en-GB" sz="1400" b="1" dirty="0"/>
              <a:t>, 2020)</a:t>
            </a:r>
          </a:p>
          <a:p>
            <a:endParaRPr lang="en-GB" dirty="0">
              <a:latin typeface="+mj-lt"/>
            </a:endParaRPr>
          </a:p>
          <a:p>
            <a:endParaRPr lang="en-GB" dirty="0">
              <a:latin typeface="+mj-lt"/>
            </a:endParaRPr>
          </a:p>
          <a:p>
            <a:r>
              <a:rPr lang="en-GB" dirty="0">
                <a:latin typeface="+mj-lt"/>
              </a:rPr>
              <a:t>Clive Atkins &amp; Co Limited. </a:t>
            </a:r>
            <a:r>
              <a:rPr lang="en-GB" sz="1500" b="1" dirty="0"/>
              <a:t>(Clive Atkins &amp; Co, 2020)</a:t>
            </a:r>
          </a:p>
          <a:p>
            <a:endParaRPr lang="en-GB" dirty="0">
              <a:latin typeface="+mj-lt"/>
            </a:endParaRPr>
          </a:p>
          <a:p>
            <a:pPr marL="0" indent="0">
              <a:buNone/>
            </a:pPr>
            <a:endParaRPr lang="en-GB" dirty="0">
              <a:latin typeface="+mj-lt"/>
            </a:endParaRPr>
          </a:p>
        </p:txBody>
      </p:sp>
      <p:pic>
        <p:nvPicPr>
          <p:cNvPr id="2050" name="Picture 2" descr="Image result for Deloitte big four accounting firms">
            <a:extLst>
              <a:ext uri="{FF2B5EF4-FFF2-40B4-BE49-F238E27FC236}">
                <a16:creationId xmlns:a16="http://schemas.microsoft.com/office/drawing/2014/main" id="{A78A9574-061D-4002-B87D-7AF6F14C9C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87797" y="5391945"/>
            <a:ext cx="2570672" cy="47668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KPMG big four accounting firms">
            <a:extLst>
              <a:ext uri="{FF2B5EF4-FFF2-40B4-BE49-F238E27FC236}">
                <a16:creationId xmlns:a16="http://schemas.microsoft.com/office/drawing/2014/main" id="{C184BF56-8E54-4A27-B318-1BB80E5A99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87797" y="4298970"/>
            <a:ext cx="2023585" cy="83087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age result for runtech">
            <a:extLst>
              <a:ext uri="{FF2B5EF4-FFF2-40B4-BE49-F238E27FC236}">
                <a16:creationId xmlns:a16="http://schemas.microsoft.com/office/drawing/2014/main" id="{61DDDDCC-6C91-4DEB-A165-59B31A8F61E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986" t="38149" r="11321" b="39564"/>
          <a:stretch/>
        </p:blipFill>
        <p:spPr bwMode="auto">
          <a:xfrm>
            <a:off x="6687797" y="3347480"/>
            <a:ext cx="2570672" cy="822094"/>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Image result for clive atkins">
            <a:extLst>
              <a:ext uri="{FF2B5EF4-FFF2-40B4-BE49-F238E27FC236}">
                <a16:creationId xmlns:a16="http://schemas.microsoft.com/office/drawing/2014/main" id="{81EE036B-1444-4F64-9437-A382A72BE7E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427" t="26089" r="50000" b="22280"/>
          <a:stretch/>
        </p:blipFill>
        <p:spPr bwMode="auto">
          <a:xfrm>
            <a:off x="6687797" y="2023902"/>
            <a:ext cx="2720380" cy="12454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68408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0EC6C-81E7-4CF9-B00E-850B8A1ECE7D}"/>
              </a:ext>
            </a:extLst>
          </p:cNvPr>
          <p:cNvSpPr>
            <a:spLocks noGrp="1"/>
          </p:cNvSpPr>
          <p:nvPr>
            <p:ph type="title"/>
          </p:nvPr>
        </p:nvSpPr>
        <p:spPr/>
        <p:txBody>
          <a:bodyPr/>
          <a:lstStyle/>
          <a:p>
            <a:r>
              <a:rPr lang="en-GB" dirty="0"/>
              <a:t>Internship Preparation</a:t>
            </a:r>
          </a:p>
        </p:txBody>
      </p:sp>
      <p:sp>
        <p:nvSpPr>
          <p:cNvPr id="3" name="Content Placeholder 2">
            <a:extLst>
              <a:ext uri="{FF2B5EF4-FFF2-40B4-BE49-F238E27FC236}">
                <a16:creationId xmlns:a16="http://schemas.microsoft.com/office/drawing/2014/main" id="{51F90C02-D326-4672-93CB-27B67BC1B451}"/>
              </a:ext>
            </a:extLst>
          </p:cNvPr>
          <p:cNvSpPr>
            <a:spLocks noGrp="1"/>
          </p:cNvSpPr>
          <p:nvPr>
            <p:ph idx="1"/>
          </p:nvPr>
        </p:nvSpPr>
        <p:spPr>
          <a:xfrm>
            <a:off x="855677" y="1782660"/>
            <a:ext cx="11031523" cy="4198690"/>
          </a:xfrm>
        </p:spPr>
        <p:txBody>
          <a:bodyPr>
            <a:normAutofit fontScale="85000" lnSpcReduction="20000"/>
          </a:bodyPr>
          <a:lstStyle/>
          <a:p>
            <a:pPr marL="0" indent="0">
              <a:buNone/>
            </a:pPr>
            <a:endParaRPr lang="en-GB" dirty="0">
              <a:latin typeface="+mj-lt"/>
            </a:endParaRPr>
          </a:p>
          <a:p>
            <a:r>
              <a:rPr lang="en-GB" dirty="0">
                <a:latin typeface="+mj-lt"/>
              </a:rPr>
              <a:t>REMEMBER! First Impressions Last !</a:t>
            </a:r>
          </a:p>
          <a:p>
            <a:endParaRPr lang="en-GB" dirty="0">
              <a:latin typeface="+mj-lt"/>
            </a:endParaRPr>
          </a:p>
          <a:p>
            <a:r>
              <a:rPr lang="en-GB" dirty="0">
                <a:latin typeface="+mj-lt"/>
              </a:rPr>
              <a:t>Show Personal Gratitude.</a:t>
            </a:r>
          </a:p>
          <a:p>
            <a:pPr marL="0" indent="0">
              <a:buNone/>
            </a:pPr>
            <a:endParaRPr lang="en-GB" dirty="0">
              <a:latin typeface="+mj-lt"/>
            </a:endParaRPr>
          </a:p>
          <a:p>
            <a:r>
              <a:rPr lang="en-GB" dirty="0">
                <a:latin typeface="+mj-lt"/>
              </a:rPr>
              <a:t>Learn The Industry.</a:t>
            </a:r>
          </a:p>
          <a:p>
            <a:pPr marL="0" indent="0">
              <a:buNone/>
            </a:pPr>
            <a:endParaRPr lang="en-GB" dirty="0">
              <a:latin typeface="+mj-lt"/>
            </a:endParaRPr>
          </a:p>
          <a:p>
            <a:r>
              <a:rPr lang="en-GB" dirty="0">
                <a:latin typeface="+mj-lt"/>
              </a:rPr>
              <a:t>Review Companies Website.</a:t>
            </a:r>
          </a:p>
          <a:p>
            <a:endParaRPr lang="en-GB" dirty="0">
              <a:latin typeface="+mj-lt"/>
            </a:endParaRPr>
          </a:p>
          <a:p>
            <a:r>
              <a:rPr lang="en-GB" dirty="0">
                <a:latin typeface="+mj-lt"/>
              </a:rPr>
              <a:t>Come In With The Questions.</a:t>
            </a:r>
          </a:p>
          <a:p>
            <a:endParaRPr lang="en-GB" dirty="0">
              <a:latin typeface="+mj-lt"/>
            </a:endParaRPr>
          </a:p>
          <a:p>
            <a:r>
              <a:rPr lang="en-GB" dirty="0">
                <a:latin typeface="+mj-lt"/>
              </a:rPr>
              <a:t>Most Importantly ……. RELAX !                                                                                                                                                                        (AJG, 2017)</a:t>
            </a:r>
          </a:p>
          <a:p>
            <a:pPr marL="0" indent="0">
              <a:buNone/>
            </a:pPr>
            <a:r>
              <a:rPr lang="en-GB" dirty="0">
                <a:latin typeface="+mj-lt"/>
              </a:rPr>
              <a:t>                                                                                                                           </a:t>
            </a:r>
          </a:p>
        </p:txBody>
      </p:sp>
      <p:pic>
        <p:nvPicPr>
          <p:cNvPr id="1026" name="Picture 2" descr="Image result for first impressions">
            <a:extLst>
              <a:ext uri="{FF2B5EF4-FFF2-40B4-BE49-F238E27FC236}">
                <a16:creationId xmlns:a16="http://schemas.microsoft.com/office/drawing/2014/main" id="{F02E5141-AEB8-425C-AC3A-D448FE25B2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56949" y="2166123"/>
            <a:ext cx="3712129" cy="29697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74731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C672A-A67A-4D1E-8A96-4C651786A5A0}"/>
              </a:ext>
            </a:extLst>
          </p:cNvPr>
          <p:cNvSpPr>
            <a:spLocks noGrp="1"/>
          </p:cNvSpPr>
          <p:nvPr>
            <p:ph type="title"/>
          </p:nvPr>
        </p:nvSpPr>
        <p:spPr/>
        <p:txBody>
          <a:bodyPr/>
          <a:lstStyle/>
          <a:p>
            <a:r>
              <a:rPr lang="en-GB" dirty="0"/>
              <a:t>Qualification audit</a:t>
            </a:r>
          </a:p>
        </p:txBody>
      </p:sp>
      <p:sp>
        <p:nvSpPr>
          <p:cNvPr id="3" name="Content Placeholder 2">
            <a:extLst>
              <a:ext uri="{FF2B5EF4-FFF2-40B4-BE49-F238E27FC236}">
                <a16:creationId xmlns:a16="http://schemas.microsoft.com/office/drawing/2014/main" id="{59031ACA-A613-46B1-938F-96E8586F4E0F}"/>
              </a:ext>
            </a:extLst>
          </p:cNvPr>
          <p:cNvSpPr>
            <a:spLocks noGrp="1"/>
          </p:cNvSpPr>
          <p:nvPr>
            <p:ph idx="1"/>
          </p:nvPr>
        </p:nvSpPr>
        <p:spPr>
          <a:xfrm>
            <a:off x="1251678" y="2286001"/>
            <a:ext cx="3261599" cy="4098021"/>
          </a:xfrm>
        </p:spPr>
        <p:txBody>
          <a:bodyPr>
            <a:normAutofit fontScale="85000" lnSpcReduction="10000"/>
          </a:bodyPr>
          <a:lstStyle/>
          <a:p>
            <a:pPr marL="0" indent="0">
              <a:buNone/>
            </a:pPr>
            <a:r>
              <a:rPr lang="en-GB" dirty="0">
                <a:latin typeface="+mj-lt"/>
              </a:rPr>
              <a:t>Current Qualifications:</a:t>
            </a:r>
          </a:p>
          <a:p>
            <a:r>
              <a:rPr lang="en-GB" dirty="0">
                <a:latin typeface="+mj-lt"/>
              </a:rPr>
              <a:t>GCSE English language – B</a:t>
            </a:r>
          </a:p>
          <a:p>
            <a:r>
              <a:rPr lang="en-GB" dirty="0">
                <a:latin typeface="+mj-lt"/>
              </a:rPr>
              <a:t>GCSE English literature – B</a:t>
            </a:r>
          </a:p>
          <a:p>
            <a:r>
              <a:rPr lang="en-GB" dirty="0">
                <a:latin typeface="+mj-lt"/>
              </a:rPr>
              <a:t>GCSE Mathematics – B</a:t>
            </a:r>
          </a:p>
          <a:p>
            <a:r>
              <a:rPr lang="en-GB" dirty="0">
                <a:latin typeface="+mj-lt"/>
              </a:rPr>
              <a:t>GCSE History – A</a:t>
            </a:r>
          </a:p>
          <a:p>
            <a:r>
              <a:rPr lang="en-GB" dirty="0">
                <a:latin typeface="+mj-lt"/>
              </a:rPr>
              <a:t>GCSE Religious Studies – A*</a:t>
            </a:r>
          </a:p>
          <a:p>
            <a:r>
              <a:rPr lang="en-GB" dirty="0">
                <a:latin typeface="+mj-lt"/>
              </a:rPr>
              <a:t>GCSE Physical Education – B</a:t>
            </a:r>
          </a:p>
          <a:p>
            <a:r>
              <a:rPr lang="en-GB" dirty="0">
                <a:latin typeface="+mj-lt"/>
              </a:rPr>
              <a:t>GCSE Geography – C</a:t>
            </a:r>
          </a:p>
          <a:p>
            <a:r>
              <a:rPr lang="en-GB" dirty="0">
                <a:latin typeface="+mj-lt"/>
              </a:rPr>
              <a:t>GCSE Science – C</a:t>
            </a:r>
          </a:p>
          <a:p>
            <a:r>
              <a:rPr lang="en-GB" dirty="0">
                <a:latin typeface="+mj-lt"/>
              </a:rPr>
              <a:t>GCSE Welsh - C</a:t>
            </a:r>
          </a:p>
          <a:p>
            <a:r>
              <a:rPr lang="en-GB" dirty="0">
                <a:latin typeface="+mj-lt"/>
              </a:rPr>
              <a:t>BTEC Business Studies - Distinction</a:t>
            </a:r>
          </a:p>
          <a:p>
            <a:endParaRPr lang="en-GB" dirty="0">
              <a:latin typeface="+mj-lt"/>
            </a:endParaRPr>
          </a:p>
          <a:p>
            <a:pPr marL="0" indent="0">
              <a:buNone/>
            </a:pPr>
            <a:endParaRPr lang="en-GB" dirty="0">
              <a:latin typeface="+mj-lt"/>
            </a:endParaRPr>
          </a:p>
          <a:p>
            <a:endParaRPr lang="en-GB" dirty="0">
              <a:latin typeface="+mj-lt"/>
            </a:endParaRPr>
          </a:p>
        </p:txBody>
      </p:sp>
      <p:sp>
        <p:nvSpPr>
          <p:cNvPr id="4" name="Content Placeholder 2">
            <a:extLst>
              <a:ext uri="{FF2B5EF4-FFF2-40B4-BE49-F238E27FC236}">
                <a16:creationId xmlns:a16="http://schemas.microsoft.com/office/drawing/2014/main" id="{7D2311BB-9E9F-4065-8063-23F87CD3844E}"/>
              </a:ext>
            </a:extLst>
          </p:cNvPr>
          <p:cNvSpPr txBox="1">
            <a:spLocks/>
          </p:cNvSpPr>
          <p:nvPr/>
        </p:nvSpPr>
        <p:spPr>
          <a:xfrm>
            <a:off x="4868732" y="2286000"/>
            <a:ext cx="3261599" cy="4098021"/>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pPr marL="0" indent="0">
              <a:buFont typeface="Arial" panose="020B0604020202020204" pitchFamily="34" charset="0"/>
              <a:buNone/>
            </a:pPr>
            <a:r>
              <a:rPr lang="en-GB" dirty="0">
                <a:latin typeface="+mj-lt"/>
              </a:rPr>
              <a:t>Current Qualifications:</a:t>
            </a:r>
          </a:p>
          <a:p>
            <a:r>
              <a:rPr lang="en-GB" dirty="0">
                <a:latin typeface="+mj-lt"/>
              </a:rPr>
              <a:t>BTEC Level 3 Science Diploma – DDM (Newcastle Under Lyme College)</a:t>
            </a:r>
          </a:p>
          <a:p>
            <a:r>
              <a:rPr lang="en-GB" dirty="0">
                <a:latin typeface="+mj-lt"/>
              </a:rPr>
              <a:t>Welsh Baccalaureate -  Merit</a:t>
            </a:r>
          </a:p>
          <a:p>
            <a:r>
              <a:rPr lang="en-GB" dirty="0">
                <a:latin typeface="+mj-lt"/>
              </a:rPr>
              <a:t>Duke Of Edinburgh Award – Bronze</a:t>
            </a:r>
          </a:p>
          <a:p>
            <a:r>
              <a:rPr lang="en-GB" dirty="0">
                <a:latin typeface="+mj-lt"/>
              </a:rPr>
              <a:t>Level 4 Diploma In Business Management</a:t>
            </a:r>
          </a:p>
          <a:p>
            <a:r>
              <a:rPr lang="en-GB" dirty="0">
                <a:latin typeface="+mj-lt"/>
              </a:rPr>
              <a:t>Level 5 Diploma In Accountancy</a:t>
            </a:r>
          </a:p>
          <a:p>
            <a:endParaRPr lang="en-GB" dirty="0">
              <a:latin typeface="+mj-lt"/>
            </a:endParaRPr>
          </a:p>
          <a:p>
            <a:endParaRPr lang="en-GB" dirty="0">
              <a:latin typeface="+mj-lt"/>
            </a:endParaRPr>
          </a:p>
          <a:p>
            <a:pPr marL="0" indent="0">
              <a:buFont typeface="Arial" panose="020B0604020202020204" pitchFamily="34" charset="0"/>
              <a:buNone/>
            </a:pPr>
            <a:endParaRPr lang="en-GB" dirty="0">
              <a:latin typeface="+mj-lt"/>
            </a:endParaRPr>
          </a:p>
          <a:p>
            <a:endParaRPr lang="en-GB" dirty="0">
              <a:latin typeface="+mj-lt"/>
            </a:endParaRPr>
          </a:p>
        </p:txBody>
      </p:sp>
      <p:sp>
        <p:nvSpPr>
          <p:cNvPr id="6" name="Content Placeholder 2">
            <a:extLst>
              <a:ext uri="{FF2B5EF4-FFF2-40B4-BE49-F238E27FC236}">
                <a16:creationId xmlns:a16="http://schemas.microsoft.com/office/drawing/2014/main" id="{835A9167-F112-496D-B543-B3A9F7E38B58}"/>
              </a:ext>
            </a:extLst>
          </p:cNvPr>
          <p:cNvSpPr txBox="1">
            <a:spLocks/>
          </p:cNvSpPr>
          <p:nvPr/>
        </p:nvSpPr>
        <p:spPr>
          <a:xfrm>
            <a:off x="8309617" y="2285999"/>
            <a:ext cx="3261599" cy="4098021"/>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pPr marL="0" indent="0">
              <a:buFont typeface="Arial" panose="020B0604020202020204" pitchFamily="34" charset="0"/>
              <a:buNone/>
            </a:pPr>
            <a:r>
              <a:rPr lang="en-GB" dirty="0">
                <a:latin typeface="+mj-lt"/>
              </a:rPr>
              <a:t>Currently Working Towards:</a:t>
            </a:r>
          </a:p>
          <a:p>
            <a:r>
              <a:rPr lang="en-GB" dirty="0">
                <a:latin typeface="+mj-lt"/>
              </a:rPr>
              <a:t> Level 6 Diploma in Accountancy</a:t>
            </a:r>
          </a:p>
          <a:p>
            <a:r>
              <a:rPr lang="en-GB" dirty="0">
                <a:latin typeface="+mj-lt"/>
              </a:rPr>
              <a:t>First Class Honours BSc Degree In Accountancy (University Of Wales Trinity Saint David)</a:t>
            </a:r>
          </a:p>
          <a:p>
            <a:r>
              <a:rPr lang="en-GB" dirty="0">
                <a:latin typeface="+mj-lt"/>
              </a:rPr>
              <a:t>Duke Of Edinburgh Award – Silver</a:t>
            </a:r>
          </a:p>
          <a:p>
            <a:r>
              <a:rPr lang="en-GB" dirty="0">
                <a:latin typeface="+mj-lt"/>
              </a:rPr>
              <a:t>Chattered Accountancy Exemptions In ACCA.</a:t>
            </a:r>
          </a:p>
          <a:p>
            <a:pPr marL="0" indent="0">
              <a:buFont typeface="Arial" panose="020B0604020202020204" pitchFamily="34" charset="0"/>
              <a:buNone/>
            </a:pPr>
            <a:r>
              <a:rPr lang="en-GB" dirty="0">
                <a:latin typeface="+mj-lt"/>
              </a:rPr>
              <a:t> </a:t>
            </a:r>
          </a:p>
          <a:p>
            <a:endParaRPr lang="en-GB" dirty="0">
              <a:latin typeface="+mj-lt"/>
            </a:endParaRPr>
          </a:p>
          <a:p>
            <a:pPr marL="0" indent="0">
              <a:buFont typeface="Arial" panose="020B0604020202020204" pitchFamily="34" charset="0"/>
              <a:buNone/>
            </a:pPr>
            <a:endParaRPr lang="en-GB" dirty="0">
              <a:latin typeface="+mj-lt"/>
            </a:endParaRPr>
          </a:p>
          <a:p>
            <a:endParaRPr lang="en-GB" dirty="0">
              <a:latin typeface="+mj-lt"/>
            </a:endParaRPr>
          </a:p>
        </p:txBody>
      </p:sp>
      <p:sp>
        <p:nvSpPr>
          <p:cNvPr id="5" name="TextBox 4">
            <a:extLst>
              <a:ext uri="{FF2B5EF4-FFF2-40B4-BE49-F238E27FC236}">
                <a16:creationId xmlns:a16="http://schemas.microsoft.com/office/drawing/2014/main" id="{B37BF9AF-87EC-460E-A179-109383E1E59E}"/>
              </a:ext>
            </a:extLst>
          </p:cNvPr>
          <p:cNvSpPr txBox="1"/>
          <p:nvPr/>
        </p:nvSpPr>
        <p:spPr>
          <a:xfrm>
            <a:off x="1223715" y="1689851"/>
            <a:ext cx="6608806" cy="369332"/>
          </a:xfrm>
          <a:prstGeom prst="rect">
            <a:avLst/>
          </a:prstGeom>
          <a:noFill/>
        </p:spPr>
        <p:txBody>
          <a:bodyPr wrap="square" rtlCol="0">
            <a:spAutoFit/>
          </a:bodyPr>
          <a:lstStyle/>
          <a:p>
            <a:r>
              <a:rPr lang="en-GB" dirty="0">
                <a:latin typeface="+mj-lt"/>
              </a:rPr>
              <a:t>Why are qualifications important too employers? (</a:t>
            </a:r>
            <a:r>
              <a:rPr lang="en-GB" dirty="0" err="1">
                <a:latin typeface="+mj-lt"/>
              </a:rPr>
              <a:t>Ridoutt</a:t>
            </a:r>
            <a:r>
              <a:rPr lang="en-GB" dirty="0">
                <a:latin typeface="+mj-lt"/>
              </a:rPr>
              <a:t>, 2007)</a:t>
            </a:r>
          </a:p>
        </p:txBody>
      </p:sp>
    </p:spTree>
    <p:extLst>
      <p:ext uri="{BB962C8B-B14F-4D97-AF65-F5344CB8AC3E}">
        <p14:creationId xmlns:p14="http://schemas.microsoft.com/office/powerpoint/2010/main" val="27499480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BA449-C064-4C36-BAB2-949B2622E6ED}"/>
              </a:ext>
            </a:extLst>
          </p:cNvPr>
          <p:cNvSpPr>
            <a:spLocks noGrp="1"/>
          </p:cNvSpPr>
          <p:nvPr>
            <p:ph type="title"/>
          </p:nvPr>
        </p:nvSpPr>
        <p:spPr/>
        <p:txBody>
          <a:bodyPr/>
          <a:lstStyle/>
          <a:p>
            <a:r>
              <a:rPr lang="en-GB" dirty="0"/>
              <a:t>Training needs analysis</a:t>
            </a:r>
          </a:p>
        </p:txBody>
      </p:sp>
      <p:sp>
        <p:nvSpPr>
          <p:cNvPr id="3" name="Content Placeholder 2">
            <a:extLst>
              <a:ext uri="{FF2B5EF4-FFF2-40B4-BE49-F238E27FC236}">
                <a16:creationId xmlns:a16="http://schemas.microsoft.com/office/drawing/2014/main" id="{7C14A239-980D-452C-9141-37E3036BFB34}"/>
              </a:ext>
            </a:extLst>
          </p:cNvPr>
          <p:cNvSpPr>
            <a:spLocks noGrp="1"/>
          </p:cNvSpPr>
          <p:nvPr>
            <p:ph idx="1"/>
          </p:nvPr>
        </p:nvSpPr>
        <p:spPr>
          <a:xfrm>
            <a:off x="1082180" y="1803633"/>
            <a:ext cx="10347820" cy="4075959"/>
          </a:xfrm>
        </p:spPr>
        <p:txBody>
          <a:bodyPr>
            <a:normAutofit fontScale="62500" lnSpcReduction="20000"/>
          </a:bodyPr>
          <a:lstStyle/>
          <a:p>
            <a:r>
              <a:rPr lang="en-GB" sz="2600" dirty="0"/>
              <a:t>Training needs analysis?  What   -  Training needs analysis is a process which helps you review the state of your organisation’s training. With it, you can identify the knowledge-gaps your organisation needs to fill. Once you know what’s missing, you can outline your priorities and shape your Learning &amp; Development strategy. (G, Engineering 2018)</a:t>
            </a:r>
          </a:p>
          <a:p>
            <a:pPr marL="0" indent="0">
              <a:buNone/>
            </a:pPr>
            <a:endParaRPr lang="en-GB" sz="2600" dirty="0"/>
          </a:p>
          <a:p>
            <a:pPr fontAlgn="base"/>
            <a:r>
              <a:rPr lang="en-GB" sz="2600" dirty="0"/>
              <a:t>Training needs analysis?  How – CIPFA the chattered institute of public finance and accountancy can help direct you in the right direction on what training need analysis is best suited for you. CIPFA will be able to provide a short report on what potential training and skill gaps you will need with focus on future employment in the field of accountancy in whatever organisation you choose are within.</a:t>
            </a:r>
          </a:p>
          <a:p>
            <a:pPr fontAlgn="base"/>
            <a:r>
              <a:rPr lang="en-GB" sz="2600" dirty="0"/>
              <a:t> A training needs analysis will:</a:t>
            </a:r>
          </a:p>
          <a:p>
            <a:pPr fontAlgn="base"/>
            <a:r>
              <a:rPr lang="en-GB" sz="2600" dirty="0"/>
              <a:t>Help you identify skills gaps for future employment. </a:t>
            </a:r>
          </a:p>
          <a:p>
            <a:pPr fontAlgn="base"/>
            <a:r>
              <a:rPr lang="en-GB" sz="2600" dirty="0"/>
              <a:t>Support your assumptions on what training is required for future employment.  (CIPFA, 2020)</a:t>
            </a:r>
          </a:p>
          <a:p>
            <a:pPr fontAlgn="base"/>
            <a:r>
              <a:rPr lang="en-GB" sz="2600" dirty="0"/>
              <a:t>Improve employee job performance by utilising existing skills</a:t>
            </a:r>
          </a:p>
          <a:p>
            <a:pPr fontAlgn="base"/>
            <a:r>
              <a:rPr lang="en-GB" sz="2600" dirty="0"/>
              <a:t>Improve business performance by identifying training needs at employee, business and organisational level. (Singh, 1980) (Gibson,1997)</a:t>
            </a:r>
          </a:p>
          <a:p>
            <a:pPr fontAlgn="base"/>
            <a:endParaRPr lang="en-GB" dirty="0"/>
          </a:p>
          <a:p>
            <a:pPr marL="0" indent="0" fontAlgn="base">
              <a:buNone/>
            </a:pPr>
            <a:endParaRPr lang="en-GB" dirty="0"/>
          </a:p>
          <a:p>
            <a:pPr fontAlgn="base"/>
            <a:endParaRPr lang="en-GB" dirty="0"/>
          </a:p>
          <a:p>
            <a:pPr marL="0" indent="0">
              <a:buNone/>
            </a:pPr>
            <a:endParaRPr lang="en-GB" dirty="0"/>
          </a:p>
        </p:txBody>
      </p:sp>
    </p:spTree>
    <p:extLst>
      <p:ext uri="{BB962C8B-B14F-4D97-AF65-F5344CB8AC3E}">
        <p14:creationId xmlns:p14="http://schemas.microsoft.com/office/powerpoint/2010/main" val="2919591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82ACD-A710-4E9D-B797-EDB90F6574A8}"/>
              </a:ext>
            </a:extLst>
          </p:cNvPr>
          <p:cNvSpPr>
            <a:spLocks noGrp="1"/>
          </p:cNvSpPr>
          <p:nvPr>
            <p:ph type="title"/>
          </p:nvPr>
        </p:nvSpPr>
        <p:spPr/>
        <p:txBody>
          <a:bodyPr/>
          <a:lstStyle/>
          <a:p>
            <a:r>
              <a:rPr lang="en-GB" dirty="0"/>
              <a:t>Personal career action plan</a:t>
            </a:r>
          </a:p>
        </p:txBody>
      </p:sp>
      <p:sp>
        <p:nvSpPr>
          <p:cNvPr id="3" name="Content Placeholder 2">
            <a:extLst>
              <a:ext uri="{FF2B5EF4-FFF2-40B4-BE49-F238E27FC236}">
                <a16:creationId xmlns:a16="http://schemas.microsoft.com/office/drawing/2014/main" id="{9D074390-A067-4940-8FD2-3EBD21C7CBE1}"/>
              </a:ext>
            </a:extLst>
          </p:cNvPr>
          <p:cNvSpPr>
            <a:spLocks noGrp="1"/>
          </p:cNvSpPr>
          <p:nvPr>
            <p:ph idx="1"/>
          </p:nvPr>
        </p:nvSpPr>
        <p:spPr>
          <a:xfrm>
            <a:off x="1090569" y="2227407"/>
            <a:ext cx="10663842" cy="3652185"/>
          </a:xfrm>
        </p:spPr>
        <p:txBody>
          <a:bodyPr>
            <a:normAutofit fontScale="92500" lnSpcReduction="10000"/>
          </a:bodyPr>
          <a:lstStyle/>
          <a:p>
            <a:pPr marL="0" indent="0">
              <a:buNone/>
            </a:pPr>
            <a:endParaRPr lang="en-GB" dirty="0"/>
          </a:p>
          <a:p>
            <a:pPr marL="0" indent="0">
              <a:buNone/>
            </a:pPr>
            <a:r>
              <a:rPr lang="en-GB" dirty="0">
                <a:latin typeface="+mj-lt"/>
              </a:rPr>
              <a:t>- </a:t>
            </a:r>
            <a:r>
              <a:rPr lang="en-GB" sz="2200" dirty="0">
                <a:latin typeface="+mj-lt"/>
              </a:rPr>
              <a:t>Why do I need a career action plan? </a:t>
            </a:r>
            <a:r>
              <a:rPr lang="en-GB" dirty="0"/>
              <a:t>A career action plan enables you to focus your thoughts and ideas into a succession of steps to achieve your career goals within a realistic period. The process takes into account the fact that circumstances change and plans can be revised and improved.</a:t>
            </a:r>
          </a:p>
          <a:p>
            <a:pPr marL="0" indent="0">
              <a:buNone/>
            </a:pPr>
            <a:r>
              <a:rPr lang="en-GB" dirty="0">
                <a:latin typeface="+mj-lt"/>
              </a:rPr>
              <a:t>- </a:t>
            </a:r>
            <a:r>
              <a:rPr lang="en-GB" sz="2200" dirty="0">
                <a:latin typeface="+mj-lt"/>
              </a:rPr>
              <a:t>Where do I start?</a:t>
            </a:r>
          </a:p>
          <a:p>
            <a:r>
              <a:rPr lang="en-GB" sz="1400" dirty="0"/>
              <a:t>Consider where you are now.</a:t>
            </a:r>
          </a:p>
          <a:p>
            <a:r>
              <a:rPr lang="en-GB" sz="1400" dirty="0"/>
              <a:t>Decide where you want to be.</a:t>
            </a:r>
          </a:p>
          <a:p>
            <a:pPr marL="0" indent="0">
              <a:buNone/>
            </a:pPr>
            <a:r>
              <a:rPr lang="en-GB" dirty="0">
                <a:latin typeface="+mj-lt"/>
              </a:rPr>
              <a:t>- </a:t>
            </a:r>
            <a:r>
              <a:rPr lang="en-GB" sz="2200" dirty="0">
                <a:latin typeface="+mj-lt"/>
              </a:rPr>
              <a:t>Plan how too get there.</a:t>
            </a:r>
          </a:p>
          <a:p>
            <a:pPr marL="0" indent="0">
              <a:buNone/>
            </a:pPr>
            <a:r>
              <a:rPr lang="en-GB" sz="2200" dirty="0">
                <a:latin typeface="+mj-lt"/>
              </a:rPr>
              <a:t>- Take action.</a:t>
            </a:r>
          </a:p>
          <a:p>
            <a:pPr marL="0" indent="0">
              <a:buNone/>
            </a:pPr>
            <a:r>
              <a:rPr lang="en-GB" sz="2200" dirty="0">
                <a:latin typeface="+mj-lt"/>
              </a:rPr>
              <a:t>- Review Progress.                                                                                                                                                             </a:t>
            </a:r>
          </a:p>
          <a:p>
            <a:pPr marL="0" indent="0">
              <a:buNone/>
            </a:pPr>
            <a:endParaRPr lang="en-GB" dirty="0">
              <a:latin typeface="+mj-lt"/>
            </a:endParaRPr>
          </a:p>
          <a:p>
            <a:pPr marL="0" indent="0">
              <a:buNone/>
            </a:pPr>
            <a:endParaRPr lang="en-GB" dirty="0">
              <a:latin typeface="+mj-lt"/>
            </a:endParaRPr>
          </a:p>
          <a:p>
            <a:pPr marL="0" indent="0">
              <a:buNone/>
            </a:pPr>
            <a:endParaRPr lang="en-GB" dirty="0">
              <a:latin typeface="+mj-lt"/>
            </a:endParaRPr>
          </a:p>
        </p:txBody>
      </p:sp>
      <p:pic>
        <p:nvPicPr>
          <p:cNvPr id="2050" name="Picture 2" descr="action plan in notebook">
            <a:extLst>
              <a:ext uri="{FF2B5EF4-FFF2-40B4-BE49-F238E27FC236}">
                <a16:creationId xmlns:a16="http://schemas.microsoft.com/office/drawing/2014/main" id="{175A9B6E-B48D-400F-8BE4-074B131412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15568" y="3982582"/>
            <a:ext cx="3319768" cy="18970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3582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5160C-39CF-4BBD-A35A-416BE6D8FBBC}"/>
              </a:ext>
            </a:extLst>
          </p:cNvPr>
          <p:cNvSpPr>
            <a:spLocks noGrp="1"/>
          </p:cNvSpPr>
          <p:nvPr>
            <p:ph type="title"/>
          </p:nvPr>
        </p:nvSpPr>
        <p:spPr/>
        <p:txBody>
          <a:bodyPr/>
          <a:lstStyle/>
          <a:p>
            <a:r>
              <a:rPr lang="en-GB" dirty="0"/>
              <a:t>Measurable growth outcomes</a:t>
            </a:r>
          </a:p>
        </p:txBody>
      </p:sp>
      <p:sp>
        <p:nvSpPr>
          <p:cNvPr id="3" name="Content Placeholder 2">
            <a:extLst>
              <a:ext uri="{FF2B5EF4-FFF2-40B4-BE49-F238E27FC236}">
                <a16:creationId xmlns:a16="http://schemas.microsoft.com/office/drawing/2014/main" id="{716BC6E5-CEFF-4987-83BC-CA0685E696D1}"/>
              </a:ext>
            </a:extLst>
          </p:cNvPr>
          <p:cNvSpPr>
            <a:spLocks noGrp="1"/>
          </p:cNvSpPr>
          <p:nvPr>
            <p:ph idx="1"/>
          </p:nvPr>
        </p:nvSpPr>
        <p:spPr>
          <a:xfrm>
            <a:off x="1192955" y="2067887"/>
            <a:ext cx="10178322" cy="3593591"/>
          </a:xfrm>
        </p:spPr>
        <p:txBody>
          <a:bodyPr>
            <a:normAutofit lnSpcReduction="10000"/>
          </a:bodyPr>
          <a:lstStyle/>
          <a:p>
            <a:r>
              <a:rPr lang="en-GB" dirty="0">
                <a:latin typeface="+mj-lt"/>
              </a:rPr>
              <a:t>Outcomes related to professional knowledge.</a:t>
            </a:r>
          </a:p>
          <a:p>
            <a:endParaRPr lang="en-GB" dirty="0">
              <a:latin typeface="+mj-lt"/>
            </a:endParaRPr>
          </a:p>
          <a:p>
            <a:r>
              <a:rPr lang="en-GB" dirty="0">
                <a:latin typeface="+mj-lt"/>
              </a:rPr>
              <a:t>Outcomes related to professional skills.</a:t>
            </a:r>
          </a:p>
          <a:p>
            <a:endParaRPr lang="en-GB" dirty="0">
              <a:latin typeface="+mj-lt"/>
            </a:endParaRPr>
          </a:p>
          <a:p>
            <a:r>
              <a:rPr lang="en-GB" dirty="0">
                <a:latin typeface="+mj-lt"/>
              </a:rPr>
              <a:t>Outcomes related to change attitudes and behaviours to learning.</a:t>
            </a:r>
          </a:p>
          <a:p>
            <a:endParaRPr lang="en-GB" dirty="0">
              <a:latin typeface="+mj-lt"/>
            </a:endParaRPr>
          </a:p>
          <a:p>
            <a:r>
              <a:rPr lang="en-GB" dirty="0">
                <a:latin typeface="+mj-lt"/>
              </a:rPr>
              <a:t>Outcomes related to building career paths</a:t>
            </a:r>
          </a:p>
          <a:p>
            <a:endParaRPr lang="en-GB" dirty="0">
              <a:latin typeface="+mj-lt"/>
            </a:endParaRPr>
          </a:p>
          <a:p>
            <a:r>
              <a:rPr lang="en-GB" dirty="0">
                <a:latin typeface="+mj-lt"/>
              </a:rPr>
              <a:t>Outcomes related to networking with professionals.</a:t>
            </a:r>
          </a:p>
          <a:p>
            <a:endParaRPr lang="en-GB" dirty="0">
              <a:latin typeface="+mj-lt"/>
            </a:endParaRPr>
          </a:p>
          <a:p>
            <a:endParaRPr lang="en-GB" dirty="0">
              <a:latin typeface="+mj-lt"/>
            </a:endParaRPr>
          </a:p>
          <a:p>
            <a:endParaRPr lang="en-GB" dirty="0"/>
          </a:p>
        </p:txBody>
      </p:sp>
    </p:spTree>
    <p:extLst>
      <p:ext uri="{BB962C8B-B14F-4D97-AF65-F5344CB8AC3E}">
        <p14:creationId xmlns:p14="http://schemas.microsoft.com/office/powerpoint/2010/main" val="2619151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1240E-57DA-432E-9F4D-4FBBB22FC84E}"/>
              </a:ext>
            </a:extLst>
          </p:cNvPr>
          <p:cNvSpPr>
            <a:spLocks noGrp="1"/>
          </p:cNvSpPr>
          <p:nvPr>
            <p:ph type="title"/>
          </p:nvPr>
        </p:nvSpPr>
        <p:spPr/>
        <p:txBody>
          <a:bodyPr>
            <a:normAutofit/>
          </a:bodyPr>
          <a:lstStyle/>
          <a:p>
            <a:r>
              <a:rPr lang="en-GB" dirty="0"/>
              <a:t>INTERNSHIP? Professional development? Facilitate?</a:t>
            </a:r>
          </a:p>
        </p:txBody>
      </p:sp>
      <p:sp>
        <p:nvSpPr>
          <p:cNvPr id="3" name="Content Placeholder 2">
            <a:extLst>
              <a:ext uri="{FF2B5EF4-FFF2-40B4-BE49-F238E27FC236}">
                <a16:creationId xmlns:a16="http://schemas.microsoft.com/office/drawing/2014/main" id="{A73472B0-9DF1-4E1E-8CE8-EF2C5D191449}"/>
              </a:ext>
            </a:extLst>
          </p:cNvPr>
          <p:cNvSpPr>
            <a:spLocks noGrp="1"/>
          </p:cNvSpPr>
          <p:nvPr>
            <p:ph idx="1"/>
          </p:nvPr>
        </p:nvSpPr>
        <p:spPr/>
        <p:txBody>
          <a:bodyPr>
            <a:normAutofit fontScale="92500" lnSpcReduction="20000"/>
          </a:bodyPr>
          <a:lstStyle/>
          <a:p>
            <a:endParaRPr lang="en-GB" dirty="0">
              <a:latin typeface="+mj-lt"/>
            </a:endParaRPr>
          </a:p>
          <a:p>
            <a:r>
              <a:rPr lang="en-GB" dirty="0">
                <a:latin typeface="+mj-lt"/>
              </a:rPr>
              <a:t>Practise professionalism.</a:t>
            </a:r>
          </a:p>
          <a:p>
            <a:endParaRPr lang="en-GB" dirty="0">
              <a:latin typeface="+mj-lt"/>
            </a:endParaRPr>
          </a:p>
          <a:p>
            <a:r>
              <a:rPr lang="en-GB" dirty="0">
                <a:latin typeface="+mj-lt"/>
              </a:rPr>
              <a:t>Take the initiative.</a:t>
            </a:r>
          </a:p>
          <a:p>
            <a:endParaRPr lang="en-GB" dirty="0">
              <a:latin typeface="+mj-lt"/>
            </a:endParaRPr>
          </a:p>
          <a:p>
            <a:r>
              <a:rPr lang="en-GB" dirty="0">
                <a:latin typeface="+mj-lt"/>
              </a:rPr>
              <a:t>Maintain effective work habits.</a:t>
            </a:r>
          </a:p>
          <a:p>
            <a:endParaRPr lang="en-GB" dirty="0">
              <a:latin typeface="+mj-lt"/>
            </a:endParaRPr>
          </a:p>
          <a:p>
            <a:r>
              <a:rPr lang="en-GB" dirty="0">
                <a:latin typeface="+mj-lt"/>
              </a:rPr>
              <a:t>Project a professional presence.</a:t>
            </a:r>
          </a:p>
          <a:p>
            <a:pPr marL="0" indent="0">
              <a:buNone/>
            </a:pPr>
            <a:endParaRPr lang="en-GB" dirty="0"/>
          </a:p>
          <a:p>
            <a:r>
              <a:rPr lang="en-GB" dirty="0">
                <a:latin typeface="+mj-lt"/>
              </a:rPr>
              <a:t>Establish a good work ethic.</a:t>
            </a:r>
          </a:p>
        </p:txBody>
      </p:sp>
      <p:pic>
        <p:nvPicPr>
          <p:cNvPr id="1026" name="Picture 2" descr="Picture">
            <a:extLst>
              <a:ext uri="{FF2B5EF4-FFF2-40B4-BE49-F238E27FC236}">
                <a16:creationId xmlns:a16="http://schemas.microsoft.com/office/drawing/2014/main" id="{AC1D7A32-C626-4CA3-A119-8E78A9482F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86372" y="2286001"/>
            <a:ext cx="3101633" cy="38309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42920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C88EC-5535-4419-AF22-B77ABE08122C}"/>
              </a:ext>
            </a:extLst>
          </p:cNvPr>
          <p:cNvSpPr>
            <a:spLocks noGrp="1"/>
          </p:cNvSpPr>
          <p:nvPr>
            <p:ph type="title"/>
          </p:nvPr>
        </p:nvSpPr>
        <p:spPr/>
        <p:txBody>
          <a:bodyPr/>
          <a:lstStyle/>
          <a:p>
            <a:r>
              <a:rPr lang="en-GB" dirty="0"/>
              <a:t>Bibliography </a:t>
            </a:r>
          </a:p>
        </p:txBody>
      </p:sp>
      <p:sp>
        <p:nvSpPr>
          <p:cNvPr id="3" name="Content Placeholder 2">
            <a:extLst>
              <a:ext uri="{FF2B5EF4-FFF2-40B4-BE49-F238E27FC236}">
                <a16:creationId xmlns:a16="http://schemas.microsoft.com/office/drawing/2014/main" id="{DEF64A89-D5D5-41D5-AAE3-7F655ED1861A}"/>
              </a:ext>
            </a:extLst>
          </p:cNvPr>
          <p:cNvSpPr>
            <a:spLocks noGrp="1"/>
          </p:cNvSpPr>
          <p:nvPr>
            <p:ph idx="1"/>
          </p:nvPr>
        </p:nvSpPr>
        <p:spPr>
          <a:xfrm>
            <a:off x="966452" y="1160887"/>
            <a:ext cx="4360557" cy="2327944"/>
          </a:xfrm>
        </p:spPr>
        <p:txBody>
          <a:bodyPr>
            <a:normAutofit fontScale="25000" lnSpcReduction="20000"/>
          </a:bodyPr>
          <a:lstStyle/>
          <a:p>
            <a:pPr marL="0" indent="0">
              <a:buNone/>
            </a:pPr>
            <a:r>
              <a:rPr lang="en-US" sz="3600" dirty="0">
                <a:solidFill>
                  <a:schemeClr val="tx1"/>
                </a:solidFill>
              </a:rPr>
              <a:t>Accountancy, C. I. O. P. F. &amp;., 2020. Training needs analysis. [Online] </a:t>
            </a:r>
            <a:br>
              <a:rPr lang="en-US" sz="3600" dirty="0">
                <a:solidFill>
                  <a:schemeClr val="tx1"/>
                </a:solidFill>
              </a:rPr>
            </a:br>
            <a:r>
              <a:rPr lang="en-US" sz="3600" dirty="0">
                <a:solidFill>
                  <a:schemeClr val="tx1"/>
                </a:solidFill>
              </a:rPr>
              <a:t>Available at: </a:t>
            </a:r>
            <a:r>
              <a:rPr lang="en-US" sz="3600" u="sng" dirty="0">
                <a:solidFill>
                  <a:schemeClr val="tx1"/>
                </a:solidFill>
              </a:rPr>
              <a:t>https://www.cipfa.org/training/training-needs-analysis-service</a:t>
            </a:r>
            <a:br>
              <a:rPr lang="en-US" sz="3600" dirty="0">
                <a:solidFill>
                  <a:schemeClr val="tx1"/>
                </a:solidFill>
              </a:rPr>
            </a:br>
            <a:r>
              <a:rPr lang="en-US" sz="3600" dirty="0">
                <a:solidFill>
                  <a:schemeClr val="tx1"/>
                </a:solidFill>
              </a:rPr>
              <a:t>[Accessed 25 February 2020].</a:t>
            </a:r>
            <a:endParaRPr lang="en-GB" sz="3600" dirty="0">
              <a:solidFill>
                <a:schemeClr val="tx1"/>
              </a:solidFill>
            </a:endParaRPr>
          </a:p>
          <a:p>
            <a:pPr marL="0" indent="0">
              <a:buNone/>
            </a:pPr>
            <a:r>
              <a:rPr lang="en-US" sz="3600" dirty="0">
                <a:solidFill>
                  <a:schemeClr val="tx1"/>
                </a:solidFill>
              </a:rPr>
              <a:t>AJG, 2017. Impact of first impression. [Online] </a:t>
            </a:r>
            <a:br>
              <a:rPr lang="en-US" sz="3600" dirty="0">
                <a:solidFill>
                  <a:schemeClr val="tx1"/>
                </a:solidFill>
              </a:rPr>
            </a:br>
            <a:r>
              <a:rPr lang="en-US" sz="3600" dirty="0">
                <a:solidFill>
                  <a:schemeClr val="tx1"/>
                </a:solidFill>
              </a:rPr>
              <a:t>Available at: </a:t>
            </a:r>
            <a:r>
              <a:rPr lang="en-US" sz="3600" u="sng" dirty="0">
                <a:solidFill>
                  <a:schemeClr val="tx1"/>
                </a:solidFill>
              </a:rPr>
              <a:t>https://ajgdirect.co.uk/ajg-direct-hold-seminar-in-london-on-the-impact-of-first-impression/</a:t>
            </a:r>
            <a:br>
              <a:rPr lang="en-US" sz="3600" dirty="0">
                <a:solidFill>
                  <a:schemeClr val="tx1"/>
                </a:solidFill>
              </a:rPr>
            </a:br>
            <a:r>
              <a:rPr lang="en-US" sz="3600" dirty="0">
                <a:solidFill>
                  <a:schemeClr val="tx1"/>
                </a:solidFill>
              </a:rPr>
              <a:t>[Accessed 22 February 2020].</a:t>
            </a:r>
            <a:endParaRPr lang="en-GB" sz="3600" dirty="0">
              <a:solidFill>
                <a:schemeClr val="tx1"/>
              </a:solidFill>
            </a:endParaRPr>
          </a:p>
          <a:p>
            <a:pPr marL="0" indent="0">
              <a:buNone/>
            </a:pPr>
            <a:r>
              <a:rPr lang="en-US" sz="3600" dirty="0" err="1">
                <a:solidFill>
                  <a:schemeClr val="tx1"/>
                </a:solidFill>
              </a:rPr>
              <a:t>Breakthroughpsychology</a:t>
            </a:r>
            <a:r>
              <a:rPr lang="en-US" sz="3600" dirty="0">
                <a:solidFill>
                  <a:schemeClr val="tx1"/>
                </a:solidFill>
              </a:rPr>
              <a:t>, 2018. Implement your personal development plan.. [Online] </a:t>
            </a:r>
            <a:br>
              <a:rPr lang="en-US" sz="3600" dirty="0">
                <a:solidFill>
                  <a:schemeClr val="tx1"/>
                </a:solidFill>
              </a:rPr>
            </a:br>
            <a:r>
              <a:rPr lang="en-US" sz="3600" dirty="0">
                <a:solidFill>
                  <a:schemeClr val="tx1"/>
                </a:solidFill>
              </a:rPr>
              <a:t>Available at: </a:t>
            </a:r>
            <a:r>
              <a:rPr lang="en-US" sz="3600" u="sng" dirty="0">
                <a:solidFill>
                  <a:schemeClr val="tx1"/>
                </a:solidFill>
              </a:rPr>
              <a:t>http://www.breakthroughpsychologyprogram.com/implement-your-personal-development-plan.html</a:t>
            </a:r>
            <a:br>
              <a:rPr lang="en-US" sz="3600" dirty="0">
                <a:solidFill>
                  <a:schemeClr val="tx1"/>
                </a:solidFill>
              </a:rPr>
            </a:br>
            <a:r>
              <a:rPr lang="en-US" sz="3600" dirty="0">
                <a:solidFill>
                  <a:schemeClr val="tx1"/>
                </a:solidFill>
              </a:rPr>
              <a:t>[Accessed 28 February 2020].</a:t>
            </a:r>
            <a:endParaRPr lang="en-GB" sz="3600" dirty="0">
              <a:solidFill>
                <a:schemeClr val="tx1"/>
              </a:solidFill>
            </a:endParaRPr>
          </a:p>
          <a:p>
            <a:pPr marL="0" indent="0">
              <a:buNone/>
            </a:pPr>
            <a:r>
              <a:rPr lang="en-US" sz="3600" dirty="0">
                <a:solidFill>
                  <a:schemeClr val="tx1"/>
                </a:solidFill>
              </a:rPr>
              <a:t>Broad, D. W., 2018. The 5 Minute Career action plan. Interactive activities to help you focus on career success, Issue 1, p. 8.</a:t>
            </a:r>
            <a:endParaRPr lang="en-GB" sz="3600" dirty="0">
              <a:solidFill>
                <a:schemeClr val="tx1"/>
              </a:solidFill>
            </a:endParaRPr>
          </a:p>
          <a:p>
            <a:pPr marL="0" indent="0">
              <a:buNone/>
            </a:pPr>
            <a:r>
              <a:rPr lang="en-US" sz="3600" dirty="0">
                <a:solidFill>
                  <a:schemeClr val="tx1"/>
                </a:solidFill>
              </a:rPr>
              <a:t>Career advising and professional development, 2019. Make a career plan. [Online] </a:t>
            </a:r>
            <a:br>
              <a:rPr lang="en-US" sz="3600" dirty="0">
                <a:solidFill>
                  <a:schemeClr val="tx1"/>
                </a:solidFill>
              </a:rPr>
            </a:br>
            <a:r>
              <a:rPr lang="en-US" sz="3600" dirty="0">
                <a:solidFill>
                  <a:schemeClr val="tx1"/>
                </a:solidFill>
              </a:rPr>
              <a:t>Available at: </a:t>
            </a:r>
            <a:r>
              <a:rPr lang="en-US" sz="3600" u="sng" dirty="0">
                <a:solidFill>
                  <a:schemeClr val="tx1"/>
                </a:solidFill>
              </a:rPr>
              <a:t>https://capd.mit.edu/services/appointments</a:t>
            </a:r>
            <a:br>
              <a:rPr lang="en-US" sz="3600" dirty="0">
                <a:solidFill>
                  <a:schemeClr val="tx1"/>
                </a:solidFill>
              </a:rPr>
            </a:br>
            <a:r>
              <a:rPr lang="en-US" sz="3600" dirty="0">
                <a:solidFill>
                  <a:schemeClr val="tx1"/>
                </a:solidFill>
              </a:rPr>
              <a:t>[Accessed 25 February 2020].</a:t>
            </a:r>
            <a:endParaRPr lang="en-GB" sz="3600" dirty="0">
              <a:solidFill>
                <a:schemeClr val="tx1"/>
              </a:solidFill>
            </a:endParaRPr>
          </a:p>
          <a:p>
            <a:pPr marL="0" indent="0">
              <a:buNone/>
            </a:pPr>
            <a:r>
              <a:rPr lang="en-US" sz="3600" dirty="0">
                <a:solidFill>
                  <a:schemeClr val="tx1"/>
                </a:solidFill>
              </a:rPr>
              <a:t>Clive Atkins &amp; Co, 2020. The modern accountants. [Online] </a:t>
            </a:r>
            <a:br>
              <a:rPr lang="en-US" sz="3600" dirty="0">
                <a:solidFill>
                  <a:schemeClr val="tx1"/>
                </a:solidFill>
              </a:rPr>
            </a:br>
            <a:r>
              <a:rPr lang="en-US" sz="3600" dirty="0">
                <a:solidFill>
                  <a:schemeClr val="tx1"/>
                </a:solidFill>
              </a:rPr>
              <a:t>Available at: </a:t>
            </a:r>
            <a:r>
              <a:rPr lang="en-US" sz="3600" u="sng" dirty="0">
                <a:solidFill>
                  <a:schemeClr val="tx1"/>
                </a:solidFill>
              </a:rPr>
              <a:t>https://atkinsaccountants.co.uk/</a:t>
            </a:r>
            <a:br>
              <a:rPr lang="en-US" sz="3600" dirty="0">
                <a:solidFill>
                  <a:schemeClr val="tx1"/>
                </a:solidFill>
              </a:rPr>
            </a:br>
            <a:r>
              <a:rPr lang="en-US" sz="3600" dirty="0">
                <a:solidFill>
                  <a:schemeClr val="tx1"/>
                </a:solidFill>
              </a:rPr>
              <a:t>[Accessed 22 February 2020].</a:t>
            </a:r>
            <a:endParaRPr lang="en-GB" sz="3600" dirty="0">
              <a:solidFill>
                <a:schemeClr val="tx1"/>
              </a:solidFill>
            </a:endParaRPr>
          </a:p>
          <a:p>
            <a:pPr marL="0" indent="0">
              <a:buNone/>
            </a:pPr>
            <a:r>
              <a:rPr lang="en-US" sz="3600" dirty="0">
                <a:solidFill>
                  <a:schemeClr val="tx1"/>
                </a:solidFill>
              </a:rPr>
              <a:t>Degrees, T. A., 2020. </a:t>
            </a:r>
            <a:r>
              <a:rPr lang="en-US" sz="3600" dirty="0" err="1">
                <a:solidFill>
                  <a:schemeClr val="tx1"/>
                </a:solidFill>
              </a:rPr>
              <a:t>Bennefits</a:t>
            </a:r>
            <a:r>
              <a:rPr lang="en-US" sz="3600" dirty="0">
                <a:solidFill>
                  <a:schemeClr val="tx1"/>
                </a:solidFill>
              </a:rPr>
              <a:t> of completing an accounting internship. [Online] </a:t>
            </a:r>
            <a:br>
              <a:rPr lang="en-US" sz="3600" dirty="0">
                <a:solidFill>
                  <a:schemeClr val="tx1"/>
                </a:solidFill>
              </a:rPr>
            </a:br>
            <a:r>
              <a:rPr lang="en-US" sz="3600" dirty="0">
                <a:solidFill>
                  <a:schemeClr val="tx1"/>
                </a:solidFill>
              </a:rPr>
              <a:t>Available at: </a:t>
            </a:r>
            <a:r>
              <a:rPr lang="en-US" sz="3600" u="sng" dirty="0">
                <a:solidFill>
                  <a:schemeClr val="tx1"/>
                </a:solidFill>
              </a:rPr>
              <a:t>https://www.topaccountingdegrees.org/faq/what-are-the-benefits-of-completing-an-accounting-internship/</a:t>
            </a:r>
            <a:br>
              <a:rPr lang="en-US" sz="3600" dirty="0">
                <a:solidFill>
                  <a:schemeClr val="tx1"/>
                </a:solidFill>
              </a:rPr>
            </a:br>
            <a:r>
              <a:rPr lang="en-US" sz="3600" dirty="0">
                <a:solidFill>
                  <a:schemeClr val="tx1"/>
                </a:solidFill>
              </a:rPr>
              <a:t>[Accessed 22 February 2020].</a:t>
            </a:r>
            <a:endParaRPr lang="en-GB" sz="3600" dirty="0">
              <a:solidFill>
                <a:schemeClr val="tx1"/>
              </a:solidFill>
            </a:endParaRPr>
          </a:p>
          <a:p>
            <a:endParaRPr lang="en-GB" dirty="0"/>
          </a:p>
        </p:txBody>
      </p:sp>
      <p:sp>
        <p:nvSpPr>
          <p:cNvPr id="5" name="TextBox 4">
            <a:extLst>
              <a:ext uri="{FF2B5EF4-FFF2-40B4-BE49-F238E27FC236}">
                <a16:creationId xmlns:a16="http://schemas.microsoft.com/office/drawing/2014/main" id="{66FAB59C-0AAF-41C0-8125-1D93228FDF1C}"/>
              </a:ext>
            </a:extLst>
          </p:cNvPr>
          <p:cNvSpPr txBox="1"/>
          <p:nvPr/>
        </p:nvSpPr>
        <p:spPr>
          <a:xfrm>
            <a:off x="966452" y="4571903"/>
            <a:ext cx="4234723" cy="1754326"/>
          </a:xfrm>
          <a:prstGeom prst="rect">
            <a:avLst/>
          </a:prstGeom>
          <a:noFill/>
        </p:spPr>
        <p:txBody>
          <a:bodyPr wrap="square" rtlCol="0">
            <a:spAutoFit/>
          </a:bodyPr>
          <a:lstStyle/>
          <a:p>
            <a:r>
              <a:rPr lang="en-US" sz="900" dirty="0"/>
              <a:t>Deloitte, 2020. Summer internship 2020. [Online] </a:t>
            </a:r>
            <a:br>
              <a:rPr lang="en-US" sz="900" dirty="0"/>
            </a:br>
            <a:r>
              <a:rPr lang="en-US" sz="900" dirty="0"/>
              <a:t>Available at: </a:t>
            </a:r>
            <a:r>
              <a:rPr lang="en-US" sz="900" u="sng" dirty="0"/>
              <a:t>https://www2.deloitte.com/ie/en/pages/careers/articles/summer-intern-programme.html</a:t>
            </a:r>
            <a:br>
              <a:rPr lang="en-US" sz="900" dirty="0"/>
            </a:br>
            <a:r>
              <a:rPr lang="en-US" sz="900" dirty="0"/>
              <a:t>[Accessed 22 February 2020].</a:t>
            </a:r>
            <a:endParaRPr lang="en-GB" sz="900" dirty="0"/>
          </a:p>
          <a:p>
            <a:r>
              <a:rPr lang="en-US" sz="900" dirty="0" err="1"/>
              <a:t>Duyen</a:t>
            </a:r>
            <a:r>
              <a:rPr lang="en-US" sz="900" dirty="0"/>
              <a:t>, T. L. H. N. N. T. M., 2018. Developing and validating a scale for </a:t>
            </a:r>
            <a:r>
              <a:rPr lang="en-US" sz="900" dirty="0" err="1"/>
              <a:t>evaluatinginternship</a:t>
            </a:r>
            <a:r>
              <a:rPr lang="en-US" sz="900" dirty="0"/>
              <a:t>-related learning outcomes. Springer, 1(1).</a:t>
            </a:r>
            <a:endParaRPr lang="en-GB" sz="900" dirty="0"/>
          </a:p>
          <a:p>
            <a:r>
              <a:rPr lang="en-US" sz="900" dirty="0"/>
              <a:t>Engineering, G., 2018. How to conduct a training needs analysis. [Online] </a:t>
            </a:r>
            <a:br>
              <a:rPr lang="en-US" sz="900" dirty="0"/>
            </a:br>
            <a:r>
              <a:rPr lang="en-US" sz="900" dirty="0"/>
              <a:t>Available at: </a:t>
            </a:r>
            <a:r>
              <a:rPr lang="en-US" sz="900" u="sng" dirty="0"/>
              <a:t>https://www.growthengineering.co.uk/how-to-do-training-needs-analysis/</a:t>
            </a:r>
            <a:br>
              <a:rPr lang="en-US" sz="900" dirty="0"/>
            </a:br>
            <a:r>
              <a:rPr lang="en-US" sz="900" dirty="0"/>
              <a:t>[Accessed 23 February 2020].</a:t>
            </a:r>
            <a:endParaRPr lang="en-GB" sz="900" dirty="0"/>
          </a:p>
          <a:p>
            <a:r>
              <a:rPr lang="en-US" sz="900" dirty="0"/>
              <a:t>fau.edu, 2020. ATIONALE AND BENEFITS OF AN INTERNSHIP PROGRAM. [Online] </a:t>
            </a:r>
            <a:br>
              <a:rPr lang="en-US" sz="900" dirty="0"/>
            </a:br>
            <a:r>
              <a:rPr lang="en-US" sz="900" dirty="0"/>
              <a:t>Available at: </a:t>
            </a:r>
            <a:r>
              <a:rPr lang="en-US" sz="900" u="sng" dirty="0"/>
              <a:t>https://www.fau.edu/artsandletters/scms/intern-rationale/</a:t>
            </a:r>
            <a:br>
              <a:rPr lang="en-US" sz="900" dirty="0"/>
            </a:br>
            <a:r>
              <a:rPr lang="en-US" sz="900" dirty="0"/>
              <a:t>[Accessed 21 February 2020].</a:t>
            </a:r>
            <a:endParaRPr lang="en-GB" sz="900" dirty="0"/>
          </a:p>
        </p:txBody>
      </p:sp>
      <p:sp>
        <p:nvSpPr>
          <p:cNvPr id="9" name="TextBox 8">
            <a:extLst>
              <a:ext uri="{FF2B5EF4-FFF2-40B4-BE49-F238E27FC236}">
                <a16:creationId xmlns:a16="http://schemas.microsoft.com/office/drawing/2014/main" id="{BCC14BC0-DB68-4E6A-A4BA-B29FC19F9EA5}"/>
              </a:ext>
            </a:extLst>
          </p:cNvPr>
          <p:cNvSpPr txBox="1"/>
          <p:nvPr/>
        </p:nvSpPr>
        <p:spPr>
          <a:xfrm>
            <a:off x="6266576" y="1128451"/>
            <a:ext cx="5163424" cy="5493812"/>
          </a:xfrm>
          <a:prstGeom prst="rect">
            <a:avLst/>
          </a:prstGeom>
          <a:noFill/>
        </p:spPr>
        <p:txBody>
          <a:bodyPr wrap="square" rtlCol="0">
            <a:spAutoFit/>
          </a:bodyPr>
          <a:lstStyle/>
          <a:p>
            <a:r>
              <a:rPr lang="en-US" sz="900" dirty="0"/>
              <a:t>Gibson, S. B. &amp;., 1997. Training Needs Analysis: A Resource for Identifying Training Needs, Selecting Training Strategies and Developing Training Plans. </a:t>
            </a:r>
            <a:r>
              <a:rPr lang="en-US" sz="900" dirty="0" err="1"/>
              <a:t>ll</a:t>
            </a:r>
            <a:r>
              <a:rPr lang="en-US" sz="900" dirty="0"/>
              <a:t> ed. </a:t>
            </a:r>
            <a:r>
              <a:rPr lang="en-US" sz="900" dirty="0" err="1"/>
              <a:t>s.l.:Gower</a:t>
            </a:r>
            <a:r>
              <a:rPr lang="en-US" sz="900" dirty="0"/>
              <a:t> publishing Ltd 2nd revised </a:t>
            </a:r>
            <a:r>
              <a:rPr lang="en-US" sz="900" dirty="0" err="1"/>
              <a:t>editiion</a:t>
            </a:r>
            <a:r>
              <a:rPr lang="en-US" sz="900" dirty="0"/>
              <a:t>.</a:t>
            </a:r>
            <a:endParaRPr lang="en-GB" sz="900" dirty="0"/>
          </a:p>
          <a:p>
            <a:r>
              <a:rPr lang="en-US" sz="900" dirty="0" err="1"/>
              <a:t>Karella</a:t>
            </a:r>
            <a:r>
              <a:rPr lang="en-US" sz="900" dirty="0"/>
              <a:t>, M., 2017. 5 Steps to building your personal career plan. [Online] </a:t>
            </a:r>
            <a:br>
              <a:rPr lang="en-US" sz="900" dirty="0"/>
            </a:br>
            <a:r>
              <a:rPr lang="en-US" sz="900" dirty="0"/>
              <a:t>Available at: </a:t>
            </a:r>
            <a:r>
              <a:rPr lang="en-US" sz="900" u="sng" dirty="0"/>
              <a:t>https://www.careeraddict.com/building-career-plan</a:t>
            </a:r>
            <a:br>
              <a:rPr lang="en-US" sz="900" dirty="0"/>
            </a:br>
            <a:r>
              <a:rPr lang="en-US" sz="900" dirty="0"/>
              <a:t>[Accessed 28 February 2020].</a:t>
            </a:r>
            <a:endParaRPr lang="en-GB" sz="900" dirty="0"/>
          </a:p>
          <a:p>
            <a:r>
              <a:rPr lang="en-US" sz="900" dirty="0"/>
              <a:t>KPMG, 2020. KPMG. [Online] </a:t>
            </a:r>
            <a:br>
              <a:rPr lang="en-US" sz="900" dirty="0"/>
            </a:br>
            <a:r>
              <a:rPr lang="en-US" sz="900" dirty="0"/>
              <a:t>Available at: </a:t>
            </a:r>
            <a:r>
              <a:rPr lang="en-US" sz="900" u="sng" dirty="0"/>
              <a:t>https://home.kpmg/uk/en/home.html</a:t>
            </a:r>
            <a:br>
              <a:rPr lang="en-US" sz="900" dirty="0"/>
            </a:br>
            <a:r>
              <a:rPr lang="en-US" sz="900" dirty="0"/>
              <a:t>[Accessed 22 February 2020].</a:t>
            </a:r>
            <a:endParaRPr lang="en-GB" sz="900" dirty="0"/>
          </a:p>
          <a:p>
            <a:r>
              <a:rPr lang="en-US" sz="900" dirty="0"/>
              <a:t>Loretto, P., 2019. How to prepare yourself before your internship. [Online] </a:t>
            </a:r>
            <a:br>
              <a:rPr lang="en-US" sz="900" dirty="0"/>
            </a:br>
            <a:r>
              <a:rPr lang="en-US" sz="900" dirty="0"/>
              <a:t>Available at: </a:t>
            </a:r>
            <a:r>
              <a:rPr lang="en-US" sz="900" u="sng" dirty="0"/>
              <a:t>https://www.thebalancecareers.com/how-to-prepare-yourself-before-your-internship-starts-1986751</a:t>
            </a:r>
            <a:br>
              <a:rPr lang="en-US" sz="900" dirty="0"/>
            </a:br>
            <a:r>
              <a:rPr lang="en-US" sz="900" dirty="0"/>
              <a:t>[Accessed 23 February 2020].</a:t>
            </a:r>
            <a:endParaRPr lang="en-GB" sz="900" dirty="0"/>
          </a:p>
          <a:p>
            <a:r>
              <a:rPr lang="en-US" sz="900" dirty="0"/>
              <a:t>Matthews, M., 2011. 7 tips for internship preparation. [Online] </a:t>
            </a:r>
            <a:br>
              <a:rPr lang="en-US" sz="900" dirty="0"/>
            </a:br>
            <a:r>
              <a:rPr lang="en-US" sz="900" dirty="0"/>
              <a:t>Available at: </a:t>
            </a:r>
            <a:r>
              <a:rPr lang="en-US" sz="900" u="sng" dirty="0"/>
              <a:t>https://career.vt.edu/experience/Internships/maximize.html</a:t>
            </a:r>
            <a:br>
              <a:rPr lang="en-US" sz="900" dirty="0"/>
            </a:br>
            <a:r>
              <a:rPr lang="en-US" sz="900" dirty="0"/>
              <a:t>[Accessed 23 February 2020].</a:t>
            </a:r>
            <a:endParaRPr lang="en-GB" sz="900" dirty="0"/>
          </a:p>
          <a:p>
            <a:r>
              <a:rPr lang="en-US" sz="900" dirty="0"/>
              <a:t>me.me, 2020. [Online] </a:t>
            </a:r>
            <a:br>
              <a:rPr lang="en-US" sz="900" dirty="0"/>
            </a:br>
            <a:r>
              <a:rPr lang="en-US" sz="900" dirty="0"/>
              <a:t>Available at: </a:t>
            </a:r>
            <a:r>
              <a:rPr lang="en-US" sz="900" u="sng" dirty="0"/>
              <a:t>https://me.me/i/wait-what-yisugr-20-wait-what-memes-for-when-you-6c721589281f41969687b6b4953a9751</a:t>
            </a:r>
            <a:br>
              <a:rPr lang="en-US" sz="900" dirty="0"/>
            </a:br>
            <a:r>
              <a:rPr lang="en-US" sz="900" dirty="0"/>
              <a:t>[Accessed 25 February 2020].</a:t>
            </a:r>
            <a:endParaRPr lang="en-GB" sz="900" dirty="0"/>
          </a:p>
          <a:p>
            <a:r>
              <a:rPr lang="en-US" sz="900" dirty="0" err="1"/>
              <a:t>Ridoutt</a:t>
            </a:r>
            <a:r>
              <a:rPr lang="en-US" sz="900" dirty="0"/>
              <a:t>, C. s. s. &amp;. L., 2007. The importance employers attach to employee qualifications. Asia Pacific Journal of human resources., l(1), pp. 181-199.</a:t>
            </a:r>
            <a:endParaRPr lang="en-GB" sz="900" dirty="0"/>
          </a:p>
          <a:p>
            <a:r>
              <a:rPr lang="en-US" sz="900" dirty="0" err="1"/>
              <a:t>Runtech</a:t>
            </a:r>
            <a:r>
              <a:rPr lang="en-US" sz="900" dirty="0"/>
              <a:t>, 2020. </a:t>
            </a:r>
            <a:r>
              <a:rPr lang="en-US" sz="900" dirty="0" err="1"/>
              <a:t>Runtech</a:t>
            </a:r>
            <a:r>
              <a:rPr lang="en-US" sz="900" dirty="0"/>
              <a:t>. [Online] </a:t>
            </a:r>
            <a:br>
              <a:rPr lang="en-US" sz="900" dirty="0"/>
            </a:br>
            <a:r>
              <a:rPr lang="en-US" sz="900" dirty="0"/>
              <a:t>Available at: </a:t>
            </a:r>
            <a:r>
              <a:rPr lang="en-US" sz="900" u="sng" dirty="0"/>
              <a:t>http://www.runtech.ltd.uk/about.html</a:t>
            </a:r>
            <a:br>
              <a:rPr lang="en-US" sz="900" dirty="0"/>
            </a:br>
            <a:r>
              <a:rPr lang="en-US" sz="900" dirty="0"/>
              <a:t>[Accessed 22 February 2020].</a:t>
            </a:r>
            <a:endParaRPr lang="en-GB" sz="900" dirty="0"/>
          </a:p>
          <a:p>
            <a:r>
              <a:rPr lang="en-US" sz="900" dirty="0" err="1"/>
              <a:t>Scime</a:t>
            </a:r>
            <a:r>
              <a:rPr lang="en-US" sz="900" dirty="0"/>
              <a:t>, J. I.-K. &amp;. D. M. &amp;. R., 2017. Assessing Program Goals,. </a:t>
            </a:r>
            <a:r>
              <a:rPr lang="en-US" sz="900" dirty="0" err="1"/>
              <a:t>Asseing</a:t>
            </a:r>
            <a:r>
              <a:rPr lang="en-US" sz="900" dirty="0"/>
              <a:t> goals, Volume 1, p. 16.</a:t>
            </a:r>
            <a:endParaRPr lang="en-GB" sz="900" dirty="0"/>
          </a:p>
          <a:p>
            <a:r>
              <a:rPr lang="en-US" sz="900" dirty="0"/>
              <a:t>Singh, F. P. a. D., 1990. Training needs assessment (and application) in an. The Australian journal of educational technology., pp. 137-151.</a:t>
            </a:r>
            <a:endParaRPr lang="en-GB" sz="900" dirty="0"/>
          </a:p>
          <a:p>
            <a:r>
              <a:rPr lang="en-US" sz="900" dirty="0"/>
              <a:t>Up, W., 2019. Internship First Day </a:t>
            </a:r>
            <a:r>
              <a:rPr lang="en-US" sz="900" dirty="0" err="1"/>
              <a:t>Preperation</a:t>
            </a:r>
            <a:r>
              <a:rPr lang="en-US" sz="900" dirty="0"/>
              <a:t>. [Online] </a:t>
            </a:r>
            <a:br>
              <a:rPr lang="en-US" sz="900" dirty="0"/>
            </a:br>
            <a:r>
              <a:rPr lang="en-US" sz="900" dirty="0"/>
              <a:t>Available at: </a:t>
            </a:r>
            <a:r>
              <a:rPr lang="en-US" sz="900" u="sng" dirty="0"/>
              <a:t>https://www.wayup.com/guide/community/prepare-first-day-internship/</a:t>
            </a:r>
            <a:br>
              <a:rPr lang="en-US" sz="900" dirty="0"/>
            </a:br>
            <a:r>
              <a:rPr lang="en-US" sz="900" dirty="0"/>
              <a:t>[Accessed 23 February 2020].</a:t>
            </a:r>
            <a:endParaRPr lang="en-GB" sz="900" dirty="0"/>
          </a:p>
          <a:p>
            <a:r>
              <a:rPr lang="en-US" sz="900" dirty="0"/>
              <a:t>Ursinus College, 2020. Benefits of Internship. [Online] </a:t>
            </a:r>
            <a:br>
              <a:rPr lang="en-US" sz="900" dirty="0"/>
            </a:br>
            <a:r>
              <a:rPr lang="en-US" sz="900" dirty="0"/>
              <a:t>Available at: </a:t>
            </a:r>
            <a:r>
              <a:rPr lang="en-US" sz="900" u="sng" dirty="0"/>
              <a:t>https://www.ursinus.edu/offices/career-and-post-graduate-development/internships-and-externships/benefits-of-an-internship/</a:t>
            </a:r>
            <a:br>
              <a:rPr lang="en-US" sz="900" dirty="0"/>
            </a:br>
            <a:r>
              <a:rPr lang="en-US" sz="900" dirty="0"/>
              <a:t>[Accessed 22 February 2020].</a:t>
            </a:r>
            <a:endParaRPr lang="en-GB" sz="900" dirty="0"/>
          </a:p>
          <a:p>
            <a:r>
              <a:rPr lang="en-US" sz="900" dirty="0"/>
              <a:t>Virginia Tech, 2019. </a:t>
            </a:r>
            <a:r>
              <a:rPr lang="en-US" sz="900" dirty="0" err="1"/>
              <a:t>Maximising</a:t>
            </a:r>
            <a:r>
              <a:rPr lang="en-US" sz="900" dirty="0"/>
              <a:t> your experience. [Online] </a:t>
            </a:r>
            <a:br>
              <a:rPr lang="en-US" sz="900" dirty="0"/>
            </a:br>
            <a:r>
              <a:rPr lang="en-US" sz="900" dirty="0"/>
              <a:t>Available at: </a:t>
            </a:r>
            <a:r>
              <a:rPr lang="en-US" sz="900" u="sng" dirty="0"/>
              <a:t>https://career.vt.edu/experience/Internships/maximize.html</a:t>
            </a:r>
            <a:br>
              <a:rPr lang="en-US" sz="900" dirty="0"/>
            </a:br>
            <a:r>
              <a:rPr lang="en-US" sz="900" dirty="0"/>
              <a:t>[Accessed 28 February 2020].</a:t>
            </a:r>
            <a:endParaRPr lang="en-GB" sz="900" dirty="0"/>
          </a:p>
          <a:p>
            <a:endParaRPr lang="en-GB" dirty="0"/>
          </a:p>
        </p:txBody>
      </p:sp>
    </p:spTree>
    <p:extLst>
      <p:ext uri="{BB962C8B-B14F-4D97-AF65-F5344CB8AC3E}">
        <p14:creationId xmlns:p14="http://schemas.microsoft.com/office/powerpoint/2010/main" val="3436829970"/>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171312"/>
      </a:dk2>
      <a:lt2>
        <a:srgbClr val="F7F0DF"/>
      </a:lt2>
      <a:accent1>
        <a:srgbClr val="53AE6E"/>
      </a:accent1>
      <a:accent2>
        <a:srgbClr val="326267"/>
      </a:accent2>
      <a:accent3>
        <a:srgbClr val="C5C34A"/>
      </a:accent3>
      <a:accent4>
        <a:srgbClr val="BF6546"/>
      </a:accent4>
      <a:accent5>
        <a:srgbClr val="81B5A8"/>
      </a:accent5>
      <a:accent6>
        <a:srgbClr val="636455"/>
      </a:accent6>
      <a:hlink>
        <a:srgbClr val="81B5A8"/>
      </a:hlink>
      <a:folHlink>
        <a:srgbClr val="936888"/>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A1A3E1F0-B5EF-49C5-810A-B1B32AEDDC80}"/>
    </a:ext>
  </a:extLst>
</a:theme>
</file>

<file path=docProps/app.xml><?xml version="1.0" encoding="utf-8"?>
<Properties xmlns="http://schemas.openxmlformats.org/officeDocument/2006/extended-properties" xmlns:vt="http://schemas.openxmlformats.org/officeDocument/2006/docPropsVTypes">
  <Template>TM10001106[[fn=Badge]]</Template>
  <TotalTime>387</TotalTime>
  <Words>1539</Words>
  <Application>Microsoft Office PowerPoint</Application>
  <PresentationFormat>Widescreen</PresentationFormat>
  <Paragraphs>150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Gill Sans MT</vt:lpstr>
      <vt:lpstr>Impact</vt:lpstr>
      <vt:lpstr>Badge</vt:lpstr>
      <vt:lpstr>internship</vt:lpstr>
      <vt:lpstr>Rationale for internship for accounting students? </vt:lpstr>
      <vt:lpstr>Organisations that were considered</vt:lpstr>
      <vt:lpstr>Internship Preparation</vt:lpstr>
      <vt:lpstr>Qualification audit</vt:lpstr>
      <vt:lpstr>Training needs analysis</vt:lpstr>
      <vt:lpstr>Personal career action plan</vt:lpstr>
      <vt:lpstr>Measurable growth outcomes</vt:lpstr>
      <vt:lpstr>INTERNSHIP? Professional development? Facilitate?</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internship</dc:title>
  <dc:creator>Syed Shah (1706936)</dc:creator>
  <cp:lastModifiedBy>Syed Shah (1706936)</cp:lastModifiedBy>
  <cp:revision>65</cp:revision>
  <dcterms:created xsi:type="dcterms:W3CDTF">2020-02-26T12:36:59Z</dcterms:created>
  <dcterms:modified xsi:type="dcterms:W3CDTF">2020-03-04T15:48:07Z</dcterms:modified>
</cp:coreProperties>
</file>