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0" r:id="rId1"/>
  </p:sldMasterIdLst>
  <p:notesMasterIdLst>
    <p:notesMasterId r:id="rId15"/>
  </p:notesMasterIdLst>
  <p:sldIdLst>
    <p:sldId id="256" r:id="rId2"/>
    <p:sldId id="311" r:id="rId3"/>
    <p:sldId id="312" r:id="rId4"/>
    <p:sldId id="313" r:id="rId5"/>
    <p:sldId id="314" r:id="rId6"/>
    <p:sldId id="315" r:id="rId7"/>
    <p:sldId id="316" r:id="rId8"/>
    <p:sldId id="317" r:id="rId9"/>
    <p:sldId id="318" r:id="rId10"/>
    <p:sldId id="319" r:id="rId11"/>
    <p:sldId id="320" r:id="rId12"/>
    <p:sldId id="321" r:id="rId13"/>
    <p:sldId id="322" r:id="rId14"/>
  </p:sldIdLst>
  <p:sldSz cx="9144000" cy="5143500" type="screen16x9"/>
  <p:notesSz cx="6858000" cy="9144000"/>
  <p:embeddedFontLst>
    <p:embeddedFont>
      <p:font typeface="Manrope" pitchFamily="2" charset="0"/>
      <p:regular r:id="rId16"/>
      <p:bold r:id="rId17"/>
    </p:embeddedFont>
    <p:embeddedFont>
      <p:font typeface="Manrope ExtraBold" pitchFamily="2" charset="0"/>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A95C932-E784-4CB2-A5AD-866CA36957C7}">
  <a:tblStyle styleId="{2A95C932-E784-4CB2-A5AD-866CA36957C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B6D2CAA-6052-434E-9127-54DEF9CF86A6}"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740" autoAdjust="0"/>
  </p:normalViewPr>
  <p:slideViewPr>
    <p:cSldViewPr snapToGrid="0">
      <p:cViewPr varScale="1">
        <p:scale>
          <a:sx n="118" d="100"/>
          <a:sy n="118" d="100"/>
        </p:scale>
        <p:origin x="1480"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7"/>
        <p:cNvGrpSpPr/>
        <p:nvPr/>
      </p:nvGrpSpPr>
      <p:grpSpPr>
        <a:xfrm>
          <a:off x="0" y="0"/>
          <a:ext cx="0" cy="0"/>
          <a:chOff x="0" y="0"/>
          <a:chExt cx="0" cy="0"/>
        </a:xfrm>
      </p:grpSpPr>
      <p:sp>
        <p:nvSpPr>
          <p:cNvPr id="438" name="Google Shape;438;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9" name="Google Shape;439;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Welcome to the Presentation!!!</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Cover Page</a:t>
            </a:r>
          </a:p>
        </p:txBody>
      </p:sp>
    </p:spTree>
    <p:extLst>
      <p:ext uri="{BB962C8B-B14F-4D97-AF65-F5344CB8AC3E}">
        <p14:creationId xmlns:p14="http://schemas.microsoft.com/office/powerpoint/2010/main" val="3689173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Table of content!!</a:t>
            </a:r>
          </a:p>
        </p:txBody>
      </p:sp>
    </p:spTree>
    <p:extLst>
      <p:ext uri="{BB962C8B-B14F-4D97-AF65-F5344CB8AC3E}">
        <p14:creationId xmlns:p14="http://schemas.microsoft.com/office/powerpoint/2010/main" val="2951857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 hotel's guest service is "the assistance and advice provided to those who make reservations, stay, and purchase products and services at the hotel." A hotel's response to a visitor's complaint or request is an example of its guest service (Walker, 2021). They provide adaptive guest service. Service or assistance will only be provided if requested by the guest. Maintaining a loyal client base is a constant goal of good guest service. It is the factor that ensures repeat business from satisfied clients, as per Wood (2015). Customers that stick around generate more income, and it costs far less per retained client than it does to attract a new one. The chosen hotel for this presentation is JW Marriott Grosvenor House London. In this presentation, the target customers of JW Marriott Grosvenor House London will be discussed, followed by the nature, Scope and role of guest services in the hotel industry. The importance of quality service in the hotel industry will be discussed, and the skills and strategies required to meet customer expectations will be discussed.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807665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JW Marriott Grosvenor House London on Park Lane is a storied landmark with a legacy as distinctive as its location. Long linked with royalty, foreign leaders, and celebrities, the former house of the Dukes of Westminster and Gloucester was initially conceived and renovated as a hotel in 1929 by legendary architects L. Rome Guthrie and Sir Edwin Lutyens. Park Lane in the centre of Mayfair is home to this luxurious 5-star hotel, where visitors can enjoy first-rate service, delectable cuisine,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breathtaking</a:t>
            </a:r>
            <a:r>
              <a:rPr lang="en-GB" sz="1800" dirty="0">
                <a:effectLst/>
                <a:latin typeface="Arial" panose="020B0604020202020204" pitchFamily="34" charset="0"/>
                <a:ea typeface="Calibri" panose="020F0502020204030204" pitchFamily="34" charset="0"/>
                <a:cs typeface="Times New Roman" panose="02020603050405020304" pitchFamily="18" charset="0"/>
              </a:rPr>
              <a:t> views of nearby Hyde Park (Marriott.com, 2022). Visitors can walk to Bond Street, Knightsbridge, Regent Street, Buckingham Palace, the Victoria and Albert Museum, the Natural History Museum, and the West End, so they can easily access all London offers. Relax comfortably in one of its spacious guest rooms or suites with pillowtop mattresses, marble baths, thoughtfully selected amenities, and complimentary high-speed Internet access. Keep up with the training programme </a:t>
            </a:r>
            <a:r>
              <a:rPr lang="en-GB" sz="1800">
                <a:effectLst/>
                <a:latin typeface="Arial" panose="020B0604020202020204" pitchFamily="34" charset="0"/>
                <a:ea typeface="Calibri" panose="020F0502020204030204" pitchFamily="34" charset="0"/>
                <a:cs typeface="Times New Roman" panose="02020603050405020304" pitchFamily="18" charset="0"/>
              </a:rPr>
              <a:t>at the </a:t>
            </a:r>
            <a:r>
              <a:rPr lang="en-GB" sz="1800" dirty="0">
                <a:effectLst/>
                <a:latin typeface="Arial" panose="020B0604020202020204" pitchFamily="34" charset="0"/>
                <a:ea typeface="Calibri" panose="020F0502020204030204" pitchFamily="34" charset="0"/>
                <a:cs typeface="Times New Roman" panose="02020603050405020304" pitchFamily="18" charset="0"/>
              </a:rPr>
              <a:t>cutting-edge fitness centre or relax in the Executive Lounge. Indulge in delectable dishes at JW Steakhouse, relax with a cup of tea in the Park Room and unwind with a drink at the Bourbon Bar (Booking.com, 2022).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409339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An organisation's "Target Market" is the subset of the population most likely to become paying customers. </a:t>
            </a:r>
            <a:r>
              <a:rPr lang="en-GB" sz="1800" b="1" dirty="0">
                <a:effectLst/>
                <a:latin typeface="Arial" panose="020B0604020202020204" pitchFamily="34" charset="0"/>
                <a:ea typeface="Calibri" panose="020F0502020204030204" pitchFamily="34" charset="0"/>
                <a:cs typeface="Times New Roman" panose="02020603050405020304" pitchFamily="18" charset="0"/>
              </a:rPr>
              <a:t>Most of their guests are high-spending business people and Millennial tourists</a:t>
            </a:r>
            <a:r>
              <a:rPr lang="en-GB" sz="1800" dirty="0">
                <a:effectLst/>
                <a:latin typeface="Arial" panose="020B0604020202020204" pitchFamily="34" charset="0"/>
                <a:ea typeface="Calibri" panose="020F0502020204030204" pitchFamily="34" charset="0"/>
                <a:cs typeface="Times New Roman" panose="02020603050405020304" pitchFamily="18" charset="0"/>
              </a:rPr>
              <a:t> who place a high value on confidentiality and are willing to pay extra for their accommodations.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Besides, Tourists enjoy a tranquil and luxurious stay here. JW Marriott Grosvenor House London has diversified into various fields to meet the needs of a wide variety of customers.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1693771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Business tourists move from one place to another for business, not leisure (Ford and Sturman, 2020). The internet at the hotel is fast, safe, and reliable. Business tourists require uninterrupted internet service to communicate with different parties. The hotel's location and professional conference spaces will likely be attractive to business guests for arranging. Besides supporting its most valued business clients nutritionally, the hotel offers a customised menu according to the needs of different customers. The hotel provides urgent assistance to business travellers by reserving flights and providing transportation to and from the airport.</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715751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a recent survey by the Pew Research Institute, the millennial generation consists of those born between 1980 and 1996 (Dimock, 2019). Millennials entered the workforce during the Great Recession, growing up with increasingly sophisticated and ubiquitous digital technologies. Several factors influence travel expectations among members of this generation. Millennial Guests of the Hotel have the option of adding on individualised tour packages throughout their stay. Recreational activities at the hotel range from offering guests swimming, gymnasium, cycling facilities, local cuisine and wine (Agoda.com, 2023). The millennials need help to avail of these facilities in their everyday lives since they remain busy with their job, education and other activities. Besides, they offer tourists tourist guides who help them to see different local places. Moreover, a special discount is available to repeat hotel visitors.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2982271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Competency in customer service is vital in a fast-paced and competitive industry like hospitality. Customers these days have many choices, so how far hotels go to meet their demands might decide whether or not they become loyal customers. According to research by Deloitte, approximately sixty per cent of satisfied clients will return following a positive experience (Veloso and Gomez-Suarez, 2023). This illustrates how important it is to deliver outstanding service to hotel guests. Customers are more likely to spread the word about a company to their friends and family if they have a good time when interacting with the firm's guest service department. Moreover, it can be costly for a hotel to win over a new client, but repeat customers are far more likely to spend money and spread the word about the establishment.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2234385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hospitality sector requires people with </a:t>
            </a:r>
            <a:r>
              <a:rPr lang="en-GB" sz="1800" b="1" dirty="0">
                <a:effectLst/>
                <a:latin typeface="Arial" panose="020B0604020202020204" pitchFamily="34" charset="0"/>
                <a:ea typeface="Calibri" panose="020F0502020204030204" pitchFamily="34" charset="0"/>
                <a:cs typeface="Times New Roman" panose="02020603050405020304" pitchFamily="18" charset="0"/>
              </a:rPr>
              <a:t>excellent 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abilities. Hire employees who can effectively communicate with guests and employees to keep the hotel running well. When employees feel like they belong in the company, consumers are more likely to provide constructive criticism and be willing to return (Solomon, 2016).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hospitality industry, individuals from many walks of life come together. Hotel profitability, productivity, and client happiness can all take a hit if disagreements are not correctly handled. This would not happen if the hotel employees had </a:t>
            </a:r>
            <a:r>
              <a:rPr lang="en-GB" sz="1800" b="1" dirty="0">
                <a:effectLst/>
                <a:latin typeface="Arial" panose="020B0604020202020204" pitchFamily="34" charset="0"/>
                <a:ea typeface="Calibri" panose="020F0502020204030204" pitchFamily="34" charset="0"/>
                <a:cs typeface="Times New Roman" panose="02020603050405020304" pitchFamily="18" charset="0"/>
              </a:rPr>
              <a:t>training in dispute resolution</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hotel management must ensure the satisfaction of both visitors and staff. Hotel employees often interact with a wide variety of guests, so it is only inevitable that they will occasionally encounter rude or demanding customers. </a:t>
            </a:r>
            <a:r>
              <a:rPr lang="en-GB" sz="1800" b="1" dirty="0">
                <a:effectLst/>
                <a:latin typeface="Arial" panose="020B0604020202020204" pitchFamily="34" charset="0"/>
                <a:ea typeface="Calibri" panose="020F0502020204030204" pitchFamily="34" charset="0"/>
                <a:cs typeface="Times New Roman" panose="02020603050405020304" pitchFamily="18" charset="0"/>
              </a:rPr>
              <a:t>Professionalism, understanding, and patience</a:t>
            </a:r>
            <a:r>
              <a:rPr lang="en-GB" sz="1800" dirty="0">
                <a:effectLst/>
                <a:latin typeface="Arial" panose="020B0604020202020204" pitchFamily="34" charset="0"/>
                <a:ea typeface="Calibri" panose="020F0502020204030204" pitchFamily="34" charset="0"/>
                <a:cs typeface="Times New Roman" panose="02020603050405020304" pitchFamily="18" charset="0"/>
              </a:rPr>
              <a:t> are all displayed through one's ability to adapt, listen, and keep calm under trying circumstances.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Due to the hospitality industry's unpredictability, hotel employees must be adept at multitasking. Therefore, they need the </a:t>
            </a:r>
            <a:r>
              <a:rPr lang="en-GB" sz="1800" b="1" dirty="0">
                <a:effectLst/>
                <a:latin typeface="Arial" panose="020B0604020202020204" pitchFamily="34" charset="0"/>
                <a:ea typeface="Calibri" panose="020F0502020204030204" pitchFamily="34" charset="0"/>
                <a:cs typeface="Times New Roman" panose="02020603050405020304" pitchFamily="18" charset="0"/>
              </a:rPr>
              <a:t>flexibility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to adjust and the knowledge to make sound choices under pressure (Padma and Ahn, 2020).</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38522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hotel ensures strict action against the employees if any customers complain about any issues and negligence is found by the employees.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Employees are rewarded and promoted if they provide good customer service to keep their morality high.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Employees are regularly trained to improve their soft skills, which is essential for providing good customer service.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7748517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Management in the hospitality industry includes overseeing guest services and other aspects of running a hotel. They make sure everything is done the right way. The target customers of the hotel JW Marriott Grosvenor House London are business tourists and Millennial guests. The hotel offers various services according to the business's and millennial guests' needs. Quality service in the hotel industry is crucial because it ensures the customers' loyalty despite the massive competition in the hotel industry. Skills required for the hospitality industry include communication, dispute resolution, Professionalism, understanding, patience and flexibility. To meet customers' expectations, the hotel ensures strict rules and regulations, providing employee rewards and promotions and regular training.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US" dirty="0"/>
          </a:p>
        </p:txBody>
      </p:sp>
    </p:spTree>
    <p:extLst>
      <p:ext uri="{BB962C8B-B14F-4D97-AF65-F5344CB8AC3E}">
        <p14:creationId xmlns:p14="http://schemas.microsoft.com/office/powerpoint/2010/main" val="13339366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US" dirty="0"/>
              <a:t>References </a:t>
            </a:r>
          </a:p>
        </p:txBody>
      </p:sp>
    </p:spTree>
    <p:extLst>
      <p:ext uri="{BB962C8B-B14F-4D97-AF65-F5344CB8AC3E}">
        <p14:creationId xmlns:p14="http://schemas.microsoft.com/office/powerpoint/2010/main" val="4160695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11100" y="1291375"/>
            <a:ext cx="7321800" cy="19506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25" y="3435125"/>
            <a:ext cx="4528800" cy="417000"/>
          </a:xfrm>
          <a:prstGeom prst="rect">
            <a:avLst/>
          </a:prstGeom>
          <a:solidFill>
            <a:schemeClr val="accent2"/>
          </a:solidFill>
          <a:ln w="9525" cap="flat" cmpd="sng">
            <a:solidFill>
              <a:schemeClr val="dk1"/>
            </a:solidFill>
            <a:prstDash val="solid"/>
            <a:round/>
            <a:headEnd type="none" w="sm" len="sm"/>
            <a:tailEnd type="none" w="sm" len="sm"/>
          </a:ln>
        </p:spPr>
        <p:txBody>
          <a:bodyPr spcFirstLastPara="1" wrap="square" lIns="91425" tIns="91425" rIns="91425" bIns="91425" anchor="t" anchorCtr="0">
            <a:noAutofit/>
          </a:bodyPr>
          <a:lstStyle>
            <a:lvl1pPr lvl="0" algn="ctr">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240401" y="163741"/>
            <a:ext cx="8638028" cy="4726868"/>
            <a:chOff x="240401" y="163741"/>
            <a:chExt cx="8638028" cy="4726868"/>
          </a:xfrm>
        </p:grpSpPr>
        <p:sp>
          <p:nvSpPr>
            <p:cNvPr id="12" name="Google Shape;12;p2"/>
            <p:cNvSpPr/>
            <p:nvPr/>
          </p:nvSpPr>
          <p:spPr>
            <a:xfrm rot="801208">
              <a:off x="2237225" y="190600"/>
              <a:ext cx="261730" cy="248963"/>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340926">
              <a:off x="267803" y="2771579"/>
              <a:ext cx="191186" cy="181878"/>
            </a:xfrm>
            <a:custGeom>
              <a:avLst/>
              <a:gdLst/>
              <a:ahLst/>
              <a:cxnLst/>
              <a:rect l="l" t="t" r="r" b="b"/>
              <a:pathLst>
                <a:path w="6109" h="5811" fill="none" extrusionOk="0">
                  <a:moveTo>
                    <a:pt x="3049" y="0"/>
                  </a:moveTo>
                  <a:lnTo>
                    <a:pt x="3989" y="1905"/>
                  </a:lnTo>
                  <a:lnTo>
                    <a:pt x="6109" y="2215"/>
                  </a:lnTo>
                  <a:lnTo>
                    <a:pt x="4573" y="3703"/>
                  </a:lnTo>
                  <a:lnTo>
                    <a:pt x="4942" y="5811"/>
                  </a:lnTo>
                  <a:lnTo>
                    <a:pt x="3049" y="4810"/>
                  </a:lnTo>
                  <a:lnTo>
                    <a:pt x="1156" y="5811"/>
                  </a:lnTo>
                  <a:lnTo>
                    <a:pt x="1525" y="3703"/>
                  </a:lnTo>
                  <a:lnTo>
                    <a:pt x="1" y="2215"/>
                  </a:lnTo>
                  <a:lnTo>
                    <a:pt x="2108" y="1905"/>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217444">
              <a:off x="3070099" y="4603987"/>
              <a:ext cx="261732" cy="2489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no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937562">
              <a:off x="8666277" y="1903168"/>
              <a:ext cx="191192" cy="1818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64" name="Google Shape;64;p6"/>
          <p:cNvGrpSpPr/>
          <p:nvPr/>
        </p:nvGrpSpPr>
        <p:grpSpPr>
          <a:xfrm>
            <a:off x="254425" y="108691"/>
            <a:ext cx="8823887" cy="4829582"/>
            <a:chOff x="254425" y="108691"/>
            <a:chExt cx="8823887" cy="4829582"/>
          </a:xfrm>
        </p:grpSpPr>
        <p:sp>
          <p:nvSpPr>
            <p:cNvPr id="65" name="Google Shape;65;p6"/>
            <p:cNvSpPr/>
            <p:nvPr/>
          </p:nvSpPr>
          <p:spPr>
            <a:xfrm>
              <a:off x="254425" y="290550"/>
              <a:ext cx="261725" cy="248958"/>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5101237" y="108691"/>
              <a:ext cx="191181" cy="181870"/>
            </a:xfrm>
            <a:custGeom>
              <a:avLst/>
              <a:gdLst/>
              <a:ahLst/>
              <a:cxnLst/>
              <a:rect l="l" t="t" r="r" b="b"/>
              <a:pathLst>
                <a:path w="6109" h="5811" fill="none" extrusionOk="0">
                  <a:moveTo>
                    <a:pt x="3049" y="0"/>
                  </a:moveTo>
                  <a:lnTo>
                    <a:pt x="3989" y="1905"/>
                  </a:lnTo>
                  <a:lnTo>
                    <a:pt x="6109" y="2215"/>
                  </a:lnTo>
                  <a:lnTo>
                    <a:pt x="4573" y="3703"/>
                  </a:lnTo>
                  <a:lnTo>
                    <a:pt x="4942" y="5811"/>
                  </a:lnTo>
                  <a:lnTo>
                    <a:pt x="3049" y="4810"/>
                  </a:lnTo>
                  <a:lnTo>
                    <a:pt x="1156" y="5811"/>
                  </a:lnTo>
                  <a:lnTo>
                    <a:pt x="1525" y="3703"/>
                  </a:lnTo>
                  <a:lnTo>
                    <a:pt x="1" y="2215"/>
                  </a:lnTo>
                  <a:lnTo>
                    <a:pt x="2108" y="1905"/>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8816588" y="1303025"/>
              <a:ext cx="261725" cy="248958"/>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no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p:nvPr/>
          </p:nvSpPr>
          <p:spPr>
            <a:xfrm>
              <a:off x="5773025" y="4655097"/>
              <a:ext cx="191196" cy="181870"/>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6"/>
            <p:cNvSpPr/>
            <p:nvPr/>
          </p:nvSpPr>
          <p:spPr>
            <a:xfrm>
              <a:off x="463887" y="4756403"/>
              <a:ext cx="191181" cy="181870"/>
            </a:xfrm>
            <a:custGeom>
              <a:avLst/>
              <a:gdLst/>
              <a:ahLst/>
              <a:cxnLst/>
              <a:rect l="l" t="t" r="r" b="b"/>
              <a:pathLst>
                <a:path w="6109" h="5811" fill="none" extrusionOk="0">
                  <a:moveTo>
                    <a:pt x="3049" y="0"/>
                  </a:moveTo>
                  <a:lnTo>
                    <a:pt x="3989" y="1905"/>
                  </a:lnTo>
                  <a:lnTo>
                    <a:pt x="6109" y="2215"/>
                  </a:lnTo>
                  <a:lnTo>
                    <a:pt x="4573" y="3703"/>
                  </a:lnTo>
                  <a:lnTo>
                    <a:pt x="4942" y="5811"/>
                  </a:lnTo>
                  <a:lnTo>
                    <a:pt x="3049" y="4810"/>
                  </a:lnTo>
                  <a:lnTo>
                    <a:pt x="1156" y="5811"/>
                  </a:lnTo>
                  <a:lnTo>
                    <a:pt x="1525" y="3703"/>
                  </a:lnTo>
                  <a:lnTo>
                    <a:pt x="1" y="2215"/>
                  </a:lnTo>
                  <a:lnTo>
                    <a:pt x="2108" y="1905"/>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 name="Google Shape;70;p6"/>
          <p:cNvGrpSpPr/>
          <p:nvPr/>
        </p:nvGrpSpPr>
        <p:grpSpPr>
          <a:xfrm rot="769587">
            <a:off x="8344914" y="3831937"/>
            <a:ext cx="571220" cy="1166094"/>
            <a:chOff x="1804675" y="3168975"/>
            <a:chExt cx="344125" cy="702500"/>
          </a:xfrm>
        </p:grpSpPr>
        <p:sp>
          <p:nvSpPr>
            <p:cNvPr id="71" name="Google Shape;71;p6"/>
            <p:cNvSpPr/>
            <p:nvPr/>
          </p:nvSpPr>
          <p:spPr>
            <a:xfrm>
              <a:off x="1804675" y="3168975"/>
              <a:ext cx="344125" cy="344100"/>
            </a:xfrm>
            <a:custGeom>
              <a:avLst/>
              <a:gdLst/>
              <a:ahLst/>
              <a:cxnLst/>
              <a:rect l="l" t="t" r="r" b="b"/>
              <a:pathLst>
                <a:path w="13765" h="13764" extrusionOk="0">
                  <a:moveTo>
                    <a:pt x="6882" y="0"/>
                  </a:moveTo>
                  <a:cubicBezTo>
                    <a:pt x="3084" y="0"/>
                    <a:pt x="1" y="3072"/>
                    <a:pt x="1" y="6882"/>
                  </a:cubicBezTo>
                  <a:cubicBezTo>
                    <a:pt x="1" y="10680"/>
                    <a:pt x="3084" y="13764"/>
                    <a:pt x="6882" y="13764"/>
                  </a:cubicBezTo>
                  <a:cubicBezTo>
                    <a:pt x="10681" y="13764"/>
                    <a:pt x="13764" y="10680"/>
                    <a:pt x="13764" y="6882"/>
                  </a:cubicBezTo>
                  <a:cubicBezTo>
                    <a:pt x="13764" y="3072"/>
                    <a:pt x="10681" y="0"/>
                    <a:pt x="6882" y="0"/>
                  </a:cubicBezTo>
                  <a:close/>
                </a:path>
              </a:pathLst>
            </a:custGeom>
            <a:solidFill>
              <a:srgbClr val="9196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6"/>
            <p:cNvSpPr/>
            <p:nvPr/>
          </p:nvSpPr>
          <p:spPr>
            <a:xfrm>
              <a:off x="1826700" y="3191000"/>
              <a:ext cx="300075" cy="300050"/>
            </a:xfrm>
            <a:custGeom>
              <a:avLst/>
              <a:gdLst/>
              <a:ahLst/>
              <a:cxnLst/>
              <a:rect l="l" t="t" r="r" b="b"/>
              <a:pathLst>
                <a:path w="12003" h="12002" extrusionOk="0">
                  <a:moveTo>
                    <a:pt x="6001" y="0"/>
                  </a:moveTo>
                  <a:cubicBezTo>
                    <a:pt x="2680" y="0"/>
                    <a:pt x="1" y="2679"/>
                    <a:pt x="1" y="6001"/>
                  </a:cubicBezTo>
                  <a:cubicBezTo>
                    <a:pt x="1" y="9311"/>
                    <a:pt x="2680" y="12002"/>
                    <a:pt x="6001" y="12002"/>
                  </a:cubicBezTo>
                  <a:cubicBezTo>
                    <a:pt x="9311" y="12002"/>
                    <a:pt x="12002" y="9311"/>
                    <a:pt x="12002" y="6001"/>
                  </a:cubicBezTo>
                  <a:cubicBezTo>
                    <a:pt x="12002" y="2679"/>
                    <a:pt x="9311" y="0"/>
                    <a:pt x="6001" y="0"/>
                  </a:cubicBezTo>
                  <a:close/>
                </a:path>
              </a:pathLst>
            </a:custGeom>
            <a:solidFill>
              <a:schemeClr val="accen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1947250" y="3552950"/>
              <a:ext cx="58975" cy="318525"/>
            </a:xfrm>
            <a:custGeom>
              <a:avLst/>
              <a:gdLst/>
              <a:ahLst/>
              <a:cxnLst/>
              <a:rect l="l" t="t" r="r" b="b"/>
              <a:pathLst>
                <a:path w="2359" h="12741" extrusionOk="0">
                  <a:moveTo>
                    <a:pt x="1" y="0"/>
                  </a:moveTo>
                  <a:lnTo>
                    <a:pt x="1" y="11561"/>
                  </a:lnTo>
                  <a:cubicBezTo>
                    <a:pt x="1" y="12204"/>
                    <a:pt x="525" y="12740"/>
                    <a:pt x="1179" y="12740"/>
                  </a:cubicBezTo>
                  <a:cubicBezTo>
                    <a:pt x="1834" y="12740"/>
                    <a:pt x="2358" y="12204"/>
                    <a:pt x="2358" y="11561"/>
                  </a:cubicBezTo>
                  <a:lnTo>
                    <a:pt x="2358" y="0"/>
                  </a:lnTo>
                  <a:close/>
                </a:path>
              </a:pathLst>
            </a:custGeom>
            <a:solidFill>
              <a:srgbClr val="9196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a:off x="1947250" y="3601775"/>
              <a:ext cx="58975" cy="33950"/>
            </a:xfrm>
            <a:custGeom>
              <a:avLst/>
              <a:gdLst/>
              <a:ahLst/>
              <a:cxnLst/>
              <a:rect l="l" t="t" r="r" b="b"/>
              <a:pathLst>
                <a:path w="2359" h="1358" extrusionOk="0">
                  <a:moveTo>
                    <a:pt x="1" y="0"/>
                  </a:moveTo>
                  <a:lnTo>
                    <a:pt x="1" y="1357"/>
                  </a:lnTo>
                  <a:lnTo>
                    <a:pt x="2358" y="1357"/>
                  </a:lnTo>
                  <a:lnTo>
                    <a:pt x="2358" y="0"/>
                  </a:lnTo>
                  <a:close/>
                </a:path>
              </a:pathLst>
            </a:custGeom>
            <a:solidFill>
              <a:schemeClr val="accent2"/>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6"/>
            <p:cNvSpPr/>
            <p:nvPr/>
          </p:nvSpPr>
          <p:spPr>
            <a:xfrm>
              <a:off x="1964525" y="3513050"/>
              <a:ext cx="24425" cy="39925"/>
            </a:xfrm>
            <a:custGeom>
              <a:avLst/>
              <a:gdLst/>
              <a:ahLst/>
              <a:cxnLst/>
              <a:rect l="l" t="t" r="r" b="b"/>
              <a:pathLst>
                <a:path w="977" h="1597" extrusionOk="0">
                  <a:moveTo>
                    <a:pt x="0" y="1"/>
                  </a:moveTo>
                  <a:lnTo>
                    <a:pt x="0" y="1596"/>
                  </a:lnTo>
                  <a:lnTo>
                    <a:pt x="977" y="1596"/>
                  </a:lnTo>
                  <a:lnTo>
                    <a:pt x="977" y="1"/>
                  </a:lnTo>
                  <a:close/>
                </a:path>
              </a:pathLst>
            </a:cu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6"/>
            <p:cNvSpPr/>
            <p:nvPr/>
          </p:nvSpPr>
          <p:spPr>
            <a:xfrm>
              <a:off x="1804675" y="3168975"/>
              <a:ext cx="344125" cy="344100"/>
            </a:xfrm>
            <a:custGeom>
              <a:avLst/>
              <a:gdLst/>
              <a:ahLst/>
              <a:cxnLst/>
              <a:rect l="l" t="t" r="r" b="b"/>
              <a:pathLst>
                <a:path w="13765" h="13764" fill="none" extrusionOk="0">
                  <a:moveTo>
                    <a:pt x="13764" y="6882"/>
                  </a:moveTo>
                  <a:cubicBezTo>
                    <a:pt x="13764" y="10680"/>
                    <a:pt x="10681" y="13764"/>
                    <a:pt x="6882" y="13764"/>
                  </a:cubicBezTo>
                  <a:cubicBezTo>
                    <a:pt x="3084" y="13764"/>
                    <a:pt x="1" y="10680"/>
                    <a:pt x="1" y="6882"/>
                  </a:cubicBezTo>
                  <a:cubicBezTo>
                    <a:pt x="1" y="3072"/>
                    <a:pt x="3084" y="0"/>
                    <a:pt x="6882" y="0"/>
                  </a:cubicBezTo>
                  <a:cubicBezTo>
                    <a:pt x="10681" y="0"/>
                    <a:pt x="13764" y="3072"/>
                    <a:pt x="13764" y="6882"/>
                  </a:cubicBezTo>
                  <a:close/>
                </a:path>
              </a:pathLst>
            </a:custGeom>
            <a:solidFill>
              <a:schemeClr val="accent1"/>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6"/>
            <p:cNvSpPr/>
            <p:nvPr/>
          </p:nvSpPr>
          <p:spPr>
            <a:xfrm>
              <a:off x="1826700" y="3191000"/>
              <a:ext cx="300075" cy="300050"/>
            </a:xfrm>
            <a:custGeom>
              <a:avLst/>
              <a:gdLst/>
              <a:ahLst/>
              <a:cxnLst/>
              <a:rect l="l" t="t" r="r" b="b"/>
              <a:pathLst>
                <a:path w="12003" h="12002" fill="none" extrusionOk="0">
                  <a:moveTo>
                    <a:pt x="12002" y="6001"/>
                  </a:moveTo>
                  <a:cubicBezTo>
                    <a:pt x="12002" y="9311"/>
                    <a:pt x="9311" y="12002"/>
                    <a:pt x="6001" y="12002"/>
                  </a:cubicBezTo>
                  <a:cubicBezTo>
                    <a:pt x="2680" y="12002"/>
                    <a:pt x="1" y="9311"/>
                    <a:pt x="1" y="6001"/>
                  </a:cubicBezTo>
                  <a:cubicBezTo>
                    <a:pt x="1" y="2679"/>
                    <a:pt x="2680" y="0"/>
                    <a:pt x="6001" y="0"/>
                  </a:cubicBezTo>
                  <a:cubicBezTo>
                    <a:pt x="9311" y="0"/>
                    <a:pt x="12002" y="2679"/>
                    <a:pt x="12002" y="6001"/>
                  </a:cubicBezTo>
                  <a:close/>
                </a:path>
              </a:pathLst>
            </a:custGeom>
            <a:noFill/>
            <a:ln w="3875" cap="rnd" cmpd="sng">
              <a:solidFill>
                <a:srgbClr val="0511F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6"/>
            <p:cNvSpPr/>
            <p:nvPr/>
          </p:nvSpPr>
          <p:spPr>
            <a:xfrm>
              <a:off x="1947250" y="3552950"/>
              <a:ext cx="58975" cy="318525"/>
            </a:xfrm>
            <a:custGeom>
              <a:avLst/>
              <a:gdLst/>
              <a:ahLst/>
              <a:cxnLst/>
              <a:rect l="l" t="t" r="r" b="b"/>
              <a:pathLst>
                <a:path w="2359" h="12741" fill="none" extrusionOk="0">
                  <a:moveTo>
                    <a:pt x="1" y="0"/>
                  </a:moveTo>
                  <a:lnTo>
                    <a:pt x="2358" y="0"/>
                  </a:lnTo>
                  <a:lnTo>
                    <a:pt x="2358" y="11561"/>
                  </a:lnTo>
                  <a:cubicBezTo>
                    <a:pt x="2358" y="12204"/>
                    <a:pt x="1834" y="12740"/>
                    <a:pt x="1179" y="12740"/>
                  </a:cubicBezTo>
                  <a:lnTo>
                    <a:pt x="1179" y="12740"/>
                  </a:lnTo>
                  <a:cubicBezTo>
                    <a:pt x="525" y="12740"/>
                    <a:pt x="1" y="12204"/>
                    <a:pt x="1" y="11561"/>
                  </a:cubicBezTo>
                  <a:lnTo>
                    <a:pt x="1" y="0"/>
                  </a:lnTo>
                  <a:close/>
                </a:path>
              </a:pathLst>
            </a:custGeom>
            <a:solidFill>
              <a:schemeClr val="accent1"/>
            </a:solid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15"/>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373"/>
        <p:cNvGrpSpPr/>
        <p:nvPr/>
      </p:nvGrpSpPr>
      <p:grpSpPr>
        <a:xfrm>
          <a:off x="0" y="0"/>
          <a:ext cx="0" cy="0"/>
          <a:chOff x="0" y="0"/>
          <a:chExt cx="0" cy="0"/>
        </a:xfrm>
      </p:grpSpPr>
      <p:grpSp>
        <p:nvGrpSpPr>
          <p:cNvPr id="374" name="Google Shape;374;p30"/>
          <p:cNvGrpSpPr/>
          <p:nvPr/>
        </p:nvGrpSpPr>
        <p:grpSpPr>
          <a:xfrm rot="685104" flipH="1">
            <a:off x="8367804" y="3503865"/>
            <a:ext cx="540553" cy="1410936"/>
            <a:chOff x="426225" y="1610150"/>
            <a:chExt cx="395325" cy="1054925"/>
          </a:xfrm>
        </p:grpSpPr>
        <p:grpSp>
          <p:nvGrpSpPr>
            <p:cNvPr id="375" name="Google Shape;375;p30"/>
            <p:cNvGrpSpPr/>
            <p:nvPr/>
          </p:nvGrpSpPr>
          <p:grpSpPr>
            <a:xfrm>
              <a:off x="648275" y="1610150"/>
              <a:ext cx="173275" cy="1038550"/>
              <a:chOff x="648275" y="1610150"/>
              <a:chExt cx="173275" cy="1038550"/>
            </a:xfrm>
          </p:grpSpPr>
          <p:sp>
            <p:nvSpPr>
              <p:cNvPr id="376" name="Google Shape;376;p30"/>
              <p:cNvSpPr/>
              <p:nvPr/>
            </p:nvSpPr>
            <p:spPr>
              <a:xfrm>
                <a:off x="648275" y="1610150"/>
                <a:ext cx="173275" cy="1038550"/>
              </a:xfrm>
              <a:custGeom>
                <a:avLst/>
                <a:gdLst/>
                <a:ahLst/>
                <a:cxnLst/>
                <a:rect l="l" t="t" r="r" b="b"/>
                <a:pathLst>
                  <a:path w="6931" h="41542" extrusionOk="0">
                    <a:moveTo>
                      <a:pt x="1" y="0"/>
                    </a:moveTo>
                    <a:lnTo>
                      <a:pt x="1" y="41541"/>
                    </a:lnTo>
                    <a:lnTo>
                      <a:pt x="6930" y="41541"/>
                    </a:lnTo>
                    <a:lnTo>
                      <a:pt x="6930" y="0"/>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0"/>
              <p:cNvSpPr/>
              <p:nvPr/>
            </p:nvSpPr>
            <p:spPr>
              <a:xfrm>
                <a:off x="648275" y="1661050"/>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0"/>
              <p:cNvSpPr/>
              <p:nvPr/>
            </p:nvSpPr>
            <p:spPr>
              <a:xfrm>
                <a:off x="648275" y="1742600"/>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0"/>
              <p:cNvSpPr/>
              <p:nvPr/>
            </p:nvSpPr>
            <p:spPr>
              <a:xfrm>
                <a:off x="648275" y="1824450"/>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0"/>
              <p:cNvSpPr/>
              <p:nvPr/>
            </p:nvSpPr>
            <p:spPr>
              <a:xfrm>
                <a:off x="648275" y="1905725"/>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0"/>
              <p:cNvSpPr/>
              <p:nvPr/>
            </p:nvSpPr>
            <p:spPr>
              <a:xfrm>
                <a:off x="648275" y="1987575"/>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0"/>
              <p:cNvSpPr/>
              <p:nvPr/>
            </p:nvSpPr>
            <p:spPr>
              <a:xfrm>
                <a:off x="648275" y="2069125"/>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0"/>
              <p:cNvSpPr/>
              <p:nvPr/>
            </p:nvSpPr>
            <p:spPr>
              <a:xfrm>
                <a:off x="648275" y="2150700"/>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0"/>
              <p:cNvSpPr/>
              <p:nvPr/>
            </p:nvSpPr>
            <p:spPr>
              <a:xfrm>
                <a:off x="648275" y="2232250"/>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0"/>
              <p:cNvSpPr/>
              <p:nvPr/>
            </p:nvSpPr>
            <p:spPr>
              <a:xfrm>
                <a:off x="648275" y="2313800"/>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0"/>
              <p:cNvSpPr/>
              <p:nvPr/>
            </p:nvSpPr>
            <p:spPr>
              <a:xfrm>
                <a:off x="648275" y="2395375"/>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0"/>
              <p:cNvSpPr/>
              <p:nvPr/>
            </p:nvSpPr>
            <p:spPr>
              <a:xfrm>
                <a:off x="648275" y="2476925"/>
                <a:ext cx="57475" cy="25"/>
              </a:xfrm>
              <a:custGeom>
                <a:avLst/>
                <a:gdLst/>
                <a:ahLst/>
                <a:cxnLst/>
                <a:rect l="l" t="t" r="r" b="b"/>
                <a:pathLst>
                  <a:path w="2299" h="1" fill="none" extrusionOk="0">
                    <a:moveTo>
                      <a:pt x="1" y="0"/>
                    </a:moveTo>
                    <a:lnTo>
                      <a:pt x="2299"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0"/>
              <p:cNvSpPr/>
              <p:nvPr/>
            </p:nvSpPr>
            <p:spPr>
              <a:xfrm>
                <a:off x="648275" y="2558475"/>
                <a:ext cx="57475" cy="25"/>
              </a:xfrm>
              <a:custGeom>
                <a:avLst/>
                <a:gdLst/>
                <a:ahLst/>
                <a:cxnLst/>
                <a:rect l="l" t="t" r="r" b="b"/>
                <a:pathLst>
                  <a:path w="2299" h="1" fill="none" extrusionOk="0">
                    <a:moveTo>
                      <a:pt x="1" y="1"/>
                    </a:moveTo>
                    <a:lnTo>
                      <a:pt x="2299"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0"/>
              <p:cNvSpPr/>
              <p:nvPr/>
            </p:nvSpPr>
            <p:spPr>
              <a:xfrm>
                <a:off x="648275" y="1699750"/>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0"/>
              <p:cNvSpPr/>
              <p:nvPr/>
            </p:nvSpPr>
            <p:spPr>
              <a:xfrm>
                <a:off x="648275" y="1781300"/>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0"/>
              <p:cNvSpPr/>
              <p:nvPr/>
            </p:nvSpPr>
            <p:spPr>
              <a:xfrm>
                <a:off x="648275" y="1862850"/>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0"/>
              <p:cNvSpPr/>
              <p:nvPr/>
            </p:nvSpPr>
            <p:spPr>
              <a:xfrm>
                <a:off x="648275" y="1944425"/>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0"/>
              <p:cNvSpPr/>
              <p:nvPr/>
            </p:nvSpPr>
            <p:spPr>
              <a:xfrm>
                <a:off x="648275" y="2025975"/>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0"/>
              <p:cNvSpPr/>
              <p:nvPr/>
            </p:nvSpPr>
            <p:spPr>
              <a:xfrm>
                <a:off x="648275" y="2107525"/>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0"/>
              <p:cNvSpPr/>
              <p:nvPr/>
            </p:nvSpPr>
            <p:spPr>
              <a:xfrm>
                <a:off x="648275" y="2189100"/>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0"/>
              <p:cNvSpPr/>
              <p:nvPr/>
            </p:nvSpPr>
            <p:spPr>
              <a:xfrm>
                <a:off x="648275" y="2270650"/>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0"/>
              <p:cNvSpPr/>
              <p:nvPr/>
            </p:nvSpPr>
            <p:spPr>
              <a:xfrm>
                <a:off x="648275" y="2352200"/>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0"/>
              <p:cNvSpPr/>
              <p:nvPr/>
            </p:nvSpPr>
            <p:spPr>
              <a:xfrm>
                <a:off x="648275" y="2433750"/>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0"/>
              <p:cNvSpPr/>
              <p:nvPr/>
            </p:nvSpPr>
            <p:spPr>
              <a:xfrm>
                <a:off x="648275" y="2515325"/>
                <a:ext cx="37825" cy="25"/>
              </a:xfrm>
              <a:custGeom>
                <a:avLst/>
                <a:gdLst/>
                <a:ahLst/>
                <a:cxnLst/>
                <a:rect l="l" t="t" r="r" b="b"/>
                <a:pathLst>
                  <a:path w="1513" h="1" fill="none" extrusionOk="0">
                    <a:moveTo>
                      <a:pt x="1" y="0"/>
                    </a:moveTo>
                    <a:lnTo>
                      <a:pt x="1513" y="0"/>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0"/>
              <p:cNvSpPr/>
              <p:nvPr/>
            </p:nvSpPr>
            <p:spPr>
              <a:xfrm>
                <a:off x="648275" y="2596875"/>
                <a:ext cx="37825" cy="25"/>
              </a:xfrm>
              <a:custGeom>
                <a:avLst/>
                <a:gdLst/>
                <a:ahLst/>
                <a:cxnLst/>
                <a:rect l="l" t="t" r="r" b="b"/>
                <a:pathLst>
                  <a:path w="1513" h="1" fill="none" extrusionOk="0">
                    <a:moveTo>
                      <a:pt x="1" y="1"/>
                    </a:moveTo>
                    <a:lnTo>
                      <a:pt x="1513" y="1"/>
                    </a:lnTo>
                  </a:path>
                </a:pathLst>
              </a:custGeom>
              <a:noFill/>
              <a:ln w="9525" cap="rnd"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1" name="Google Shape;401;p30"/>
            <p:cNvGrpSpPr/>
            <p:nvPr/>
          </p:nvGrpSpPr>
          <p:grpSpPr>
            <a:xfrm>
              <a:off x="426225" y="1879525"/>
              <a:ext cx="129500" cy="785550"/>
              <a:chOff x="426225" y="1879525"/>
              <a:chExt cx="129500" cy="785550"/>
            </a:xfrm>
          </p:grpSpPr>
          <p:sp>
            <p:nvSpPr>
              <p:cNvPr id="402" name="Google Shape;402;p30"/>
              <p:cNvSpPr/>
              <p:nvPr/>
            </p:nvSpPr>
            <p:spPr>
              <a:xfrm>
                <a:off x="471475" y="1975375"/>
                <a:ext cx="70875" cy="689700"/>
              </a:xfrm>
              <a:custGeom>
                <a:avLst/>
                <a:gdLst/>
                <a:ahLst/>
                <a:cxnLst/>
                <a:rect l="l" t="t" r="r" b="b"/>
                <a:pathLst>
                  <a:path w="2835" h="27588" extrusionOk="0">
                    <a:moveTo>
                      <a:pt x="1" y="0"/>
                    </a:moveTo>
                    <a:lnTo>
                      <a:pt x="1" y="24170"/>
                    </a:lnTo>
                    <a:lnTo>
                      <a:pt x="1" y="25885"/>
                    </a:lnTo>
                    <a:lnTo>
                      <a:pt x="1" y="27587"/>
                    </a:lnTo>
                    <a:lnTo>
                      <a:pt x="2834" y="27587"/>
                    </a:lnTo>
                    <a:lnTo>
                      <a:pt x="2834" y="25885"/>
                    </a:lnTo>
                    <a:lnTo>
                      <a:pt x="2834" y="24170"/>
                    </a:lnTo>
                    <a:lnTo>
                      <a:pt x="2834" y="0"/>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0"/>
              <p:cNvSpPr/>
              <p:nvPr/>
            </p:nvSpPr>
            <p:spPr>
              <a:xfrm>
                <a:off x="426225" y="2275400"/>
                <a:ext cx="129500" cy="304250"/>
              </a:xfrm>
              <a:custGeom>
                <a:avLst/>
                <a:gdLst/>
                <a:ahLst/>
                <a:cxnLst/>
                <a:rect l="l" t="t" r="r" b="b"/>
                <a:pathLst>
                  <a:path w="5180" h="12170" extrusionOk="0">
                    <a:moveTo>
                      <a:pt x="1" y="1"/>
                    </a:moveTo>
                    <a:lnTo>
                      <a:pt x="1" y="10716"/>
                    </a:lnTo>
                    <a:lnTo>
                      <a:pt x="1" y="12169"/>
                    </a:lnTo>
                    <a:lnTo>
                      <a:pt x="5180" y="12169"/>
                    </a:lnTo>
                    <a:lnTo>
                      <a:pt x="5180" y="10716"/>
                    </a:lnTo>
                    <a:lnTo>
                      <a:pt x="977" y="10716"/>
                    </a:lnTo>
                    <a:lnTo>
                      <a:pt x="977" y="1"/>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0"/>
              <p:cNvSpPr/>
              <p:nvPr/>
            </p:nvSpPr>
            <p:spPr>
              <a:xfrm>
                <a:off x="471475" y="1879525"/>
                <a:ext cx="70875" cy="95875"/>
              </a:xfrm>
              <a:custGeom>
                <a:avLst/>
                <a:gdLst/>
                <a:ahLst/>
                <a:cxnLst/>
                <a:rect l="l" t="t" r="r" b="b"/>
                <a:pathLst>
                  <a:path w="2835" h="3835" extrusionOk="0">
                    <a:moveTo>
                      <a:pt x="1263" y="1"/>
                    </a:moveTo>
                    <a:lnTo>
                      <a:pt x="1263" y="1370"/>
                    </a:lnTo>
                    <a:lnTo>
                      <a:pt x="1132" y="1370"/>
                    </a:lnTo>
                    <a:lnTo>
                      <a:pt x="1" y="3834"/>
                    </a:lnTo>
                    <a:lnTo>
                      <a:pt x="2834" y="3834"/>
                    </a:lnTo>
                    <a:lnTo>
                      <a:pt x="1703" y="1370"/>
                    </a:lnTo>
                    <a:lnTo>
                      <a:pt x="1560" y="1370"/>
                    </a:lnTo>
                    <a:lnTo>
                      <a:pt x="1560" y="1"/>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05" name="Google Shape;405;p30"/>
          <p:cNvGrpSpPr/>
          <p:nvPr/>
        </p:nvGrpSpPr>
        <p:grpSpPr>
          <a:xfrm rot="10800000" flipH="1">
            <a:off x="131713" y="236812"/>
            <a:ext cx="8501366" cy="4717546"/>
            <a:chOff x="24414" y="152512"/>
            <a:chExt cx="8501366" cy="4717546"/>
          </a:xfrm>
        </p:grpSpPr>
        <p:sp>
          <p:nvSpPr>
            <p:cNvPr id="406" name="Google Shape;406;p30"/>
            <p:cNvSpPr/>
            <p:nvPr/>
          </p:nvSpPr>
          <p:spPr>
            <a:xfrm rot="801208">
              <a:off x="8238838" y="4594237"/>
              <a:ext cx="261730" cy="248963"/>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0"/>
            <p:cNvSpPr/>
            <p:nvPr/>
          </p:nvSpPr>
          <p:spPr>
            <a:xfrm rot="-1340926">
              <a:off x="5625303" y="182029"/>
              <a:ext cx="191186" cy="181878"/>
            </a:xfrm>
            <a:custGeom>
              <a:avLst/>
              <a:gdLst/>
              <a:ahLst/>
              <a:cxnLst/>
              <a:rect l="l" t="t" r="r" b="b"/>
              <a:pathLst>
                <a:path w="6109" h="5811" fill="none" extrusionOk="0">
                  <a:moveTo>
                    <a:pt x="3049" y="0"/>
                  </a:moveTo>
                  <a:lnTo>
                    <a:pt x="3989" y="1905"/>
                  </a:lnTo>
                  <a:lnTo>
                    <a:pt x="6109" y="2215"/>
                  </a:lnTo>
                  <a:lnTo>
                    <a:pt x="4573" y="3703"/>
                  </a:lnTo>
                  <a:lnTo>
                    <a:pt x="4942" y="5811"/>
                  </a:lnTo>
                  <a:lnTo>
                    <a:pt x="3049" y="4810"/>
                  </a:lnTo>
                  <a:lnTo>
                    <a:pt x="1156" y="5811"/>
                  </a:lnTo>
                  <a:lnTo>
                    <a:pt x="1525" y="3703"/>
                  </a:lnTo>
                  <a:lnTo>
                    <a:pt x="1" y="2215"/>
                  </a:lnTo>
                  <a:lnTo>
                    <a:pt x="2108" y="1905"/>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0"/>
            <p:cNvSpPr/>
            <p:nvPr/>
          </p:nvSpPr>
          <p:spPr>
            <a:xfrm rot="1217444">
              <a:off x="59462" y="2931600"/>
              <a:ext cx="261732" cy="2489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no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0"/>
            <p:cNvSpPr/>
            <p:nvPr/>
          </p:nvSpPr>
          <p:spPr>
            <a:xfrm rot="-937562">
              <a:off x="377202" y="298618"/>
              <a:ext cx="191192" cy="1818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 name="Google Shape;410;p30"/>
          <p:cNvGrpSpPr/>
          <p:nvPr/>
        </p:nvGrpSpPr>
        <p:grpSpPr>
          <a:xfrm rot="517346">
            <a:off x="381694" y="187426"/>
            <a:ext cx="447211" cy="866936"/>
            <a:chOff x="3289375" y="2146825"/>
            <a:chExt cx="339650" cy="658425"/>
          </a:xfrm>
        </p:grpSpPr>
        <p:sp>
          <p:nvSpPr>
            <p:cNvPr id="411" name="Google Shape;411;p30"/>
            <p:cNvSpPr/>
            <p:nvPr/>
          </p:nvSpPr>
          <p:spPr>
            <a:xfrm>
              <a:off x="3289375" y="2357850"/>
              <a:ext cx="339650" cy="170000"/>
            </a:xfrm>
            <a:custGeom>
              <a:avLst/>
              <a:gdLst/>
              <a:ahLst/>
              <a:cxnLst/>
              <a:rect l="l" t="t" r="r" b="b"/>
              <a:pathLst>
                <a:path w="13586" h="6800" extrusionOk="0">
                  <a:moveTo>
                    <a:pt x="1" y="1"/>
                  </a:moveTo>
                  <a:cubicBezTo>
                    <a:pt x="1" y="3751"/>
                    <a:pt x="3037" y="6799"/>
                    <a:pt x="6788" y="6799"/>
                  </a:cubicBezTo>
                  <a:cubicBezTo>
                    <a:pt x="10550" y="6799"/>
                    <a:pt x="13586" y="3751"/>
                    <a:pt x="13586" y="1"/>
                  </a:cubicBezTo>
                  <a:lnTo>
                    <a:pt x="11550" y="1"/>
                  </a:lnTo>
                  <a:cubicBezTo>
                    <a:pt x="11681" y="2716"/>
                    <a:pt x="9514" y="4990"/>
                    <a:pt x="6788" y="4990"/>
                  </a:cubicBezTo>
                  <a:cubicBezTo>
                    <a:pt x="4073" y="4990"/>
                    <a:pt x="1906" y="2716"/>
                    <a:pt x="2037" y="1"/>
                  </a:cubicBez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0"/>
            <p:cNvSpPr/>
            <p:nvPr/>
          </p:nvSpPr>
          <p:spPr>
            <a:xfrm>
              <a:off x="3436125" y="2146825"/>
              <a:ext cx="46175" cy="153025"/>
            </a:xfrm>
            <a:custGeom>
              <a:avLst/>
              <a:gdLst/>
              <a:ahLst/>
              <a:cxnLst/>
              <a:rect l="l" t="t" r="r" b="b"/>
              <a:pathLst>
                <a:path w="1847" h="6121" extrusionOk="0">
                  <a:moveTo>
                    <a:pt x="1" y="0"/>
                  </a:moveTo>
                  <a:lnTo>
                    <a:pt x="1" y="5072"/>
                  </a:lnTo>
                  <a:lnTo>
                    <a:pt x="560" y="5072"/>
                  </a:lnTo>
                  <a:lnTo>
                    <a:pt x="560" y="6120"/>
                  </a:lnTo>
                  <a:lnTo>
                    <a:pt x="1287" y="6120"/>
                  </a:lnTo>
                  <a:lnTo>
                    <a:pt x="1287" y="5072"/>
                  </a:lnTo>
                  <a:lnTo>
                    <a:pt x="1846" y="5072"/>
                  </a:lnTo>
                  <a:lnTo>
                    <a:pt x="1846" y="0"/>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0"/>
            <p:cNvSpPr/>
            <p:nvPr/>
          </p:nvSpPr>
          <p:spPr>
            <a:xfrm>
              <a:off x="3289375" y="2357850"/>
              <a:ext cx="339650" cy="447400"/>
            </a:xfrm>
            <a:custGeom>
              <a:avLst/>
              <a:gdLst/>
              <a:ahLst/>
              <a:cxnLst/>
              <a:rect l="l" t="t" r="r" b="b"/>
              <a:pathLst>
                <a:path w="13586" h="17896" extrusionOk="0">
                  <a:moveTo>
                    <a:pt x="4418" y="1"/>
                  </a:moveTo>
                  <a:lnTo>
                    <a:pt x="1" y="17896"/>
                  </a:lnTo>
                  <a:lnTo>
                    <a:pt x="1013" y="17896"/>
                  </a:lnTo>
                  <a:lnTo>
                    <a:pt x="6764" y="882"/>
                  </a:lnTo>
                  <a:lnTo>
                    <a:pt x="12574" y="17896"/>
                  </a:lnTo>
                  <a:lnTo>
                    <a:pt x="13586" y="17896"/>
                  </a:lnTo>
                  <a:lnTo>
                    <a:pt x="9169" y="1"/>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0"/>
            <p:cNvSpPr/>
            <p:nvPr/>
          </p:nvSpPr>
          <p:spPr>
            <a:xfrm>
              <a:off x="3399825" y="2295050"/>
              <a:ext cx="118775" cy="119100"/>
            </a:xfrm>
            <a:custGeom>
              <a:avLst/>
              <a:gdLst/>
              <a:ahLst/>
              <a:cxnLst/>
              <a:rect l="l" t="t" r="r" b="b"/>
              <a:pathLst>
                <a:path w="4751" h="4764" extrusionOk="0">
                  <a:moveTo>
                    <a:pt x="2370" y="1"/>
                  </a:moveTo>
                  <a:cubicBezTo>
                    <a:pt x="1060" y="1"/>
                    <a:pt x="0" y="1060"/>
                    <a:pt x="0" y="2382"/>
                  </a:cubicBezTo>
                  <a:cubicBezTo>
                    <a:pt x="0" y="3692"/>
                    <a:pt x="1060" y="4763"/>
                    <a:pt x="2370" y="4763"/>
                  </a:cubicBezTo>
                  <a:cubicBezTo>
                    <a:pt x="3691" y="4763"/>
                    <a:pt x="4751" y="3692"/>
                    <a:pt x="4751" y="2382"/>
                  </a:cubicBezTo>
                  <a:cubicBezTo>
                    <a:pt x="4751" y="1060"/>
                    <a:pt x="3691" y="1"/>
                    <a:pt x="2370" y="1"/>
                  </a:cubicBez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0"/>
            <p:cNvSpPr/>
            <p:nvPr/>
          </p:nvSpPr>
          <p:spPr>
            <a:xfrm>
              <a:off x="3432850" y="2328400"/>
              <a:ext cx="52425" cy="52400"/>
            </a:xfrm>
            <a:custGeom>
              <a:avLst/>
              <a:gdLst/>
              <a:ahLst/>
              <a:cxnLst/>
              <a:rect l="l" t="t" r="r" b="b"/>
              <a:pathLst>
                <a:path w="2097" h="2096" fill="none" extrusionOk="0">
                  <a:moveTo>
                    <a:pt x="2096" y="1048"/>
                  </a:moveTo>
                  <a:cubicBezTo>
                    <a:pt x="2096" y="1619"/>
                    <a:pt x="1632" y="2096"/>
                    <a:pt x="1049" y="2096"/>
                  </a:cubicBezTo>
                  <a:cubicBezTo>
                    <a:pt x="477" y="2096"/>
                    <a:pt x="1" y="1619"/>
                    <a:pt x="1" y="1048"/>
                  </a:cubicBezTo>
                  <a:cubicBezTo>
                    <a:pt x="1" y="465"/>
                    <a:pt x="477" y="0"/>
                    <a:pt x="1049" y="0"/>
                  </a:cubicBezTo>
                  <a:cubicBezTo>
                    <a:pt x="1632" y="0"/>
                    <a:pt x="2096" y="465"/>
                    <a:pt x="2096" y="1048"/>
                  </a:cubicBez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16"/>
        <p:cNvGrpSpPr/>
        <p:nvPr/>
      </p:nvGrpSpPr>
      <p:grpSpPr>
        <a:xfrm>
          <a:off x="0" y="0"/>
          <a:ext cx="0" cy="0"/>
          <a:chOff x="0" y="0"/>
          <a:chExt cx="0" cy="0"/>
        </a:xfrm>
      </p:grpSpPr>
      <p:grpSp>
        <p:nvGrpSpPr>
          <p:cNvPr id="417" name="Google Shape;417;p31"/>
          <p:cNvGrpSpPr/>
          <p:nvPr/>
        </p:nvGrpSpPr>
        <p:grpSpPr>
          <a:xfrm flipH="1">
            <a:off x="244376" y="117862"/>
            <a:ext cx="8593652" cy="4909256"/>
            <a:chOff x="367239" y="117862"/>
            <a:chExt cx="8593652" cy="4909256"/>
          </a:xfrm>
        </p:grpSpPr>
        <p:grpSp>
          <p:nvGrpSpPr>
            <p:cNvPr id="418" name="Google Shape;418;p31"/>
            <p:cNvGrpSpPr/>
            <p:nvPr/>
          </p:nvGrpSpPr>
          <p:grpSpPr>
            <a:xfrm rot="10800000" flipH="1">
              <a:off x="367239" y="117862"/>
              <a:ext cx="6907816" cy="4909256"/>
              <a:chOff x="301926" y="41691"/>
              <a:chExt cx="6907816" cy="4909256"/>
            </a:xfrm>
          </p:grpSpPr>
          <p:sp>
            <p:nvSpPr>
              <p:cNvPr id="419" name="Google Shape;419;p31"/>
              <p:cNvSpPr/>
              <p:nvPr/>
            </p:nvSpPr>
            <p:spPr>
              <a:xfrm rot="801208">
                <a:off x="6922800" y="68550"/>
                <a:ext cx="261730" cy="248963"/>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1"/>
              <p:cNvSpPr/>
              <p:nvPr/>
            </p:nvSpPr>
            <p:spPr>
              <a:xfrm rot="1217444">
                <a:off x="336974" y="4404825"/>
                <a:ext cx="261732" cy="2489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no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1"/>
              <p:cNvSpPr/>
              <p:nvPr/>
            </p:nvSpPr>
            <p:spPr>
              <a:xfrm rot="-937562">
                <a:off x="4973877" y="4746693"/>
                <a:ext cx="191192" cy="181865"/>
              </a:xfrm>
              <a:custGeom>
                <a:avLst/>
                <a:gdLst/>
                <a:ahLst/>
                <a:cxnLst/>
                <a:rect l="l" t="t" r="r" b="b"/>
                <a:pathLst>
                  <a:path w="6109" h="5811" extrusionOk="0">
                    <a:moveTo>
                      <a:pt x="3049" y="1"/>
                    </a:moveTo>
                    <a:lnTo>
                      <a:pt x="2108" y="1906"/>
                    </a:lnTo>
                    <a:lnTo>
                      <a:pt x="1" y="2215"/>
                    </a:lnTo>
                    <a:lnTo>
                      <a:pt x="1525" y="3703"/>
                    </a:lnTo>
                    <a:lnTo>
                      <a:pt x="1168" y="5811"/>
                    </a:lnTo>
                    <a:lnTo>
                      <a:pt x="3049" y="4811"/>
                    </a:lnTo>
                    <a:lnTo>
                      <a:pt x="4942" y="5811"/>
                    </a:lnTo>
                    <a:lnTo>
                      <a:pt x="4573" y="3703"/>
                    </a:lnTo>
                    <a:lnTo>
                      <a:pt x="6109" y="2215"/>
                    </a:lnTo>
                    <a:lnTo>
                      <a:pt x="3989" y="1906"/>
                    </a:lnTo>
                    <a:lnTo>
                      <a:pt x="304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2" name="Google Shape;422;p31"/>
            <p:cNvSpPr/>
            <p:nvPr/>
          </p:nvSpPr>
          <p:spPr>
            <a:xfrm rot="-9459074" flipH="1">
              <a:off x="8742303" y="2445352"/>
              <a:ext cx="191186" cy="181878"/>
            </a:xfrm>
            <a:custGeom>
              <a:avLst/>
              <a:gdLst/>
              <a:ahLst/>
              <a:cxnLst/>
              <a:rect l="l" t="t" r="r" b="b"/>
              <a:pathLst>
                <a:path w="6109" h="5811" fill="none" extrusionOk="0">
                  <a:moveTo>
                    <a:pt x="3049" y="0"/>
                  </a:moveTo>
                  <a:lnTo>
                    <a:pt x="3989" y="1905"/>
                  </a:lnTo>
                  <a:lnTo>
                    <a:pt x="6109" y="2215"/>
                  </a:lnTo>
                  <a:lnTo>
                    <a:pt x="4573" y="3703"/>
                  </a:lnTo>
                  <a:lnTo>
                    <a:pt x="4942" y="5811"/>
                  </a:lnTo>
                  <a:lnTo>
                    <a:pt x="3049" y="4810"/>
                  </a:lnTo>
                  <a:lnTo>
                    <a:pt x="1156" y="5811"/>
                  </a:lnTo>
                  <a:lnTo>
                    <a:pt x="1525" y="3703"/>
                  </a:lnTo>
                  <a:lnTo>
                    <a:pt x="1" y="2215"/>
                  </a:lnTo>
                  <a:lnTo>
                    <a:pt x="2108" y="1905"/>
                  </a:lnTo>
                  <a:close/>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31"/>
          <p:cNvGrpSpPr/>
          <p:nvPr/>
        </p:nvGrpSpPr>
        <p:grpSpPr>
          <a:xfrm>
            <a:off x="244372" y="317142"/>
            <a:ext cx="8810799" cy="4628253"/>
            <a:chOff x="244372" y="317142"/>
            <a:chExt cx="8810799" cy="4628253"/>
          </a:xfrm>
        </p:grpSpPr>
        <p:grpSp>
          <p:nvGrpSpPr>
            <p:cNvPr id="424" name="Google Shape;424;p31"/>
            <p:cNvGrpSpPr/>
            <p:nvPr/>
          </p:nvGrpSpPr>
          <p:grpSpPr>
            <a:xfrm rot="-744048" flipH="1">
              <a:off x="321300" y="361554"/>
              <a:ext cx="497324" cy="770480"/>
              <a:chOff x="4524375" y="1077050"/>
              <a:chExt cx="408100" cy="632250"/>
            </a:xfrm>
          </p:grpSpPr>
          <p:sp>
            <p:nvSpPr>
              <p:cNvPr id="425" name="Google Shape;425;p31"/>
              <p:cNvSpPr/>
              <p:nvPr/>
            </p:nvSpPr>
            <p:spPr>
              <a:xfrm>
                <a:off x="4626750" y="1458050"/>
                <a:ext cx="203325" cy="251250"/>
              </a:xfrm>
              <a:custGeom>
                <a:avLst/>
                <a:gdLst/>
                <a:ahLst/>
                <a:cxnLst/>
                <a:rect l="l" t="t" r="r" b="b"/>
                <a:pathLst>
                  <a:path w="8133" h="10050" extrusionOk="0">
                    <a:moveTo>
                      <a:pt x="1" y="0"/>
                    </a:moveTo>
                    <a:lnTo>
                      <a:pt x="1" y="4941"/>
                    </a:lnTo>
                    <a:cubicBezTo>
                      <a:pt x="1" y="6882"/>
                      <a:pt x="1370" y="8549"/>
                      <a:pt x="3263" y="8930"/>
                    </a:cubicBezTo>
                    <a:lnTo>
                      <a:pt x="3263" y="10049"/>
                    </a:lnTo>
                    <a:lnTo>
                      <a:pt x="4882" y="10049"/>
                    </a:lnTo>
                    <a:lnTo>
                      <a:pt x="4882" y="8930"/>
                    </a:lnTo>
                    <a:cubicBezTo>
                      <a:pt x="6775" y="8549"/>
                      <a:pt x="8133" y="6882"/>
                      <a:pt x="8133" y="4941"/>
                    </a:cubicBezTo>
                    <a:lnTo>
                      <a:pt x="8133" y="0"/>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1"/>
              <p:cNvSpPr/>
              <p:nvPr/>
            </p:nvSpPr>
            <p:spPr>
              <a:xfrm>
                <a:off x="4524375" y="1077050"/>
                <a:ext cx="408100" cy="408100"/>
              </a:xfrm>
              <a:custGeom>
                <a:avLst/>
                <a:gdLst/>
                <a:ahLst/>
                <a:cxnLst/>
                <a:rect l="l" t="t" r="r" b="b"/>
                <a:pathLst>
                  <a:path w="16324" h="16324" extrusionOk="0">
                    <a:moveTo>
                      <a:pt x="8168" y="0"/>
                    </a:moveTo>
                    <a:cubicBezTo>
                      <a:pt x="3655" y="0"/>
                      <a:pt x="0" y="3656"/>
                      <a:pt x="0" y="8156"/>
                    </a:cubicBezTo>
                    <a:cubicBezTo>
                      <a:pt x="0" y="12669"/>
                      <a:pt x="3655" y="16324"/>
                      <a:pt x="8168" y="16324"/>
                    </a:cubicBezTo>
                    <a:cubicBezTo>
                      <a:pt x="12668" y="16324"/>
                      <a:pt x="16323" y="12669"/>
                      <a:pt x="16323" y="8156"/>
                    </a:cubicBezTo>
                    <a:cubicBezTo>
                      <a:pt x="16323" y="3656"/>
                      <a:pt x="12668" y="0"/>
                      <a:pt x="8168" y="0"/>
                    </a:cubicBez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1"/>
              <p:cNvSpPr/>
              <p:nvPr/>
            </p:nvSpPr>
            <p:spPr>
              <a:xfrm>
                <a:off x="4631525" y="1252375"/>
                <a:ext cx="204800" cy="226225"/>
              </a:xfrm>
              <a:custGeom>
                <a:avLst/>
                <a:gdLst/>
                <a:ahLst/>
                <a:cxnLst/>
                <a:rect l="l" t="t" r="r" b="b"/>
                <a:pathLst>
                  <a:path w="8192" h="9049" fill="none" extrusionOk="0">
                    <a:moveTo>
                      <a:pt x="1905" y="9049"/>
                    </a:moveTo>
                    <a:cubicBezTo>
                      <a:pt x="2131" y="6751"/>
                      <a:pt x="1453" y="4453"/>
                      <a:pt x="0" y="2643"/>
                    </a:cubicBezTo>
                    <a:lnTo>
                      <a:pt x="2358" y="2643"/>
                    </a:lnTo>
                    <a:cubicBezTo>
                      <a:pt x="3322" y="2667"/>
                      <a:pt x="4215" y="2155"/>
                      <a:pt x="4703" y="1322"/>
                    </a:cubicBezTo>
                    <a:cubicBezTo>
                      <a:pt x="5060" y="667"/>
                      <a:pt x="5120" y="0"/>
                      <a:pt x="3882" y="0"/>
                    </a:cubicBezTo>
                    <a:cubicBezTo>
                      <a:pt x="2643" y="0"/>
                      <a:pt x="2774" y="715"/>
                      <a:pt x="3191" y="1405"/>
                    </a:cubicBezTo>
                    <a:cubicBezTo>
                      <a:pt x="3691" y="2203"/>
                      <a:pt x="4572" y="2679"/>
                      <a:pt x="5513" y="2679"/>
                    </a:cubicBezTo>
                    <a:lnTo>
                      <a:pt x="8192" y="2679"/>
                    </a:lnTo>
                    <a:cubicBezTo>
                      <a:pt x="7454" y="3513"/>
                      <a:pt x="6870" y="4465"/>
                      <a:pt x="6453" y="5501"/>
                    </a:cubicBezTo>
                    <a:cubicBezTo>
                      <a:pt x="6013" y="6632"/>
                      <a:pt x="5787" y="7834"/>
                      <a:pt x="5787" y="9049"/>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8" name="Google Shape;428;p31"/>
            <p:cNvGrpSpPr/>
            <p:nvPr/>
          </p:nvGrpSpPr>
          <p:grpSpPr>
            <a:xfrm rot="635275">
              <a:off x="8193341" y="3855433"/>
              <a:ext cx="774011" cy="1027600"/>
              <a:chOff x="1025425" y="3193375"/>
              <a:chExt cx="417925" cy="554850"/>
            </a:xfrm>
          </p:grpSpPr>
          <p:sp>
            <p:nvSpPr>
              <p:cNvPr id="429" name="Google Shape;429;p31"/>
              <p:cNvSpPr/>
              <p:nvPr/>
            </p:nvSpPr>
            <p:spPr>
              <a:xfrm>
                <a:off x="1025425" y="3193375"/>
                <a:ext cx="417925" cy="554850"/>
              </a:xfrm>
              <a:custGeom>
                <a:avLst/>
                <a:gdLst/>
                <a:ahLst/>
                <a:cxnLst/>
                <a:rect l="l" t="t" r="r" b="b"/>
                <a:pathLst>
                  <a:path w="16717" h="22194" extrusionOk="0">
                    <a:moveTo>
                      <a:pt x="4453" y="1"/>
                    </a:moveTo>
                    <a:lnTo>
                      <a:pt x="4453" y="1239"/>
                    </a:lnTo>
                    <a:lnTo>
                      <a:pt x="5417" y="1239"/>
                    </a:lnTo>
                    <a:lnTo>
                      <a:pt x="5417" y="8847"/>
                    </a:lnTo>
                    <a:lnTo>
                      <a:pt x="595" y="19444"/>
                    </a:lnTo>
                    <a:cubicBezTo>
                      <a:pt x="0" y="20729"/>
                      <a:pt x="941" y="22194"/>
                      <a:pt x="2357" y="22194"/>
                    </a:cubicBezTo>
                    <a:lnTo>
                      <a:pt x="14359" y="22194"/>
                    </a:lnTo>
                    <a:cubicBezTo>
                      <a:pt x="15776" y="22194"/>
                      <a:pt x="16716" y="20741"/>
                      <a:pt x="16133" y="19444"/>
                    </a:cubicBezTo>
                    <a:lnTo>
                      <a:pt x="11311" y="8847"/>
                    </a:lnTo>
                    <a:lnTo>
                      <a:pt x="11311" y="1239"/>
                    </a:lnTo>
                    <a:lnTo>
                      <a:pt x="12275" y="1239"/>
                    </a:lnTo>
                    <a:lnTo>
                      <a:pt x="12275" y="1"/>
                    </a:lnTo>
                    <a:close/>
                  </a:path>
                </a:pathLst>
              </a:custGeom>
              <a:solidFill>
                <a:schemeClr val="accent1"/>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1"/>
              <p:cNvSpPr/>
              <p:nvPr/>
            </p:nvSpPr>
            <p:spPr>
              <a:xfrm>
                <a:off x="1059350" y="3551750"/>
                <a:ext cx="350350" cy="172075"/>
              </a:xfrm>
              <a:custGeom>
                <a:avLst/>
                <a:gdLst/>
                <a:ahLst/>
                <a:cxnLst/>
                <a:rect l="l" t="t" r="r" b="b"/>
                <a:pathLst>
                  <a:path w="14014" h="6883" extrusionOk="0">
                    <a:moveTo>
                      <a:pt x="2655" y="1"/>
                    </a:moveTo>
                    <a:lnTo>
                      <a:pt x="143" y="5525"/>
                    </a:lnTo>
                    <a:cubicBezTo>
                      <a:pt x="0" y="5811"/>
                      <a:pt x="24" y="6168"/>
                      <a:pt x="203" y="6442"/>
                    </a:cubicBezTo>
                    <a:cubicBezTo>
                      <a:pt x="369" y="6716"/>
                      <a:pt x="679" y="6883"/>
                      <a:pt x="1012" y="6883"/>
                    </a:cubicBezTo>
                    <a:lnTo>
                      <a:pt x="13014" y="6883"/>
                    </a:lnTo>
                    <a:cubicBezTo>
                      <a:pt x="13335" y="6883"/>
                      <a:pt x="13645" y="6716"/>
                      <a:pt x="13824" y="6442"/>
                    </a:cubicBezTo>
                    <a:cubicBezTo>
                      <a:pt x="13990" y="6168"/>
                      <a:pt x="14014" y="5811"/>
                      <a:pt x="13883" y="5525"/>
                    </a:cubicBezTo>
                    <a:lnTo>
                      <a:pt x="11359" y="1"/>
                    </a:lnTo>
                    <a:close/>
                  </a:path>
                </a:pathLst>
              </a:custGeom>
              <a:solidFill>
                <a:schemeClr val="accent2"/>
              </a:solidFill>
              <a:ln w="9525" cap="flat" cmpd="sng">
                <a:solidFill>
                  <a:schemeClr val="dk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1pPr>
            <a:lvl2pPr lvl="1"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2pPr>
            <a:lvl3pPr lvl="2"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3pPr>
            <a:lvl4pPr lvl="3"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4pPr>
            <a:lvl5pPr lvl="4"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5pPr>
            <a:lvl6pPr lvl="5"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6pPr>
            <a:lvl7pPr lvl="6"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7pPr>
            <a:lvl8pPr lvl="7"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8pPr>
            <a:lvl9pPr lvl="8" rtl="0">
              <a:spcBef>
                <a:spcPts val="0"/>
              </a:spcBef>
              <a:spcAft>
                <a:spcPts val="0"/>
              </a:spcAft>
              <a:buClr>
                <a:schemeClr val="dk1"/>
              </a:buClr>
              <a:buSzPts val="3500"/>
              <a:buFont typeface="Manrope ExtraBold"/>
              <a:buNone/>
              <a:defRPr sz="3500">
                <a:solidFill>
                  <a:schemeClr val="dk1"/>
                </a:solidFill>
                <a:latin typeface="Manrope ExtraBold"/>
                <a:ea typeface="Manrope ExtraBold"/>
                <a:cs typeface="Manrope ExtraBold"/>
                <a:sym typeface="Manrope ExtraBol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1pPr>
            <a:lvl2pPr marL="914400" lvl="1"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2pPr>
            <a:lvl3pPr marL="1371600" lvl="2"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3pPr>
            <a:lvl4pPr marL="1828800" lvl="3"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4pPr>
            <a:lvl5pPr marL="2286000" lvl="4"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5pPr>
            <a:lvl6pPr marL="2743200" lvl="5"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6pPr>
            <a:lvl7pPr marL="3200400" lvl="6"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7pPr>
            <a:lvl8pPr marL="3657600" lvl="7"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8pPr>
            <a:lvl9pPr marL="4114800" lvl="8" indent="-317500">
              <a:lnSpc>
                <a:spcPct val="115000"/>
              </a:lnSpc>
              <a:spcBef>
                <a:spcPts val="0"/>
              </a:spcBef>
              <a:spcAft>
                <a:spcPts val="0"/>
              </a:spcAft>
              <a:buClr>
                <a:schemeClr val="dk2"/>
              </a:buClr>
              <a:buSzPts val="1400"/>
              <a:buFont typeface="Manrope"/>
              <a:buChar char="■"/>
              <a:defRPr>
                <a:solidFill>
                  <a:schemeClr val="dk2"/>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8" r:id="rId3"/>
    <p:sldLayoutId id="2147483676" r:id="rId4"/>
    <p:sldLayoutId id="2147483677" r:id="rId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40"/>
        <p:cNvGrpSpPr/>
        <p:nvPr/>
      </p:nvGrpSpPr>
      <p:grpSpPr>
        <a:xfrm>
          <a:off x="0" y="0"/>
          <a:ext cx="0" cy="0"/>
          <a:chOff x="0" y="0"/>
          <a:chExt cx="0" cy="0"/>
        </a:xfrm>
      </p:grpSpPr>
      <p:sp>
        <p:nvSpPr>
          <p:cNvPr id="3" name="Title 2">
            <a:extLst>
              <a:ext uri="{FF2B5EF4-FFF2-40B4-BE49-F238E27FC236}">
                <a16:creationId xmlns:a16="http://schemas.microsoft.com/office/drawing/2014/main" id="{A0731EF8-2B10-472B-B635-61BDFEF5187C}"/>
              </a:ext>
            </a:extLst>
          </p:cNvPr>
          <p:cNvSpPr>
            <a:spLocks noGrp="1"/>
          </p:cNvSpPr>
          <p:nvPr>
            <p:ph type="ctrTitle"/>
          </p:nvPr>
        </p:nvSpPr>
        <p:spPr>
          <a:xfrm>
            <a:off x="911100" y="1596450"/>
            <a:ext cx="7321800" cy="1950600"/>
          </a:xfrm>
        </p:spPr>
        <p:txBody>
          <a:bodyPr/>
          <a:lstStyle/>
          <a:p>
            <a:r>
              <a:rPr lang="en-US" dirty="0"/>
              <a:t>Welcome to the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a:extLst>
              <a:ext uri="{FF2B5EF4-FFF2-40B4-BE49-F238E27FC236}">
                <a16:creationId xmlns:a16="http://schemas.microsoft.com/office/drawing/2014/main" id="{681DFD2F-D4AF-4B66-AD6D-8E874041F86A}"/>
              </a:ext>
            </a:extLst>
          </p:cNvPr>
          <p:cNvSpPr txBox="1">
            <a:spLocks/>
          </p:cNvSpPr>
          <p:nvPr/>
        </p:nvSpPr>
        <p:spPr>
          <a:xfrm>
            <a:off x="982045" y="1246625"/>
            <a:ext cx="7321800" cy="19506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600"/>
              <a:buFont typeface="Manrope ExtraBold"/>
              <a:buNone/>
              <a:defRPr sz="4300" b="0" i="0" u="none" strike="noStrike" cap="none">
                <a:solidFill>
                  <a:schemeClr val="dk1"/>
                </a:solidFill>
                <a:latin typeface="Manrope ExtraBold"/>
                <a:ea typeface="Manrope ExtraBold"/>
                <a:cs typeface="Manrope ExtraBold"/>
                <a:sym typeface="Manrope ExtraBold"/>
              </a:defRPr>
            </a:lvl1pPr>
            <a:lvl2pPr marR="0" lvl="1"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2pPr>
            <a:lvl3pPr marR="0" lvl="2"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3pPr>
            <a:lvl4pPr marR="0" lvl="3"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4pPr>
            <a:lvl5pPr marR="0" lvl="4"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5pPr>
            <a:lvl6pPr marR="0" lvl="5"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6pPr>
            <a:lvl7pPr marR="0" lvl="6"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7pPr>
            <a:lvl8pPr marR="0" lvl="7"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8pPr>
            <a:lvl9pPr marR="0" lvl="8" algn="ctr" rtl="0">
              <a:lnSpc>
                <a:spcPct val="100000"/>
              </a:lnSpc>
              <a:spcBef>
                <a:spcPts val="0"/>
              </a:spcBef>
              <a:spcAft>
                <a:spcPts val="0"/>
              </a:spcAft>
              <a:buClr>
                <a:schemeClr val="dk1"/>
              </a:buClr>
              <a:buSzPts val="3600"/>
              <a:buFont typeface="Manrope ExtraBold"/>
              <a:buNone/>
              <a:defRPr sz="3600" b="0" i="0" u="none" strike="noStrike" cap="none">
                <a:solidFill>
                  <a:schemeClr val="dk1"/>
                </a:solidFill>
                <a:latin typeface="Manrope ExtraBold"/>
                <a:ea typeface="Manrope ExtraBold"/>
                <a:cs typeface="Manrope ExtraBold"/>
                <a:sym typeface="Manrope ExtraBold"/>
              </a:defRPr>
            </a:lvl9pPr>
          </a:lstStyle>
          <a:p>
            <a:pPr algn="ctr"/>
            <a:r>
              <a:rPr lang="en-US" sz="3200" dirty="0"/>
              <a:t>BMIH4003 Hospitality and Guest Services</a:t>
            </a:r>
            <a:endParaRPr lang="en-US" dirty="0"/>
          </a:p>
          <a:p>
            <a:pPr algn="ctr"/>
            <a:r>
              <a:rPr lang="en-US" sz="2400" dirty="0"/>
              <a:t>Assignment Tittle: The role and importance of quality service, hospitality,  and guest services within the hotel industry</a:t>
            </a:r>
          </a:p>
        </p:txBody>
      </p:sp>
      <p:sp>
        <p:nvSpPr>
          <p:cNvPr id="6" name="Google Shape;520;p38">
            <a:extLst>
              <a:ext uri="{FF2B5EF4-FFF2-40B4-BE49-F238E27FC236}">
                <a16:creationId xmlns:a16="http://schemas.microsoft.com/office/drawing/2014/main" id="{65CC34DF-C388-447F-B4EC-E948A7BBDFB2}"/>
              </a:ext>
            </a:extLst>
          </p:cNvPr>
          <p:cNvSpPr txBox="1">
            <a:spLocks noGrp="1"/>
          </p:cNvSpPr>
          <p:nvPr>
            <p:ph type="subTitle" idx="4294967295"/>
          </p:nvPr>
        </p:nvSpPr>
        <p:spPr>
          <a:xfrm>
            <a:off x="2134825" y="3197225"/>
            <a:ext cx="4873625" cy="100647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800" b="1" dirty="0"/>
              <a:t>Student Name: Silvia </a:t>
            </a:r>
            <a:r>
              <a:rPr lang="it-IT" sz="1800" b="1" dirty="0"/>
              <a:t>Daniela Grecu</a:t>
            </a:r>
            <a:endParaRPr lang="en" sz="1800" b="1" dirty="0"/>
          </a:p>
          <a:p>
            <a:pPr marL="0" lvl="0" indent="0" algn="ctr" rtl="0">
              <a:spcBef>
                <a:spcPts val="0"/>
              </a:spcBef>
              <a:spcAft>
                <a:spcPts val="0"/>
              </a:spcAft>
              <a:buNone/>
            </a:pPr>
            <a:r>
              <a:rPr lang="en" sz="1800" b="1" dirty="0"/>
              <a:t>Student ID: 2245642</a:t>
            </a:r>
          </a:p>
          <a:p>
            <a:pPr marL="0" indent="0" algn="ctr">
              <a:buNone/>
            </a:pPr>
            <a:r>
              <a:rPr lang="en" sz="1800" b="1" dirty="0"/>
              <a:t>Module Leader: </a:t>
            </a:r>
            <a:r>
              <a:rPr lang="en-GB" sz="1800" dirty="0">
                <a:effectLst/>
                <a:latin typeface="CIDFont+F1"/>
              </a:rPr>
              <a:t>Charlotte Joyner </a:t>
            </a:r>
            <a:endParaRPr lang="en-GB" sz="2400" dirty="0"/>
          </a:p>
          <a:p>
            <a:pPr marL="0" lvl="0" indent="0" algn="ctr" rtl="0">
              <a:spcBef>
                <a:spcPts val="0"/>
              </a:spcBef>
              <a:spcAft>
                <a:spcPts val="0"/>
              </a:spcAft>
              <a:buNone/>
            </a:pPr>
            <a:endParaRPr sz="1800" b="1" dirty="0"/>
          </a:p>
        </p:txBody>
      </p:sp>
      <p:sp>
        <p:nvSpPr>
          <p:cNvPr id="9" name="Google Shape;520;p38">
            <a:extLst>
              <a:ext uri="{FF2B5EF4-FFF2-40B4-BE49-F238E27FC236}">
                <a16:creationId xmlns:a16="http://schemas.microsoft.com/office/drawing/2014/main" id="{A7F43088-4821-4A51-AA1E-D3C0A0FDF929}"/>
              </a:ext>
            </a:extLst>
          </p:cNvPr>
          <p:cNvSpPr txBox="1">
            <a:spLocks/>
          </p:cNvSpPr>
          <p:nvPr/>
        </p:nvSpPr>
        <p:spPr>
          <a:xfrm>
            <a:off x="2135550" y="3197225"/>
            <a:ext cx="4872900" cy="7566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endParaRPr lang="en-US" b="1" dirty="0"/>
          </a:p>
        </p:txBody>
      </p:sp>
    </p:spTree>
    <p:extLst>
      <p:ext uri="{BB962C8B-B14F-4D97-AF65-F5344CB8AC3E}">
        <p14:creationId xmlns:p14="http://schemas.microsoft.com/office/powerpoint/2010/main" val="911939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D2C4-8EBC-4E55-B4FF-B1EFB13BE785}"/>
              </a:ext>
            </a:extLst>
          </p:cNvPr>
          <p:cNvSpPr>
            <a:spLocks noGrp="1"/>
          </p:cNvSpPr>
          <p:nvPr>
            <p:ph type="title"/>
          </p:nvPr>
        </p:nvSpPr>
        <p:spPr>
          <a:xfrm>
            <a:off x="901304" y="242961"/>
            <a:ext cx="7704000" cy="677917"/>
          </a:xfrm>
        </p:spPr>
        <p:txBody>
          <a:bodyPr/>
          <a:lstStyle/>
          <a:p>
            <a:pPr algn="ctr"/>
            <a:r>
              <a:rPr lang="en-US" sz="3600" b="1" dirty="0">
                <a:solidFill>
                  <a:schemeClr val="bg2"/>
                </a:solidFill>
                <a:latin typeface="+mj-lt"/>
              </a:rPr>
              <a:t>Table of Content </a:t>
            </a:r>
          </a:p>
        </p:txBody>
      </p:sp>
      <p:sp>
        <p:nvSpPr>
          <p:cNvPr id="3" name="TextBox 2">
            <a:extLst>
              <a:ext uri="{FF2B5EF4-FFF2-40B4-BE49-F238E27FC236}">
                <a16:creationId xmlns:a16="http://schemas.microsoft.com/office/drawing/2014/main" id="{7B316758-B0D3-4629-8DC2-9075A0A9397F}"/>
              </a:ext>
            </a:extLst>
          </p:cNvPr>
          <p:cNvSpPr txBox="1"/>
          <p:nvPr/>
        </p:nvSpPr>
        <p:spPr>
          <a:xfrm>
            <a:off x="402021" y="1048407"/>
            <a:ext cx="8576441" cy="3754874"/>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Introduction</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About JW Marriott Grosvenor House London</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Target Market of the JW Marriott Grosvenor House London</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Nature, Scope and role of guest services and facilities to the hotel industry</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Importance of quality service in the hotel industry</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Skills required for the hospitality industry</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Meeting customer's expectations: JW Marriott Grosvenor House London</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Conclusion</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References</a:t>
            </a:r>
          </a:p>
        </p:txBody>
      </p:sp>
    </p:spTree>
    <p:extLst>
      <p:ext uri="{BB962C8B-B14F-4D97-AF65-F5344CB8AC3E}">
        <p14:creationId xmlns:p14="http://schemas.microsoft.com/office/powerpoint/2010/main" val="274884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88988-27EB-411A-A122-4C3118CF030D}"/>
              </a:ext>
            </a:extLst>
          </p:cNvPr>
          <p:cNvSpPr>
            <a:spLocks noGrp="1"/>
          </p:cNvSpPr>
          <p:nvPr>
            <p:ph type="title"/>
          </p:nvPr>
        </p:nvSpPr>
        <p:spPr>
          <a:xfrm>
            <a:off x="720000" y="112628"/>
            <a:ext cx="7704000" cy="572700"/>
          </a:xfrm>
        </p:spPr>
        <p:txBody>
          <a:bodyPr/>
          <a:lstStyle/>
          <a:p>
            <a:pPr algn="ctr"/>
            <a:r>
              <a:rPr lang="en-US" sz="2800" dirty="0"/>
              <a:t>Introduction</a:t>
            </a:r>
          </a:p>
        </p:txBody>
      </p:sp>
      <p:sp>
        <p:nvSpPr>
          <p:cNvPr id="3" name="TextBox 2">
            <a:extLst>
              <a:ext uri="{FF2B5EF4-FFF2-40B4-BE49-F238E27FC236}">
                <a16:creationId xmlns:a16="http://schemas.microsoft.com/office/drawing/2014/main" id="{929596DA-4935-4852-A683-EFEE926DCB11}"/>
              </a:ext>
            </a:extLst>
          </p:cNvPr>
          <p:cNvSpPr txBox="1"/>
          <p:nvPr/>
        </p:nvSpPr>
        <p:spPr>
          <a:xfrm>
            <a:off x="78825" y="882868"/>
            <a:ext cx="5707119" cy="3754874"/>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A hotel's guest service is "the assistance and advice provided to those who make reservations, stay, and purchase products and services at the hotel." A hotel's response to a visitor's complaint or request is an example of its guest service (Walker, 2021).</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 They provide adaptive guest service. Service or assistance will only be provided if requested by the guest. Maintaining a loyal client base is a constant goal of good guest service. It is the factor that ensures repeat business from satisfied clients, as per Wood (2015).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In this presentation, the target customers of JW Marriott Grosvenor House London will be discussed, followed by the nature, Scope and role of guest services in the hotel industry. The importance of quality service in the hotel industry will be discussed, and the skills and strategies required to meet customer expectations will be discussed. </a:t>
            </a:r>
          </a:p>
        </p:txBody>
      </p:sp>
      <p:pic>
        <p:nvPicPr>
          <p:cNvPr id="4" name="Picture 3">
            <a:extLst>
              <a:ext uri="{FF2B5EF4-FFF2-40B4-BE49-F238E27FC236}">
                <a16:creationId xmlns:a16="http://schemas.microsoft.com/office/drawing/2014/main" id="{0AB11CDC-262E-4E90-A7AE-264DAD55C111}"/>
              </a:ext>
            </a:extLst>
          </p:cNvPr>
          <p:cNvPicPr>
            <a:picLocks noChangeAspect="1"/>
          </p:cNvPicPr>
          <p:nvPr/>
        </p:nvPicPr>
        <p:blipFill>
          <a:blip r:embed="rId3"/>
          <a:stretch>
            <a:fillRect/>
          </a:stretch>
        </p:blipFill>
        <p:spPr>
          <a:xfrm>
            <a:off x="5911000" y="1498412"/>
            <a:ext cx="3066392" cy="2044261"/>
          </a:xfrm>
          <a:prstGeom prst="rect">
            <a:avLst/>
          </a:prstGeom>
        </p:spPr>
      </p:pic>
    </p:spTree>
    <p:extLst>
      <p:ext uri="{BB962C8B-B14F-4D97-AF65-F5344CB8AC3E}">
        <p14:creationId xmlns:p14="http://schemas.microsoft.com/office/powerpoint/2010/main" val="419209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allery image of this property">
            <a:extLst>
              <a:ext uri="{FF2B5EF4-FFF2-40B4-BE49-F238E27FC236}">
                <a16:creationId xmlns:a16="http://schemas.microsoft.com/office/drawing/2014/main" id="{B319AE35-E9E1-4706-A804-B9B4E9DDFCF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002990" y="3148762"/>
            <a:ext cx="2778968" cy="185188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7A9E5D-3BC3-45D8-A08C-FE3658F25492}"/>
              </a:ext>
            </a:extLst>
          </p:cNvPr>
          <p:cNvSpPr>
            <a:spLocks noGrp="1"/>
          </p:cNvSpPr>
          <p:nvPr>
            <p:ph type="title"/>
          </p:nvPr>
        </p:nvSpPr>
        <p:spPr>
          <a:xfrm>
            <a:off x="720000" y="78825"/>
            <a:ext cx="7704000" cy="572700"/>
          </a:xfrm>
        </p:spPr>
        <p:txBody>
          <a:bodyPr/>
          <a:lstStyle/>
          <a:p>
            <a:pPr algn="ctr"/>
            <a:r>
              <a:rPr lang="en-US" sz="2800" dirty="0"/>
              <a:t>About JW Marriott Grosvenor House London</a:t>
            </a:r>
          </a:p>
        </p:txBody>
      </p:sp>
      <p:sp>
        <p:nvSpPr>
          <p:cNvPr id="3" name="TextBox 2">
            <a:extLst>
              <a:ext uri="{FF2B5EF4-FFF2-40B4-BE49-F238E27FC236}">
                <a16:creationId xmlns:a16="http://schemas.microsoft.com/office/drawing/2014/main" id="{346B2D93-B35B-4E8E-8842-438D53F2D734}"/>
              </a:ext>
            </a:extLst>
          </p:cNvPr>
          <p:cNvSpPr txBox="1"/>
          <p:nvPr/>
        </p:nvSpPr>
        <p:spPr>
          <a:xfrm>
            <a:off x="4220869" y="1017478"/>
            <a:ext cx="4798772" cy="3108543"/>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The JW Marriott Grosvenor House London on Park Lane is a storied landmark with a legacy as distinctive as its location.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Long linked with royalty, foreign leaders, and celebrities, the former house of the Dukes of Westminster and Gloucester was initially conceived and renovated as a hotel in 1929 by legendary architects L. Rome Guthrie and Sir Edwin Lutyens.</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 Park Lane in the centre of Mayfair is home to this luxurious 5-star hotel, where visitors can enjoy first-rate service, delectable cuisine, and breathtaking views of nearby Hyde Park (Marriott.com, 2022). </a:t>
            </a:r>
          </a:p>
        </p:txBody>
      </p:sp>
      <p:pic>
        <p:nvPicPr>
          <p:cNvPr id="6" name="Picture 5">
            <a:extLst>
              <a:ext uri="{FF2B5EF4-FFF2-40B4-BE49-F238E27FC236}">
                <a16:creationId xmlns:a16="http://schemas.microsoft.com/office/drawing/2014/main" id="{BB8DA2F5-950C-4283-A1BC-2DEA2C0F4EF5}"/>
              </a:ext>
            </a:extLst>
          </p:cNvPr>
          <p:cNvPicPr>
            <a:picLocks noChangeAspect="1"/>
          </p:cNvPicPr>
          <p:nvPr/>
        </p:nvPicPr>
        <p:blipFill>
          <a:blip r:embed="rId5"/>
          <a:stretch>
            <a:fillRect/>
          </a:stretch>
        </p:blipFill>
        <p:spPr>
          <a:xfrm>
            <a:off x="203334" y="1034989"/>
            <a:ext cx="4017535" cy="1694302"/>
          </a:xfrm>
          <a:prstGeom prst="rect">
            <a:avLst/>
          </a:prstGeom>
        </p:spPr>
      </p:pic>
      <p:sp>
        <p:nvSpPr>
          <p:cNvPr id="7" name="TextBox 6">
            <a:extLst>
              <a:ext uri="{FF2B5EF4-FFF2-40B4-BE49-F238E27FC236}">
                <a16:creationId xmlns:a16="http://schemas.microsoft.com/office/drawing/2014/main" id="{23A83373-EED3-4020-AABC-379E541B8876}"/>
              </a:ext>
            </a:extLst>
          </p:cNvPr>
          <p:cNvSpPr txBox="1"/>
          <p:nvPr/>
        </p:nvSpPr>
        <p:spPr>
          <a:xfrm>
            <a:off x="480241" y="2779431"/>
            <a:ext cx="3667476" cy="369332"/>
          </a:xfrm>
          <a:prstGeom prst="rect">
            <a:avLst/>
          </a:prstGeom>
          <a:noFill/>
        </p:spPr>
        <p:txBody>
          <a:bodyPr wrap="square" rtlCol="0">
            <a:spAutoFit/>
          </a:bodyPr>
          <a:lstStyle/>
          <a:p>
            <a:pPr algn="ctr"/>
            <a:r>
              <a:rPr lang="en-US" sz="900" b="1" dirty="0"/>
              <a:t>https://www.booking.com/hotel/gb/grosvenor-house-london.en-gb.html#map_opened-hotel_sidebar_static_map</a:t>
            </a:r>
          </a:p>
        </p:txBody>
      </p:sp>
    </p:spTree>
    <p:extLst>
      <p:ext uri="{BB962C8B-B14F-4D97-AF65-F5344CB8AC3E}">
        <p14:creationId xmlns:p14="http://schemas.microsoft.com/office/powerpoint/2010/main" val="2461201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4A4A-C5E1-488C-BED3-EE3F98A88D92}"/>
              </a:ext>
            </a:extLst>
          </p:cNvPr>
          <p:cNvSpPr>
            <a:spLocks noGrp="1"/>
          </p:cNvSpPr>
          <p:nvPr>
            <p:ph type="title"/>
          </p:nvPr>
        </p:nvSpPr>
        <p:spPr>
          <a:xfrm>
            <a:off x="720000" y="196309"/>
            <a:ext cx="7704000" cy="572700"/>
          </a:xfrm>
        </p:spPr>
        <p:txBody>
          <a:bodyPr/>
          <a:lstStyle/>
          <a:p>
            <a:pPr algn="ctr"/>
            <a:r>
              <a:rPr lang="en-US" sz="2800" dirty="0"/>
              <a:t>Target Market of the JW Marriott Grosvenor House London</a:t>
            </a:r>
          </a:p>
        </p:txBody>
      </p:sp>
      <p:sp>
        <p:nvSpPr>
          <p:cNvPr id="3" name="TextBox 2">
            <a:extLst>
              <a:ext uri="{FF2B5EF4-FFF2-40B4-BE49-F238E27FC236}">
                <a16:creationId xmlns:a16="http://schemas.microsoft.com/office/drawing/2014/main" id="{C8E182A8-A819-4CE5-A28C-C098569D9F37}"/>
              </a:ext>
            </a:extLst>
          </p:cNvPr>
          <p:cNvSpPr txBox="1"/>
          <p:nvPr/>
        </p:nvSpPr>
        <p:spPr>
          <a:xfrm>
            <a:off x="3745381" y="1697126"/>
            <a:ext cx="5003597" cy="2677656"/>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An organisation's "Target Market" is the subset of the population most likely to become paying customers.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Most of their guests are high-spending business people and Millennial tourists who place a high value on confidentiality and are willing to pay extra for their accommodations.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Besides, Tourists enjoy a tranquil and luxurious stay here. JW Marriott Grosvenor House London has diversified into various fields to meet the needs of a wide variety of customers.</a:t>
            </a:r>
          </a:p>
        </p:txBody>
      </p:sp>
      <p:pic>
        <p:nvPicPr>
          <p:cNvPr id="4" name="Picture 3">
            <a:extLst>
              <a:ext uri="{FF2B5EF4-FFF2-40B4-BE49-F238E27FC236}">
                <a16:creationId xmlns:a16="http://schemas.microsoft.com/office/drawing/2014/main" id="{1B8CF751-8BBA-4075-9DFC-E6F9444746C0}"/>
              </a:ext>
            </a:extLst>
          </p:cNvPr>
          <p:cNvPicPr>
            <a:picLocks noChangeAspect="1"/>
          </p:cNvPicPr>
          <p:nvPr/>
        </p:nvPicPr>
        <p:blipFill>
          <a:blip r:embed="rId3"/>
          <a:stretch>
            <a:fillRect/>
          </a:stretch>
        </p:blipFill>
        <p:spPr>
          <a:xfrm>
            <a:off x="769368" y="1283506"/>
            <a:ext cx="2666429" cy="1778508"/>
          </a:xfrm>
          <a:prstGeom prst="rect">
            <a:avLst/>
          </a:prstGeom>
        </p:spPr>
      </p:pic>
      <p:pic>
        <p:nvPicPr>
          <p:cNvPr id="5" name="Picture 4">
            <a:extLst>
              <a:ext uri="{FF2B5EF4-FFF2-40B4-BE49-F238E27FC236}">
                <a16:creationId xmlns:a16="http://schemas.microsoft.com/office/drawing/2014/main" id="{BFCFE70C-7022-4C57-97AA-B55A64BE13DF}"/>
              </a:ext>
            </a:extLst>
          </p:cNvPr>
          <p:cNvPicPr>
            <a:picLocks noChangeAspect="1"/>
          </p:cNvPicPr>
          <p:nvPr/>
        </p:nvPicPr>
        <p:blipFill>
          <a:blip r:embed="rId4"/>
          <a:stretch>
            <a:fillRect/>
          </a:stretch>
        </p:blipFill>
        <p:spPr>
          <a:xfrm>
            <a:off x="677663" y="3102846"/>
            <a:ext cx="2765167" cy="1844345"/>
          </a:xfrm>
          <a:prstGeom prst="rect">
            <a:avLst/>
          </a:prstGeom>
        </p:spPr>
      </p:pic>
    </p:spTree>
    <p:extLst>
      <p:ext uri="{BB962C8B-B14F-4D97-AF65-F5344CB8AC3E}">
        <p14:creationId xmlns:p14="http://schemas.microsoft.com/office/powerpoint/2010/main" val="133383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40DC9-C97B-42B1-88FA-4362D20DBCA7}"/>
              </a:ext>
            </a:extLst>
          </p:cNvPr>
          <p:cNvSpPr>
            <a:spLocks noGrp="1"/>
          </p:cNvSpPr>
          <p:nvPr>
            <p:ph type="title"/>
          </p:nvPr>
        </p:nvSpPr>
        <p:spPr>
          <a:xfrm>
            <a:off x="720000" y="102687"/>
            <a:ext cx="7704000" cy="572700"/>
          </a:xfrm>
        </p:spPr>
        <p:txBody>
          <a:bodyPr/>
          <a:lstStyle/>
          <a:p>
            <a:pPr algn="ctr"/>
            <a:r>
              <a:rPr lang="en-US" sz="2800" dirty="0"/>
              <a:t>Nature, Scope and role of guest services and facilities to the hotel industry</a:t>
            </a:r>
          </a:p>
        </p:txBody>
      </p:sp>
      <p:sp>
        <p:nvSpPr>
          <p:cNvPr id="3" name="TextBox 2">
            <a:extLst>
              <a:ext uri="{FF2B5EF4-FFF2-40B4-BE49-F238E27FC236}">
                <a16:creationId xmlns:a16="http://schemas.microsoft.com/office/drawing/2014/main" id="{3E6EC5FC-03E4-4AF1-97B3-1278633BFA6E}"/>
              </a:ext>
            </a:extLst>
          </p:cNvPr>
          <p:cNvSpPr txBox="1"/>
          <p:nvPr/>
        </p:nvSpPr>
        <p:spPr>
          <a:xfrm>
            <a:off x="380391" y="1352590"/>
            <a:ext cx="4601261" cy="3354765"/>
          </a:xfrm>
          <a:prstGeom prst="rect">
            <a:avLst/>
          </a:prstGeom>
          <a:noFill/>
          <a:ln w="19050">
            <a:solidFill>
              <a:schemeClr val="tx1"/>
            </a:solidFill>
          </a:ln>
        </p:spPr>
        <p:txBody>
          <a:bodyPr wrap="square" rtlCol="0">
            <a:spAutoFit/>
          </a:bodyPr>
          <a:lstStyle/>
          <a:p>
            <a:pPr algn="ctr"/>
            <a:r>
              <a:rPr lang="en-US" sz="1600" b="1" dirty="0">
                <a:solidFill>
                  <a:schemeClr val="tx1">
                    <a:lumMod val="60000"/>
                    <a:lumOff val="40000"/>
                  </a:schemeClr>
                </a:solidFill>
              </a:rPr>
              <a:t>Services provided to the business tourists:</a:t>
            </a:r>
          </a:p>
          <a:p>
            <a:pPr marL="285750" indent="-285750" algn="just">
              <a:buFont typeface="Wingdings" panose="05000000000000000000" pitchFamily="2" charset="2"/>
              <a:buChar char="§"/>
            </a:pPr>
            <a:r>
              <a:rPr lang="en-US" dirty="0"/>
              <a:t>Business tourists move from one place to another for business, not leisure (Ford and Sturman, 2020). The internet at the hotel is fast, safe, and reliable.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The hotel's location and professional conference spaces will likely be attractive to business guests for arranging. Besides supporting its most valued business clients nutritionally, the hotel offers a customised menu according to the needs of different customers.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The hotel provides urgent assistance to business travellers by reserving flights and providing transportation to and from the airport.</a:t>
            </a:r>
          </a:p>
        </p:txBody>
      </p:sp>
      <p:pic>
        <p:nvPicPr>
          <p:cNvPr id="5" name="Picture 4">
            <a:extLst>
              <a:ext uri="{FF2B5EF4-FFF2-40B4-BE49-F238E27FC236}">
                <a16:creationId xmlns:a16="http://schemas.microsoft.com/office/drawing/2014/main" id="{02364B4B-D85D-4B12-8E34-BDD9924AAA06}"/>
              </a:ext>
            </a:extLst>
          </p:cNvPr>
          <p:cNvPicPr>
            <a:picLocks noChangeAspect="1"/>
          </p:cNvPicPr>
          <p:nvPr/>
        </p:nvPicPr>
        <p:blipFill>
          <a:blip r:embed="rId3"/>
          <a:stretch>
            <a:fillRect/>
          </a:stretch>
        </p:blipFill>
        <p:spPr>
          <a:xfrm>
            <a:off x="5263465" y="1667866"/>
            <a:ext cx="3656228" cy="2436876"/>
          </a:xfrm>
          <a:prstGeom prst="rect">
            <a:avLst/>
          </a:prstGeom>
        </p:spPr>
      </p:pic>
    </p:spTree>
    <p:extLst>
      <p:ext uri="{BB962C8B-B14F-4D97-AF65-F5344CB8AC3E}">
        <p14:creationId xmlns:p14="http://schemas.microsoft.com/office/powerpoint/2010/main" val="61850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86941-2403-4A2C-8CCC-9302E85D0C7B}"/>
              </a:ext>
            </a:extLst>
          </p:cNvPr>
          <p:cNvSpPr>
            <a:spLocks noGrp="1"/>
          </p:cNvSpPr>
          <p:nvPr>
            <p:ph type="title"/>
          </p:nvPr>
        </p:nvSpPr>
        <p:spPr>
          <a:xfrm>
            <a:off x="720000" y="139178"/>
            <a:ext cx="7704000" cy="572700"/>
          </a:xfrm>
        </p:spPr>
        <p:txBody>
          <a:bodyPr/>
          <a:lstStyle/>
          <a:p>
            <a:pPr algn="ctr"/>
            <a:r>
              <a:rPr lang="en-US" dirty="0"/>
              <a:t>CONT’D</a:t>
            </a:r>
          </a:p>
        </p:txBody>
      </p:sp>
      <p:sp>
        <p:nvSpPr>
          <p:cNvPr id="3" name="TextBox 2">
            <a:extLst>
              <a:ext uri="{FF2B5EF4-FFF2-40B4-BE49-F238E27FC236}">
                <a16:creationId xmlns:a16="http://schemas.microsoft.com/office/drawing/2014/main" id="{AF8749A6-F30D-4673-91D7-6BED369AB54D}"/>
              </a:ext>
            </a:extLst>
          </p:cNvPr>
          <p:cNvSpPr txBox="1"/>
          <p:nvPr/>
        </p:nvSpPr>
        <p:spPr>
          <a:xfrm>
            <a:off x="3938981" y="1246520"/>
            <a:ext cx="4930445" cy="3139321"/>
          </a:xfrm>
          <a:prstGeom prst="rect">
            <a:avLst/>
          </a:prstGeom>
          <a:noFill/>
          <a:ln w="19050">
            <a:solidFill>
              <a:schemeClr val="tx1"/>
            </a:solidFill>
          </a:ln>
        </p:spPr>
        <p:txBody>
          <a:bodyPr wrap="square" rtlCol="0">
            <a:spAutoFit/>
          </a:bodyPr>
          <a:lstStyle/>
          <a:p>
            <a:pPr algn="ctr"/>
            <a:r>
              <a:rPr lang="en-US" sz="1600" b="1" dirty="0">
                <a:solidFill>
                  <a:schemeClr val="tx1">
                    <a:lumMod val="60000"/>
                    <a:lumOff val="40000"/>
                  </a:schemeClr>
                </a:solidFill>
              </a:rPr>
              <a:t>Services provided to the Millennial tourists:</a:t>
            </a:r>
          </a:p>
          <a:p>
            <a:pPr marL="285750" indent="-285750" algn="just">
              <a:buFont typeface="Wingdings" panose="05000000000000000000" pitchFamily="2" charset="2"/>
              <a:buChar char="§"/>
            </a:pPr>
            <a:r>
              <a:rPr lang="en-US" dirty="0"/>
              <a:t>According to a recent survey by the Pew Research Institute, the millennial generation consists of those born between 1980 and 1996 (Dimock, 2019).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Millennial Guests of the Hotel have the option of adding on </a:t>
            </a:r>
            <a:r>
              <a:rPr lang="en-US" dirty="0" err="1"/>
              <a:t>individualised</a:t>
            </a:r>
            <a:r>
              <a:rPr lang="en-US" dirty="0"/>
              <a:t> tour packages throughout their stay. Recreational activities at the hotel range from offering guests swimming, gymnasium, cycling facilities, local cuisine and wine (Agoda.com, 2023). </a:t>
            </a:r>
          </a:p>
          <a:p>
            <a:pPr algn="just"/>
            <a:endParaRPr lang="en-US" dirty="0"/>
          </a:p>
          <a:p>
            <a:pPr marL="285750" indent="-285750" algn="just">
              <a:buFont typeface="Wingdings" panose="05000000000000000000" pitchFamily="2" charset="2"/>
              <a:buChar char="§"/>
            </a:pPr>
            <a:r>
              <a:rPr lang="en-US" dirty="0"/>
              <a:t>Besides, they offer tourists tourist guides who help them to see different local places. Moreover, a special discount is available to repeat hotel visitors.</a:t>
            </a:r>
          </a:p>
        </p:txBody>
      </p:sp>
      <p:pic>
        <p:nvPicPr>
          <p:cNvPr id="4" name="Picture 3">
            <a:extLst>
              <a:ext uri="{FF2B5EF4-FFF2-40B4-BE49-F238E27FC236}">
                <a16:creationId xmlns:a16="http://schemas.microsoft.com/office/drawing/2014/main" id="{9BC854D3-9829-4285-9575-02ABA057BF0E}"/>
              </a:ext>
            </a:extLst>
          </p:cNvPr>
          <p:cNvPicPr>
            <a:picLocks noChangeAspect="1"/>
          </p:cNvPicPr>
          <p:nvPr/>
        </p:nvPicPr>
        <p:blipFill>
          <a:blip r:embed="rId3"/>
          <a:stretch>
            <a:fillRect/>
          </a:stretch>
        </p:blipFill>
        <p:spPr>
          <a:xfrm>
            <a:off x="509475" y="1570796"/>
            <a:ext cx="3000789" cy="2001908"/>
          </a:xfrm>
          <a:prstGeom prst="rect">
            <a:avLst/>
          </a:prstGeom>
        </p:spPr>
      </p:pic>
    </p:spTree>
    <p:extLst>
      <p:ext uri="{BB962C8B-B14F-4D97-AF65-F5344CB8AC3E}">
        <p14:creationId xmlns:p14="http://schemas.microsoft.com/office/powerpoint/2010/main" val="1656431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8C660-97C8-486D-A9A7-B31F5B0FA3CB}"/>
              </a:ext>
            </a:extLst>
          </p:cNvPr>
          <p:cNvSpPr>
            <a:spLocks noGrp="1"/>
          </p:cNvSpPr>
          <p:nvPr>
            <p:ph type="title"/>
          </p:nvPr>
        </p:nvSpPr>
        <p:spPr/>
        <p:txBody>
          <a:bodyPr/>
          <a:lstStyle/>
          <a:p>
            <a:pPr algn="ctr"/>
            <a:r>
              <a:rPr lang="en-US" sz="2800" dirty="0"/>
              <a:t>Importance of quality service in the hotel industry</a:t>
            </a:r>
          </a:p>
        </p:txBody>
      </p:sp>
      <p:sp>
        <p:nvSpPr>
          <p:cNvPr id="3" name="TextBox 2">
            <a:extLst>
              <a:ext uri="{FF2B5EF4-FFF2-40B4-BE49-F238E27FC236}">
                <a16:creationId xmlns:a16="http://schemas.microsoft.com/office/drawing/2014/main" id="{990E6969-858F-435F-BB24-576E9C9C7728}"/>
              </a:ext>
            </a:extLst>
          </p:cNvPr>
          <p:cNvSpPr txBox="1"/>
          <p:nvPr/>
        </p:nvSpPr>
        <p:spPr>
          <a:xfrm>
            <a:off x="3962358" y="1608083"/>
            <a:ext cx="4800600" cy="3108543"/>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Competency in customer service is vital in a fast-paced and competitive industry like hospitality.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Customers these days have many choices, so how far hotels go to meet their demands might decide whether or not they become loyal customers.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According to research by Deloitte, approximately sixty per cent of satisfied clients will return following a positive experience (Veloso and Gomez-Suarez, 2023).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This illustrates how important it is to deliver outstanding service to hotel guests. </a:t>
            </a:r>
          </a:p>
        </p:txBody>
      </p:sp>
      <p:pic>
        <p:nvPicPr>
          <p:cNvPr id="4" name="Picture 3">
            <a:extLst>
              <a:ext uri="{FF2B5EF4-FFF2-40B4-BE49-F238E27FC236}">
                <a16:creationId xmlns:a16="http://schemas.microsoft.com/office/drawing/2014/main" id="{7AF816BE-22D3-4A76-A905-515ACC992A32}"/>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73420" y="1608083"/>
            <a:ext cx="3970140" cy="2836445"/>
          </a:xfrm>
          <a:prstGeom prst="rect">
            <a:avLst/>
          </a:prstGeom>
        </p:spPr>
      </p:pic>
    </p:spTree>
    <p:extLst>
      <p:ext uri="{BB962C8B-B14F-4D97-AF65-F5344CB8AC3E}">
        <p14:creationId xmlns:p14="http://schemas.microsoft.com/office/powerpoint/2010/main" val="69679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3DCFA-A029-49C9-BF7A-9DF5814CD399}"/>
              </a:ext>
            </a:extLst>
          </p:cNvPr>
          <p:cNvSpPr>
            <a:spLocks noGrp="1"/>
          </p:cNvSpPr>
          <p:nvPr>
            <p:ph type="title"/>
          </p:nvPr>
        </p:nvSpPr>
        <p:spPr>
          <a:xfrm>
            <a:off x="720000" y="311018"/>
            <a:ext cx="7704000" cy="572700"/>
          </a:xfrm>
        </p:spPr>
        <p:txBody>
          <a:bodyPr/>
          <a:lstStyle/>
          <a:p>
            <a:pPr algn="ctr"/>
            <a:r>
              <a:rPr lang="en-US" sz="2800" dirty="0"/>
              <a:t>Skills required for the hospitality industry</a:t>
            </a:r>
          </a:p>
        </p:txBody>
      </p:sp>
      <p:sp>
        <p:nvSpPr>
          <p:cNvPr id="3" name="TextBox 2">
            <a:extLst>
              <a:ext uri="{FF2B5EF4-FFF2-40B4-BE49-F238E27FC236}">
                <a16:creationId xmlns:a16="http://schemas.microsoft.com/office/drawing/2014/main" id="{4008D061-5817-4FAF-B71E-04E258950377}"/>
              </a:ext>
            </a:extLst>
          </p:cNvPr>
          <p:cNvSpPr txBox="1"/>
          <p:nvPr/>
        </p:nvSpPr>
        <p:spPr>
          <a:xfrm>
            <a:off x="409904" y="1077731"/>
            <a:ext cx="5573110" cy="3539430"/>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The hospitality sector requires people with </a:t>
            </a:r>
            <a:r>
              <a:rPr lang="en-US" b="1" dirty="0"/>
              <a:t>excellent communication </a:t>
            </a:r>
            <a:r>
              <a:rPr lang="en-US" dirty="0"/>
              <a:t>abilities. Hire employees who can effectively communicate with guests and employees to keep the hotel running well.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Hotel profitability, productivity, and client happiness can all take a hit if disagreements are not correctly handled. This would not happen if the hotel employees had training in </a:t>
            </a:r>
            <a:r>
              <a:rPr lang="en-US" b="1" dirty="0"/>
              <a:t>dispute resolution</a:t>
            </a:r>
            <a:r>
              <a:rPr lang="en-US" dirty="0"/>
              <a:t>.</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b="1" dirty="0"/>
              <a:t>Professionalism, understanding, and patience </a:t>
            </a:r>
            <a:r>
              <a:rPr lang="en-US" dirty="0"/>
              <a:t>are all displayed through one's ability to adapt, listen, and keep calm under trying circumstances.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Employees need the </a:t>
            </a:r>
            <a:r>
              <a:rPr lang="en-US" b="1" dirty="0"/>
              <a:t>flexibility</a:t>
            </a:r>
            <a:r>
              <a:rPr lang="en-US" dirty="0"/>
              <a:t> to adjust and the knowledge to make sound choices under pressure (Padma and Ahn, 2020).</a:t>
            </a:r>
          </a:p>
        </p:txBody>
      </p:sp>
      <p:pic>
        <p:nvPicPr>
          <p:cNvPr id="4" name="Picture 3">
            <a:extLst>
              <a:ext uri="{FF2B5EF4-FFF2-40B4-BE49-F238E27FC236}">
                <a16:creationId xmlns:a16="http://schemas.microsoft.com/office/drawing/2014/main" id="{B47DBD67-96D8-44D5-BE97-56D65DE3054A}"/>
              </a:ext>
            </a:extLst>
          </p:cNvPr>
          <p:cNvPicPr>
            <a:picLocks noChangeAspect="1"/>
          </p:cNvPicPr>
          <p:nvPr/>
        </p:nvPicPr>
        <p:blipFill>
          <a:blip r:embed="rId3"/>
          <a:stretch>
            <a:fillRect/>
          </a:stretch>
        </p:blipFill>
        <p:spPr>
          <a:xfrm>
            <a:off x="6300153" y="964185"/>
            <a:ext cx="1961895" cy="1961895"/>
          </a:xfrm>
          <a:prstGeom prst="rect">
            <a:avLst/>
          </a:prstGeom>
        </p:spPr>
      </p:pic>
      <p:pic>
        <p:nvPicPr>
          <p:cNvPr id="5" name="Picture 4">
            <a:extLst>
              <a:ext uri="{FF2B5EF4-FFF2-40B4-BE49-F238E27FC236}">
                <a16:creationId xmlns:a16="http://schemas.microsoft.com/office/drawing/2014/main" id="{55C96805-4DD6-4ED0-802C-8F9C1E01C4C4}"/>
              </a:ext>
            </a:extLst>
          </p:cNvPr>
          <p:cNvPicPr>
            <a:picLocks noChangeAspect="1"/>
          </p:cNvPicPr>
          <p:nvPr/>
        </p:nvPicPr>
        <p:blipFill>
          <a:blip r:embed="rId4"/>
          <a:stretch>
            <a:fillRect/>
          </a:stretch>
        </p:blipFill>
        <p:spPr>
          <a:xfrm>
            <a:off x="6462612" y="2860594"/>
            <a:ext cx="1961388" cy="1961388"/>
          </a:xfrm>
          <a:prstGeom prst="rect">
            <a:avLst/>
          </a:prstGeom>
        </p:spPr>
      </p:pic>
    </p:spTree>
    <p:extLst>
      <p:ext uri="{BB962C8B-B14F-4D97-AF65-F5344CB8AC3E}">
        <p14:creationId xmlns:p14="http://schemas.microsoft.com/office/powerpoint/2010/main" val="1234164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6B6B1-D636-4B3D-A54F-04905C131229}"/>
              </a:ext>
            </a:extLst>
          </p:cNvPr>
          <p:cNvSpPr>
            <a:spLocks noGrp="1"/>
          </p:cNvSpPr>
          <p:nvPr>
            <p:ph type="title"/>
          </p:nvPr>
        </p:nvSpPr>
        <p:spPr>
          <a:xfrm>
            <a:off x="778521" y="408449"/>
            <a:ext cx="7704000" cy="572700"/>
          </a:xfrm>
        </p:spPr>
        <p:txBody>
          <a:bodyPr/>
          <a:lstStyle/>
          <a:p>
            <a:pPr algn="ctr"/>
            <a:r>
              <a:rPr lang="en-US" sz="2800" dirty="0"/>
              <a:t>Meeting customer's expectations: JW Marriott Grosvenor House London</a:t>
            </a:r>
          </a:p>
        </p:txBody>
      </p:sp>
      <p:sp>
        <p:nvSpPr>
          <p:cNvPr id="3" name="TextBox 2">
            <a:extLst>
              <a:ext uri="{FF2B5EF4-FFF2-40B4-BE49-F238E27FC236}">
                <a16:creationId xmlns:a16="http://schemas.microsoft.com/office/drawing/2014/main" id="{FED1366A-AF47-465C-86A7-4B79E9D0C9BA}"/>
              </a:ext>
            </a:extLst>
          </p:cNvPr>
          <p:cNvSpPr txBox="1"/>
          <p:nvPr/>
        </p:nvSpPr>
        <p:spPr>
          <a:xfrm>
            <a:off x="460858" y="1784909"/>
            <a:ext cx="4784141" cy="2246769"/>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The hotel ensures strict action against the employees if any customers complain about any issues and negligence is found by the employees.</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Employees are rewarded and promoted if they provide good customer service to keep their morality high.</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Employees are regularly trained to improve their soft skills, which is essential for providing good customer service.</a:t>
            </a:r>
          </a:p>
        </p:txBody>
      </p:sp>
      <p:pic>
        <p:nvPicPr>
          <p:cNvPr id="4" name="Picture 3">
            <a:extLst>
              <a:ext uri="{FF2B5EF4-FFF2-40B4-BE49-F238E27FC236}">
                <a16:creationId xmlns:a16="http://schemas.microsoft.com/office/drawing/2014/main" id="{06E67256-4C6D-4B59-BC30-DDB4D6D9E22D}"/>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364479" y="2047709"/>
            <a:ext cx="3018740" cy="1698041"/>
          </a:xfrm>
          <a:prstGeom prst="rect">
            <a:avLst/>
          </a:prstGeom>
        </p:spPr>
      </p:pic>
    </p:spTree>
    <p:extLst>
      <p:ext uri="{BB962C8B-B14F-4D97-AF65-F5344CB8AC3E}">
        <p14:creationId xmlns:p14="http://schemas.microsoft.com/office/powerpoint/2010/main" val="2900801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D684-8E60-4CB3-840D-867FB759D4EA}"/>
              </a:ext>
            </a:extLst>
          </p:cNvPr>
          <p:cNvSpPr>
            <a:spLocks noGrp="1"/>
          </p:cNvSpPr>
          <p:nvPr>
            <p:ph type="title"/>
          </p:nvPr>
        </p:nvSpPr>
        <p:spPr>
          <a:xfrm>
            <a:off x="720000" y="445024"/>
            <a:ext cx="7704000" cy="710777"/>
          </a:xfrm>
        </p:spPr>
        <p:txBody>
          <a:bodyPr/>
          <a:lstStyle/>
          <a:p>
            <a:pPr algn="ctr"/>
            <a:r>
              <a:rPr lang="en-US" dirty="0"/>
              <a:t>Conclusion </a:t>
            </a:r>
          </a:p>
        </p:txBody>
      </p:sp>
      <p:sp>
        <p:nvSpPr>
          <p:cNvPr id="3" name="TextBox 2">
            <a:extLst>
              <a:ext uri="{FF2B5EF4-FFF2-40B4-BE49-F238E27FC236}">
                <a16:creationId xmlns:a16="http://schemas.microsoft.com/office/drawing/2014/main" id="{F88A5A18-3C85-4336-AE64-60312CEA2C54}"/>
              </a:ext>
            </a:extLst>
          </p:cNvPr>
          <p:cNvSpPr txBox="1"/>
          <p:nvPr/>
        </p:nvSpPr>
        <p:spPr>
          <a:xfrm>
            <a:off x="395020" y="1155801"/>
            <a:ext cx="5288890" cy="3754874"/>
          </a:xfrm>
          <a:prstGeom prst="rect">
            <a:avLst/>
          </a:prstGeom>
          <a:noFill/>
        </p:spPr>
        <p:txBody>
          <a:bodyPr wrap="square" rtlCol="0">
            <a:spAutoFit/>
          </a:bodyPr>
          <a:lstStyle/>
          <a:p>
            <a:pPr marL="285750" indent="-285750" algn="just">
              <a:buFont typeface="Wingdings" panose="05000000000000000000" pitchFamily="2" charset="2"/>
              <a:buChar char="§"/>
            </a:pPr>
            <a:r>
              <a:rPr lang="en-US" dirty="0"/>
              <a:t>Management in the hospitality industry includes overseeing guest services and other aspects of running a hotel. They make sure everything is done the right way. The target customers of the hotel JW Marriott Grosvenor House London are business tourists and Millennial guests.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The hotel offers various services according to the business's and millennial guests' needs. Quality service in the hotel industry is crucial because it ensures the customers' loyalty despite the massive competition in the hotel industry. </a:t>
            </a:r>
          </a:p>
          <a:p>
            <a:pPr marL="285750" indent="-285750" algn="just">
              <a:buFont typeface="Wingdings" panose="05000000000000000000" pitchFamily="2" charset="2"/>
              <a:buChar char="§"/>
            </a:pPr>
            <a:endParaRPr lang="en-US" dirty="0"/>
          </a:p>
          <a:p>
            <a:pPr marL="285750" indent="-285750" algn="just">
              <a:buFont typeface="Wingdings" panose="05000000000000000000" pitchFamily="2" charset="2"/>
              <a:buChar char="§"/>
            </a:pPr>
            <a:r>
              <a:rPr lang="en-US" dirty="0"/>
              <a:t>Skills required for the hospitality industry include communication, dispute resolution, Professionalism, understanding, patience and flexibility. To meet customers' expectations, the hotel ensures strict rules and regulations, providing employee rewards and promotions and regular training.</a:t>
            </a:r>
          </a:p>
        </p:txBody>
      </p:sp>
      <p:pic>
        <p:nvPicPr>
          <p:cNvPr id="4" name="Picture 3">
            <a:extLst>
              <a:ext uri="{FF2B5EF4-FFF2-40B4-BE49-F238E27FC236}">
                <a16:creationId xmlns:a16="http://schemas.microsoft.com/office/drawing/2014/main" id="{367A60C6-CB3C-443D-B7E3-88203EAB6D21}"/>
              </a:ext>
            </a:extLst>
          </p:cNvPr>
          <p:cNvPicPr>
            <a:picLocks noChangeAspect="1"/>
          </p:cNvPicPr>
          <p:nvPr/>
        </p:nvPicPr>
        <p:blipFill>
          <a:blip r:embed="rId3"/>
          <a:stretch>
            <a:fillRect/>
          </a:stretch>
        </p:blipFill>
        <p:spPr>
          <a:xfrm>
            <a:off x="6181344" y="1054607"/>
            <a:ext cx="2136039" cy="2136039"/>
          </a:xfrm>
          <a:prstGeom prst="rect">
            <a:avLst/>
          </a:prstGeom>
        </p:spPr>
      </p:pic>
      <p:pic>
        <p:nvPicPr>
          <p:cNvPr id="5" name="Picture 4">
            <a:extLst>
              <a:ext uri="{FF2B5EF4-FFF2-40B4-BE49-F238E27FC236}">
                <a16:creationId xmlns:a16="http://schemas.microsoft.com/office/drawing/2014/main" id="{05B94803-E5DB-45CA-A171-360086DB1F7F}"/>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5810135" y="2732684"/>
            <a:ext cx="2938845" cy="1652859"/>
          </a:xfrm>
          <a:prstGeom prst="rect">
            <a:avLst/>
          </a:prstGeom>
        </p:spPr>
      </p:pic>
    </p:spTree>
    <p:extLst>
      <p:ext uri="{BB962C8B-B14F-4D97-AF65-F5344CB8AC3E}">
        <p14:creationId xmlns:p14="http://schemas.microsoft.com/office/powerpoint/2010/main" val="3388297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054F2-5200-493E-A422-B8C4EB940C43}"/>
              </a:ext>
            </a:extLst>
          </p:cNvPr>
          <p:cNvSpPr>
            <a:spLocks noGrp="1"/>
          </p:cNvSpPr>
          <p:nvPr>
            <p:ph type="title"/>
          </p:nvPr>
        </p:nvSpPr>
        <p:spPr>
          <a:xfrm>
            <a:off x="785836" y="86579"/>
            <a:ext cx="7704000" cy="572700"/>
          </a:xfrm>
        </p:spPr>
        <p:txBody>
          <a:bodyPr/>
          <a:lstStyle/>
          <a:p>
            <a:pPr algn="ctr"/>
            <a:r>
              <a:rPr lang="en-US" dirty="0"/>
              <a:t>References </a:t>
            </a:r>
          </a:p>
        </p:txBody>
      </p:sp>
      <p:sp>
        <p:nvSpPr>
          <p:cNvPr id="3" name="TextBox 2">
            <a:extLst>
              <a:ext uri="{FF2B5EF4-FFF2-40B4-BE49-F238E27FC236}">
                <a16:creationId xmlns:a16="http://schemas.microsoft.com/office/drawing/2014/main" id="{1D92937B-CE87-4D4C-8E23-2B4E43D391EF}"/>
              </a:ext>
            </a:extLst>
          </p:cNvPr>
          <p:cNvSpPr txBox="1"/>
          <p:nvPr/>
        </p:nvSpPr>
        <p:spPr>
          <a:xfrm>
            <a:off x="241401" y="746151"/>
            <a:ext cx="8661197" cy="4154984"/>
          </a:xfrm>
          <a:prstGeom prst="rect">
            <a:avLst/>
          </a:prstGeom>
          <a:noFill/>
        </p:spPr>
        <p:txBody>
          <a:bodyPr wrap="square" rtlCol="0">
            <a:spAutoFit/>
          </a:bodyPr>
          <a:lstStyle/>
          <a:p>
            <a:pPr marL="171450" indent="-171450" algn="just">
              <a:buFont typeface="Wingdings" panose="05000000000000000000" pitchFamily="2" charset="2"/>
              <a:buChar char="§"/>
            </a:pPr>
            <a:r>
              <a:rPr lang="en-US" sz="1200" dirty="0"/>
              <a:t>Agoda.com, 2023. JW Marriott Grosvenor House London [Online]. Agoda.com. Available from: https://www.agoda.com/grosvenor-house-a-jw-marriott-hotel/hotel/london-gb.html?cid=1844104 [Accessed 28th September 2023].</a:t>
            </a:r>
          </a:p>
          <a:p>
            <a:pPr marL="171450" indent="-171450" algn="just">
              <a:buFont typeface="Wingdings" panose="05000000000000000000" pitchFamily="2" charset="2"/>
              <a:buChar char="§"/>
            </a:pPr>
            <a:r>
              <a:rPr lang="en-US" sz="1200" dirty="0"/>
              <a:t>Booking.com, 2022. JW Marriott Grosvenor House London, London, UK [Online]. Booking.com. Available from: https://www.booking.com/hotel/gb/grosvenor-house-london.en-gb.html [Accessed 28th September 2023].</a:t>
            </a:r>
          </a:p>
          <a:p>
            <a:pPr marL="171450" indent="-171450" algn="just">
              <a:buFont typeface="Wingdings" panose="05000000000000000000" pitchFamily="2" charset="2"/>
              <a:buChar char="§"/>
            </a:pPr>
            <a:r>
              <a:rPr lang="en-US" sz="1200" dirty="0"/>
              <a:t>Dimock, M., 2019. Defining generations: Where Millennials End, and Generation Z Begins [Online]. Pew Research Center. Available from: https://www.pewresearch.org/short-reads/2019/01/17/where-millennials-end-and-generation-z-begins/ [Accessed 29th September 2023].</a:t>
            </a:r>
          </a:p>
          <a:p>
            <a:pPr marL="171450" indent="-171450" algn="just">
              <a:buFont typeface="Wingdings" panose="05000000000000000000" pitchFamily="2" charset="2"/>
              <a:buChar char="§"/>
            </a:pPr>
            <a:r>
              <a:rPr lang="en-US" sz="1200" dirty="0"/>
              <a:t>Ford, R.C. and Sturman, M.C., 2020. Managing Hospitality Organisations: Achieving Excellence in the Guest Experience. Thousand Oaks, California: Sage Publications, Inc.</a:t>
            </a:r>
          </a:p>
          <a:p>
            <a:pPr marL="171450" indent="-171450" algn="just">
              <a:buFont typeface="Wingdings" panose="05000000000000000000" pitchFamily="2" charset="2"/>
              <a:buChar char="§"/>
            </a:pPr>
            <a:r>
              <a:rPr lang="en-US" sz="1200" dirty="0"/>
              <a:t>Marriott.com, 2022. Luxury Hotel in Mayfair | JW Marriott Grosvenor House London [Online]. www.marriott.com. Available from: https://www.marriott.com/en-us/hotels/longh-jw-marriott-grosvenor-house-london/overview/ [Accessed 28th September 2023].</a:t>
            </a:r>
          </a:p>
          <a:p>
            <a:pPr marL="171450" indent="-171450" algn="just">
              <a:buFont typeface="Wingdings" panose="05000000000000000000" pitchFamily="2" charset="2"/>
              <a:buChar char="§"/>
            </a:pPr>
            <a:r>
              <a:rPr lang="en-US" sz="1200" dirty="0"/>
              <a:t>Padma, P. and Ahn, J., 2020. Guest Satisfaction &amp; Dissatisfaction in Luxury hotels: an Application of Big Data [Online]. International Journal of Hospitality Management [Online], 84(1), p.102318. Available from: https://doi.org/10.1016/j.ijhm.2019.102318.</a:t>
            </a:r>
          </a:p>
          <a:p>
            <a:pPr marL="171450" indent="-171450" algn="just">
              <a:buFont typeface="Wingdings" panose="05000000000000000000" pitchFamily="2" charset="2"/>
              <a:buChar char="§"/>
            </a:pPr>
            <a:r>
              <a:rPr lang="en-US" sz="1200" dirty="0"/>
              <a:t>Solomon, M., 2016. The Heart of Hospitality. </a:t>
            </a:r>
            <a:r>
              <a:rPr lang="en-US" sz="1200" dirty="0" err="1"/>
              <a:t>SelectBooks</a:t>
            </a:r>
            <a:r>
              <a:rPr lang="en-US" sz="1200" dirty="0"/>
              <a:t>, Inc.</a:t>
            </a:r>
          </a:p>
          <a:p>
            <a:pPr marL="171450" indent="-171450" algn="just">
              <a:buFont typeface="Wingdings" panose="05000000000000000000" pitchFamily="2" charset="2"/>
              <a:buChar char="§"/>
            </a:pPr>
            <a:r>
              <a:rPr lang="en-US" sz="1200" dirty="0"/>
              <a:t>Veloso, M. and Gomez-Suarez, M., 2023. Customer Experience in the Hotel Industry: a Systematic Literature Review and Research Agenda [Online]. International Journal of Contemporary Hospitality Management [Online], 1(1). Available from: https://doi.org/10.1108/ijchm-04-2022-0517.</a:t>
            </a:r>
          </a:p>
          <a:p>
            <a:pPr marL="171450" indent="-171450" algn="just">
              <a:buFont typeface="Wingdings" panose="05000000000000000000" pitchFamily="2" charset="2"/>
              <a:buChar char="§"/>
            </a:pPr>
            <a:r>
              <a:rPr lang="en-US" sz="1200" dirty="0"/>
              <a:t>Walker, J.R., 2021. Introduction to Hospitality. New York: Pearson.</a:t>
            </a:r>
          </a:p>
          <a:p>
            <a:pPr marL="171450" indent="-171450" algn="just">
              <a:buFont typeface="Wingdings" panose="05000000000000000000" pitchFamily="2" charset="2"/>
              <a:buChar char="§"/>
            </a:pPr>
            <a:r>
              <a:rPr lang="en-US" sz="1200" dirty="0"/>
              <a:t>Wood, RC, 2015. Hospitality Management: A Brief Introduction. Thousand Oaks, Ca: Sage Publications Ltd.</a:t>
            </a:r>
          </a:p>
        </p:txBody>
      </p:sp>
    </p:spTree>
    <p:extLst>
      <p:ext uri="{BB962C8B-B14F-4D97-AF65-F5344CB8AC3E}">
        <p14:creationId xmlns:p14="http://schemas.microsoft.com/office/powerpoint/2010/main" val="4225038094"/>
      </p:ext>
    </p:extLst>
  </p:cSld>
  <p:clrMapOvr>
    <a:masterClrMapping/>
  </p:clrMapOvr>
</p:sld>
</file>

<file path=ppt/theme/theme1.xml><?xml version="1.0" encoding="utf-8"?>
<a:theme xmlns:a="http://schemas.openxmlformats.org/drawingml/2006/main" name="Back to School College Essentials by Slidesgo">
  <a:themeElements>
    <a:clrScheme name="Simple Light">
      <a:dk1>
        <a:srgbClr val="0410E7"/>
      </a:dk1>
      <a:lt1>
        <a:srgbClr val="F3F3F3"/>
      </a:lt1>
      <a:dk2>
        <a:srgbClr val="000663"/>
      </a:dk2>
      <a:lt2>
        <a:srgbClr val="5058F2"/>
      </a:lt2>
      <a:accent1>
        <a:srgbClr val="9196F2"/>
      </a:accent1>
      <a:accent2>
        <a:srgbClr val="FFD966"/>
      </a:accent2>
      <a:accent3>
        <a:srgbClr val="FFFFFF"/>
      </a:accent3>
      <a:accent4>
        <a:srgbClr val="FFFFFF"/>
      </a:accent4>
      <a:accent5>
        <a:srgbClr val="FFFFFF"/>
      </a:accent5>
      <a:accent6>
        <a:srgbClr val="FFFFFF"/>
      </a:accent6>
      <a:hlink>
        <a:srgbClr val="00066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2814</Words>
  <Application>Microsoft Macintosh PowerPoint</Application>
  <PresentationFormat>On-screen Show (16:9)</PresentationFormat>
  <Paragraphs>115</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Times New Roman</vt:lpstr>
      <vt:lpstr>CIDFont+F1</vt:lpstr>
      <vt:lpstr>Wingdings</vt:lpstr>
      <vt:lpstr>Manrope ExtraBold</vt:lpstr>
      <vt:lpstr>Manrope</vt:lpstr>
      <vt:lpstr>Arial</vt:lpstr>
      <vt:lpstr>Back to School College Essentials by Slidesgo</vt:lpstr>
      <vt:lpstr>Welcome to the Presentation!!!</vt:lpstr>
      <vt:lpstr>PowerPoint Presentation</vt:lpstr>
      <vt:lpstr>Table of Content </vt:lpstr>
      <vt:lpstr>Introduction</vt:lpstr>
      <vt:lpstr>About JW Marriott Grosvenor House London</vt:lpstr>
      <vt:lpstr>Target Market of the JW Marriott Grosvenor House London</vt:lpstr>
      <vt:lpstr>Nature, Scope and role of guest services and facilities to the hotel industry</vt:lpstr>
      <vt:lpstr>CONT’D</vt:lpstr>
      <vt:lpstr>Importance of quality service in the hotel industry</vt:lpstr>
      <vt:lpstr>Skills required for the hospitality industry</vt:lpstr>
      <vt:lpstr>Meeting customer's expectations: JW Marriott Grosvenor House London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2023-10-15T15:26:30Z</dcterms:modified>
</cp:coreProperties>
</file>