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59" r:id="rId8"/>
    <p:sldId id="264" r:id="rId9"/>
    <p:sldId id="266" r:id="rId10"/>
    <p:sldId id="265" r:id="rId11"/>
    <p:sldId id="267" r:id="rId12"/>
    <p:sldId id="2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02"/>
  </p:normalViewPr>
  <p:slideViewPr>
    <p:cSldViewPr snapToGrid="0" snapToObjects="1">
      <p:cViewPr>
        <p:scale>
          <a:sx n="129" d="100"/>
          <a:sy n="129" d="100"/>
        </p:scale>
        <p:origin x="-200" y="-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261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712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556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140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4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172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413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362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5/1/19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669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648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283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5/1/19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74336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5B3A-30DA-2D47-B8F9-4BEB4F9F38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Giriama</a:t>
            </a:r>
            <a:r>
              <a:rPr lang="en-US" dirty="0"/>
              <a:t>, ethnographic info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21A35-22DD-8B4F-868D-E768A8B9F9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105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7EC9-33F1-FB4C-98A7-F848B8D04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7662" y="138983"/>
            <a:ext cx="8360992" cy="1077229"/>
          </a:xfrm>
        </p:spPr>
        <p:txBody>
          <a:bodyPr/>
          <a:lstStyle/>
          <a:p>
            <a:r>
              <a:rPr lang="en-US" dirty="0"/>
              <a:t>Local location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951799-4CAE-6C41-97C0-F2C638BF970B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"/>
          <a:stretch/>
        </p:blipFill>
        <p:spPr bwMode="auto">
          <a:xfrm>
            <a:off x="1235854" y="755078"/>
            <a:ext cx="9564992" cy="56954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B858B071-6E70-5B44-B031-67CB07BB9C48}"/>
              </a:ext>
            </a:extLst>
          </p:cNvPr>
          <p:cNvSpPr/>
          <p:nvPr/>
        </p:nvSpPr>
        <p:spPr>
          <a:xfrm>
            <a:off x="3429000" y="2633871"/>
            <a:ext cx="1620078" cy="1480930"/>
          </a:xfrm>
          <a:prstGeom prst="ellips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914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310B-7B45-4C46-9E0B-173A7DA3E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Prehistoric sandstone formations – </a:t>
            </a:r>
            <a:r>
              <a:rPr lang="en-US" dirty="0" err="1"/>
              <a:t>Nyari</a:t>
            </a:r>
            <a:r>
              <a:rPr lang="en-US" dirty="0"/>
              <a:t> (depression)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452170-D193-9744-A614-880E2200E1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2722" y="1885285"/>
            <a:ext cx="8250664" cy="461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717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CCB48-BE43-F345-A2D5-5EC4156B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1417" y="278297"/>
            <a:ext cx="9159440" cy="1609226"/>
          </a:xfrm>
        </p:spPr>
        <p:txBody>
          <a:bodyPr/>
          <a:lstStyle/>
          <a:p>
            <a:r>
              <a:rPr lang="en-US" dirty="0"/>
              <a:t>Water in rural Kenya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B3828-44E0-9C4B-BD48-3523341B88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1843" y="1887523"/>
            <a:ext cx="5165491" cy="416242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ASAL region – arid and semi arid land. 89% of Kenya is ASAL; 36% of population lives in ASA land</a:t>
            </a:r>
          </a:p>
          <a:p>
            <a:r>
              <a:rPr lang="en-US" dirty="0"/>
              <a:t>Inherent scarcity means the people are occupied with water but also that they are experienced in negotiating drought</a:t>
            </a:r>
          </a:p>
          <a:p>
            <a:r>
              <a:rPr lang="en-US" dirty="0"/>
              <a:t>Climate change has deepened drought due to less rainfall and higher air temps (water leaves quickly evaporation and transpiration)</a:t>
            </a:r>
          </a:p>
          <a:p>
            <a:r>
              <a:rPr lang="en-US" dirty="0"/>
              <a:t>Impacting consequences exacerbating problems. (deforestation, declining biodiversity, charcoal production, no/low income)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C128CF4-8683-8647-82C7-1A887981CD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5862959" y="1688216"/>
            <a:ext cx="5631570" cy="4223676"/>
          </a:xfrm>
        </p:spPr>
      </p:pic>
    </p:spTree>
    <p:extLst>
      <p:ext uri="{BB962C8B-B14F-4D97-AF65-F5344CB8AC3E}">
        <p14:creationId xmlns:p14="http://schemas.microsoft.com/office/powerpoint/2010/main" val="3413456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37932-E700-3843-B6A8-1A4C6641C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Subsistence:</a:t>
            </a:r>
            <a:br>
              <a:rPr lang="en-US" dirty="0"/>
            </a:br>
            <a:r>
              <a:rPr lang="en-US" dirty="0"/>
              <a:t>Peripatetic horticultural pastoralists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B2321-7349-064C-83C8-56148A4F66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Mixed methods income generation from:</a:t>
            </a:r>
          </a:p>
          <a:p>
            <a:r>
              <a:rPr lang="en-US" dirty="0"/>
              <a:t>Crop fields (Maize, cowpeas, beans)</a:t>
            </a:r>
          </a:p>
          <a:p>
            <a:r>
              <a:rPr lang="en-US" dirty="0"/>
              <a:t>Herding goats and cattle (some sheep), chickens</a:t>
            </a:r>
          </a:p>
          <a:p>
            <a:r>
              <a:rPr lang="en-US" dirty="0"/>
              <a:t>Hunting and fishing</a:t>
            </a:r>
          </a:p>
          <a:p>
            <a:r>
              <a:rPr lang="en-US" dirty="0"/>
              <a:t>Charcoal production</a:t>
            </a:r>
          </a:p>
          <a:p>
            <a:r>
              <a:rPr lang="en-US" dirty="0"/>
              <a:t>Informal, casual </a:t>
            </a:r>
            <a:r>
              <a:rPr lang="en-US" dirty="0" err="1"/>
              <a:t>labour</a:t>
            </a:r>
            <a:r>
              <a:rPr lang="en-US" dirty="0"/>
              <a:t> (construction)</a:t>
            </a:r>
          </a:p>
          <a:p>
            <a:r>
              <a:rPr lang="en-US" dirty="0"/>
              <a:t>Sewing 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8525F5D-6C8C-6243-B240-F6E823D13A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6615113" y="2552304"/>
            <a:ext cx="3997325" cy="2997993"/>
          </a:xfrm>
        </p:spPr>
      </p:pic>
    </p:spTree>
    <p:extLst>
      <p:ext uri="{BB962C8B-B14F-4D97-AF65-F5344CB8AC3E}">
        <p14:creationId xmlns:p14="http://schemas.microsoft.com/office/powerpoint/2010/main" val="632677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97937-50EC-1A41-A551-06E468933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Settlement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9416FC-322B-E54B-91D0-F2FE4186DC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05088" y="2591594"/>
            <a:ext cx="3892550" cy="291941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B5F154-A72C-B346-B7FD-C46B03AD80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Compounds of extended families – 20 + people</a:t>
            </a:r>
          </a:p>
          <a:p>
            <a:pPr lvl="1"/>
            <a:r>
              <a:rPr lang="en-US" dirty="0"/>
              <a:t>Typically, circular, inward facing, wattle and clay daub, thatched roofs</a:t>
            </a:r>
          </a:p>
          <a:p>
            <a:pPr lvl="1"/>
            <a:r>
              <a:rPr lang="en-US" dirty="0"/>
              <a:t>Shared kitchen</a:t>
            </a:r>
          </a:p>
          <a:p>
            <a:r>
              <a:rPr lang="en-US" dirty="0"/>
              <a:t>Patrilocal, polygamous residences</a:t>
            </a:r>
          </a:p>
          <a:p>
            <a:r>
              <a:rPr lang="en-US" dirty="0"/>
              <a:t>Building materials were locally available but now cement and tin is used</a:t>
            </a:r>
          </a:p>
        </p:txBody>
      </p:sp>
    </p:spTree>
    <p:extLst>
      <p:ext uri="{BB962C8B-B14F-4D97-AF65-F5344CB8AC3E}">
        <p14:creationId xmlns:p14="http://schemas.microsoft.com/office/powerpoint/2010/main" val="2727519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3D9A34-150A-3446-9811-159FB1144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Food preparation in a shared kitchen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39EAF32-7E05-D345-895C-4B1022FA58E9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 rot="5400000">
            <a:off x="7137392" y="2664821"/>
            <a:ext cx="4278312" cy="3208338"/>
          </a:xfr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32C28BA-DBA6-1C4F-8D7A-3165D692A029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 rot="5400000">
            <a:off x="3866321" y="2664824"/>
            <a:ext cx="4278313" cy="3208337"/>
          </a:xfr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BEC7931-715B-8746-9F78-37EDFFEB1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95051" y="2664624"/>
            <a:ext cx="4278314" cy="3208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66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B529D-2357-C84E-8B18-3694241DA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9B066-25D2-3040-9296-5D6076F19B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Traditionally polygamous, but mainly monogamous today</a:t>
            </a:r>
          </a:p>
          <a:p>
            <a:r>
              <a:rPr lang="en-US" dirty="0"/>
              <a:t>Girls brought in; women and children as primary economic units</a:t>
            </a:r>
          </a:p>
          <a:p>
            <a:r>
              <a:rPr lang="en-US" dirty="0" err="1"/>
              <a:t>Bridewealth</a:t>
            </a:r>
            <a:r>
              <a:rPr lang="en-US" dirty="0"/>
              <a:t> – 2 payment types 1) at wedding (cash) 2) for each child (alcohol)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167C244-C1E7-C34E-BAC5-8117A225E7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6615113" y="2552304"/>
            <a:ext cx="3997325" cy="2997993"/>
          </a:xfrm>
        </p:spPr>
      </p:pic>
    </p:spTree>
    <p:extLst>
      <p:ext uri="{BB962C8B-B14F-4D97-AF65-F5344CB8AC3E}">
        <p14:creationId xmlns:p14="http://schemas.microsoft.com/office/powerpoint/2010/main" val="3486902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69924-86EB-034F-96F4-789A17066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and political </a:t>
            </a:r>
            <a:r>
              <a:rPr lang="en-US" dirty="0" err="1"/>
              <a:t>organisation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127D9-3CC9-6B4E-87DD-C5DA90E618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05374" y="2052115"/>
            <a:ext cx="3891960" cy="440831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Fairly rigid patriarchal gender roles</a:t>
            </a:r>
          </a:p>
          <a:p>
            <a:r>
              <a:rPr lang="en-US" dirty="0"/>
              <a:t>Land ownership is gendered; head patriarchs retain jurisdiction but allow individuals use</a:t>
            </a:r>
          </a:p>
          <a:p>
            <a:r>
              <a:rPr lang="en-US" dirty="0"/>
              <a:t>Women and children are lower status then men; men are managers</a:t>
            </a:r>
          </a:p>
          <a:p>
            <a:r>
              <a:rPr lang="en-US" i="1" dirty="0" err="1"/>
              <a:t>Kambi</a:t>
            </a:r>
            <a:r>
              <a:rPr lang="en-US" dirty="0"/>
              <a:t> – Elders adjudicate</a:t>
            </a:r>
          </a:p>
          <a:p>
            <a:r>
              <a:rPr lang="en-US" dirty="0"/>
              <a:t>Local Chief in </a:t>
            </a:r>
            <a:r>
              <a:rPr lang="en-US" dirty="0" err="1"/>
              <a:t>Garashi</a:t>
            </a:r>
            <a:r>
              <a:rPr lang="en-US" dirty="0"/>
              <a:t>; sign the visitors’ book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19C43B-5BF0-9B40-88BD-2780E2A058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6615113" y="2552304"/>
            <a:ext cx="3997325" cy="299799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B530AC-6F08-A24C-8CBA-6060ABB80402}"/>
              </a:ext>
            </a:extLst>
          </p:cNvPr>
          <p:cNvSpPr txBox="1"/>
          <p:nvPr/>
        </p:nvSpPr>
        <p:spPr>
          <a:xfrm>
            <a:off x="6977270" y="6215079"/>
            <a:ext cx="1450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Alex’s father</a:t>
            </a:r>
          </a:p>
        </p:txBody>
      </p:sp>
    </p:spTree>
    <p:extLst>
      <p:ext uri="{BB962C8B-B14F-4D97-AF65-F5344CB8AC3E}">
        <p14:creationId xmlns:p14="http://schemas.microsoft.com/office/powerpoint/2010/main" val="245118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A2EA2-8A4E-BA49-B5FE-3D761F018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F1071-9A09-CB42-B0EF-D2F742280B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Aspirations – route out of poverty; reality – discontent with rural life?</a:t>
            </a:r>
          </a:p>
          <a:p>
            <a:r>
              <a:rPr lang="en-US" dirty="0"/>
              <a:t>‘</a:t>
            </a:r>
            <a:r>
              <a:rPr lang="en-US" i="1" dirty="0" err="1"/>
              <a:t>Pri</a:t>
            </a:r>
            <a:r>
              <a:rPr lang="en-US" i="1" dirty="0"/>
              <a:t>’ </a:t>
            </a:r>
            <a:r>
              <a:rPr lang="en-US" dirty="0"/>
              <a:t>school is state provided but some costs are prohibitive</a:t>
            </a:r>
          </a:p>
          <a:p>
            <a:r>
              <a:rPr lang="en-US" dirty="0"/>
              <a:t>Must pay for secondary education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4F8ECB1-4631-B743-B9CA-81C2239BD7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0592"/>
          <a:stretch/>
        </p:blipFill>
        <p:spPr>
          <a:xfrm>
            <a:off x="6585365" y="2052116"/>
            <a:ext cx="4250291" cy="3997828"/>
          </a:xfrm>
        </p:spPr>
      </p:pic>
    </p:spTree>
    <p:extLst>
      <p:ext uri="{BB962C8B-B14F-4D97-AF65-F5344CB8AC3E}">
        <p14:creationId xmlns:p14="http://schemas.microsoft.com/office/powerpoint/2010/main" val="1656534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DD90C-8439-AE4F-8F1D-9F2191E9D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Greetings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8A1E57-8E97-6D46-B004-46DD6BAD3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70745" y="1208971"/>
            <a:ext cx="3896467" cy="713818"/>
          </a:xfrm>
        </p:spPr>
        <p:txBody>
          <a:bodyPr/>
          <a:lstStyle/>
          <a:p>
            <a:r>
              <a:rPr lang="en-US" dirty="0"/>
              <a:t>First speaker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B7C8-0C53-9849-86D1-685EFF054B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02377" y="2052115"/>
            <a:ext cx="3893623" cy="3071434"/>
          </a:xfrm>
        </p:spPr>
        <p:txBody>
          <a:bodyPr/>
          <a:lstStyle/>
          <a:p>
            <a:r>
              <a:rPr lang="en-US" dirty="0" err="1"/>
              <a:t>Zalam</a:t>
            </a:r>
            <a:r>
              <a:rPr lang="en-US" dirty="0"/>
              <a:t> </a:t>
            </a:r>
            <a:r>
              <a:rPr lang="en-US" dirty="0" err="1"/>
              <a:t>kadze</a:t>
            </a:r>
            <a:r>
              <a:rPr lang="en-US" dirty="0"/>
              <a:t> – good morning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Sindadze</a:t>
            </a:r>
            <a:r>
              <a:rPr lang="en-US" dirty="0"/>
              <a:t> – good afternoon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51C61A-AC1A-2A44-BDF8-F16C351887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6635" y="1344992"/>
            <a:ext cx="3899798" cy="713818"/>
          </a:xfrm>
        </p:spPr>
        <p:txBody>
          <a:bodyPr/>
          <a:lstStyle/>
          <a:p>
            <a:r>
              <a:rPr lang="en-US" dirty="0"/>
              <a:t>Reply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83A652C-D22F-1B4F-9037-A001D1C478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6635" y="2107077"/>
            <a:ext cx="3899798" cy="3071434"/>
          </a:xfrm>
        </p:spPr>
        <p:txBody>
          <a:bodyPr/>
          <a:lstStyle/>
          <a:p>
            <a:r>
              <a:rPr lang="en-US" dirty="0" err="1"/>
              <a:t>Zalam</a:t>
            </a:r>
            <a:r>
              <a:rPr lang="en-US" dirty="0"/>
              <a:t> </a:t>
            </a:r>
            <a:r>
              <a:rPr lang="en-US" dirty="0" err="1"/>
              <a:t>muka</a:t>
            </a:r>
            <a:r>
              <a:rPr lang="en-US" dirty="0"/>
              <a:t>, </a:t>
            </a:r>
            <a:r>
              <a:rPr lang="en-US" dirty="0" err="1"/>
              <a:t>sehmanya</a:t>
            </a:r>
            <a:r>
              <a:rPr lang="en-US" dirty="0"/>
              <a:t> </a:t>
            </a:r>
            <a:r>
              <a:rPr lang="en-US" dirty="0" err="1"/>
              <a:t>nawe</a:t>
            </a:r>
            <a:r>
              <a:rPr lang="en-US" dirty="0"/>
              <a:t> – fine, and you?</a:t>
            </a:r>
          </a:p>
          <a:p>
            <a:r>
              <a:rPr lang="en-US" dirty="0"/>
              <a:t> Da – </a:t>
            </a:r>
            <a:r>
              <a:rPr lang="en-US" dirty="0" err="1"/>
              <a:t>sinda</a:t>
            </a:r>
            <a:r>
              <a:rPr lang="en-US" dirty="0"/>
              <a:t> (</a:t>
            </a:r>
            <a:r>
              <a:rPr lang="en-US" dirty="0" err="1"/>
              <a:t>sehmanya</a:t>
            </a:r>
            <a:r>
              <a:rPr lang="en-US" dirty="0"/>
              <a:t> </a:t>
            </a:r>
            <a:r>
              <a:rPr lang="en-US" dirty="0" err="1"/>
              <a:t>nawe</a:t>
            </a:r>
            <a:r>
              <a:rPr lang="en-US" dirty="0"/>
              <a:t>)</a:t>
            </a:r>
          </a:p>
          <a:p>
            <a:r>
              <a:rPr lang="en-US" dirty="0" err="1"/>
              <a:t>Nambola</a:t>
            </a:r>
            <a:r>
              <a:rPr lang="en-US" dirty="0"/>
              <a:t> (</a:t>
            </a:r>
            <a:r>
              <a:rPr lang="en-US" dirty="0" err="1"/>
              <a:t>sehmanya</a:t>
            </a:r>
            <a:r>
              <a:rPr lang="en-US" dirty="0"/>
              <a:t> </a:t>
            </a:r>
            <a:r>
              <a:rPr lang="en-US" dirty="0" err="1"/>
              <a:t>nawe</a:t>
            </a:r>
            <a:r>
              <a:rPr lang="en-US" dirty="0"/>
              <a:t>) – I am fine (and you?)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9DFDD1-5206-E142-92BA-9179CD9583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675890" y="3958021"/>
            <a:ext cx="2961510" cy="2221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78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3DDA1-59B9-7C4E-8D3C-345492D7B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Community Carbon Link and the Bore Green  Umbrella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D9DC1-A003-5E47-A98F-1B2FF9E722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0017" y="2067338"/>
            <a:ext cx="4867317" cy="3982605"/>
          </a:xfrm>
        </p:spPr>
        <p:txBody>
          <a:bodyPr/>
          <a:lstStyle/>
          <a:p>
            <a:r>
              <a:rPr lang="en-US" dirty="0"/>
              <a:t>CCL = reforestation and alternative livelihoods scheme</a:t>
            </a:r>
          </a:p>
          <a:p>
            <a:r>
              <a:rPr lang="en-US" dirty="0"/>
              <a:t>BGU – local self help group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E1F7090-4FE2-1E4C-A28A-26CB8F4704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4321084" y="4005329"/>
            <a:ext cx="2961470" cy="2221102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90ACC4-7853-E14D-B875-B8492D7CD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506544" y="2449741"/>
            <a:ext cx="5038011" cy="37785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4803F2-E3A0-BC41-B357-ABDF3E5D65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1779409" y="4005329"/>
            <a:ext cx="2961470" cy="222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89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{02DA4C37-6A02-0448-A625-5848619422BC}tf16401378</Template>
  <TotalTime>1613</TotalTime>
  <Words>373</Words>
  <Application>Microsoft Macintosh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MS Shell Dlg 2</vt:lpstr>
      <vt:lpstr>Wingdings</vt:lpstr>
      <vt:lpstr>Wingdings 3</vt:lpstr>
      <vt:lpstr>Madison</vt:lpstr>
      <vt:lpstr>Giriama, ethnographic info</vt:lpstr>
      <vt:lpstr>Local location</vt:lpstr>
      <vt:lpstr>Prehistoric sandstone formations – Nyari (depression)</vt:lpstr>
      <vt:lpstr>Water in rural Kenya</vt:lpstr>
      <vt:lpstr>Subsistence: Peripatetic horticultural pastoralists</vt:lpstr>
      <vt:lpstr>Settlement </vt:lpstr>
      <vt:lpstr>Food preparation in a shared kitchen</vt:lpstr>
      <vt:lpstr>Kinship</vt:lpstr>
      <vt:lpstr>Social and political organisation</vt:lpstr>
      <vt:lpstr>Education</vt:lpstr>
      <vt:lpstr>Greetings </vt:lpstr>
      <vt:lpstr>Community Carbon Link and the Bore Green  Umbrella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Giriama, ethnographic info</dc:title>
  <dc:creator>Luci  Attala</dc:creator>
  <cp:lastModifiedBy>Luci  Attala</cp:lastModifiedBy>
  <cp:revision>15</cp:revision>
  <dcterms:created xsi:type="dcterms:W3CDTF">2019-05-01T11:01:09Z</dcterms:created>
  <dcterms:modified xsi:type="dcterms:W3CDTF">2019-05-02T13:54:41Z</dcterms:modified>
</cp:coreProperties>
</file>