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6" r:id="rId4"/>
    <p:sldId id="257" r:id="rId5"/>
    <p:sldId id="258" r:id="rId6"/>
    <p:sldId id="264" r:id="rId7"/>
    <p:sldId id="262" r:id="rId8"/>
    <p:sldId id="261" r:id="rId9"/>
    <p:sldId id="271" r:id="rId10"/>
    <p:sldId id="263" r:id="rId11"/>
    <p:sldId id="270" r:id="rId12"/>
    <p:sldId id="267" r:id="rId13"/>
    <p:sldId id="265" r:id="rId14"/>
    <p:sldId id="272" r:id="rId15"/>
    <p:sldId id="268" r:id="rId16"/>
    <p:sldId id="274" r:id="rId17"/>
    <p:sldId id="273" r:id="rId18"/>
    <p:sldId id="260" r:id="rId19"/>
    <p:sldId id="269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43C510-8F45-4436-A267-3A6F49388FE6}" type="doc">
      <dgm:prSet loTypeId="urn:microsoft.com/office/officeart/2005/8/layout/vList2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1B2AE8A-ECB2-45B5-8F21-90912073EEED}">
      <dgm:prSet/>
      <dgm:spPr/>
      <dgm:t>
        <a:bodyPr/>
        <a:lstStyle/>
        <a:p>
          <a:r>
            <a:rPr lang="en-GB"/>
            <a:t>Support human rights</a:t>
          </a:r>
          <a:endParaRPr lang="en-US"/>
        </a:p>
      </dgm:t>
    </dgm:pt>
    <dgm:pt modelId="{62E293B2-288F-4EA3-A6FC-6CB13434AAB8}" type="parTrans" cxnId="{251D4402-C9C9-4F61-BBCE-DD2B8D308B67}">
      <dgm:prSet/>
      <dgm:spPr/>
      <dgm:t>
        <a:bodyPr/>
        <a:lstStyle/>
        <a:p>
          <a:endParaRPr lang="en-US"/>
        </a:p>
      </dgm:t>
    </dgm:pt>
    <dgm:pt modelId="{CB68BE61-1DEE-4212-B71B-AD2E0C414376}" type="sibTrans" cxnId="{251D4402-C9C9-4F61-BBCE-DD2B8D308B67}">
      <dgm:prSet/>
      <dgm:spPr/>
      <dgm:t>
        <a:bodyPr/>
        <a:lstStyle/>
        <a:p>
          <a:endParaRPr lang="en-US"/>
        </a:p>
      </dgm:t>
    </dgm:pt>
    <dgm:pt modelId="{21D3D7D8-C194-48F0-95E8-B01AA3AFE598}">
      <dgm:prSet/>
      <dgm:spPr/>
      <dgm:t>
        <a:bodyPr/>
        <a:lstStyle/>
        <a:p>
          <a:r>
            <a:rPr lang="en-GB"/>
            <a:t>Empower women</a:t>
          </a:r>
          <a:endParaRPr lang="en-US"/>
        </a:p>
      </dgm:t>
    </dgm:pt>
    <dgm:pt modelId="{5B2A0229-CD4B-43E4-A2DC-64DD2D7AC52B}" type="parTrans" cxnId="{E8DEB9B2-46C9-4DAA-946B-4472CBFEB564}">
      <dgm:prSet/>
      <dgm:spPr/>
      <dgm:t>
        <a:bodyPr/>
        <a:lstStyle/>
        <a:p>
          <a:endParaRPr lang="en-US"/>
        </a:p>
      </dgm:t>
    </dgm:pt>
    <dgm:pt modelId="{64378B3B-5310-4E76-8693-F3FF3016D5EA}" type="sibTrans" cxnId="{E8DEB9B2-46C9-4DAA-946B-4472CBFEB564}">
      <dgm:prSet/>
      <dgm:spPr/>
      <dgm:t>
        <a:bodyPr/>
        <a:lstStyle/>
        <a:p>
          <a:endParaRPr lang="en-US"/>
        </a:p>
      </dgm:t>
    </dgm:pt>
    <dgm:pt modelId="{7483B3BE-A291-4F6F-9E6D-01B3E8C960BD}">
      <dgm:prSet/>
      <dgm:spPr/>
      <dgm:t>
        <a:bodyPr/>
        <a:lstStyle/>
        <a:p>
          <a:r>
            <a:rPr lang="en-GB"/>
            <a:t>Support in disaster areas</a:t>
          </a:r>
          <a:endParaRPr lang="en-US"/>
        </a:p>
      </dgm:t>
    </dgm:pt>
    <dgm:pt modelId="{F0252CE5-4A0A-492A-8712-E721646C921B}" type="parTrans" cxnId="{2E716AA2-F881-4268-8FC0-891CBD472985}">
      <dgm:prSet/>
      <dgm:spPr/>
      <dgm:t>
        <a:bodyPr/>
        <a:lstStyle/>
        <a:p>
          <a:endParaRPr lang="en-US"/>
        </a:p>
      </dgm:t>
    </dgm:pt>
    <dgm:pt modelId="{2D23DCF8-C921-4227-A152-D4D5CF053876}" type="sibTrans" cxnId="{2E716AA2-F881-4268-8FC0-891CBD472985}">
      <dgm:prSet/>
      <dgm:spPr/>
      <dgm:t>
        <a:bodyPr/>
        <a:lstStyle/>
        <a:p>
          <a:endParaRPr lang="en-US"/>
        </a:p>
      </dgm:t>
    </dgm:pt>
    <dgm:pt modelId="{14CBB252-1C09-430E-A734-0AC1ADF923F1}">
      <dgm:prSet/>
      <dgm:spPr/>
      <dgm:t>
        <a:bodyPr/>
        <a:lstStyle/>
        <a:p>
          <a:r>
            <a:rPr lang="en-GB"/>
            <a:t>Sustainability </a:t>
          </a:r>
          <a:endParaRPr lang="en-US"/>
        </a:p>
      </dgm:t>
    </dgm:pt>
    <dgm:pt modelId="{74DB8843-87CC-449B-BEF8-721C0E380393}" type="parTrans" cxnId="{49CD46A3-0891-408D-8305-B953A5AC3A8C}">
      <dgm:prSet/>
      <dgm:spPr/>
      <dgm:t>
        <a:bodyPr/>
        <a:lstStyle/>
        <a:p>
          <a:endParaRPr lang="en-US"/>
        </a:p>
      </dgm:t>
    </dgm:pt>
    <dgm:pt modelId="{6C0BE299-2A5A-4EBD-A2E8-EE13929DC3C2}" type="sibTrans" cxnId="{49CD46A3-0891-408D-8305-B953A5AC3A8C}">
      <dgm:prSet/>
      <dgm:spPr/>
      <dgm:t>
        <a:bodyPr/>
        <a:lstStyle/>
        <a:p>
          <a:endParaRPr lang="en-US"/>
        </a:p>
      </dgm:t>
    </dgm:pt>
    <dgm:pt modelId="{2D85E5CA-FEE0-42A6-A130-946AA75BA92F}">
      <dgm:prSet/>
      <dgm:spPr/>
      <dgm:t>
        <a:bodyPr/>
        <a:lstStyle/>
        <a:p>
          <a:r>
            <a:rPr lang="en-GB"/>
            <a:t>Stop starvation </a:t>
          </a:r>
          <a:endParaRPr lang="en-US"/>
        </a:p>
      </dgm:t>
    </dgm:pt>
    <dgm:pt modelId="{1F028540-0973-45BA-BE10-92D4E1539582}" type="parTrans" cxnId="{70DB2234-94CC-4244-A7E7-D62576A9BB1D}">
      <dgm:prSet/>
      <dgm:spPr/>
      <dgm:t>
        <a:bodyPr/>
        <a:lstStyle/>
        <a:p>
          <a:endParaRPr lang="en-US"/>
        </a:p>
      </dgm:t>
    </dgm:pt>
    <dgm:pt modelId="{84909737-F9D0-4848-9233-15D0236D5062}" type="sibTrans" cxnId="{70DB2234-94CC-4244-A7E7-D62576A9BB1D}">
      <dgm:prSet/>
      <dgm:spPr/>
      <dgm:t>
        <a:bodyPr/>
        <a:lstStyle/>
        <a:p>
          <a:endParaRPr lang="en-US"/>
        </a:p>
      </dgm:t>
    </dgm:pt>
    <dgm:pt modelId="{351750F1-B3D3-4A8F-B2E7-096600E075D8}">
      <dgm:prSet/>
      <dgm:spPr/>
      <dgm:t>
        <a:bodyPr/>
        <a:lstStyle/>
        <a:p>
          <a:r>
            <a:rPr lang="en-GB"/>
            <a:t>Assess to services - healthcare</a:t>
          </a:r>
          <a:endParaRPr lang="en-US"/>
        </a:p>
      </dgm:t>
    </dgm:pt>
    <dgm:pt modelId="{F13E10EF-5014-4CA4-B390-07116057E318}" type="parTrans" cxnId="{80E032C9-7035-489E-938B-613D4BEC430C}">
      <dgm:prSet/>
      <dgm:spPr/>
      <dgm:t>
        <a:bodyPr/>
        <a:lstStyle/>
        <a:p>
          <a:endParaRPr lang="en-US"/>
        </a:p>
      </dgm:t>
    </dgm:pt>
    <dgm:pt modelId="{1DBCB38E-9C73-41CC-8CC0-F815E2E0BE28}" type="sibTrans" cxnId="{80E032C9-7035-489E-938B-613D4BEC430C}">
      <dgm:prSet/>
      <dgm:spPr/>
      <dgm:t>
        <a:bodyPr/>
        <a:lstStyle/>
        <a:p>
          <a:endParaRPr lang="en-US"/>
        </a:p>
      </dgm:t>
    </dgm:pt>
    <dgm:pt modelId="{898FC455-0A57-485A-82AA-CFD565E1F9FF}" type="pres">
      <dgm:prSet presAssocID="{FD43C510-8F45-4436-A267-3A6F49388FE6}" presName="linear" presStyleCnt="0">
        <dgm:presLayoutVars>
          <dgm:animLvl val="lvl"/>
          <dgm:resizeHandles val="exact"/>
        </dgm:presLayoutVars>
      </dgm:prSet>
      <dgm:spPr/>
    </dgm:pt>
    <dgm:pt modelId="{08989243-5C7A-4474-AA24-E7D208C199C7}" type="pres">
      <dgm:prSet presAssocID="{01B2AE8A-ECB2-45B5-8F21-90912073EEED}" presName="parentText" presStyleLbl="node1" presStyleIdx="0" presStyleCnt="6" custLinFactY="-119078" custLinFactNeighborX="-2" custLinFactNeighborY="-200000">
        <dgm:presLayoutVars>
          <dgm:chMax val="0"/>
          <dgm:bulletEnabled val="1"/>
        </dgm:presLayoutVars>
      </dgm:prSet>
      <dgm:spPr/>
    </dgm:pt>
    <dgm:pt modelId="{B682B98C-EF3F-4E6F-A9F6-D52BE0B874C3}" type="pres">
      <dgm:prSet presAssocID="{CB68BE61-1DEE-4212-B71B-AD2E0C414376}" presName="spacer" presStyleCnt="0"/>
      <dgm:spPr/>
    </dgm:pt>
    <dgm:pt modelId="{70328C70-ADD6-4698-AC3E-789824F1779C}" type="pres">
      <dgm:prSet presAssocID="{21D3D7D8-C194-48F0-95E8-B01AA3AFE59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FA2C684-6C0A-4DB0-B9A8-7A6C4D3C0314}" type="pres">
      <dgm:prSet presAssocID="{64378B3B-5310-4E76-8693-F3FF3016D5EA}" presName="spacer" presStyleCnt="0"/>
      <dgm:spPr/>
    </dgm:pt>
    <dgm:pt modelId="{DA6E6F61-7DF4-4443-929D-F74479DCD4BD}" type="pres">
      <dgm:prSet presAssocID="{7483B3BE-A291-4F6F-9E6D-01B3E8C960BD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4813A5E-45BB-442B-9D09-16D75CCDA504}" type="pres">
      <dgm:prSet presAssocID="{2D23DCF8-C921-4227-A152-D4D5CF053876}" presName="spacer" presStyleCnt="0"/>
      <dgm:spPr/>
    </dgm:pt>
    <dgm:pt modelId="{2E220FC8-4EF2-4310-8162-7BA3107B3EEE}" type="pres">
      <dgm:prSet presAssocID="{14CBB252-1C09-430E-A734-0AC1ADF923F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CCF9CDE9-0CF4-405E-8473-853C82110468}" type="pres">
      <dgm:prSet presAssocID="{6C0BE299-2A5A-4EBD-A2E8-EE13929DC3C2}" presName="spacer" presStyleCnt="0"/>
      <dgm:spPr/>
    </dgm:pt>
    <dgm:pt modelId="{9744C9D6-92FD-4C67-AC5F-2923E54630AE}" type="pres">
      <dgm:prSet presAssocID="{2D85E5CA-FEE0-42A6-A130-946AA75BA92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7C6084B-037F-4BDB-A550-0C0E073C581F}" type="pres">
      <dgm:prSet presAssocID="{84909737-F9D0-4848-9233-15D0236D5062}" presName="spacer" presStyleCnt="0"/>
      <dgm:spPr/>
    </dgm:pt>
    <dgm:pt modelId="{9EC25F4D-6A18-496D-BBDB-7314B659294D}" type="pres">
      <dgm:prSet presAssocID="{351750F1-B3D3-4A8F-B2E7-096600E075D8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51D4402-C9C9-4F61-BBCE-DD2B8D308B67}" srcId="{FD43C510-8F45-4436-A267-3A6F49388FE6}" destId="{01B2AE8A-ECB2-45B5-8F21-90912073EEED}" srcOrd="0" destOrd="0" parTransId="{62E293B2-288F-4EA3-A6FC-6CB13434AAB8}" sibTransId="{CB68BE61-1DEE-4212-B71B-AD2E0C414376}"/>
    <dgm:cxn modelId="{70DB2234-94CC-4244-A7E7-D62576A9BB1D}" srcId="{FD43C510-8F45-4436-A267-3A6F49388FE6}" destId="{2D85E5CA-FEE0-42A6-A130-946AA75BA92F}" srcOrd="4" destOrd="0" parTransId="{1F028540-0973-45BA-BE10-92D4E1539582}" sibTransId="{84909737-F9D0-4848-9233-15D0236D5062}"/>
    <dgm:cxn modelId="{7711CA5C-355A-4003-B751-4C4BDC158F07}" type="presOf" srcId="{14CBB252-1C09-430E-A734-0AC1ADF923F1}" destId="{2E220FC8-4EF2-4310-8162-7BA3107B3EEE}" srcOrd="0" destOrd="0" presId="urn:microsoft.com/office/officeart/2005/8/layout/vList2"/>
    <dgm:cxn modelId="{C41E6549-4E09-49C8-B51E-41A83DEE67D8}" type="presOf" srcId="{FD43C510-8F45-4436-A267-3A6F49388FE6}" destId="{898FC455-0A57-485A-82AA-CFD565E1F9FF}" srcOrd="0" destOrd="0" presId="urn:microsoft.com/office/officeart/2005/8/layout/vList2"/>
    <dgm:cxn modelId="{E82E926F-D051-4E74-BDE6-E760BD6180B3}" type="presOf" srcId="{7483B3BE-A291-4F6F-9E6D-01B3E8C960BD}" destId="{DA6E6F61-7DF4-4443-929D-F74479DCD4BD}" srcOrd="0" destOrd="0" presId="urn:microsoft.com/office/officeart/2005/8/layout/vList2"/>
    <dgm:cxn modelId="{4092DF75-CE05-4FAC-BC01-60797067BC85}" type="presOf" srcId="{351750F1-B3D3-4A8F-B2E7-096600E075D8}" destId="{9EC25F4D-6A18-496D-BBDB-7314B659294D}" srcOrd="0" destOrd="0" presId="urn:microsoft.com/office/officeart/2005/8/layout/vList2"/>
    <dgm:cxn modelId="{2E716AA2-F881-4268-8FC0-891CBD472985}" srcId="{FD43C510-8F45-4436-A267-3A6F49388FE6}" destId="{7483B3BE-A291-4F6F-9E6D-01B3E8C960BD}" srcOrd="2" destOrd="0" parTransId="{F0252CE5-4A0A-492A-8712-E721646C921B}" sibTransId="{2D23DCF8-C921-4227-A152-D4D5CF053876}"/>
    <dgm:cxn modelId="{49CD46A3-0891-408D-8305-B953A5AC3A8C}" srcId="{FD43C510-8F45-4436-A267-3A6F49388FE6}" destId="{14CBB252-1C09-430E-A734-0AC1ADF923F1}" srcOrd="3" destOrd="0" parTransId="{74DB8843-87CC-449B-BEF8-721C0E380393}" sibTransId="{6C0BE299-2A5A-4EBD-A2E8-EE13929DC3C2}"/>
    <dgm:cxn modelId="{E8DEB9B2-46C9-4DAA-946B-4472CBFEB564}" srcId="{FD43C510-8F45-4436-A267-3A6F49388FE6}" destId="{21D3D7D8-C194-48F0-95E8-B01AA3AFE598}" srcOrd="1" destOrd="0" parTransId="{5B2A0229-CD4B-43E4-A2DC-64DD2D7AC52B}" sibTransId="{64378B3B-5310-4E76-8693-F3FF3016D5EA}"/>
    <dgm:cxn modelId="{A90EE1BB-1731-4162-86F2-85F1CF77DC75}" type="presOf" srcId="{2D85E5CA-FEE0-42A6-A130-946AA75BA92F}" destId="{9744C9D6-92FD-4C67-AC5F-2923E54630AE}" srcOrd="0" destOrd="0" presId="urn:microsoft.com/office/officeart/2005/8/layout/vList2"/>
    <dgm:cxn modelId="{141ECCBD-C1A6-4251-BFF3-700599545BF9}" type="presOf" srcId="{21D3D7D8-C194-48F0-95E8-B01AA3AFE598}" destId="{70328C70-ADD6-4698-AC3E-789824F1779C}" srcOrd="0" destOrd="0" presId="urn:microsoft.com/office/officeart/2005/8/layout/vList2"/>
    <dgm:cxn modelId="{80E032C9-7035-489E-938B-613D4BEC430C}" srcId="{FD43C510-8F45-4436-A267-3A6F49388FE6}" destId="{351750F1-B3D3-4A8F-B2E7-096600E075D8}" srcOrd="5" destOrd="0" parTransId="{F13E10EF-5014-4CA4-B390-07116057E318}" sibTransId="{1DBCB38E-9C73-41CC-8CC0-F815E2E0BE28}"/>
    <dgm:cxn modelId="{A964ACE9-2247-4791-80B7-DAD454BFBEDB}" type="presOf" srcId="{01B2AE8A-ECB2-45B5-8F21-90912073EEED}" destId="{08989243-5C7A-4474-AA24-E7D208C199C7}" srcOrd="0" destOrd="0" presId="urn:microsoft.com/office/officeart/2005/8/layout/vList2"/>
    <dgm:cxn modelId="{02FE7B54-85AF-4C37-9D25-DEE5626C8852}" type="presParOf" srcId="{898FC455-0A57-485A-82AA-CFD565E1F9FF}" destId="{08989243-5C7A-4474-AA24-E7D208C199C7}" srcOrd="0" destOrd="0" presId="urn:microsoft.com/office/officeart/2005/8/layout/vList2"/>
    <dgm:cxn modelId="{EC3E6B6C-ACC5-45FB-AB1E-CEC9357FABD9}" type="presParOf" srcId="{898FC455-0A57-485A-82AA-CFD565E1F9FF}" destId="{B682B98C-EF3F-4E6F-A9F6-D52BE0B874C3}" srcOrd="1" destOrd="0" presId="urn:microsoft.com/office/officeart/2005/8/layout/vList2"/>
    <dgm:cxn modelId="{6B428CC8-79BD-4263-A40B-BB3B1033527D}" type="presParOf" srcId="{898FC455-0A57-485A-82AA-CFD565E1F9FF}" destId="{70328C70-ADD6-4698-AC3E-789824F1779C}" srcOrd="2" destOrd="0" presId="urn:microsoft.com/office/officeart/2005/8/layout/vList2"/>
    <dgm:cxn modelId="{3F1B52F2-0249-4FAE-9288-E45DE687D514}" type="presParOf" srcId="{898FC455-0A57-485A-82AA-CFD565E1F9FF}" destId="{7FA2C684-6C0A-4DB0-B9A8-7A6C4D3C0314}" srcOrd="3" destOrd="0" presId="urn:microsoft.com/office/officeart/2005/8/layout/vList2"/>
    <dgm:cxn modelId="{777B23EA-2B3D-46EB-A576-9E0F45362F76}" type="presParOf" srcId="{898FC455-0A57-485A-82AA-CFD565E1F9FF}" destId="{DA6E6F61-7DF4-4443-929D-F74479DCD4BD}" srcOrd="4" destOrd="0" presId="urn:microsoft.com/office/officeart/2005/8/layout/vList2"/>
    <dgm:cxn modelId="{744A329B-8E3E-4A70-A3EA-0119B9C2F57C}" type="presParOf" srcId="{898FC455-0A57-485A-82AA-CFD565E1F9FF}" destId="{04813A5E-45BB-442B-9D09-16D75CCDA504}" srcOrd="5" destOrd="0" presId="urn:microsoft.com/office/officeart/2005/8/layout/vList2"/>
    <dgm:cxn modelId="{0EE40025-6C77-48AA-8B4B-CFECEE8AF869}" type="presParOf" srcId="{898FC455-0A57-485A-82AA-CFD565E1F9FF}" destId="{2E220FC8-4EF2-4310-8162-7BA3107B3EEE}" srcOrd="6" destOrd="0" presId="urn:microsoft.com/office/officeart/2005/8/layout/vList2"/>
    <dgm:cxn modelId="{95CE7242-DB41-42D3-89B5-4D2E690E478F}" type="presParOf" srcId="{898FC455-0A57-485A-82AA-CFD565E1F9FF}" destId="{CCF9CDE9-0CF4-405E-8473-853C82110468}" srcOrd="7" destOrd="0" presId="urn:microsoft.com/office/officeart/2005/8/layout/vList2"/>
    <dgm:cxn modelId="{6FA35B69-1951-48D6-B81B-C4042D8C680A}" type="presParOf" srcId="{898FC455-0A57-485A-82AA-CFD565E1F9FF}" destId="{9744C9D6-92FD-4C67-AC5F-2923E54630AE}" srcOrd="8" destOrd="0" presId="urn:microsoft.com/office/officeart/2005/8/layout/vList2"/>
    <dgm:cxn modelId="{882B81DD-D7BC-48B2-B292-88105840BAB7}" type="presParOf" srcId="{898FC455-0A57-485A-82AA-CFD565E1F9FF}" destId="{97C6084B-037F-4BDB-A550-0C0E073C581F}" srcOrd="9" destOrd="0" presId="urn:microsoft.com/office/officeart/2005/8/layout/vList2"/>
    <dgm:cxn modelId="{733BD993-0314-40C7-ABF0-66B8CB57ED22}" type="presParOf" srcId="{898FC455-0A57-485A-82AA-CFD565E1F9FF}" destId="{9EC25F4D-6A18-496D-BBDB-7314B659294D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D45FF5D-0E9F-4638-914A-E6C33CE955A2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025005C-FAA5-460D-A4A6-F9B3F4E436DA}">
      <dgm:prSet/>
      <dgm:spPr/>
      <dgm:t>
        <a:bodyPr/>
        <a:lstStyle/>
        <a:p>
          <a:r>
            <a:rPr lang="en-GB" b="1"/>
            <a:t>Empowerment</a:t>
          </a:r>
          <a:endParaRPr lang="en-US"/>
        </a:p>
      </dgm:t>
    </dgm:pt>
    <dgm:pt modelId="{99A3D3CE-B2A4-4B26-B595-9E926631BD04}" type="parTrans" cxnId="{07EFF9F0-D4B8-4DBB-919A-392308FAB1B5}">
      <dgm:prSet/>
      <dgm:spPr/>
      <dgm:t>
        <a:bodyPr/>
        <a:lstStyle/>
        <a:p>
          <a:endParaRPr lang="en-US"/>
        </a:p>
      </dgm:t>
    </dgm:pt>
    <dgm:pt modelId="{173C9A4D-54E7-4399-80E3-EC77C2FBE1BC}" type="sibTrans" cxnId="{07EFF9F0-D4B8-4DBB-919A-392308FAB1B5}">
      <dgm:prSet/>
      <dgm:spPr/>
      <dgm:t>
        <a:bodyPr/>
        <a:lstStyle/>
        <a:p>
          <a:endParaRPr lang="en-US"/>
        </a:p>
      </dgm:t>
    </dgm:pt>
    <dgm:pt modelId="{9EA2E320-0F48-43D0-82EB-B362B72EEB72}">
      <dgm:prSet/>
      <dgm:spPr/>
      <dgm:t>
        <a:bodyPr/>
        <a:lstStyle/>
        <a:p>
          <a:r>
            <a:rPr lang="en-GB" b="1"/>
            <a:t>Accountability</a:t>
          </a:r>
          <a:endParaRPr lang="en-US"/>
        </a:p>
      </dgm:t>
    </dgm:pt>
    <dgm:pt modelId="{F81629A8-B403-413C-B901-3C3CBAFE4BE2}" type="parTrans" cxnId="{1B56BF0B-E3CA-43C3-93F5-72C9A6EC8507}">
      <dgm:prSet/>
      <dgm:spPr/>
      <dgm:t>
        <a:bodyPr/>
        <a:lstStyle/>
        <a:p>
          <a:endParaRPr lang="en-US"/>
        </a:p>
      </dgm:t>
    </dgm:pt>
    <dgm:pt modelId="{955CE154-69FA-4949-A1A9-A779A88EE9B9}" type="sibTrans" cxnId="{1B56BF0B-E3CA-43C3-93F5-72C9A6EC8507}">
      <dgm:prSet/>
      <dgm:spPr/>
      <dgm:t>
        <a:bodyPr/>
        <a:lstStyle/>
        <a:p>
          <a:endParaRPr lang="en-US"/>
        </a:p>
      </dgm:t>
    </dgm:pt>
    <dgm:pt modelId="{1972CFE0-1175-4F18-BF42-B12D6D3B9CAC}">
      <dgm:prSet/>
      <dgm:spPr/>
      <dgm:t>
        <a:bodyPr/>
        <a:lstStyle/>
        <a:p>
          <a:r>
            <a:rPr lang="en-GB" b="1"/>
            <a:t>Inclusiveness</a:t>
          </a:r>
          <a:br>
            <a:rPr lang="en-GB"/>
          </a:br>
          <a:endParaRPr lang="en-US"/>
        </a:p>
      </dgm:t>
    </dgm:pt>
    <dgm:pt modelId="{EB387ACF-35E6-49BB-A543-19FCE93D0BB4}" type="parTrans" cxnId="{64590EB4-7A8B-43F0-BDE8-16554555BA69}">
      <dgm:prSet/>
      <dgm:spPr/>
      <dgm:t>
        <a:bodyPr/>
        <a:lstStyle/>
        <a:p>
          <a:endParaRPr lang="en-US"/>
        </a:p>
      </dgm:t>
    </dgm:pt>
    <dgm:pt modelId="{CB56DF54-FCE2-40AC-9EE0-AD773E7616B5}" type="sibTrans" cxnId="{64590EB4-7A8B-43F0-BDE8-16554555BA69}">
      <dgm:prSet/>
      <dgm:spPr/>
      <dgm:t>
        <a:bodyPr/>
        <a:lstStyle/>
        <a:p>
          <a:endParaRPr lang="en-US"/>
        </a:p>
      </dgm:t>
    </dgm:pt>
    <dgm:pt modelId="{BDCFDF4C-4E97-4413-971E-2EF4D97BC335}" type="pres">
      <dgm:prSet presAssocID="{2D45FF5D-0E9F-4638-914A-E6C33CE955A2}" presName="linear" presStyleCnt="0">
        <dgm:presLayoutVars>
          <dgm:dir/>
          <dgm:animLvl val="lvl"/>
          <dgm:resizeHandles val="exact"/>
        </dgm:presLayoutVars>
      </dgm:prSet>
      <dgm:spPr/>
    </dgm:pt>
    <dgm:pt modelId="{1733F0FB-6300-4D88-B5B8-F0A6CDB43FFE}" type="pres">
      <dgm:prSet presAssocID="{0025005C-FAA5-460D-A4A6-F9B3F4E436DA}" presName="parentLin" presStyleCnt="0"/>
      <dgm:spPr/>
    </dgm:pt>
    <dgm:pt modelId="{49126777-6432-40AD-B309-96E708543C8D}" type="pres">
      <dgm:prSet presAssocID="{0025005C-FAA5-460D-A4A6-F9B3F4E436DA}" presName="parentLeftMargin" presStyleLbl="node1" presStyleIdx="0" presStyleCnt="3"/>
      <dgm:spPr/>
    </dgm:pt>
    <dgm:pt modelId="{7A67478A-E372-4A82-8A60-54BC9E560A5D}" type="pres">
      <dgm:prSet presAssocID="{0025005C-FAA5-460D-A4A6-F9B3F4E436D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6DA2E96-EE28-465F-843F-AF811C7547B9}" type="pres">
      <dgm:prSet presAssocID="{0025005C-FAA5-460D-A4A6-F9B3F4E436DA}" presName="negativeSpace" presStyleCnt="0"/>
      <dgm:spPr/>
    </dgm:pt>
    <dgm:pt modelId="{7AC98D64-92B2-462F-9B43-D3B304F62132}" type="pres">
      <dgm:prSet presAssocID="{0025005C-FAA5-460D-A4A6-F9B3F4E436DA}" presName="childText" presStyleLbl="conFgAcc1" presStyleIdx="0" presStyleCnt="3">
        <dgm:presLayoutVars>
          <dgm:bulletEnabled val="1"/>
        </dgm:presLayoutVars>
      </dgm:prSet>
      <dgm:spPr/>
    </dgm:pt>
    <dgm:pt modelId="{A9B9C74C-3F69-4222-B2C1-8CDD9549B1F1}" type="pres">
      <dgm:prSet presAssocID="{173C9A4D-54E7-4399-80E3-EC77C2FBE1BC}" presName="spaceBetweenRectangles" presStyleCnt="0"/>
      <dgm:spPr/>
    </dgm:pt>
    <dgm:pt modelId="{2DFC2ADD-4E8B-4481-AEF1-65D362FCCA27}" type="pres">
      <dgm:prSet presAssocID="{9EA2E320-0F48-43D0-82EB-B362B72EEB72}" presName="parentLin" presStyleCnt="0"/>
      <dgm:spPr/>
    </dgm:pt>
    <dgm:pt modelId="{7AF0441D-438E-4414-A21B-498A147D6D89}" type="pres">
      <dgm:prSet presAssocID="{9EA2E320-0F48-43D0-82EB-B362B72EEB72}" presName="parentLeftMargin" presStyleLbl="node1" presStyleIdx="0" presStyleCnt="3"/>
      <dgm:spPr/>
    </dgm:pt>
    <dgm:pt modelId="{CD63195E-0BB9-4717-90D4-48C33C1C191F}" type="pres">
      <dgm:prSet presAssocID="{9EA2E320-0F48-43D0-82EB-B362B72EEB7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FF4953A-E55C-46FA-ADA8-4A60A9F0C9BD}" type="pres">
      <dgm:prSet presAssocID="{9EA2E320-0F48-43D0-82EB-B362B72EEB72}" presName="negativeSpace" presStyleCnt="0"/>
      <dgm:spPr/>
    </dgm:pt>
    <dgm:pt modelId="{EE104D7D-9379-41BD-92DE-9730054EE554}" type="pres">
      <dgm:prSet presAssocID="{9EA2E320-0F48-43D0-82EB-B362B72EEB72}" presName="childText" presStyleLbl="conFgAcc1" presStyleIdx="1" presStyleCnt="3" custLinFactY="-30346" custLinFactNeighborY="-100000">
        <dgm:presLayoutVars>
          <dgm:bulletEnabled val="1"/>
        </dgm:presLayoutVars>
      </dgm:prSet>
      <dgm:spPr/>
    </dgm:pt>
    <dgm:pt modelId="{0B3FD1F5-AC58-40E3-89F1-C4671730DF6F}" type="pres">
      <dgm:prSet presAssocID="{955CE154-69FA-4949-A1A9-A779A88EE9B9}" presName="spaceBetweenRectangles" presStyleCnt="0"/>
      <dgm:spPr/>
    </dgm:pt>
    <dgm:pt modelId="{7AA26ACA-897D-45A1-9D74-AF26A803F42F}" type="pres">
      <dgm:prSet presAssocID="{1972CFE0-1175-4F18-BF42-B12D6D3B9CAC}" presName="parentLin" presStyleCnt="0"/>
      <dgm:spPr/>
    </dgm:pt>
    <dgm:pt modelId="{BF3A3AB1-1F8E-4662-B6BD-3188ACFC4657}" type="pres">
      <dgm:prSet presAssocID="{1972CFE0-1175-4F18-BF42-B12D6D3B9CAC}" presName="parentLeftMargin" presStyleLbl="node1" presStyleIdx="1" presStyleCnt="3"/>
      <dgm:spPr/>
    </dgm:pt>
    <dgm:pt modelId="{67EA4257-66B9-47CB-A1BA-307FFDF3CB9B}" type="pres">
      <dgm:prSet presAssocID="{1972CFE0-1175-4F18-BF42-B12D6D3B9CAC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0A25530D-171B-4646-AF7B-47B935B5FC1C}" type="pres">
      <dgm:prSet presAssocID="{1972CFE0-1175-4F18-BF42-B12D6D3B9CAC}" presName="negativeSpace" presStyleCnt="0"/>
      <dgm:spPr/>
    </dgm:pt>
    <dgm:pt modelId="{6077F80F-4B17-47D7-83A4-34C0A832A450}" type="pres">
      <dgm:prSet presAssocID="{1972CFE0-1175-4F18-BF42-B12D6D3B9CAC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1B56BF0B-E3CA-43C3-93F5-72C9A6EC8507}" srcId="{2D45FF5D-0E9F-4638-914A-E6C33CE955A2}" destId="{9EA2E320-0F48-43D0-82EB-B362B72EEB72}" srcOrd="1" destOrd="0" parTransId="{F81629A8-B403-413C-B901-3C3CBAFE4BE2}" sibTransId="{955CE154-69FA-4949-A1A9-A779A88EE9B9}"/>
    <dgm:cxn modelId="{F0CA4E57-DAED-4E0F-A657-AF37A66C4832}" type="presOf" srcId="{1972CFE0-1175-4F18-BF42-B12D6D3B9CAC}" destId="{67EA4257-66B9-47CB-A1BA-307FFDF3CB9B}" srcOrd="1" destOrd="0" presId="urn:microsoft.com/office/officeart/2005/8/layout/list1"/>
    <dgm:cxn modelId="{09E1FD58-45C0-4190-945F-2662B62EEA5A}" type="presOf" srcId="{0025005C-FAA5-460D-A4A6-F9B3F4E436DA}" destId="{7A67478A-E372-4A82-8A60-54BC9E560A5D}" srcOrd="1" destOrd="0" presId="urn:microsoft.com/office/officeart/2005/8/layout/list1"/>
    <dgm:cxn modelId="{83663483-72B0-4C72-9D61-D6945E349141}" type="presOf" srcId="{0025005C-FAA5-460D-A4A6-F9B3F4E436DA}" destId="{49126777-6432-40AD-B309-96E708543C8D}" srcOrd="0" destOrd="0" presId="urn:microsoft.com/office/officeart/2005/8/layout/list1"/>
    <dgm:cxn modelId="{F805AEA2-4B9B-4CB1-9D66-332BF27C8DEF}" type="presOf" srcId="{9EA2E320-0F48-43D0-82EB-B362B72EEB72}" destId="{7AF0441D-438E-4414-A21B-498A147D6D89}" srcOrd="0" destOrd="0" presId="urn:microsoft.com/office/officeart/2005/8/layout/list1"/>
    <dgm:cxn modelId="{49DFCCB2-98C6-49CE-8287-682953A0AA82}" type="presOf" srcId="{2D45FF5D-0E9F-4638-914A-E6C33CE955A2}" destId="{BDCFDF4C-4E97-4413-971E-2EF4D97BC335}" srcOrd="0" destOrd="0" presId="urn:microsoft.com/office/officeart/2005/8/layout/list1"/>
    <dgm:cxn modelId="{64590EB4-7A8B-43F0-BDE8-16554555BA69}" srcId="{2D45FF5D-0E9F-4638-914A-E6C33CE955A2}" destId="{1972CFE0-1175-4F18-BF42-B12D6D3B9CAC}" srcOrd="2" destOrd="0" parTransId="{EB387ACF-35E6-49BB-A543-19FCE93D0BB4}" sibTransId="{CB56DF54-FCE2-40AC-9EE0-AD773E7616B5}"/>
    <dgm:cxn modelId="{0844DACD-F094-4781-AF14-75A25B718882}" type="presOf" srcId="{9EA2E320-0F48-43D0-82EB-B362B72EEB72}" destId="{CD63195E-0BB9-4717-90D4-48C33C1C191F}" srcOrd="1" destOrd="0" presId="urn:microsoft.com/office/officeart/2005/8/layout/list1"/>
    <dgm:cxn modelId="{07EFF9F0-D4B8-4DBB-919A-392308FAB1B5}" srcId="{2D45FF5D-0E9F-4638-914A-E6C33CE955A2}" destId="{0025005C-FAA5-460D-A4A6-F9B3F4E436DA}" srcOrd="0" destOrd="0" parTransId="{99A3D3CE-B2A4-4B26-B595-9E926631BD04}" sibTransId="{173C9A4D-54E7-4399-80E3-EC77C2FBE1BC}"/>
    <dgm:cxn modelId="{FB3469F8-82FB-40A1-B019-F63A7DDC83E6}" type="presOf" srcId="{1972CFE0-1175-4F18-BF42-B12D6D3B9CAC}" destId="{BF3A3AB1-1F8E-4662-B6BD-3188ACFC4657}" srcOrd="0" destOrd="0" presId="urn:microsoft.com/office/officeart/2005/8/layout/list1"/>
    <dgm:cxn modelId="{94C5B970-8959-408F-8DF4-C78C2385FCEF}" type="presParOf" srcId="{BDCFDF4C-4E97-4413-971E-2EF4D97BC335}" destId="{1733F0FB-6300-4D88-B5B8-F0A6CDB43FFE}" srcOrd="0" destOrd="0" presId="urn:microsoft.com/office/officeart/2005/8/layout/list1"/>
    <dgm:cxn modelId="{AC8115A5-B9AD-4BF9-8448-79EF0B3C46EA}" type="presParOf" srcId="{1733F0FB-6300-4D88-B5B8-F0A6CDB43FFE}" destId="{49126777-6432-40AD-B309-96E708543C8D}" srcOrd="0" destOrd="0" presId="urn:microsoft.com/office/officeart/2005/8/layout/list1"/>
    <dgm:cxn modelId="{2076BE9F-D47F-4A95-815A-85B2C307393F}" type="presParOf" srcId="{1733F0FB-6300-4D88-B5B8-F0A6CDB43FFE}" destId="{7A67478A-E372-4A82-8A60-54BC9E560A5D}" srcOrd="1" destOrd="0" presId="urn:microsoft.com/office/officeart/2005/8/layout/list1"/>
    <dgm:cxn modelId="{4B127414-F1C3-4786-98F3-E17FB63EB15E}" type="presParOf" srcId="{BDCFDF4C-4E97-4413-971E-2EF4D97BC335}" destId="{16DA2E96-EE28-465F-843F-AF811C7547B9}" srcOrd="1" destOrd="0" presId="urn:microsoft.com/office/officeart/2005/8/layout/list1"/>
    <dgm:cxn modelId="{6E2F015E-DA38-463B-9779-3F2B3950B4A2}" type="presParOf" srcId="{BDCFDF4C-4E97-4413-971E-2EF4D97BC335}" destId="{7AC98D64-92B2-462F-9B43-D3B304F62132}" srcOrd="2" destOrd="0" presId="urn:microsoft.com/office/officeart/2005/8/layout/list1"/>
    <dgm:cxn modelId="{8DE97F46-C1C0-45C5-9397-024C62CC6DC5}" type="presParOf" srcId="{BDCFDF4C-4E97-4413-971E-2EF4D97BC335}" destId="{A9B9C74C-3F69-4222-B2C1-8CDD9549B1F1}" srcOrd="3" destOrd="0" presId="urn:microsoft.com/office/officeart/2005/8/layout/list1"/>
    <dgm:cxn modelId="{8EA47642-E6A0-4BA8-8A01-18547DE02172}" type="presParOf" srcId="{BDCFDF4C-4E97-4413-971E-2EF4D97BC335}" destId="{2DFC2ADD-4E8B-4481-AEF1-65D362FCCA27}" srcOrd="4" destOrd="0" presId="urn:microsoft.com/office/officeart/2005/8/layout/list1"/>
    <dgm:cxn modelId="{0F7E2C77-55B4-40B5-B22A-A7C3172E35D9}" type="presParOf" srcId="{2DFC2ADD-4E8B-4481-AEF1-65D362FCCA27}" destId="{7AF0441D-438E-4414-A21B-498A147D6D89}" srcOrd="0" destOrd="0" presId="urn:microsoft.com/office/officeart/2005/8/layout/list1"/>
    <dgm:cxn modelId="{F0D6206A-6E3B-42AA-ACE0-5079D86B5E42}" type="presParOf" srcId="{2DFC2ADD-4E8B-4481-AEF1-65D362FCCA27}" destId="{CD63195E-0BB9-4717-90D4-48C33C1C191F}" srcOrd="1" destOrd="0" presId="urn:microsoft.com/office/officeart/2005/8/layout/list1"/>
    <dgm:cxn modelId="{6FE7C81C-C17D-49E7-86A6-45D179E2D317}" type="presParOf" srcId="{BDCFDF4C-4E97-4413-971E-2EF4D97BC335}" destId="{5FF4953A-E55C-46FA-ADA8-4A60A9F0C9BD}" srcOrd="5" destOrd="0" presId="urn:microsoft.com/office/officeart/2005/8/layout/list1"/>
    <dgm:cxn modelId="{F4B63D64-8FAA-414D-B693-79D247FF0290}" type="presParOf" srcId="{BDCFDF4C-4E97-4413-971E-2EF4D97BC335}" destId="{EE104D7D-9379-41BD-92DE-9730054EE554}" srcOrd="6" destOrd="0" presId="urn:microsoft.com/office/officeart/2005/8/layout/list1"/>
    <dgm:cxn modelId="{3612DF0F-2D1B-462F-8288-14AF51E2C435}" type="presParOf" srcId="{BDCFDF4C-4E97-4413-971E-2EF4D97BC335}" destId="{0B3FD1F5-AC58-40E3-89F1-C4671730DF6F}" srcOrd="7" destOrd="0" presId="urn:microsoft.com/office/officeart/2005/8/layout/list1"/>
    <dgm:cxn modelId="{B21C23DD-042D-4B93-9E88-54E26504731C}" type="presParOf" srcId="{BDCFDF4C-4E97-4413-971E-2EF4D97BC335}" destId="{7AA26ACA-897D-45A1-9D74-AF26A803F42F}" srcOrd="8" destOrd="0" presId="urn:microsoft.com/office/officeart/2005/8/layout/list1"/>
    <dgm:cxn modelId="{7199D003-CE40-4FD0-948A-5AC4FA867D13}" type="presParOf" srcId="{7AA26ACA-897D-45A1-9D74-AF26A803F42F}" destId="{BF3A3AB1-1F8E-4662-B6BD-3188ACFC4657}" srcOrd="0" destOrd="0" presId="urn:microsoft.com/office/officeart/2005/8/layout/list1"/>
    <dgm:cxn modelId="{84148955-8D2B-4B24-848C-52DA1169A3FF}" type="presParOf" srcId="{7AA26ACA-897D-45A1-9D74-AF26A803F42F}" destId="{67EA4257-66B9-47CB-A1BA-307FFDF3CB9B}" srcOrd="1" destOrd="0" presId="urn:microsoft.com/office/officeart/2005/8/layout/list1"/>
    <dgm:cxn modelId="{EDDED4D2-D701-4295-91FE-028023118730}" type="presParOf" srcId="{BDCFDF4C-4E97-4413-971E-2EF4D97BC335}" destId="{0A25530D-171B-4646-AF7B-47B935B5FC1C}" srcOrd="9" destOrd="0" presId="urn:microsoft.com/office/officeart/2005/8/layout/list1"/>
    <dgm:cxn modelId="{6370D287-1FDE-447D-B2AA-938D08090606}" type="presParOf" srcId="{BDCFDF4C-4E97-4413-971E-2EF4D97BC335}" destId="{6077F80F-4B17-47D7-83A4-34C0A832A450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989243-5C7A-4474-AA24-E7D208C199C7}">
      <dsp:nvSpPr>
        <dsp:cNvPr id="0" name=""/>
        <dsp:cNvSpPr/>
      </dsp:nvSpPr>
      <dsp:spPr>
        <a:xfrm>
          <a:off x="0" y="0"/>
          <a:ext cx="8596312" cy="5850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Support human rights</a:t>
          </a:r>
          <a:endParaRPr lang="en-US" sz="2500" kern="1200"/>
        </a:p>
      </dsp:txBody>
      <dsp:txXfrm>
        <a:off x="28557" y="28557"/>
        <a:ext cx="8539198" cy="527886"/>
      </dsp:txXfrm>
    </dsp:sp>
    <dsp:sp modelId="{70328C70-ADD6-4698-AC3E-789824F1779C}">
      <dsp:nvSpPr>
        <dsp:cNvPr id="0" name=""/>
        <dsp:cNvSpPr/>
      </dsp:nvSpPr>
      <dsp:spPr>
        <a:xfrm>
          <a:off x="0" y="662718"/>
          <a:ext cx="8596312" cy="5850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Empower women</a:t>
          </a:r>
          <a:endParaRPr lang="en-US" sz="2500" kern="1200"/>
        </a:p>
      </dsp:txBody>
      <dsp:txXfrm>
        <a:off x="28557" y="691275"/>
        <a:ext cx="8539198" cy="527886"/>
      </dsp:txXfrm>
    </dsp:sp>
    <dsp:sp modelId="{DA6E6F61-7DF4-4443-929D-F74479DCD4BD}">
      <dsp:nvSpPr>
        <dsp:cNvPr id="0" name=""/>
        <dsp:cNvSpPr/>
      </dsp:nvSpPr>
      <dsp:spPr>
        <a:xfrm>
          <a:off x="0" y="1319718"/>
          <a:ext cx="8596312" cy="58500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Support in disaster areas</a:t>
          </a:r>
          <a:endParaRPr lang="en-US" sz="2500" kern="1200"/>
        </a:p>
      </dsp:txBody>
      <dsp:txXfrm>
        <a:off x="28557" y="1348275"/>
        <a:ext cx="8539198" cy="527886"/>
      </dsp:txXfrm>
    </dsp:sp>
    <dsp:sp modelId="{2E220FC8-4EF2-4310-8162-7BA3107B3EEE}">
      <dsp:nvSpPr>
        <dsp:cNvPr id="0" name=""/>
        <dsp:cNvSpPr/>
      </dsp:nvSpPr>
      <dsp:spPr>
        <a:xfrm>
          <a:off x="0" y="1976718"/>
          <a:ext cx="8596312" cy="5850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Sustainability </a:t>
          </a:r>
          <a:endParaRPr lang="en-US" sz="2500" kern="1200"/>
        </a:p>
      </dsp:txBody>
      <dsp:txXfrm>
        <a:off x="28557" y="2005275"/>
        <a:ext cx="8539198" cy="527886"/>
      </dsp:txXfrm>
    </dsp:sp>
    <dsp:sp modelId="{9744C9D6-92FD-4C67-AC5F-2923E54630AE}">
      <dsp:nvSpPr>
        <dsp:cNvPr id="0" name=""/>
        <dsp:cNvSpPr/>
      </dsp:nvSpPr>
      <dsp:spPr>
        <a:xfrm>
          <a:off x="0" y="2633718"/>
          <a:ext cx="8596312" cy="58500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Stop starvation </a:t>
          </a:r>
          <a:endParaRPr lang="en-US" sz="2500" kern="1200"/>
        </a:p>
      </dsp:txBody>
      <dsp:txXfrm>
        <a:off x="28557" y="2662275"/>
        <a:ext cx="8539198" cy="527886"/>
      </dsp:txXfrm>
    </dsp:sp>
    <dsp:sp modelId="{9EC25F4D-6A18-496D-BBDB-7314B659294D}">
      <dsp:nvSpPr>
        <dsp:cNvPr id="0" name=""/>
        <dsp:cNvSpPr/>
      </dsp:nvSpPr>
      <dsp:spPr>
        <a:xfrm>
          <a:off x="0" y="3290718"/>
          <a:ext cx="8596312" cy="5850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Assess to services - healthcare</a:t>
          </a:r>
          <a:endParaRPr lang="en-US" sz="2500" kern="1200"/>
        </a:p>
      </dsp:txBody>
      <dsp:txXfrm>
        <a:off x="28557" y="3319275"/>
        <a:ext cx="8539198" cy="5278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C98D64-92B2-462F-9B43-D3B304F62132}">
      <dsp:nvSpPr>
        <dsp:cNvPr id="0" name=""/>
        <dsp:cNvSpPr/>
      </dsp:nvSpPr>
      <dsp:spPr>
        <a:xfrm>
          <a:off x="0" y="478760"/>
          <a:ext cx="9618133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67478A-E372-4A82-8A60-54BC9E560A5D}">
      <dsp:nvSpPr>
        <dsp:cNvPr id="0" name=""/>
        <dsp:cNvSpPr/>
      </dsp:nvSpPr>
      <dsp:spPr>
        <a:xfrm>
          <a:off x="480906" y="21200"/>
          <a:ext cx="6732693" cy="9151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480" tIns="0" rIns="254480" bIns="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Empowerment</a:t>
          </a:r>
          <a:endParaRPr lang="en-US" sz="3100" kern="1200"/>
        </a:p>
      </dsp:txBody>
      <dsp:txXfrm>
        <a:off x="525578" y="65872"/>
        <a:ext cx="6643349" cy="825776"/>
      </dsp:txXfrm>
    </dsp:sp>
    <dsp:sp modelId="{EE104D7D-9379-41BD-92DE-9730054EE554}">
      <dsp:nvSpPr>
        <dsp:cNvPr id="0" name=""/>
        <dsp:cNvSpPr/>
      </dsp:nvSpPr>
      <dsp:spPr>
        <a:xfrm>
          <a:off x="0" y="1480458"/>
          <a:ext cx="9618133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1482143"/>
              <a:satOff val="7100"/>
              <a:lumOff val="65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63195E-0BB9-4717-90D4-48C33C1C191F}">
      <dsp:nvSpPr>
        <dsp:cNvPr id="0" name=""/>
        <dsp:cNvSpPr/>
      </dsp:nvSpPr>
      <dsp:spPr>
        <a:xfrm>
          <a:off x="480906" y="1427361"/>
          <a:ext cx="6732693" cy="915120"/>
        </a:xfrm>
        <a:prstGeom prst="roundRect">
          <a:avLst/>
        </a:prstGeom>
        <a:solidFill>
          <a:schemeClr val="accent2">
            <a:hueOff val="-1482143"/>
            <a:satOff val="7100"/>
            <a:lumOff val="656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480" tIns="0" rIns="254480" bIns="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Accountability</a:t>
          </a:r>
          <a:endParaRPr lang="en-US" sz="3100" kern="1200"/>
        </a:p>
      </dsp:txBody>
      <dsp:txXfrm>
        <a:off x="525578" y="1472033"/>
        <a:ext cx="6643349" cy="825776"/>
      </dsp:txXfrm>
    </dsp:sp>
    <dsp:sp modelId="{6077F80F-4B17-47D7-83A4-34C0A832A450}">
      <dsp:nvSpPr>
        <dsp:cNvPr id="0" name=""/>
        <dsp:cNvSpPr/>
      </dsp:nvSpPr>
      <dsp:spPr>
        <a:xfrm>
          <a:off x="0" y="3291081"/>
          <a:ext cx="9618133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2964286"/>
              <a:satOff val="14200"/>
              <a:lumOff val="131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EA4257-66B9-47CB-A1BA-307FFDF3CB9B}">
      <dsp:nvSpPr>
        <dsp:cNvPr id="0" name=""/>
        <dsp:cNvSpPr/>
      </dsp:nvSpPr>
      <dsp:spPr>
        <a:xfrm>
          <a:off x="480906" y="2833521"/>
          <a:ext cx="6732693" cy="915120"/>
        </a:xfrm>
        <a:prstGeom prst="roundRect">
          <a:avLst/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480" tIns="0" rIns="254480" bIns="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Inclusiveness</a:t>
          </a:r>
          <a:br>
            <a:rPr lang="en-GB" sz="3100" kern="1200"/>
          </a:br>
          <a:endParaRPr lang="en-US" sz="3100" kern="1200"/>
        </a:p>
      </dsp:txBody>
      <dsp:txXfrm>
        <a:off x="525578" y="2878193"/>
        <a:ext cx="6643349" cy="8257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C87C2-6961-4FD2-9219-4F06846EDC36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DEE3B-3287-47F9-BB0C-0D4F38151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2563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C87C2-6961-4FD2-9219-4F06846EDC36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DEE3B-3287-47F9-BB0C-0D4F38151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472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C87C2-6961-4FD2-9219-4F06846EDC36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DEE3B-3287-47F9-BB0C-0D4F38151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069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C87C2-6961-4FD2-9219-4F06846EDC36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DEE3B-3287-47F9-BB0C-0D4F38151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7206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C87C2-6961-4FD2-9219-4F06846EDC36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DEE3B-3287-47F9-BB0C-0D4F38151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0632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C87C2-6961-4FD2-9219-4F06846EDC36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DEE3B-3287-47F9-BB0C-0D4F38151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09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C87C2-6961-4FD2-9219-4F06846EDC36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DEE3B-3287-47F9-BB0C-0D4F38151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957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C87C2-6961-4FD2-9219-4F06846EDC36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DEE3B-3287-47F9-BB0C-0D4F38151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5577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C87C2-6961-4FD2-9219-4F06846EDC36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DEE3B-3287-47F9-BB0C-0D4F38151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809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C87C2-6961-4FD2-9219-4F06846EDC36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DEE3B-3287-47F9-BB0C-0D4F38151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506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C87C2-6961-4FD2-9219-4F06846EDC36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DEE3B-3287-47F9-BB0C-0D4F381515F8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293507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C87C2-6961-4FD2-9219-4F06846EDC36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DEE3B-3287-47F9-BB0C-0D4F38151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6362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C87C2-6961-4FD2-9219-4F06846EDC36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DEE3B-3287-47F9-BB0C-0D4F381515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576155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C87C2-6961-4FD2-9219-4F06846EDC36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DEE3B-3287-47F9-BB0C-0D4F38151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464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C87C2-6961-4FD2-9219-4F06846EDC36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DEE3B-3287-47F9-BB0C-0D4F38151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031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C87C2-6961-4FD2-9219-4F06846EDC36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DEE3B-3287-47F9-BB0C-0D4F38151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868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4C87C2-6961-4FD2-9219-4F06846EDC36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1DDEE3B-3287-47F9-BB0C-0D4F381515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843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V3TZgijOTo?feature=oembed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EORS8P6dTVU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3788F-F45A-42FA-BFBD-7C5E6D1AB5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4855" y="1261331"/>
            <a:ext cx="3497565" cy="3002662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Oxfam International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C22A0A-3E9E-4744-B5AD-022E34A74C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4374" y="4263993"/>
            <a:ext cx="3155643" cy="612808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Haiti 2010 Earthquake</a:t>
            </a:r>
          </a:p>
        </p:txBody>
      </p:sp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AA330523-F25B-4007-B3E5-ABB5637D1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Graphic 6" descr="North America">
            <a:extLst>
              <a:ext uri="{FF2B5EF4-FFF2-40B4-BE49-F238E27FC236}">
                <a16:creationId xmlns:a16="http://schemas.microsoft.com/office/drawing/2014/main" id="{84D82014-1279-404B-9E6A-125B60EE0D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40617" y="1261330"/>
            <a:ext cx="4335340" cy="4335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6682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DF4D7F6-81B5-452A-9CE6-76D81F91D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45C154-52E9-47EE-B899-2257780D9D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Oxfam </a:t>
            </a:r>
            <a:endParaRPr lang="en-GB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4600514D-20FB-4559-97DC-D1DC39E6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266F638A-E405-4AC0-B984-72E5813B0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D1CBE93-B17D-4509-843C-82287C380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E6277B4-6A43-48AB-89B2-344222161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9D86D-993A-4D79-B744-18F9DB6D72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2" y="2160590"/>
            <a:ext cx="8470898" cy="34292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International organisations working in partnership with 19 organisations in local communities in over 90 countries (Oxfam International 2019). </a:t>
            </a:r>
            <a:endParaRPr lang="en-GB"/>
          </a:p>
        </p:txBody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27B538D5-95DB-47ED-9CB4-34AE5BF78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655325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06158-2283-4AD3-9631-97F7ED3F4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Oxfam : Tackling Poverty and Inequalities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A424B-2D02-4A7F-81AD-572F05A672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2400" dirty="0"/>
              <a:t>‘</a:t>
            </a:r>
            <a:r>
              <a:rPr lang="en-GB" sz="2400" i="1" dirty="0"/>
              <a:t>Using a six-sided strategy to weave together the complex web of our efforts and joining with others, we seek to overcome poverty</a:t>
            </a:r>
            <a:r>
              <a:rPr lang="en-GB" sz="2400" dirty="0"/>
              <a:t>’ (Oxfam International 2019).</a:t>
            </a:r>
          </a:p>
        </p:txBody>
      </p:sp>
    </p:spTree>
    <p:extLst>
      <p:ext uri="{BB962C8B-B14F-4D97-AF65-F5344CB8AC3E}">
        <p14:creationId xmlns:p14="http://schemas.microsoft.com/office/powerpoint/2010/main" val="1248806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00D12-6E7E-4D8A-88C2-2C6AC829B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8596668" cy="605624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Oxfam: Tackling Poverty Inequalities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2700" dirty="0"/>
              <a:t>(Oxfam International 2019)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246C03-65B6-47BF-9949-A09E226BA1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2665066"/>
              </p:ext>
            </p:extLst>
          </p:nvPr>
        </p:nvGraphicFramePr>
        <p:xfrm>
          <a:off x="688422" y="1488281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9452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155B56-C5ED-4E2E-8774-F1D70335E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606949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Oxfam: Values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2700" dirty="0"/>
              <a:t>(Oxfam International 2019) 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49B5CC-E891-46E8-8CFE-924FEDEC20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3590517"/>
              </p:ext>
            </p:extLst>
          </p:nvPr>
        </p:nvGraphicFramePr>
        <p:xfrm>
          <a:off x="1286933" y="1572672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0082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F1721-74B2-43CB-ADF2-479C4EA8D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Poverty in Haiti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2FE87-D2F6-4A54-9477-2D7249AA4F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Haiti is ranked at 168 out of 187 in the Human Development Index (Human Development reports 2018) </a:t>
            </a:r>
          </a:p>
          <a:p>
            <a:r>
              <a:rPr lang="en-GB" dirty="0"/>
              <a:t>59% of the country live on less than $2 a day </a:t>
            </a:r>
          </a:p>
          <a:p>
            <a:r>
              <a:rPr lang="en-GB" dirty="0"/>
              <a:t>24.7% of the population are classed as living in extreme poverty and living on less than $1.25 a day</a:t>
            </a:r>
          </a:p>
          <a:p>
            <a:r>
              <a:rPr lang="en-GB" dirty="0"/>
              <a:t>50% of all children do not attend school</a:t>
            </a:r>
          </a:p>
          <a:p>
            <a:r>
              <a:rPr lang="en-GB" dirty="0"/>
              <a:t>Life expectancy of 69 years</a:t>
            </a:r>
          </a:p>
          <a:p>
            <a:r>
              <a:rPr lang="en-GB" dirty="0"/>
              <a:t>Infant mortality rate 55 per 1000 births (Haiti Partners 2015).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02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FFF3D-75B0-4CF5-AA4C-A01C2FE24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95022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Haiti 2010 Earthquake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1800" dirty="0"/>
              <a:t>(BBC 2010)</a:t>
            </a:r>
            <a:endParaRPr lang="en-GB" dirty="0"/>
          </a:p>
        </p:txBody>
      </p:sp>
      <p:pic>
        <p:nvPicPr>
          <p:cNvPr id="1026" name="Picture 2" descr="Men on the rubble of a collapsed building in Haiti">
            <a:extLst>
              <a:ext uri="{FF2B5EF4-FFF2-40B4-BE49-F238E27FC236}">
                <a16:creationId xmlns:a16="http://schemas.microsoft.com/office/drawing/2014/main" id="{AA63C47F-20DA-49D8-AD45-F7304F24953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4910" y="1386263"/>
            <a:ext cx="7899092" cy="444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29202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9D3A2-7226-4CD2-85B9-2534B6F2D2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Haiti Earthquake 2010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9DDDC4-24EC-4283-B165-3EE05146B7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12 January 2010 a 7.0 magnitude earthquake struck Haiti </a:t>
            </a:r>
          </a:p>
          <a:p>
            <a:r>
              <a:rPr lang="en-GB" dirty="0"/>
              <a:t>Caused an estimated 300,000 deaths </a:t>
            </a:r>
          </a:p>
          <a:p>
            <a:r>
              <a:rPr lang="en-GB" dirty="0"/>
              <a:t>300,000 injured </a:t>
            </a:r>
          </a:p>
          <a:p>
            <a:r>
              <a:rPr lang="en-GB" dirty="0"/>
              <a:t>1.5 million people left homeless</a:t>
            </a:r>
          </a:p>
          <a:p>
            <a:r>
              <a:rPr lang="en-GB" dirty="0"/>
              <a:t>Caused over 50% of all homes and buildings (DesRoches et al 2011)</a:t>
            </a:r>
          </a:p>
          <a:p>
            <a:r>
              <a:rPr lang="en-GB" dirty="0"/>
              <a:t>The earthquake cause an approximate $7.8-$8.5 billion in damage (Amadeo 2019)</a:t>
            </a:r>
          </a:p>
        </p:txBody>
      </p:sp>
    </p:spTree>
    <p:extLst>
      <p:ext uri="{BB962C8B-B14F-4D97-AF65-F5344CB8AC3E}">
        <p14:creationId xmlns:p14="http://schemas.microsoft.com/office/powerpoint/2010/main" val="28167394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619AA-D6B7-417C-9503-C1EB7B3656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Oxfam’s Aid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E1C8C2-C21D-41BA-BE7F-D0661BF8ED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Oxfam dispatched a team of 100 including 15 emergency experts to delivery emergency aid, food water and shelter following the destruction-  (Oxfam 2018)</a:t>
            </a:r>
          </a:p>
          <a:p>
            <a:r>
              <a:rPr lang="en-GB" dirty="0"/>
              <a:t>Community canteens </a:t>
            </a:r>
          </a:p>
          <a:p>
            <a:r>
              <a:rPr lang="en-GB" dirty="0"/>
              <a:t>Basic sanitation </a:t>
            </a:r>
          </a:p>
          <a:p>
            <a:r>
              <a:rPr lang="en-GB" dirty="0"/>
              <a:t>Food </a:t>
            </a:r>
          </a:p>
          <a:p>
            <a:r>
              <a:rPr lang="en-GB" dirty="0"/>
              <a:t>Shelter </a:t>
            </a:r>
          </a:p>
          <a:p>
            <a:r>
              <a:rPr lang="en-GB" dirty="0"/>
              <a:t>Clearing the communities</a:t>
            </a:r>
          </a:p>
          <a:p>
            <a:r>
              <a:rPr lang="en-GB" dirty="0"/>
              <a:t>Providing aid to 300,000 people in just 3 months (Oxfam International 2019)</a:t>
            </a:r>
          </a:p>
        </p:txBody>
      </p:sp>
    </p:spTree>
    <p:extLst>
      <p:ext uri="{BB962C8B-B14F-4D97-AF65-F5344CB8AC3E}">
        <p14:creationId xmlns:p14="http://schemas.microsoft.com/office/powerpoint/2010/main" val="33651130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C3D14-CFF2-4193-87E4-EE461EA93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pPr algn="ctr"/>
            <a:r>
              <a:rPr lang="en-GB" dirty="0"/>
              <a:t>Oxfam Hit the Headlines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261A9-2681-4CA6-8146-83D060D65A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6287" y="2160589"/>
            <a:ext cx="2934714" cy="3880773"/>
          </a:xfrm>
        </p:spPr>
        <p:txBody>
          <a:bodyPr>
            <a:normAutofit/>
          </a:bodyPr>
          <a:lstStyle/>
          <a:p>
            <a:r>
              <a:rPr lang="en-GB" dirty="0"/>
              <a:t>9</a:t>
            </a:r>
            <a:r>
              <a:rPr lang="en-GB" baseline="30000" dirty="0"/>
              <a:t>th</a:t>
            </a:r>
            <a:r>
              <a:rPr lang="en-GB" dirty="0"/>
              <a:t> February the Times (2018) reported that Oxfam aid workers had paid Haitian women and exchanged emergency aid for sex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(BBC 2018)</a:t>
            </a:r>
          </a:p>
          <a:p>
            <a:endParaRPr lang="en-GB" dirty="0"/>
          </a:p>
        </p:txBody>
      </p:sp>
      <p:pic>
        <p:nvPicPr>
          <p:cNvPr id="5" name="Picture 4" descr="A close up of a newspaper&#10;&#10;Description automatically generated">
            <a:extLst>
              <a:ext uri="{FF2B5EF4-FFF2-40B4-BE49-F238E27FC236}">
                <a16:creationId xmlns:a16="http://schemas.microsoft.com/office/drawing/2014/main" id="{D7750982-4364-4AD9-9613-978D34EFC5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87" r="10236"/>
          <a:stretch/>
        </p:blipFill>
        <p:spPr>
          <a:xfrm>
            <a:off x="677334" y="2159331"/>
            <a:ext cx="5423429" cy="3882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198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1B8D1-5E55-43E3-984A-8E7B3D6A3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Oxfam’s Haiti: sexual misconduct</a:t>
            </a:r>
          </a:p>
        </p:txBody>
      </p:sp>
      <p:pic>
        <p:nvPicPr>
          <p:cNvPr id="4" name="Online Media 3" title="Woman began relationship with 'orgy-loving' Oxfam ex-Haiti chief at 17 | ITV News">
            <a:hlinkClick r:id="" action="ppaction://media"/>
            <a:extLst>
              <a:ext uri="{FF2B5EF4-FFF2-40B4-BE49-F238E27FC236}">
                <a16:creationId xmlns:a16="http://schemas.microsoft.com/office/drawing/2014/main" id="{25122244-CD65-4A24-ABFC-EDA90477ED4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61099" y="1775791"/>
            <a:ext cx="7655681" cy="4305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3FB6D80-A2B7-483D-BF9F-14C633143A31}"/>
              </a:ext>
            </a:extLst>
          </p:cNvPr>
          <p:cNvSpPr txBox="1"/>
          <p:nvPr/>
        </p:nvSpPr>
        <p:spPr>
          <a:xfrm>
            <a:off x="1261099" y="6241774"/>
            <a:ext cx="7260049" cy="371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(ITV News 2018)</a:t>
            </a:r>
          </a:p>
        </p:txBody>
      </p:sp>
    </p:spTree>
    <p:extLst>
      <p:ext uri="{BB962C8B-B14F-4D97-AF65-F5344CB8AC3E}">
        <p14:creationId xmlns:p14="http://schemas.microsoft.com/office/powerpoint/2010/main" val="38136313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213DE-3E93-453D-B0E5-A82553F1E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Oxfam Response </a:t>
            </a:r>
          </a:p>
        </p:txBody>
      </p:sp>
      <p:pic>
        <p:nvPicPr>
          <p:cNvPr id="5" name="Content Placeholder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27921D28-7CCA-44B1-8E5C-4A565FE922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58" y="1234850"/>
            <a:ext cx="8136834" cy="457696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543CDE0-4E9C-499E-84F9-CDD83C4ED9D1}"/>
              </a:ext>
            </a:extLst>
          </p:cNvPr>
          <p:cNvSpPr txBox="1"/>
          <p:nvPr/>
        </p:nvSpPr>
        <p:spPr>
          <a:xfrm>
            <a:off x="2107095" y="6011417"/>
            <a:ext cx="49695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(BBC 2018)</a:t>
            </a:r>
          </a:p>
        </p:txBody>
      </p:sp>
    </p:spTree>
    <p:extLst>
      <p:ext uri="{BB962C8B-B14F-4D97-AF65-F5344CB8AC3E}">
        <p14:creationId xmlns:p14="http://schemas.microsoft.com/office/powerpoint/2010/main" val="12372646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5234B-32D1-47DF-A977-E1EB83B04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Oxfam’s response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9A9B0E-3AC1-46D6-9971-BB3E33C63C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Oxfam 2011 investigation report released 2018</a:t>
            </a:r>
          </a:p>
          <a:p>
            <a:r>
              <a:rPr lang="en-GB" dirty="0"/>
              <a:t>Seven members of Staff were investigated due to sexual misconduct one of whom was the country director</a:t>
            </a:r>
          </a:p>
          <a:p>
            <a:r>
              <a:rPr lang="en-GB" dirty="0"/>
              <a:t>Staff were dismissed and under investigation for the bullying and harassment against aid workers</a:t>
            </a:r>
          </a:p>
          <a:p>
            <a:r>
              <a:rPr lang="en-GB" dirty="0"/>
              <a:t>2018 (Oxfam 2018)</a:t>
            </a:r>
          </a:p>
        </p:txBody>
      </p:sp>
    </p:spTree>
    <p:extLst>
      <p:ext uri="{BB962C8B-B14F-4D97-AF65-F5344CB8AC3E}">
        <p14:creationId xmlns:p14="http://schemas.microsoft.com/office/powerpoint/2010/main" val="42068066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60E76-9925-4200-8C04-D05CA9A542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275" y="6109251"/>
            <a:ext cx="8187322" cy="530088"/>
          </a:xfrm>
        </p:spPr>
        <p:txBody>
          <a:bodyPr>
            <a:normAutofit/>
          </a:bodyPr>
          <a:lstStyle/>
          <a:p>
            <a:pPr algn="ctr"/>
            <a:r>
              <a:rPr lang="en-GB" sz="2400" dirty="0"/>
              <a:t>(The Telegraph 2018)</a:t>
            </a:r>
          </a:p>
        </p:txBody>
      </p:sp>
      <p:pic>
        <p:nvPicPr>
          <p:cNvPr id="4" name="Online Media 3" title="Oxfam calls for victims to come forward">
            <a:hlinkClick r:id="" action="ppaction://media"/>
            <a:extLst>
              <a:ext uri="{FF2B5EF4-FFF2-40B4-BE49-F238E27FC236}">
                <a16:creationId xmlns:a16="http://schemas.microsoft.com/office/drawing/2014/main" id="{A3023D03-6C2E-4253-9484-B310F7FE6A9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63673" y="561151"/>
            <a:ext cx="9474561" cy="5329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2048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1A7B6-699D-4437-B3F8-2C449CA1E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Implications of Sexual Exploitation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5611D-36A5-4128-833A-6967E600DA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NHS England (2018) – The emotional implications following sexual abuse can be detrimental to  persons mental health and last a lifetime </a:t>
            </a:r>
          </a:p>
          <a:p>
            <a:r>
              <a:rPr lang="en-GB" dirty="0"/>
              <a:t>Hossain et al (2018) study identified a Link between women who have been sexually abused or exploitered and mental disorders</a:t>
            </a:r>
          </a:p>
          <a:p>
            <a:r>
              <a:rPr lang="en-GB" dirty="0"/>
              <a:t>post traumatic stress disorder</a:t>
            </a:r>
          </a:p>
          <a:p>
            <a:r>
              <a:rPr lang="en-GB" dirty="0"/>
              <a:t>anxiety </a:t>
            </a:r>
          </a:p>
          <a:p>
            <a:r>
              <a:rPr lang="en-GB" dirty="0"/>
              <a:t>depression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16718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F168F-5465-4DAB-B46F-2BAD0B3C4D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Learning points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F0B4E-FA99-470C-97CD-354E16F047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Oxfam state that they have revised their safeguarding policy since the scandal </a:t>
            </a:r>
          </a:p>
          <a:p>
            <a:r>
              <a:rPr lang="en-GB" dirty="0"/>
              <a:t>Appointed an independent officer to review its practice </a:t>
            </a:r>
          </a:p>
          <a:p>
            <a:r>
              <a:rPr lang="en-GB" dirty="0"/>
              <a:t>The Minister of  has planning and external cooperation for Haiti announced that – legislation was being drafted to enable the government to have </a:t>
            </a:r>
            <a:r>
              <a:rPr lang="en-GB"/>
              <a:t>more powers (</a:t>
            </a:r>
            <a:r>
              <a:rPr lang="en-GB" dirty="0"/>
              <a:t>BBC 2018)</a:t>
            </a:r>
          </a:p>
          <a:p>
            <a:r>
              <a:rPr lang="en-GB" dirty="0"/>
              <a:t>There is no evidence of the people effected by Oxfam’s sexual misconduct received any mental health care </a:t>
            </a:r>
          </a:p>
        </p:txBody>
      </p:sp>
    </p:spTree>
    <p:extLst>
      <p:ext uri="{BB962C8B-B14F-4D97-AF65-F5344CB8AC3E}">
        <p14:creationId xmlns:p14="http://schemas.microsoft.com/office/powerpoint/2010/main" val="21803144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41C75-54A5-4D61-9F93-3CB19338DA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C3A07D-1C7C-4815-9D49-767EF7CC64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332383"/>
            <a:ext cx="8596668" cy="3708979"/>
          </a:xfrm>
        </p:spPr>
        <p:txBody>
          <a:bodyPr/>
          <a:lstStyle/>
          <a:p>
            <a:r>
              <a:rPr lang="en-GB" dirty="0"/>
              <a:t>Haiti was already a country experiencing extreme poverty </a:t>
            </a:r>
          </a:p>
          <a:p>
            <a:r>
              <a:rPr lang="en-GB" dirty="0"/>
              <a:t>The earthquake devastated the country </a:t>
            </a:r>
          </a:p>
          <a:p>
            <a:r>
              <a:rPr lang="en-GB" dirty="0"/>
              <a:t>Ethical and legal issues came to light following the allegations of sexual misconduct</a:t>
            </a:r>
          </a:p>
          <a:p>
            <a:r>
              <a:rPr lang="en-GB" dirty="0"/>
              <a:t>Oxfam have apologised and introduced new polices to reduce the likelihood of reoccurrence</a:t>
            </a:r>
          </a:p>
          <a:p>
            <a:r>
              <a:rPr lang="en-GB" dirty="0"/>
              <a:t>Although there is a link between sexual abuse and mental health there is no evidence to suggest the persons involved have received any emotional support 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97433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1E794-0843-40BF-82D2-CFA457EC2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6984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CE032-FEB1-43EB-B212-269660DAB4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179443"/>
            <a:ext cx="9897901" cy="552615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1500" dirty="0"/>
              <a:t>Amadeo, K. (2019). Haiti earthquake, facts, its damage and the effects on the economy. [Online]. Available at: https://www.thebalance.com/haiti-earthquake-facts-damage-effects-on-economy-3305660 (Accessed: 18 March 2019)</a:t>
            </a:r>
          </a:p>
          <a:p>
            <a:pPr marL="0" indent="0">
              <a:buNone/>
            </a:pPr>
            <a:r>
              <a:rPr lang="en-GB" sz="1500" dirty="0"/>
              <a:t>BBC. (2010). Haiti earthquake: one month on. [online]. Available at: http://www.bbc.co.uk/worldservice/news/2010/02/100212_haiti_one_month_on_wt_sl.shtml (Accessed: 19 </a:t>
            </a:r>
            <a:r>
              <a:rPr lang="en-GB" sz="1500" dirty="0" err="1"/>
              <a:t>Maarch</a:t>
            </a:r>
            <a:r>
              <a:rPr lang="en-GB" sz="1500" dirty="0"/>
              <a:t>)</a:t>
            </a:r>
          </a:p>
          <a:p>
            <a:pPr marL="0" indent="0">
              <a:buNone/>
            </a:pPr>
            <a:r>
              <a:rPr lang="en-GB" sz="1500" dirty="0"/>
              <a:t>BBC. (2018). Oxfam Haiti allegations: the scandal unfolded. [Online]. Available at: https://www.bbc.co.uk/news/uk-43112200 (Accessed: 14 March 2019). </a:t>
            </a:r>
          </a:p>
          <a:p>
            <a:pPr marL="0" indent="0">
              <a:buNone/>
            </a:pPr>
            <a:r>
              <a:rPr lang="en-GB" sz="1500" dirty="0"/>
              <a:t>BBC. (2018). Oxfam banned from Haiti after sex scandal. [Online]. Available at: https://www.bbc.co.uk/news/uk-44474211 (Accessed: 18 March 2019). </a:t>
            </a:r>
          </a:p>
          <a:p>
            <a:pPr marL="0" indent="0">
              <a:buNone/>
            </a:pPr>
            <a:r>
              <a:rPr lang="en-GB" sz="1500" dirty="0" err="1"/>
              <a:t>DeRoches</a:t>
            </a:r>
            <a:r>
              <a:rPr lang="en-GB" sz="1500" dirty="0"/>
              <a:t>, R. </a:t>
            </a:r>
            <a:r>
              <a:rPr lang="en-GB" sz="1500" dirty="0" err="1"/>
              <a:t>Comerio</a:t>
            </a:r>
            <a:r>
              <a:rPr lang="en-GB" sz="1500" dirty="0"/>
              <a:t>, M. Eberhard, M. Mooney, W. and Rix, J, G. (2011). </a:t>
            </a:r>
            <a:r>
              <a:rPr lang="en-GB" sz="1500" u="sng" dirty="0" err="1"/>
              <a:t>Overveiw</a:t>
            </a:r>
            <a:r>
              <a:rPr lang="en-GB" sz="1500" u="sng" dirty="0"/>
              <a:t> of the 2010 Haiti earthquake. </a:t>
            </a:r>
            <a:r>
              <a:rPr lang="en-GB" sz="1500" dirty="0"/>
              <a:t>[Online]. Available at: https://escweb.wr.usgs.gov/share/mooney/142.pdf (Accessed: 12 March 2019). </a:t>
            </a:r>
          </a:p>
          <a:p>
            <a:pPr marL="0" indent="0">
              <a:buNone/>
            </a:pPr>
            <a:r>
              <a:rPr lang="en-GB" sz="1500" dirty="0"/>
              <a:t>Haiti Partners. (2015). Haiti statistics. [online]. Available at: https://haitipartners.org/haiti-statistics/ (Accessed: 18 March 2019).</a:t>
            </a:r>
          </a:p>
          <a:p>
            <a:pPr marL="0" indent="0">
              <a:buNone/>
            </a:pPr>
            <a:r>
              <a:rPr lang="en-GB" sz="1500" dirty="0" err="1"/>
              <a:t>Hossian</a:t>
            </a:r>
            <a:r>
              <a:rPr lang="en-GB" sz="1500" dirty="0"/>
              <a:t>, M. Zimmerman, C. Abas, M. Light, M. Watts, C. (2011). The relationship of trauma to mental disorders among trafficked and sexually </a:t>
            </a:r>
            <a:r>
              <a:rPr lang="en-GB" sz="1500" dirty="0" err="1"/>
              <a:t>expoitated</a:t>
            </a:r>
            <a:r>
              <a:rPr lang="en-GB" sz="1500" dirty="0"/>
              <a:t> girls and women. [Online]. Available at: https://ajph.aphapublications.org/doi/abs/10.2105/ajph.2009.173229 (Accessed: 14 March 2019). </a:t>
            </a:r>
          </a:p>
          <a:p>
            <a:pPr marL="0" indent="0">
              <a:buNone/>
            </a:pPr>
            <a:r>
              <a:rPr lang="en-GB" sz="1500" dirty="0"/>
              <a:t>Human Development Reports. (2018). Human development index and its components. [Online]. Available at: http://hdr.undp.org/en/composite/HDI (Accessed: 18 March 2019). </a:t>
            </a:r>
          </a:p>
          <a:p>
            <a:pPr marL="0" indent="0">
              <a:buNone/>
            </a:pPr>
            <a:r>
              <a:rPr lang="en-GB" sz="1500" dirty="0"/>
              <a:t>ITV News. (2018). Women began relationship with ‘Orgy-</a:t>
            </a:r>
            <a:r>
              <a:rPr lang="en-GB" sz="1500" dirty="0" err="1"/>
              <a:t>loving’Oxfam</a:t>
            </a:r>
            <a:r>
              <a:rPr lang="en-GB" sz="1500" dirty="0"/>
              <a:t> ex- </a:t>
            </a:r>
            <a:r>
              <a:rPr lang="en-GB" sz="1500" dirty="0" err="1"/>
              <a:t>Hiati</a:t>
            </a:r>
            <a:r>
              <a:rPr lang="en-GB" sz="1500" dirty="0"/>
              <a:t> chief at 17.</a:t>
            </a:r>
            <a:r>
              <a:rPr lang="en-GB" sz="1500" u="sng" dirty="0"/>
              <a:t>You Tube</a:t>
            </a:r>
            <a:r>
              <a:rPr lang="en-GB" sz="1500" dirty="0"/>
              <a:t>.[Online]. Available at: www.youtube.com/watch?v=TV3TZgijOTo (Accessed: 18 March 2019).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68952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0981D-2109-4978-93FE-AE41869EE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4C1F49-C07A-40FD-AC74-9155CE27D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98713"/>
            <a:ext cx="8596668" cy="4742649"/>
          </a:xfrm>
        </p:spPr>
        <p:txBody>
          <a:bodyPr>
            <a:normAutofit lnSpcReduction="10000"/>
          </a:bodyPr>
          <a:lstStyle/>
          <a:p>
            <a:pPr marL="0" lvl="0" indent="0">
              <a:buClr>
                <a:srgbClr val="90C226"/>
              </a:buClr>
              <a:buNone/>
            </a:pPr>
            <a:endParaRPr lang="en-GB" sz="15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0" indent="0">
              <a:buClr>
                <a:srgbClr val="90C226"/>
              </a:buClr>
              <a:buNone/>
            </a:pPr>
            <a:r>
              <a:rPr lang="en-GB" sz="1500" dirty="0"/>
              <a:t>NHS England. (2018). Lifetime NHS mental health care for sexual assault victims. [Online]. Available </a:t>
            </a:r>
            <a:r>
              <a:rPr lang="en-GB" sz="1500" dirty="0" err="1"/>
              <a:t>at:https</a:t>
            </a:r>
            <a:r>
              <a:rPr lang="en-GB" sz="1500" dirty="0"/>
              <a:t>://www.england.nhs.uk/2018/06/lifetime-nhs-mental-health-care-for-sexual-assault-victims/(Accessed: 18 March 2019).  </a:t>
            </a:r>
            <a:endParaRPr lang="en-GB" sz="15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0" lvl="0" indent="0">
              <a:buClr>
                <a:srgbClr val="90C226"/>
              </a:buClr>
              <a:buNone/>
            </a:pPr>
            <a:r>
              <a:rPr lang="en-GB" sz="1500" dirty="0">
                <a:solidFill>
                  <a:prstClr val="black">
                    <a:lumMod val="75000"/>
                    <a:lumOff val="25000"/>
                  </a:prstClr>
                </a:solidFill>
              </a:rPr>
              <a:t>Oxfam International. (2018). Emergency Response. [Online]. Available at: https://www.oxfam.org.uk/what-we-do/emergency-response (Accessed: 14 March 2019).</a:t>
            </a:r>
          </a:p>
          <a:p>
            <a:pPr marL="0" lvl="0" indent="0">
              <a:buClr>
                <a:srgbClr val="90C226"/>
              </a:buClr>
              <a:buNone/>
            </a:pPr>
            <a:r>
              <a:rPr lang="en-GB" sz="1500" dirty="0">
                <a:solidFill>
                  <a:prstClr val="black">
                    <a:lumMod val="75000"/>
                    <a:lumOff val="25000"/>
                  </a:prstClr>
                </a:solidFill>
              </a:rPr>
              <a:t>Oxfam International. (2018). Haiti Investigation Report. [Online]. Available at: https://www.oxfam.org.uk/what-we-do/about-us/plans-reports-and-policies/haiti-investigation-report (Accessed: 14 March 2019). </a:t>
            </a:r>
          </a:p>
          <a:p>
            <a:pPr marL="0" lvl="0" indent="0">
              <a:buClr>
                <a:srgbClr val="90C226"/>
              </a:buClr>
              <a:buNone/>
            </a:pPr>
            <a:r>
              <a:rPr lang="en-GB" sz="1500" dirty="0">
                <a:solidFill>
                  <a:prstClr val="black">
                    <a:lumMod val="75000"/>
                    <a:lumOff val="25000"/>
                  </a:prstClr>
                </a:solidFill>
              </a:rPr>
              <a:t>Oxfam International. (2019). </a:t>
            </a:r>
            <a:r>
              <a:rPr lang="en-GB" sz="1500" u="sng" dirty="0">
                <a:solidFill>
                  <a:prstClr val="black">
                    <a:lumMod val="75000"/>
                    <a:lumOff val="25000"/>
                  </a:prstClr>
                </a:solidFill>
              </a:rPr>
              <a:t>Who we are</a:t>
            </a:r>
            <a:r>
              <a:rPr lang="en-GB" sz="1500" dirty="0">
                <a:solidFill>
                  <a:prstClr val="black">
                    <a:lumMod val="75000"/>
                    <a:lumOff val="25000"/>
                  </a:prstClr>
                </a:solidFill>
              </a:rPr>
              <a:t>. [Online]. Available at: https://www.oxfam.org/en/about (Accessed: 12 March 2019). </a:t>
            </a:r>
          </a:p>
          <a:p>
            <a:pPr marL="0" lvl="0" indent="0">
              <a:buClr>
                <a:srgbClr val="90C226"/>
              </a:buClr>
              <a:buNone/>
            </a:pPr>
            <a:r>
              <a:rPr lang="en-GB" sz="1500" dirty="0">
                <a:solidFill>
                  <a:prstClr val="black">
                    <a:lumMod val="75000"/>
                    <a:lumOff val="25000"/>
                  </a:prstClr>
                </a:solidFill>
              </a:rPr>
              <a:t>Oxfam International. (2019). How we fight poverty our goals and values. [Online]. Available at: https://www.oxfam.org/en/explore/how-oxfam-fights-poverty (Accessed: 12 March 2019). </a:t>
            </a:r>
          </a:p>
          <a:p>
            <a:pPr marL="0" lvl="0" indent="0">
              <a:buClr>
                <a:srgbClr val="90C226"/>
              </a:buClr>
              <a:buNone/>
            </a:pPr>
            <a:r>
              <a:rPr lang="en-GB" sz="1500" dirty="0">
                <a:solidFill>
                  <a:prstClr val="black">
                    <a:lumMod val="75000"/>
                    <a:lumOff val="25000"/>
                  </a:prstClr>
                </a:solidFill>
              </a:rPr>
              <a:t>Oxfam International. (2019). Haiti earthquake: our response. [Online]. Available at: https://www.oxfam.org/en/haiti-earthquake-our-response (Accessed: 14 March 2019). </a:t>
            </a:r>
          </a:p>
          <a:p>
            <a:pPr marL="0" lvl="0" indent="0">
              <a:buClr>
                <a:srgbClr val="90C226"/>
              </a:buClr>
              <a:buNone/>
            </a:pPr>
            <a:r>
              <a:rPr lang="en-GB" sz="1500" dirty="0">
                <a:solidFill>
                  <a:prstClr val="black">
                    <a:lumMod val="75000"/>
                    <a:lumOff val="25000"/>
                  </a:prstClr>
                </a:solidFill>
              </a:rPr>
              <a:t>The Telegraph. (2018). Oxfam calls for Victims to come forward. </a:t>
            </a:r>
            <a:r>
              <a:rPr lang="en-GB" sz="1500" u="sng" dirty="0">
                <a:solidFill>
                  <a:prstClr val="black">
                    <a:lumMod val="75000"/>
                    <a:lumOff val="25000"/>
                  </a:prstClr>
                </a:solidFill>
              </a:rPr>
              <a:t>You Tube</a:t>
            </a:r>
            <a:r>
              <a:rPr lang="en-GB" sz="1500" dirty="0">
                <a:solidFill>
                  <a:prstClr val="black">
                    <a:lumMod val="75000"/>
                    <a:lumOff val="25000"/>
                  </a:prstClr>
                </a:solidFill>
              </a:rPr>
              <a:t>. [Online]. Available at: https://www.youtube.com/watch?v=EORS8P6dTVU (Accessed: 18 March 2019).  </a:t>
            </a:r>
          </a:p>
        </p:txBody>
      </p:sp>
    </p:spTree>
    <p:extLst>
      <p:ext uri="{BB962C8B-B14F-4D97-AF65-F5344CB8AC3E}">
        <p14:creationId xmlns:p14="http://schemas.microsoft.com/office/powerpoint/2010/main" val="256969645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6191</TotalTime>
  <Words>1259</Words>
  <Application>Microsoft Office PowerPoint</Application>
  <PresentationFormat>Widescreen</PresentationFormat>
  <Paragraphs>96</Paragraphs>
  <Slides>19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Trebuchet MS</vt:lpstr>
      <vt:lpstr>Wingdings 3</vt:lpstr>
      <vt:lpstr>Facet</vt:lpstr>
      <vt:lpstr>Oxfam International</vt:lpstr>
      <vt:lpstr>Oxfam </vt:lpstr>
      <vt:lpstr>Oxfam : Tackling Poverty and Inequalities </vt:lpstr>
      <vt:lpstr>Oxfam: Tackling Poverty Inequalities          (Oxfam International 2019)</vt:lpstr>
      <vt:lpstr>Oxfam: Values           (Oxfam International 2019) </vt:lpstr>
      <vt:lpstr>Poverty in Haiti</vt:lpstr>
      <vt:lpstr>Haiti 2010 Earthquake           (BBC 2010)</vt:lpstr>
      <vt:lpstr>The Haiti Earthquake 2010</vt:lpstr>
      <vt:lpstr>Oxfam’s Aid</vt:lpstr>
      <vt:lpstr>Oxfam Hit the Headlines</vt:lpstr>
      <vt:lpstr>Oxfam’s Haiti: sexual misconduct</vt:lpstr>
      <vt:lpstr>Oxfam Response </vt:lpstr>
      <vt:lpstr>Oxfam’s response </vt:lpstr>
      <vt:lpstr>(The Telegraph 2018)</vt:lpstr>
      <vt:lpstr>Implications of Sexual Exploitation</vt:lpstr>
      <vt:lpstr>Learning points </vt:lpstr>
      <vt:lpstr>Conclusion </vt:lpstr>
      <vt:lpstr>References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Oxfam International</dc:title>
  <dc:creator>Rachel Sosu (P147422)</dc:creator>
  <cp:lastModifiedBy>Rachel Sosu (P147422)</cp:lastModifiedBy>
  <cp:revision>28</cp:revision>
  <dcterms:created xsi:type="dcterms:W3CDTF">2019-03-14T20:12:42Z</dcterms:created>
  <dcterms:modified xsi:type="dcterms:W3CDTF">2019-03-19T19:32:29Z</dcterms:modified>
</cp:coreProperties>
</file>