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rts/chart1.xml" ContentType="application/vnd.openxmlformats-officedocument.drawingml.char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rts/chart2.xml" ContentType="application/vnd.openxmlformats-officedocument.drawingml.chart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14" d="100"/>
          <a:sy n="114" d="100"/>
        </p:scale>
        <p:origin x="43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title>
      <c:tx>
        <c:rich>
          <a:bodyPr/>
          <a:lstStyle/>
          <a:p>
            <a:pPr>
              <a:defRPr sz="1400" b="0" i="0" u="none" strike="noStrike">
                <a:solidFill>
                  <a:srgbClr val="1B2733"/>
                </a:solidFill>
                <a:latin typeface="Arial"/>
              </a:defRPr>
            </a:pPr>
            <a:r>
              <a:rPr lang="en-US" sz="1400" b="0" i="0" u="none" strike="noStrike">
                <a:solidFill>
                  <a:srgbClr val="1B2733"/>
                </a:solidFill>
                <a:latin typeface="Arial"/>
              </a:rPr>
              <a:t>Detection Metrics (%)</a:t>
            </a:r>
          </a:p>
        </c:rich>
      </c:tx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Rule-Based</c:v>
                </c:pt>
              </c:strCache>
            </c:strRef>
          </c:tx>
          <c:spPr>
            <a:solidFill>
              <a:srgbClr val="E74C3C"/>
            </a:solidFill>
            <a:effectLst/>
          </c:spPr>
          <c:invertIfNegative val="0"/>
          <c:dLbls>
            <c:numFmt formatCode="0.0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000" b="0" i="0" u="none" strike="noStrike">
                    <a:solidFill>
                      <a:srgbClr val="1B2733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0"/>
              </c:ext>
            </c:extLst>
          </c:dLbls>
          <c:cat>
            <c:strRef>
              <c:f>Sheet1!$A$2:$A$4</c:f>
              <c:strCache>
                <c:ptCount val="3"/>
                <c:pt idx="0">
                  <c:v>Precision</c:v>
                </c:pt>
                <c:pt idx="1">
                  <c:v>Recall</c:v>
                </c:pt>
                <c:pt idx="2">
                  <c:v>F1-Score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3.05</c:v>
                </c:pt>
                <c:pt idx="1">
                  <c:v>50.4</c:v>
                </c:pt>
                <c:pt idx="2">
                  <c:v>5.76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E3E-4D45-9A75-D4A8745D18CB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Random Forest</c:v>
                </c:pt>
              </c:strCache>
            </c:strRef>
          </c:tx>
          <c:spPr>
            <a:solidFill>
              <a:srgbClr val="2ECC71"/>
            </a:solidFill>
            <a:effectLst/>
          </c:spPr>
          <c:invertIfNegative val="0"/>
          <c:dLbls>
            <c:numFmt formatCode="0.0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000" b="0" i="0" u="none" strike="noStrike">
                    <a:solidFill>
                      <a:srgbClr val="1B2733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0"/>
              </c:ext>
            </c:extLst>
          </c:dLbls>
          <c:cat>
            <c:strRef>
              <c:f>Sheet1!$A$2:$A$4</c:f>
              <c:strCache>
                <c:ptCount val="3"/>
                <c:pt idx="0">
                  <c:v>Precision</c:v>
                </c:pt>
                <c:pt idx="1">
                  <c:v>Recall</c:v>
                </c:pt>
                <c:pt idx="2">
                  <c:v>F1-Score</c:v>
                </c:pt>
              </c:strCache>
            </c:strRef>
          </c:cat>
          <c:val>
            <c:numRef>
              <c:f>Sheet1!$C$2:$C$4</c:f>
              <c:numCache>
                <c:formatCode>General</c:formatCode>
                <c:ptCount val="3"/>
                <c:pt idx="0">
                  <c:v>100</c:v>
                </c:pt>
                <c:pt idx="1">
                  <c:v>99.93</c:v>
                </c:pt>
                <c:pt idx="2">
                  <c:v>99.96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E3E-4D45-9A75-D4A8745D18CB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100" b="0" i="0" u="none" strike="noStrike">
                <a:solidFill>
                  <a:srgbClr val="3A4A63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110"/>
          <c:min val="0"/>
        </c:scaling>
        <c:delete val="0"/>
        <c:axPos val="l"/>
        <c:majorGridlines>
          <c:spPr>
            <a:ln w="9525" cap="flat">
              <a:solidFill>
                <a:srgbClr val="E5EBF5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00" b="0" i="0" u="none" strike="noStrike">
                <a:solidFill>
                  <a:srgbClr val="3A4A63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txPr>
        <a:bodyPr/>
        <a:lstStyle/>
        <a:p>
          <a:pPr>
            <a:defRPr sz="1100"/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With Port</c:v>
                </c:pt>
              </c:strCache>
            </c:strRef>
          </c:tx>
          <c:spPr>
            <a:solidFill>
              <a:srgbClr val="8FA8C9"/>
            </a:solidFill>
            <a:effectLst/>
          </c:spPr>
          <c:invertIfNegative val="0"/>
          <c:cat>
            <c:strRef>
              <c:f>Sheet1!$A$2:$A$7</c:f>
              <c:strCache>
                <c:ptCount val="6"/>
                <c:pt idx="0">
                  <c:v>RF</c:v>
                </c:pt>
                <c:pt idx="1">
                  <c:v>XGB</c:v>
                </c:pt>
                <c:pt idx="2">
                  <c:v>DT</c:v>
                </c:pt>
                <c:pt idx="3">
                  <c:v>KNN</c:v>
                </c:pt>
                <c:pt idx="4">
                  <c:v>LR</c:v>
                </c:pt>
                <c:pt idx="5">
                  <c:v>SVM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99.52</c:v>
                </c:pt>
                <c:pt idx="4">
                  <c:v>100</c:v>
                </c:pt>
                <c:pt idx="5">
                  <c:v>98.58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328-4308-8BBE-86300D72D721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Behavioural Only</c:v>
                </c:pt>
              </c:strCache>
            </c:strRef>
          </c:tx>
          <c:spPr>
            <a:solidFill>
              <a:srgbClr val="2ECC71"/>
            </a:solidFill>
            <a:effectLst/>
          </c:spPr>
          <c:invertIfNegative val="0"/>
          <c:cat>
            <c:strRef>
              <c:f>Sheet1!$A$2:$A$7</c:f>
              <c:strCache>
                <c:ptCount val="6"/>
                <c:pt idx="0">
                  <c:v>RF</c:v>
                </c:pt>
                <c:pt idx="1">
                  <c:v>XGB</c:v>
                </c:pt>
                <c:pt idx="2">
                  <c:v>DT</c:v>
                </c:pt>
                <c:pt idx="3">
                  <c:v>KNN</c:v>
                </c:pt>
                <c:pt idx="4">
                  <c:v>LR</c:v>
                </c:pt>
                <c:pt idx="5">
                  <c:v>SVM</c:v>
                </c:pt>
              </c:strCache>
            </c:strRef>
          </c:cat>
          <c:val>
            <c:numRef>
              <c:f>Sheet1!$C$2:$C$7</c:f>
              <c:numCache>
                <c:formatCode>General</c:formatCode>
                <c:ptCount val="6"/>
                <c:pt idx="0">
                  <c:v>100</c:v>
                </c:pt>
                <c:pt idx="1">
                  <c:v>100</c:v>
                </c:pt>
                <c:pt idx="2">
                  <c:v>100</c:v>
                </c:pt>
                <c:pt idx="3">
                  <c:v>100</c:v>
                </c:pt>
                <c:pt idx="4">
                  <c:v>100</c:v>
                </c:pt>
                <c:pt idx="5">
                  <c:v>99.52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328-4308-8BBE-86300D72D72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00" b="0" i="0" u="none" strike="noStrike">
                <a:solidFill>
                  <a:srgbClr val="3A4A63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101"/>
          <c:min val="95"/>
        </c:scaling>
        <c:delete val="0"/>
        <c:axPos val="l"/>
        <c:majorGridlines>
          <c:spPr>
            <a:ln w="9525" cap="flat">
              <a:solidFill>
                <a:srgbClr val="E5EBF5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3A4A63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txPr>
        <a:bodyPr/>
        <a:lstStyle/>
        <a:p>
          <a:pPr>
            <a:defRPr sz="1000"/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902369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1F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B1F3A"/>
          </a:solidFill>
          <a:ln/>
        </p:spPr>
      </p:sp>
      <p:sp>
        <p:nvSpPr>
          <p:cNvPr id="3" name="Text 1"/>
          <p:cNvSpPr txBox="1"/>
          <p:nvPr/>
        </p:nvSpPr>
        <p:spPr>
          <a:xfrm>
            <a:off x="822960" y="13716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kern="0" spc="300" dirty="0">
                <a:solidFill>
                  <a:srgbClr val="2ECC7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DISSERTATION PRESENTATION</a:t>
            </a:r>
            <a:endParaRPr lang="en-US" sz="1400" dirty="0"/>
          </a:p>
        </p:txBody>
      </p:sp>
      <p:sp>
        <p:nvSpPr>
          <p:cNvPr id="4" name="Text 2"/>
          <p:cNvSpPr txBox="1"/>
          <p:nvPr/>
        </p:nvSpPr>
        <p:spPr>
          <a:xfrm>
            <a:off x="822960" y="1828800"/>
            <a:ext cx="1024128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AI-Powered Threat Detection in SIEM</a:t>
            </a:r>
            <a:endParaRPr lang="en-US" sz="4000" dirty="0"/>
          </a:p>
        </p:txBody>
      </p:sp>
      <p:sp>
        <p:nvSpPr>
          <p:cNvPr id="5" name="Text 3"/>
          <p:cNvSpPr txBox="1"/>
          <p:nvPr/>
        </p:nvSpPr>
        <p:spPr>
          <a:xfrm>
            <a:off x="822960" y="2788920"/>
            <a:ext cx="9875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Machine Learning Approach to Brute Force Attack Detection, Integrated with Wazuh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822960" y="3611880"/>
            <a:ext cx="2743200" cy="0"/>
          </a:xfrm>
          <a:prstGeom prst="line">
            <a:avLst/>
          </a:prstGeom>
          <a:noFill/>
          <a:ln w="25400">
            <a:solidFill>
              <a:srgbClr val="2ECC71"/>
            </a:solidFill>
            <a:prstDash val="solid"/>
          </a:ln>
        </p:spPr>
      </p:sp>
      <p:sp>
        <p:nvSpPr>
          <p:cNvPr id="7" name="Text 5"/>
          <p:cNvSpPr txBox="1"/>
          <p:nvPr/>
        </p:nvSpPr>
        <p:spPr>
          <a:xfrm>
            <a:off x="822960" y="3886200"/>
            <a:ext cx="64008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Habibullah Shaikh</a:t>
            </a:r>
            <a:endParaRPr lang="en-US" sz="15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Number: 2503799</a:t>
            </a:r>
            <a:endParaRPr lang="en-US" sz="15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and Digital Forensics</a:t>
            </a:r>
            <a:endParaRPr lang="en-US" sz="15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</a:t>
            </a:r>
            <a:r>
              <a:rPr lang="en-US" sz="1500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David</a:t>
            </a:r>
          </a:p>
          <a:p>
            <a:pPr>
              <a:lnSpc>
                <a:spcPct val="130000"/>
              </a:lnSpc>
            </a:pPr>
            <a:r>
              <a:rPr lang="en-US" sz="16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Supervisor: Suresh </a:t>
            </a:r>
            <a:r>
              <a:rPr lang="en-US" sz="1600" dirty="0" err="1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Shanmugasundaram</a:t>
            </a:r>
            <a:endParaRPr lang="en-US" sz="1600" dirty="0">
              <a:solidFill>
                <a:schemeClr val="bg1"/>
              </a:solidFill>
            </a:endParaRPr>
          </a:p>
          <a:p>
            <a:pPr marL="0" indent="0">
              <a:lnSpc>
                <a:spcPct val="130000"/>
              </a:lnSpc>
              <a:buNone/>
            </a:pPr>
            <a:endParaRPr lang="en-US" sz="1500" dirty="0"/>
          </a:p>
        </p:txBody>
      </p:sp>
      <p:sp>
        <p:nvSpPr>
          <p:cNvPr id="8" name="Text 6"/>
          <p:cNvSpPr txBox="1"/>
          <p:nvPr/>
        </p:nvSpPr>
        <p:spPr>
          <a:xfrm>
            <a:off x="822960" y="5989320"/>
            <a:ext cx="6400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OVERVIEW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713232"/>
            <a:ext cx="10607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Presentation Roadmap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828800"/>
            <a:ext cx="3429000" cy="1417320"/>
          </a:xfrm>
          <a:prstGeom prst="roundRect">
            <a:avLst>
              <a:gd name="adj" fmla="val 5161"/>
            </a:avLst>
          </a:prstGeom>
          <a:solidFill>
            <a:srgbClr val="F2F6FC"/>
          </a:solidFill>
          <a:ln w="12700">
            <a:solidFill>
              <a:srgbClr val="DCE6F5"/>
            </a:solidFill>
            <a:prstDash val="solid"/>
          </a:ln>
        </p:spPr>
      </p:sp>
      <p:sp>
        <p:nvSpPr>
          <p:cNvPr id="5" name="Text 3"/>
          <p:cNvSpPr txBox="1"/>
          <p:nvPr/>
        </p:nvSpPr>
        <p:spPr>
          <a:xfrm>
            <a:off x="731520" y="1938528"/>
            <a:ext cx="914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532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2400" dirty="0"/>
          </a:p>
        </p:txBody>
      </p:sp>
      <p:sp>
        <p:nvSpPr>
          <p:cNvPr id="6" name="Text 4"/>
          <p:cNvSpPr txBox="1"/>
          <p:nvPr/>
        </p:nvSpPr>
        <p:spPr>
          <a:xfrm>
            <a:off x="731520" y="2395728"/>
            <a:ext cx="3063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Problem</a:t>
            </a:r>
            <a:endParaRPr lang="en-US" sz="1500" dirty="0"/>
          </a:p>
        </p:txBody>
      </p:sp>
      <p:sp>
        <p:nvSpPr>
          <p:cNvPr id="7" name="Text 5"/>
          <p:cNvSpPr txBox="1"/>
          <p:nvPr/>
        </p:nvSpPr>
        <p:spPr>
          <a:xfrm>
            <a:off x="731520" y="2743200"/>
            <a:ext cx="3063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rule-based SIEM detection fails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4206240" y="1828800"/>
            <a:ext cx="3429000" cy="1417320"/>
          </a:xfrm>
          <a:prstGeom prst="roundRect">
            <a:avLst>
              <a:gd name="adj" fmla="val 5161"/>
            </a:avLst>
          </a:prstGeom>
          <a:solidFill>
            <a:srgbClr val="F2F6FC"/>
          </a:solidFill>
          <a:ln w="12700">
            <a:solidFill>
              <a:srgbClr val="DCE6F5"/>
            </a:solidFill>
            <a:prstDash val="solid"/>
          </a:ln>
        </p:spPr>
      </p:sp>
      <p:sp>
        <p:nvSpPr>
          <p:cNvPr id="9" name="Text 7"/>
          <p:cNvSpPr txBox="1"/>
          <p:nvPr/>
        </p:nvSpPr>
        <p:spPr>
          <a:xfrm>
            <a:off x="4389120" y="1938528"/>
            <a:ext cx="914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532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2400" dirty="0"/>
          </a:p>
        </p:txBody>
      </p:sp>
      <p:sp>
        <p:nvSpPr>
          <p:cNvPr id="10" name="Text 8"/>
          <p:cNvSpPr txBox="1"/>
          <p:nvPr/>
        </p:nvSpPr>
        <p:spPr>
          <a:xfrm>
            <a:off x="4389120" y="2395728"/>
            <a:ext cx="3063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Approach</a:t>
            </a:r>
            <a:endParaRPr lang="en-US" sz="1500" dirty="0"/>
          </a:p>
        </p:txBody>
      </p:sp>
      <p:sp>
        <p:nvSpPr>
          <p:cNvPr id="11" name="Text 9"/>
          <p:cNvSpPr txBox="1"/>
          <p:nvPr/>
        </p:nvSpPr>
        <p:spPr>
          <a:xfrm>
            <a:off x="4389120" y="2743200"/>
            <a:ext cx="3063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Six-algorithm comparison &amp; methodology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7863840" y="1828800"/>
            <a:ext cx="3429000" cy="1417320"/>
          </a:xfrm>
          <a:prstGeom prst="roundRect">
            <a:avLst>
              <a:gd name="adj" fmla="val 5161"/>
            </a:avLst>
          </a:prstGeom>
          <a:solidFill>
            <a:srgbClr val="F2F6FC"/>
          </a:solidFill>
          <a:ln w="12700">
            <a:solidFill>
              <a:srgbClr val="DCE6F5"/>
            </a:solidFill>
            <a:prstDash val="solid"/>
          </a:ln>
        </p:spPr>
      </p:sp>
      <p:sp>
        <p:nvSpPr>
          <p:cNvPr id="13" name="Text 11"/>
          <p:cNvSpPr txBox="1"/>
          <p:nvPr/>
        </p:nvSpPr>
        <p:spPr>
          <a:xfrm>
            <a:off x="8046720" y="1938528"/>
            <a:ext cx="914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532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2400" dirty="0"/>
          </a:p>
        </p:txBody>
      </p:sp>
      <p:sp>
        <p:nvSpPr>
          <p:cNvPr id="14" name="Text 12"/>
          <p:cNvSpPr txBox="1"/>
          <p:nvPr/>
        </p:nvSpPr>
        <p:spPr>
          <a:xfrm>
            <a:off x="8046720" y="2395728"/>
            <a:ext cx="3063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Results</a:t>
            </a:r>
            <a:endParaRPr lang="en-US" sz="1500" dirty="0"/>
          </a:p>
        </p:txBody>
      </p:sp>
      <p:sp>
        <p:nvSpPr>
          <p:cNvPr id="15" name="Text 13"/>
          <p:cNvSpPr txBox="1"/>
          <p:nvPr/>
        </p:nvSpPr>
        <p:spPr>
          <a:xfrm>
            <a:off x="8046720" y="2743200"/>
            <a:ext cx="3063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CICIDS 2017 benchmark performance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548640" y="3474720"/>
            <a:ext cx="3429000" cy="1417320"/>
          </a:xfrm>
          <a:prstGeom prst="roundRect">
            <a:avLst>
              <a:gd name="adj" fmla="val 5161"/>
            </a:avLst>
          </a:prstGeom>
          <a:solidFill>
            <a:srgbClr val="F2F6FC"/>
          </a:solidFill>
          <a:ln w="12700">
            <a:solidFill>
              <a:srgbClr val="DCE6F5"/>
            </a:solidFill>
            <a:prstDash val="solid"/>
          </a:ln>
        </p:spPr>
      </p:sp>
      <p:sp>
        <p:nvSpPr>
          <p:cNvPr id="17" name="Text 15"/>
          <p:cNvSpPr txBox="1"/>
          <p:nvPr/>
        </p:nvSpPr>
        <p:spPr>
          <a:xfrm>
            <a:off x="731520" y="3584448"/>
            <a:ext cx="914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532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2400" dirty="0"/>
          </a:p>
        </p:txBody>
      </p:sp>
      <p:sp>
        <p:nvSpPr>
          <p:cNvPr id="18" name="Text 16"/>
          <p:cNvSpPr txBox="1"/>
          <p:nvPr/>
        </p:nvSpPr>
        <p:spPr>
          <a:xfrm>
            <a:off x="731520" y="4041648"/>
            <a:ext cx="3063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 Traffic</a:t>
            </a:r>
            <a:endParaRPr lang="en-US" sz="1500" dirty="0"/>
          </a:p>
        </p:txBody>
      </p:sp>
      <p:sp>
        <p:nvSpPr>
          <p:cNvPr id="19" name="Text 17"/>
          <p:cNvSpPr txBox="1"/>
          <p:nvPr/>
        </p:nvSpPr>
        <p:spPr>
          <a:xfrm>
            <a:off x="731520" y="4389120"/>
            <a:ext cx="3063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Wireshark capture &amp; behavioural features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4206240" y="3474720"/>
            <a:ext cx="3429000" cy="1417320"/>
          </a:xfrm>
          <a:prstGeom prst="roundRect">
            <a:avLst>
              <a:gd name="adj" fmla="val 5161"/>
            </a:avLst>
          </a:prstGeom>
          <a:solidFill>
            <a:srgbClr val="F2F6FC"/>
          </a:solidFill>
          <a:ln w="12700">
            <a:solidFill>
              <a:srgbClr val="DCE6F5"/>
            </a:solidFill>
            <a:prstDash val="solid"/>
          </a:ln>
        </p:spPr>
      </p:sp>
      <p:sp>
        <p:nvSpPr>
          <p:cNvPr id="21" name="Text 19"/>
          <p:cNvSpPr txBox="1"/>
          <p:nvPr/>
        </p:nvSpPr>
        <p:spPr>
          <a:xfrm>
            <a:off x="4389120" y="3584448"/>
            <a:ext cx="914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532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05</a:t>
            </a:r>
            <a:endParaRPr lang="en-US" sz="2400" dirty="0"/>
          </a:p>
        </p:txBody>
      </p:sp>
      <p:sp>
        <p:nvSpPr>
          <p:cNvPr id="22" name="Text 20"/>
          <p:cNvSpPr txBox="1"/>
          <p:nvPr/>
        </p:nvSpPr>
        <p:spPr>
          <a:xfrm>
            <a:off x="4389120" y="4041648"/>
            <a:ext cx="3063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Integration</a:t>
            </a:r>
            <a:endParaRPr lang="en-US" sz="1500" dirty="0"/>
          </a:p>
        </p:txBody>
      </p:sp>
      <p:sp>
        <p:nvSpPr>
          <p:cNvPr id="23" name="Text 21"/>
          <p:cNvSpPr txBox="1"/>
          <p:nvPr/>
        </p:nvSpPr>
        <p:spPr>
          <a:xfrm>
            <a:off x="4389120" y="4389120"/>
            <a:ext cx="3063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Wazuh + Kali endpoint + ML model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7863840" y="3474720"/>
            <a:ext cx="3429000" cy="1417320"/>
          </a:xfrm>
          <a:prstGeom prst="roundRect">
            <a:avLst>
              <a:gd name="adj" fmla="val 5161"/>
            </a:avLst>
          </a:prstGeom>
          <a:solidFill>
            <a:srgbClr val="F2F6FC"/>
          </a:solidFill>
          <a:ln w="12700">
            <a:solidFill>
              <a:srgbClr val="DCE6F5"/>
            </a:solidFill>
            <a:prstDash val="solid"/>
          </a:ln>
        </p:spPr>
      </p:sp>
      <p:sp>
        <p:nvSpPr>
          <p:cNvPr id="25" name="Text 23"/>
          <p:cNvSpPr txBox="1"/>
          <p:nvPr/>
        </p:nvSpPr>
        <p:spPr>
          <a:xfrm>
            <a:off x="8046720" y="3584448"/>
            <a:ext cx="914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532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06</a:t>
            </a:r>
            <a:endParaRPr lang="en-US" sz="2400" dirty="0"/>
          </a:p>
        </p:txBody>
      </p:sp>
      <p:sp>
        <p:nvSpPr>
          <p:cNvPr id="26" name="Text 24"/>
          <p:cNvSpPr txBox="1"/>
          <p:nvPr/>
        </p:nvSpPr>
        <p:spPr>
          <a:xfrm>
            <a:off x="8046720" y="4041648"/>
            <a:ext cx="3063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Conclusions</a:t>
            </a:r>
            <a:endParaRPr lang="en-US" sz="1500" dirty="0"/>
          </a:p>
        </p:txBody>
      </p:sp>
      <p:sp>
        <p:nvSpPr>
          <p:cNvPr id="27" name="Text 25"/>
          <p:cNvSpPr txBox="1"/>
          <p:nvPr/>
        </p:nvSpPr>
        <p:spPr>
          <a:xfrm>
            <a:off x="8046720" y="4389120"/>
            <a:ext cx="3063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Findings, limitations, future work</a:t>
            </a:r>
            <a:endParaRPr lang="en-US" sz="1100" dirty="0"/>
          </a:p>
        </p:txBody>
      </p:sp>
      <p:sp>
        <p:nvSpPr>
          <p:cNvPr id="28" name="Text 26"/>
          <p:cNvSpPr txBox="1"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8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AI-Powered Threat Detection in SIEM</a:t>
            </a:r>
            <a:endParaRPr lang="en-US" sz="1000" dirty="0"/>
          </a:p>
        </p:txBody>
      </p:sp>
      <p:sp>
        <p:nvSpPr>
          <p:cNvPr id="29" name="Text 27"/>
          <p:cNvSpPr txBox="1"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PROBLEM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713232"/>
            <a:ext cx="109728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Rule-Based SIEM Detection Generates Too Much Noise</a:t>
            </a:r>
            <a:endParaRPr lang="en-US" sz="26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1600200"/>
            <a:ext cx="60350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SIEM systems flag suspicious activity using </a:t>
            </a:r>
            <a:r>
              <a:rPr lang="en-US" sz="15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manually written rules</a:t>
            </a:r>
            <a:r>
              <a:rPr lang="en-US" sz="15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500" dirty="0" smtClean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5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"5 failed logins in 60 seconds = alert."</a:t>
            </a:r>
            <a:endParaRPr lang="en-US" sz="1500" dirty="0"/>
          </a:p>
        </p:txBody>
      </p:sp>
      <p:sp>
        <p:nvSpPr>
          <p:cNvPr id="5" name="Text 3"/>
          <p:cNvSpPr txBox="1"/>
          <p:nvPr/>
        </p:nvSpPr>
        <p:spPr>
          <a:xfrm>
            <a:off x="548640" y="2468880"/>
            <a:ext cx="585216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Cannot adapt to new attack patterns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Cannot distinguish legitimate high-frequency traffic from attacks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Produce very high false positive rates in practice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548640" y="4114800"/>
            <a:ext cx="6035040" cy="1737360"/>
          </a:xfrm>
          <a:prstGeom prst="roundRect">
            <a:avLst>
              <a:gd name="adj" fmla="val 4211"/>
            </a:avLst>
          </a:prstGeom>
          <a:solidFill>
            <a:srgbClr val="FDF1F0"/>
          </a:solidFill>
          <a:ln w="12700">
            <a:solidFill>
              <a:srgbClr val="F5C6C2"/>
            </a:solidFill>
            <a:prstDash val="solid"/>
          </a:ln>
        </p:spPr>
      </p:sp>
      <p:sp>
        <p:nvSpPr>
          <p:cNvPr id="7" name="Text 5"/>
          <p:cNvSpPr txBox="1"/>
          <p:nvPr/>
        </p:nvSpPr>
        <p:spPr>
          <a:xfrm>
            <a:off x="822960" y="4251960"/>
            <a:ext cx="201168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E74C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86%</a:t>
            </a:r>
            <a:endParaRPr lang="en-US" sz="4400" dirty="0"/>
          </a:p>
        </p:txBody>
      </p:sp>
      <p:sp>
        <p:nvSpPr>
          <p:cNvPr id="8" name="Text 6"/>
          <p:cNvSpPr txBox="1"/>
          <p:nvPr/>
        </p:nvSpPr>
        <p:spPr>
          <a:xfrm>
            <a:off x="2834640" y="4343400"/>
            <a:ext cx="356616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7A2E2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web application breaches involve credential abuse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7A2E2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(Verizon DBIR, 2023)</a:t>
            </a:r>
            <a:endParaRPr lang="en-US" sz="1250" dirty="0"/>
          </a:p>
        </p:txBody>
      </p:sp>
      <p:sp>
        <p:nvSpPr>
          <p:cNvPr id="9" name="Text 7"/>
          <p:cNvSpPr txBox="1"/>
          <p:nvPr/>
        </p:nvSpPr>
        <p:spPr>
          <a:xfrm>
            <a:off x="822960" y="5257800"/>
            <a:ext cx="5486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7A2E2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Up to 80% of SIEM alerts are false positives (Security Boulevard, 2024)</a:t>
            </a:r>
            <a:endParaRPr lang="en-US" sz="1150" dirty="0"/>
          </a:p>
        </p:txBody>
      </p:sp>
      <p:sp>
        <p:nvSpPr>
          <p:cNvPr id="10" name="Shape 8"/>
          <p:cNvSpPr/>
          <p:nvPr/>
        </p:nvSpPr>
        <p:spPr>
          <a:xfrm>
            <a:off x="6949440" y="1600200"/>
            <a:ext cx="4709160" cy="4251960"/>
          </a:xfrm>
          <a:prstGeom prst="roundRect">
            <a:avLst>
              <a:gd name="adj" fmla="val 2151"/>
            </a:avLst>
          </a:prstGeom>
          <a:solidFill>
            <a:srgbClr val="0B1F3A"/>
          </a:solidFill>
          <a:ln/>
        </p:spPr>
      </p:sp>
      <p:sp>
        <p:nvSpPr>
          <p:cNvPr id="11" name="Text 9"/>
          <p:cNvSpPr txBox="1"/>
          <p:nvPr/>
        </p:nvSpPr>
        <p:spPr>
          <a:xfrm>
            <a:off x="7269480" y="1874520"/>
            <a:ext cx="41148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2ECC7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PROJECT'S OWN EVIDENCE</a:t>
            </a:r>
            <a:endParaRPr lang="en-US" sz="1200" dirty="0"/>
          </a:p>
        </p:txBody>
      </p:sp>
      <p:sp>
        <p:nvSpPr>
          <p:cNvPr id="12" name="Text 10"/>
          <p:cNvSpPr txBox="1"/>
          <p:nvPr/>
        </p:nvSpPr>
        <p:spPr>
          <a:xfrm>
            <a:off x="7269480" y="2286000"/>
            <a:ext cx="41148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5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44,278</a:t>
            </a:r>
            <a:endParaRPr lang="en-US" sz="5400" dirty="0"/>
          </a:p>
        </p:txBody>
      </p:sp>
      <p:sp>
        <p:nvSpPr>
          <p:cNvPr id="13" name="Text 11"/>
          <p:cNvSpPr txBox="1"/>
          <p:nvPr/>
        </p:nvSpPr>
        <p:spPr>
          <a:xfrm>
            <a:off x="7269480" y="3246120"/>
            <a:ext cx="41148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false positives produced by a simple rule-based detector on the same test data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7269480" y="4160520"/>
            <a:ext cx="4114800" cy="0"/>
          </a:xfrm>
          <a:prstGeom prst="line">
            <a:avLst/>
          </a:prstGeom>
          <a:noFill/>
          <a:ln w="12700">
            <a:solidFill>
              <a:srgbClr val="2A4A7A"/>
            </a:solidFill>
            <a:prstDash val="solid"/>
          </a:ln>
        </p:spPr>
      </p:sp>
      <p:sp>
        <p:nvSpPr>
          <p:cNvPr id="15" name="Text 13"/>
          <p:cNvSpPr txBox="1"/>
          <p:nvPr/>
        </p:nvSpPr>
        <p:spPr>
          <a:xfrm>
            <a:off x="7269480" y="4343400"/>
            <a:ext cx="41148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5400" b="1" dirty="0">
                <a:solidFill>
                  <a:srgbClr val="2ECC7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</a:t>
            </a:r>
            <a:endParaRPr lang="en-US" sz="5400" dirty="0"/>
          </a:p>
        </p:txBody>
      </p:sp>
      <p:sp>
        <p:nvSpPr>
          <p:cNvPr id="16" name="Text 14"/>
          <p:cNvSpPr txBox="1"/>
          <p:nvPr/>
        </p:nvSpPr>
        <p:spPr>
          <a:xfrm>
            <a:off x="7269480" y="5257800"/>
            <a:ext cx="41148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false positives from this project's Random Forest model </a:t>
            </a:r>
            <a:r>
              <a:rPr lang="en-US" sz="1300" dirty="0" smtClean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3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same data, same conditions</a:t>
            </a:r>
            <a:endParaRPr lang="en-US" sz="1300" dirty="0"/>
          </a:p>
        </p:txBody>
      </p:sp>
      <p:sp>
        <p:nvSpPr>
          <p:cNvPr id="17" name="Text 15"/>
          <p:cNvSpPr txBox="1"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8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AI-Powered Threat Detection in SIEM</a:t>
            </a:r>
            <a:endParaRPr lang="en-US" sz="1000" dirty="0"/>
          </a:p>
        </p:txBody>
      </p:sp>
      <p:sp>
        <p:nvSpPr>
          <p:cNvPr id="18" name="Text 16"/>
          <p:cNvSpPr txBox="1"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 &amp; OBJECTIVES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713232"/>
            <a:ext cx="10607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Project Aim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554480"/>
            <a:ext cx="11064240" cy="1051560"/>
          </a:xfrm>
          <a:prstGeom prst="roundRect">
            <a:avLst>
              <a:gd name="adj" fmla="val 6957"/>
            </a:avLst>
          </a:prstGeom>
          <a:solidFill>
            <a:srgbClr val="EFF4FC"/>
          </a:solidFill>
          <a:ln/>
        </p:spPr>
      </p:sp>
      <p:sp>
        <p:nvSpPr>
          <p:cNvPr id="5" name="Text 3"/>
          <p:cNvSpPr txBox="1"/>
          <p:nvPr/>
        </p:nvSpPr>
        <p:spPr>
          <a:xfrm>
            <a:off x="822960" y="1691640"/>
            <a:ext cx="10515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i="1" dirty="0">
                <a:solidFill>
                  <a:srgbClr val="1532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Design, develop, and evaluate an AI-powered brute force detection system integrated with Wazuh SIEM, achieving measurably higher accuracy and fewer false positives than rule-based detection.</a:t>
            </a:r>
            <a:endParaRPr lang="en-US" sz="1550" dirty="0"/>
          </a:p>
        </p:txBody>
      </p:sp>
      <p:sp>
        <p:nvSpPr>
          <p:cNvPr id="6" name="Shape 4"/>
          <p:cNvSpPr/>
          <p:nvPr/>
        </p:nvSpPr>
        <p:spPr>
          <a:xfrm>
            <a:off x="548640" y="2971800"/>
            <a:ext cx="3566160" cy="2743200"/>
          </a:xfrm>
          <a:prstGeom prst="roundRect">
            <a:avLst>
              <a:gd name="adj" fmla="val 2667"/>
            </a:avLst>
          </a:prstGeom>
          <a:solidFill>
            <a:srgbClr val="FFFFFF"/>
          </a:solidFill>
          <a:ln w="15875">
            <a:solidFill>
              <a:srgbClr val="DCE6F5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777240" y="3200400"/>
            <a:ext cx="502920" cy="502920"/>
          </a:xfrm>
          <a:prstGeom prst="ellipse">
            <a:avLst/>
          </a:prstGeom>
          <a:solidFill>
            <a:srgbClr val="15325C"/>
          </a:solidFill>
          <a:ln/>
        </p:spPr>
      </p:sp>
      <p:sp>
        <p:nvSpPr>
          <p:cNvPr id="8" name="Text 6"/>
          <p:cNvSpPr txBox="1"/>
          <p:nvPr/>
        </p:nvSpPr>
        <p:spPr>
          <a:xfrm>
            <a:off x="777240" y="32004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000" dirty="0"/>
          </a:p>
        </p:txBody>
      </p:sp>
      <p:sp>
        <p:nvSpPr>
          <p:cNvPr id="9" name="Text 7"/>
          <p:cNvSpPr txBox="1"/>
          <p:nvPr/>
        </p:nvSpPr>
        <p:spPr>
          <a:xfrm>
            <a:off x="777240" y="3840480"/>
            <a:ext cx="3108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Objective 1</a:t>
            </a:r>
            <a:endParaRPr lang="en-US" sz="1500" dirty="0"/>
          </a:p>
        </p:txBody>
      </p:sp>
      <p:sp>
        <p:nvSpPr>
          <p:cNvPr id="10" name="Text 8"/>
          <p:cNvSpPr txBox="1"/>
          <p:nvPr/>
        </p:nvSpPr>
        <p:spPr>
          <a:xfrm>
            <a:off x="777240" y="4251960"/>
            <a:ext cx="310896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Investigate existing ML-based SIEM detection approaches through a structured literature review.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4297680" y="2971800"/>
            <a:ext cx="3566160" cy="2743200"/>
          </a:xfrm>
          <a:prstGeom prst="roundRect">
            <a:avLst>
              <a:gd name="adj" fmla="val 2667"/>
            </a:avLst>
          </a:prstGeom>
          <a:solidFill>
            <a:srgbClr val="FFFFFF"/>
          </a:solidFill>
          <a:ln w="15875">
            <a:solidFill>
              <a:srgbClr val="DCE6F5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4526280" y="3200400"/>
            <a:ext cx="502920" cy="502920"/>
          </a:xfrm>
          <a:prstGeom prst="ellipse">
            <a:avLst/>
          </a:prstGeom>
          <a:solidFill>
            <a:srgbClr val="15325C"/>
          </a:solidFill>
          <a:ln/>
        </p:spPr>
      </p:sp>
      <p:sp>
        <p:nvSpPr>
          <p:cNvPr id="13" name="Text 11"/>
          <p:cNvSpPr txBox="1"/>
          <p:nvPr/>
        </p:nvSpPr>
        <p:spPr>
          <a:xfrm>
            <a:off x="4526280" y="32004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000" dirty="0"/>
          </a:p>
        </p:txBody>
      </p:sp>
      <p:sp>
        <p:nvSpPr>
          <p:cNvPr id="14" name="Text 12"/>
          <p:cNvSpPr txBox="1"/>
          <p:nvPr/>
        </p:nvSpPr>
        <p:spPr>
          <a:xfrm>
            <a:off x="4526280" y="3840480"/>
            <a:ext cx="3108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Objective 2</a:t>
            </a:r>
            <a:endParaRPr lang="en-US" sz="1500" dirty="0"/>
          </a:p>
        </p:txBody>
      </p:sp>
      <p:sp>
        <p:nvSpPr>
          <p:cNvPr id="15" name="Text 13"/>
          <p:cNvSpPr txBox="1"/>
          <p:nvPr/>
        </p:nvSpPr>
        <p:spPr>
          <a:xfrm>
            <a:off x="4526280" y="4251960"/>
            <a:ext cx="310896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Compare multiple ML classifiers on benchmark and real traffic, then integrate the best model with Wazuh.</a:t>
            </a:r>
            <a:endParaRPr lang="en-US" sz="1250" dirty="0"/>
          </a:p>
        </p:txBody>
      </p:sp>
      <p:sp>
        <p:nvSpPr>
          <p:cNvPr id="16" name="Shape 14"/>
          <p:cNvSpPr/>
          <p:nvPr/>
        </p:nvSpPr>
        <p:spPr>
          <a:xfrm>
            <a:off x="8046720" y="2971800"/>
            <a:ext cx="3566160" cy="2743200"/>
          </a:xfrm>
          <a:prstGeom prst="roundRect">
            <a:avLst>
              <a:gd name="adj" fmla="val 2667"/>
            </a:avLst>
          </a:prstGeom>
          <a:solidFill>
            <a:srgbClr val="FFFFFF"/>
          </a:solidFill>
          <a:ln w="15875">
            <a:solidFill>
              <a:srgbClr val="DCE6F5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8275320" y="3200400"/>
            <a:ext cx="502920" cy="502920"/>
          </a:xfrm>
          <a:prstGeom prst="ellipse">
            <a:avLst/>
          </a:prstGeom>
          <a:solidFill>
            <a:srgbClr val="15325C"/>
          </a:solidFill>
          <a:ln/>
        </p:spPr>
      </p:sp>
      <p:sp>
        <p:nvSpPr>
          <p:cNvPr id="18" name="Text 16"/>
          <p:cNvSpPr txBox="1"/>
          <p:nvPr/>
        </p:nvSpPr>
        <p:spPr>
          <a:xfrm>
            <a:off x="8275320" y="32004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000" dirty="0"/>
          </a:p>
        </p:txBody>
      </p:sp>
      <p:sp>
        <p:nvSpPr>
          <p:cNvPr id="19" name="Text 17"/>
          <p:cNvSpPr txBox="1"/>
          <p:nvPr/>
        </p:nvSpPr>
        <p:spPr>
          <a:xfrm>
            <a:off x="8275320" y="3840480"/>
            <a:ext cx="3108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Objective 3</a:t>
            </a:r>
            <a:endParaRPr lang="en-US" sz="1500" dirty="0"/>
          </a:p>
        </p:txBody>
      </p:sp>
      <p:sp>
        <p:nvSpPr>
          <p:cNvPr id="20" name="Text 18"/>
          <p:cNvSpPr txBox="1"/>
          <p:nvPr/>
        </p:nvSpPr>
        <p:spPr>
          <a:xfrm>
            <a:off x="8275320" y="4251960"/>
            <a:ext cx="310896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Rigorously evaluate performance using standard metrics against a rule-based baseline.</a:t>
            </a:r>
            <a:endParaRPr lang="en-US" sz="1250" dirty="0"/>
          </a:p>
        </p:txBody>
      </p:sp>
      <p:sp>
        <p:nvSpPr>
          <p:cNvPr id="21" name="Text 19"/>
          <p:cNvSpPr txBox="1"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8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AI-Powered Threat Detection in SIEM</a:t>
            </a:r>
            <a:endParaRPr lang="en-US" sz="1000" dirty="0"/>
          </a:p>
        </p:txBody>
      </p:sp>
      <p:sp>
        <p:nvSpPr>
          <p:cNvPr id="22" name="Text 20"/>
          <p:cNvSpPr txBox="1"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713232"/>
            <a:ext cx="10607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Five-Phase Research Process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2377440"/>
            <a:ext cx="2057400" cy="1737360"/>
          </a:xfrm>
          <a:prstGeom prst="roundRect">
            <a:avLst>
              <a:gd name="adj" fmla="val 4211"/>
            </a:avLst>
          </a:prstGeom>
          <a:solidFill>
            <a:srgbClr val="15325C"/>
          </a:solidFill>
          <a:ln/>
        </p:spPr>
      </p:sp>
      <p:sp>
        <p:nvSpPr>
          <p:cNvPr id="5" name="Text 3"/>
          <p:cNvSpPr txBox="1"/>
          <p:nvPr/>
        </p:nvSpPr>
        <p:spPr>
          <a:xfrm>
            <a:off x="685800" y="2514600"/>
            <a:ext cx="1783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ECC7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1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85800" y="2880360"/>
            <a:ext cx="178308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 rot="5400000">
            <a:off x="2624328" y="3108960"/>
            <a:ext cx="128016" cy="201168"/>
          </a:xfrm>
          <a:prstGeom prst="triangle">
            <a:avLst/>
          </a:prstGeom>
          <a:solidFill>
            <a:srgbClr val="15325C"/>
          </a:solidFill>
          <a:ln/>
        </p:spPr>
      </p:sp>
      <p:sp>
        <p:nvSpPr>
          <p:cNvPr id="8" name="Shape 6"/>
          <p:cNvSpPr/>
          <p:nvPr/>
        </p:nvSpPr>
        <p:spPr>
          <a:xfrm>
            <a:off x="2743200" y="2377440"/>
            <a:ext cx="2057400" cy="1737360"/>
          </a:xfrm>
          <a:prstGeom prst="roundRect">
            <a:avLst>
              <a:gd name="adj" fmla="val 4211"/>
            </a:avLst>
          </a:prstGeom>
          <a:solidFill>
            <a:srgbClr val="EFF4FC"/>
          </a:solidFill>
          <a:ln/>
        </p:spPr>
      </p:sp>
      <p:sp>
        <p:nvSpPr>
          <p:cNvPr id="9" name="Text 7"/>
          <p:cNvSpPr txBox="1"/>
          <p:nvPr/>
        </p:nvSpPr>
        <p:spPr>
          <a:xfrm>
            <a:off x="2880360" y="2514600"/>
            <a:ext cx="1783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2</a:t>
            </a:r>
            <a:endParaRPr lang="en-US" sz="1200" dirty="0"/>
          </a:p>
        </p:txBody>
      </p:sp>
      <p:sp>
        <p:nvSpPr>
          <p:cNvPr id="10" name="Text 8"/>
          <p:cNvSpPr txBox="1"/>
          <p:nvPr/>
        </p:nvSpPr>
        <p:spPr>
          <a:xfrm>
            <a:off x="2880360" y="2880360"/>
            <a:ext cx="178308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Six-Algorithm Comparison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(CICIDS 2017)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 rot="5400000">
            <a:off x="4818888" y="3108960"/>
            <a:ext cx="128016" cy="201168"/>
          </a:xfrm>
          <a:prstGeom prst="triangle">
            <a:avLst/>
          </a:prstGeom>
          <a:solidFill>
            <a:srgbClr val="15325C"/>
          </a:solidFill>
          <a:ln/>
        </p:spPr>
      </p:sp>
      <p:sp>
        <p:nvSpPr>
          <p:cNvPr id="12" name="Shape 10"/>
          <p:cNvSpPr/>
          <p:nvPr/>
        </p:nvSpPr>
        <p:spPr>
          <a:xfrm>
            <a:off x="4937760" y="2377440"/>
            <a:ext cx="2057400" cy="1737360"/>
          </a:xfrm>
          <a:prstGeom prst="roundRect">
            <a:avLst>
              <a:gd name="adj" fmla="val 4211"/>
            </a:avLst>
          </a:prstGeom>
          <a:solidFill>
            <a:srgbClr val="EFF4FC"/>
          </a:solidFill>
          <a:ln/>
        </p:spPr>
      </p:sp>
      <p:sp>
        <p:nvSpPr>
          <p:cNvPr id="13" name="Text 11"/>
          <p:cNvSpPr txBox="1"/>
          <p:nvPr/>
        </p:nvSpPr>
        <p:spPr>
          <a:xfrm>
            <a:off x="5074920" y="2514600"/>
            <a:ext cx="1783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3</a:t>
            </a:r>
            <a:endParaRPr lang="en-US" sz="1200" dirty="0"/>
          </a:p>
        </p:txBody>
      </p:sp>
      <p:sp>
        <p:nvSpPr>
          <p:cNvPr id="14" name="Text 12"/>
          <p:cNvSpPr txBox="1"/>
          <p:nvPr/>
        </p:nvSpPr>
        <p:spPr>
          <a:xfrm>
            <a:off x="5074920" y="2880360"/>
            <a:ext cx="178308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 Traffic Capture &amp;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Behavioural Features</a:t>
            </a:r>
            <a:endParaRPr lang="en-US" sz="1250" dirty="0"/>
          </a:p>
        </p:txBody>
      </p:sp>
      <p:sp>
        <p:nvSpPr>
          <p:cNvPr id="15" name="Shape 13"/>
          <p:cNvSpPr/>
          <p:nvPr/>
        </p:nvSpPr>
        <p:spPr>
          <a:xfrm rot="5400000">
            <a:off x="7013448" y="3108960"/>
            <a:ext cx="128016" cy="201168"/>
          </a:xfrm>
          <a:prstGeom prst="triangle">
            <a:avLst/>
          </a:prstGeom>
          <a:solidFill>
            <a:srgbClr val="15325C"/>
          </a:solidFill>
          <a:ln/>
        </p:spPr>
      </p:sp>
      <p:sp>
        <p:nvSpPr>
          <p:cNvPr id="16" name="Shape 14"/>
          <p:cNvSpPr/>
          <p:nvPr/>
        </p:nvSpPr>
        <p:spPr>
          <a:xfrm>
            <a:off x="7132320" y="2377440"/>
            <a:ext cx="2057400" cy="1737360"/>
          </a:xfrm>
          <a:prstGeom prst="roundRect">
            <a:avLst>
              <a:gd name="adj" fmla="val 4211"/>
            </a:avLst>
          </a:prstGeom>
          <a:solidFill>
            <a:srgbClr val="EFF4FC"/>
          </a:solidFill>
          <a:ln/>
        </p:spPr>
      </p:sp>
      <p:sp>
        <p:nvSpPr>
          <p:cNvPr id="17" name="Text 15"/>
          <p:cNvSpPr txBox="1"/>
          <p:nvPr/>
        </p:nvSpPr>
        <p:spPr>
          <a:xfrm>
            <a:off x="7269480" y="2514600"/>
            <a:ext cx="1783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4</a:t>
            </a:r>
            <a:endParaRPr lang="en-US" sz="1200" dirty="0"/>
          </a:p>
        </p:txBody>
      </p:sp>
      <p:sp>
        <p:nvSpPr>
          <p:cNvPr id="18" name="Text 16"/>
          <p:cNvSpPr txBox="1"/>
          <p:nvPr/>
        </p:nvSpPr>
        <p:spPr>
          <a:xfrm>
            <a:off x="7269480" y="2880360"/>
            <a:ext cx="178308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Wazuh Deployment &amp;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 Integration</a:t>
            </a:r>
            <a:endParaRPr lang="en-US" sz="1250" dirty="0"/>
          </a:p>
        </p:txBody>
      </p:sp>
      <p:sp>
        <p:nvSpPr>
          <p:cNvPr id="19" name="Shape 17"/>
          <p:cNvSpPr/>
          <p:nvPr/>
        </p:nvSpPr>
        <p:spPr>
          <a:xfrm rot="5400000">
            <a:off x="9208008" y="3108960"/>
            <a:ext cx="128016" cy="201168"/>
          </a:xfrm>
          <a:prstGeom prst="triangle">
            <a:avLst/>
          </a:prstGeom>
          <a:solidFill>
            <a:srgbClr val="15325C"/>
          </a:solidFill>
          <a:ln/>
        </p:spPr>
      </p:sp>
      <p:sp>
        <p:nvSpPr>
          <p:cNvPr id="20" name="Shape 18"/>
          <p:cNvSpPr/>
          <p:nvPr/>
        </p:nvSpPr>
        <p:spPr>
          <a:xfrm>
            <a:off x="9326880" y="2377440"/>
            <a:ext cx="2057400" cy="1737360"/>
          </a:xfrm>
          <a:prstGeom prst="roundRect">
            <a:avLst>
              <a:gd name="adj" fmla="val 4211"/>
            </a:avLst>
          </a:prstGeom>
          <a:solidFill>
            <a:srgbClr val="EFF4FC"/>
          </a:solidFill>
          <a:ln/>
        </p:spPr>
      </p:sp>
      <p:sp>
        <p:nvSpPr>
          <p:cNvPr id="21" name="Text 19"/>
          <p:cNvSpPr txBox="1"/>
          <p:nvPr/>
        </p:nvSpPr>
        <p:spPr>
          <a:xfrm>
            <a:off x="9464040" y="2514600"/>
            <a:ext cx="1783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5</a:t>
            </a:r>
            <a:endParaRPr lang="en-US" sz="1200" dirty="0"/>
          </a:p>
        </p:txBody>
      </p:sp>
      <p:sp>
        <p:nvSpPr>
          <p:cNvPr id="22" name="Text 20"/>
          <p:cNvSpPr txBox="1"/>
          <p:nvPr/>
        </p:nvSpPr>
        <p:spPr>
          <a:xfrm>
            <a:off x="9464040" y="2880360"/>
            <a:ext cx="178308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Quantitative Evaluation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vs Rule-Based Baseline</a:t>
            </a:r>
            <a:endParaRPr lang="en-US" sz="1250" dirty="0"/>
          </a:p>
        </p:txBody>
      </p:sp>
      <p:sp>
        <p:nvSpPr>
          <p:cNvPr id="23" name="Shape 21"/>
          <p:cNvSpPr/>
          <p:nvPr/>
        </p:nvSpPr>
        <p:spPr>
          <a:xfrm>
            <a:off x="548640" y="4572000"/>
            <a:ext cx="11064240" cy="1417320"/>
          </a:xfrm>
          <a:prstGeom prst="roundRect">
            <a:avLst>
              <a:gd name="adj" fmla="val 5161"/>
            </a:avLst>
          </a:prstGeom>
          <a:solidFill>
            <a:srgbClr val="F2F6FC"/>
          </a:solidFill>
          <a:ln w="12700">
            <a:solidFill>
              <a:srgbClr val="DCE6F5"/>
            </a:solidFill>
            <a:prstDash val="solid"/>
          </a:ln>
        </p:spPr>
      </p:sp>
      <p:sp>
        <p:nvSpPr>
          <p:cNvPr id="24" name="Text 22"/>
          <p:cNvSpPr txBox="1"/>
          <p:nvPr/>
        </p:nvSpPr>
        <p:spPr>
          <a:xfrm>
            <a:off x="822960" y="47548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532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Approach</a:t>
            </a:r>
            <a:endParaRPr lang="en-US" sz="1300" dirty="0"/>
          </a:p>
        </p:txBody>
      </p:sp>
      <p:sp>
        <p:nvSpPr>
          <p:cNvPr id="25" name="Text 23"/>
          <p:cNvSpPr txBox="1"/>
          <p:nvPr/>
        </p:nvSpPr>
        <p:spPr>
          <a:xfrm>
            <a:off x="822960" y="5074920"/>
            <a:ext cx="10515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A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Experimental, quantitative, and </a:t>
            </a:r>
            <a:r>
              <a:rPr lang="en-US" sz="1300" dirty="0" smtClean="0">
                <a:solidFill>
                  <a:srgbClr val="3A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deductive hypotheses </a:t>
            </a:r>
            <a:r>
              <a:rPr lang="en-US" sz="1300" dirty="0">
                <a:solidFill>
                  <a:srgbClr val="3A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drawn from the literature are tested through controlled experiments producing measurable, reproducible metrics rather than subjective judgement.</a:t>
            </a:r>
            <a:endParaRPr lang="en-US" sz="1300" dirty="0"/>
          </a:p>
        </p:txBody>
      </p:sp>
      <p:sp>
        <p:nvSpPr>
          <p:cNvPr id="26" name="Text 24"/>
          <p:cNvSpPr txBox="1"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8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AI-Powered Threat Detection in SIEM</a:t>
            </a:r>
            <a:endParaRPr lang="en-US" sz="1000" dirty="0"/>
          </a:p>
        </p:txBody>
      </p:sp>
      <p:sp>
        <p:nvSpPr>
          <p:cNvPr id="27" name="Text 25"/>
          <p:cNvSpPr txBox="1"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RESULTS </a:t>
            </a:r>
            <a:r>
              <a:rPr lang="en-US" sz="1300" b="1" kern="0" spc="200" dirty="0" smtClean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(CICIDS 2017)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721621"/>
            <a:ext cx="111556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Six Algorithms, Compared Under Identical Conditions</a:t>
            </a:r>
            <a:endParaRPr lang="en-US" sz="2400" dirty="0"/>
          </a:p>
        </p:txBody>
      </p:sp>
      <p:graphicFrame>
        <p:nvGraphicFramePr>
          <p:cNvPr id="7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600200"/>
          <a:ext cx="11064240" cy="2743202"/>
        </p:xfrm>
        <a:graphic>
          <a:graphicData uri="http://schemas.openxmlformats.org/drawingml/2006/table">
            <a:tbl>
              <a:tblPr/>
              <a:tblGrid>
                <a:gridCol w="3200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727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7276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7276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7276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7276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91886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Algorithm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325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Precision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325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Recall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325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F1-Score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325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FPR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325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Time (s)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325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b="1" dirty="0">
                          <a:solidFill>
                            <a:srgbClr val="1532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Random Forest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F5E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532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100.00%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F5E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532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99.93%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F5E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532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99.96%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F5E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532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0.00%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F5E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5325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56.27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FF5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XGBoost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99.96%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100.00%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99.98%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0.00%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12.35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Decision Tree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F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99.96%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F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99.82%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F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99.89%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F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0.00%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F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4.21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K-Nearest Neighbours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97.75%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98.92%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98.33%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0.07%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0.25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Logistic Regression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F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55.24%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F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97.61%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F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70.55%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F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2.53%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F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110.37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F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Linear SVM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60.75%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99.57%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75.46%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2.06%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372.67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ext 2"/>
          <p:cNvSpPr txBox="1"/>
          <p:nvPr/>
        </p:nvSpPr>
        <p:spPr>
          <a:xfrm>
            <a:off x="548640" y="4572000"/>
            <a:ext cx="11064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Ensemble tree methods (Random Forest, XGBoost, Decision Tree) achieve near-perfect detection. Linear classifiers (Logistic Regression, Linear SVM) are structurally unsuited to this non-linear task.</a:t>
            </a:r>
            <a:endParaRPr lang="en-US" sz="1350" dirty="0"/>
          </a:p>
        </p:txBody>
      </p:sp>
      <p:sp>
        <p:nvSpPr>
          <p:cNvPr id="6" name="Shape 3"/>
          <p:cNvSpPr/>
          <p:nvPr/>
        </p:nvSpPr>
        <p:spPr>
          <a:xfrm>
            <a:off x="548640" y="5257800"/>
            <a:ext cx="11064240" cy="1051560"/>
          </a:xfrm>
          <a:prstGeom prst="roundRect">
            <a:avLst>
              <a:gd name="adj" fmla="val 6957"/>
            </a:avLst>
          </a:prstGeom>
          <a:solidFill>
            <a:srgbClr val="EFF4FC"/>
          </a:solidFill>
          <a:ln/>
        </p:spPr>
      </p:sp>
      <p:sp>
        <p:nvSpPr>
          <p:cNvPr id="4" name="Text 4"/>
          <p:cNvSpPr txBox="1"/>
          <p:nvPr/>
        </p:nvSpPr>
        <p:spPr>
          <a:xfrm>
            <a:off x="822960" y="5394960"/>
            <a:ext cx="10515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532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Random Forest, not XGBoost? </a:t>
            </a:r>
            <a:r>
              <a:rPr lang="en-US" sz="1300" dirty="0">
                <a:solidFill>
                  <a:srgbClr val="3A4A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XGBoost scored 0.02% higher, but requires heavier tuning and gives less interpretable feature importance. Random Forest offers the best balance of accuracy, interpretability, and robustness for this research.</a:t>
            </a:r>
            <a:endParaRPr lang="en-US" sz="1300" dirty="0"/>
          </a:p>
        </p:txBody>
      </p:sp>
      <p:sp>
        <p:nvSpPr>
          <p:cNvPr id="8" name="Text 5"/>
          <p:cNvSpPr txBox="1"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8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AI-Powered Threat Detection in SIEM</a:t>
            </a:r>
            <a:endParaRPr lang="en-US" sz="1000" dirty="0"/>
          </a:p>
        </p:txBody>
      </p:sp>
      <p:sp>
        <p:nvSpPr>
          <p:cNvPr id="9" name="Text 6"/>
          <p:cNvSpPr txBox="1"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RESULTS </a:t>
            </a:r>
            <a:r>
              <a:rPr lang="en-US" sz="1300" b="1" kern="0" spc="200" dirty="0" smtClean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(CICIDS 2017)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713232"/>
            <a:ext cx="10607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Machine Learning vs Rule-Based Detection</a:t>
            </a:r>
            <a:endParaRPr lang="en-US" sz="2600" dirty="0"/>
          </a:p>
        </p:txBody>
      </p:sp>
      <p:graphicFrame>
        <p:nvGraphicFramePr>
          <p:cNvPr id="4" name="Chart 0"/>
          <p:cNvGraphicFramePr/>
          <p:nvPr/>
        </p:nvGraphicFramePr>
        <p:xfrm>
          <a:off x="548640" y="1600200"/>
          <a:ext cx="6675120" cy="42976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Shape 2"/>
          <p:cNvSpPr/>
          <p:nvPr/>
        </p:nvSpPr>
        <p:spPr>
          <a:xfrm>
            <a:off x="7452360" y="1600200"/>
            <a:ext cx="4206240" cy="4297680"/>
          </a:xfrm>
          <a:prstGeom prst="roundRect">
            <a:avLst>
              <a:gd name="adj" fmla="val 2174"/>
            </a:avLst>
          </a:prstGeom>
          <a:solidFill>
            <a:srgbClr val="0B1F3A"/>
          </a:solidFill>
          <a:ln/>
        </p:spPr>
      </p:sp>
      <p:sp>
        <p:nvSpPr>
          <p:cNvPr id="6" name="Text 3"/>
          <p:cNvSpPr txBox="1"/>
          <p:nvPr/>
        </p:nvSpPr>
        <p:spPr>
          <a:xfrm>
            <a:off x="7772400" y="1874520"/>
            <a:ext cx="35661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FALSE POSITIVES ON THE</a:t>
            </a:r>
            <a:endParaRPr lang="en-US" sz="1300" dirty="0"/>
          </a:p>
          <a:p>
            <a:pPr marL="0" indent="0">
              <a:buNone/>
            </a:pPr>
            <a:r>
              <a:rPr lang="en-US" sz="1300" b="1" kern="0" spc="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SAME TEST SET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7772400" y="2560320"/>
            <a:ext cx="35661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600" b="1" dirty="0">
                <a:solidFill>
                  <a:srgbClr val="E74C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44,278</a:t>
            </a:r>
            <a:endParaRPr lang="en-US" sz="4600" dirty="0"/>
          </a:p>
        </p:txBody>
      </p:sp>
      <p:sp>
        <p:nvSpPr>
          <p:cNvPr id="8" name="Text 5"/>
          <p:cNvSpPr txBox="1"/>
          <p:nvPr/>
        </p:nvSpPr>
        <p:spPr>
          <a:xfrm>
            <a:off x="7772400" y="3429000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Rule-Based Detection</a:t>
            </a:r>
            <a:endParaRPr lang="en-US" sz="1300" dirty="0"/>
          </a:p>
        </p:txBody>
      </p:sp>
      <p:sp>
        <p:nvSpPr>
          <p:cNvPr id="9" name="Shape 6"/>
          <p:cNvSpPr/>
          <p:nvPr/>
        </p:nvSpPr>
        <p:spPr>
          <a:xfrm>
            <a:off x="7772400" y="3977640"/>
            <a:ext cx="3566160" cy="0"/>
          </a:xfrm>
          <a:prstGeom prst="line">
            <a:avLst/>
          </a:prstGeom>
          <a:noFill/>
          <a:ln w="12700">
            <a:solidFill>
              <a:srgbClr val="2A4A7A"/>
            </a:solidFill>
            <a:prstDash val="solid"/>
          </a:ln>
        </p:spPr>
      </p:sp>
      <p:sp>
        <p:nvSpPr>
          <p:cNvPr id="10" name="Text 7"/>
          <p:cNvSpPr txBox="1"/>
          <p:nvPr/>
        </p:nvSpPr>
        <p:spPr>
          <a:xfrm>
            <a:off x="7772400" y="4160520"/>
            <a:ext cx="35661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600" b="1" dirty="0">
                <a:solidFill>
                  <a:srgbClr val="2ECC7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</a:t>
            </a:r>
            <a:endParaRPr lang="en-US" sz="4600" dirty="0"/>
          </a:p>
        </p:txBody>
      </p:sp>
      <p:sp>
        <p:nvSpPr>
          <p:cNvPr id="11" name="Text 8"/>
          <p:cNvSpPr txBox="1"/>
          <p:nvPr/>
        </p:nvSpPr>
        <p:spPr>
          <a:xfrm>
            <a:off x="7772400" y="5029200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Random Forest (ML)</a:t>
            </a:r>
            <a:endParaRPr lang="en-US" sz="1300" dirty="0"/>
          </a:p>
        </p:txBody>
      </p:sp>
      <p:sp>
        <p:nvSpPr>
          <p:cNvPr id="12" name="Text 9"/>
          <p:cNvSpPr txBox="1"/>
          <p:nvPr/>
        </p:nvSpPr>
        <p:spPr>
          <a:xfrm>
            <a:off x="7772400" y="5440680"/>
            <a:ext cx="3566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8FA8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89,129 records tested</a:t>
            </a:r>
            <a:endParaRPr lang="en-US" sz="1050" dirty="0"/>
          </a:p>
        </p:txBody>
      </p:sp>
      <p:sp>
        <p:nvSpPr>
          <p:cNvPr id="13" name="Text 10"/>
          <p:cNvSpPr txBox="1"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8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AI-Powered Threat Detection in SIEM</a:t>
            </a:r>
            <a:endParaRPr lang="en-US" sz="1000" dirty="0"/>
          </a:p>
        </p:txBody>
      </p:sp>
      <p:sp>
        <p:nvSpPr>
          <p:cNvPr id="14" name="Text 11"/>
          <p:cNvSpPr txBox="1"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 TRAFFIC VALIDATION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713232"/>
            <a:ext cx="111556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Validating on Independently Captured Traffic</a:t>
            </a:r>
            <a:endParaRPr lang="en-US" sz="24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155448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Supervisor feedback: validate on real captured traffic, not only the benchmark dataset</a:t>
            </a:r>
            <a:endParaRPr lang="en-US" sz="1350" dirty="0"/>
          </a:p>
        </p:txBody>
      </p:sp>
      <p:sp>
        <p:nvSpPr>
          <p:cNvPr id="5" name="Shape 3"/>
          <p:cNvSpPr/>
          <p:nvPr/>
        </p:nvSpPr>
        <p:spPr>
          <a:xfrm>
            <a:off x="548640" y="2103120"/>
            <a:ext cx="3566160" cy="1737360"/>
          </a:xfrm>
          <a:prstGeom prst="roundRect">
            <a:avLst>
              <a:gd name="adj" fmla="val 4211"/>
            </a:avLst>
          </a:prstGeom>
          <a:solidFill>
            <a:srgbClr val="F2F6FC"/>
          </a:solidFill>
          <a:ln w="12700">
            <a:solidFill>
              <a:srgbClr val="DCE6F5"/>
            </a:solidFill>
            <a:prstDash val="solid"/>
          </a:ln>
        </p:spPr>
      </p:sp>
      <p:sp>
        <p:nvSpPr>
          <p:cNvPr id="6" name="Text 4"/>
          <p:cNvSpPr txBox="1"/>
          <p:nvPr/>
        </p:nvSpPr>
        <p:spPr>
          <a:xfrm>
            <a:off x="731520" y="2240280"/>
            <a:ext cx="548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532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200" dirty="0"/>
          </a:p>
        </p:txBody>
      </p:sp>
      <p:sp>
        <p:nvSpPr>
          <p:cNvPr id="7" name="Text 5"/>
          <p:cNvSpPr txBox="1"/>
          <p:nvPr/>
        </p:nvSpPr>
        <p:spPr>
          <a:xfrm>
            <a:off x="731520" y="2697480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Capture</a:t>
            </a:r>
            <a:endParaRPr lang="en-US" sz="1400" dirty="0"/>
          </a:p>
        </p:txBody>
      </p:sp>
      <p:sp>
        <p:nvSpPr>
          <p:cNvPr id="8" name="Text 6"/>
          <p:cNvSpPr txBox="1"/>
          <p:nvPr/>
        </p:nvSpPr>
        <p:spPr>
          <a:xfrm>
            <a:off x="731520" y="3017520"/>
            <a:ext cx="32004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Wireshark + Npcap: 373 benign packets + simulated brute force (500 attempts, port 2222)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4297680" y="2103120"/>
            <a:ext cx="3566160" cy="1737360"/>
          </a:xfrm>
          <a:prstGeom prst="roundRect">
            <a:avLst>
              <a:gd name="adj" fmla="val 4211"/>
            </a:avLst>
          </a:prstGeom>
          <a:solidFill>
            <a:srgbClr val="F2F6FC"/>
          </a:solidFill>
          <a:ln w="12700">
            <a:solidFill>
              <a:srgbClr val="DCE6F5"/>
            </a:solidFill>
            <a:prstDash val="solid"/>
          </a:ln>
        </p:spPr>
      </p:sp>
      <p:sp>
        <p:nvSpPr>
          <p:cNvPr id="10" name="Text 8"/>
          <p:cNvSpPr txBox="1"/>
          <p:nvPr/>
        </p:nvSpPr>
        <p:spPr>
          <a:xfrm>
            <a:off x="4480560" y="2240280"/>
            <a:ext cx="548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532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200" dirty="0"/>
          </a:p>
        </p:txBody>
      </p:sp>
      <p:sp>
        <p:nvSpPr>
          <p:cNvPr id="11" name="Text 9"/>
          <p:cNvSpPr txBox="1"/>
          <p:nvPr/>
        </p:nvSpPr>
        <p:spPr>
          <a:xfrm>
            <a:off x="4480560" y="2697480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Extract</a:t>
            </a:r>
            <a:endParaRPr lang="en-US" sz="1400" dirty="0"/>
          </a:p>
        </p:txBody>
      </p:sp>
      <p:sp>
        <p:nvSpPr>
          <p:cNvPr id="12" name="Text 10"/>
          <p:cNvSpPr txBox="1"/>
          <p:nvPr/>
        </p:nvSpPr>
        <p:spPr>
          <a:xfrm>
            <a:off x="4480560" y="3017520"/>
            <a:ext cx="32004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NFStream converts raw packets into 792 labelled flow records (275 benign, 517 attack)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8046720" y="2103120"/>
            <a:ext cx="3566160" cy="1737360"/>
          </a:xfrm>
          <a:prstGeom prst="roundRect">
            <a:avLst>
              <a:gd name="adj" fmla="val 4211"/>
            </a:avLst>
          </a:prstGeom>
          <a:solidFill>
            <a:srgbClr val="F2F6FC"/>
          </a:solidFill>
          <a:ln w="12700">
            <a:solidFill>
              <a:srgbClr val="DCE6F5"/>
            </a:solidFill>
            <a:prstDash val="solid"/>
          </a:ln>
        </p:spPr>
      </p:sp>
      <p:sp>
        <p:nvSpPr>
          <p:cNvPr id="14" name="Text 12"/>
          <p:cNvSpPr txBox="1"/>
          <p:nvPr/>
        </p:nvSpPr>
        <p:spPr>
          <a:xfrm>
            <a:off x="8229600" y="2240280"/>
            <a:ext cx="548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532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200" dirty="0"/>
          </a:p>
        </p:txBody>
      </p:sp>
      <p:sp>
        <p:nvSpPr>
          <p:cNvPr id="15" name="Text 13"/>
          <p:cNvSpPr txBox="1"/>
          <p:nvPr/>
        </p:nvSpPr>
        <p:spPr>
          <a:xfrm>
            <a:off x="8229600" y="2697480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Retrain</a:t>
            </a:r>
            <a:endParaRPr lang="en-US" sz="1400" dirty="0"/>
          </a:p>
        </p:txBody>
      </p:sp>
      <p:sp>
        <p:nvSpPr>
          <p:cNvPr id="16" name="Text 14"/>
          <p:cNvSpPr txBox="1"/>
          <p:nvPr/>
        </p:nvSpPr>
        <p:spPr>
          <a:xfrm>
            <a:off x="8229600" y="3017520"/>
            <a:ext cx="32004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six algorithms retrained </a:t>
            </a:r>
            <a:r>
              <a:rPr lang="en-US" sz="1100" dirty="0" smtClean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100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near-perfect scores across the board, even weak models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548640" y="4114800"/>
            <a:ext cx="11064240" cy="1920240"/>
          </a:xfrm>
          <a:prstGeom prst="roundRect">
            <a:avLst>
              <a:gd name="adj" fmla="val 3810"/>
            </a:avLst>
          </a:prstGeom>
          <a:solidFill>
            <a:srgbClr val="FFF6E5"/>
          </a:solidFill>
          <a:ln w="12700">
            <a:solidFill>
              <a:srgbClr val="F5DFA6"/>
            </a:solidFill>
            <a:prstDash val="solid"/>
          </a:ln>
        </p:spPr>
      </p:sp>
      <p:sp>
        <p:nvSpPr>
          <p:cNvPr id="18" name="Text 16"/>
          <p:cNvSpPr txBox="1"/>
          <p:nvPr/>
        </p:nvSpPr>
        <p:spPr>
          <a:xfrm>
            <a:off x="822960" y="4279392"/>
            <a:ext cx="10424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8A641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⚠  Critical Finding </a:t>
            </a:r>
            <a:r>
              <a:rPr lang="en-US" sz="1450" b="1" dirty="0" smtClean="0">
                <a:solidFill>
                  <a:srgbClr val="8A641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Investigated</a:t>
            </a:r>
            <a:r>
              <a:rPr lang="en-US" sz="1450" b="1" dirty="0">
                <a:solidFill>
                  <a:srgbClr val="8A641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Not Just Reported</a:t>
            </a:r>
            <a:endParaRPr lang="en-US" sz="1450" dirty="0"/>
          </a:p>
        </p:txBody>
      </p:sp>
      <p:sp>
        <p:nvSpPr>
          <p:cNvPr id="19" name="Text 17"/>
          <p:cNvSpPr txBox="1"/>
          <p:nvPr/>
        </p:nvSpPr>
        <p:spPr>
          <a:xfrm>
            <a:off x="822960" y="4681728"/>
            <a:ext cx="1042416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5C441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Even weak Logistic Regression jumped from 70.55% to 100% F1. Feature importance analysis revealed the attack used a fixed port (2222) while benign traffic used varied ports </a:t>
            </a:r>
            <a:r>
              <a:rPr lang="en-US" sz="1250" dirty="0" smtClean="0">
                <a:solidFill>
                  <a:srgbClr val="5C441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making </a:t>
            </a:r>
            <a:r>
              <a:rPr lang="en-US" sz="1250" dirty="0">
                <a:solidFill>
                  <a:srgbClr val="5C441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task artificially easy. This is a proof-of-concept confirming the pipeline works end-to-end, not a rigorous CICIDS-level benchmark.</a:t>
            </a:r>
            <a:endParaRPr lang="en-US" sz="1250" dirty="0"/>
          </a:p>
        </p:txBody>
      </p:sp>
      <p:sp>
        <p:nvSpPr>
          <p:cNvPr id="20" name="Text 18"/>
          <p:cNvSpPr txBox="1"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8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AI-Powered Threat Detection in SIEM</a:t>
            </a:r>
            <a:endParaRPr lang="en-US" sz="1000" dirty="0"/>
          </a:p>
        </p:txBody>
      </p:sp>
      <p:sp>
        <p:nvSpPr>
          <p:cNvPr id="21" name="Text 19"/>
          <p:cNvSpPr txBox="1"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BEHAVIOURAL FEATURE ENGINEERING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713232"/>
            <a:ext cx="111556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Removing Dependence on Destination Port</a:t>
            </a:r>
            <a:endParaRPr lang="en-US" sz="25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1600200"/>
            <a:ext cx="5943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Feature Importance </a:t>
            </a:r>
            <a:r>
              <a:rPr lang="en-US" sz="1500" b="1" dirty="0" smtClean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5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Port Removed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548640" y="2011680"/>
            <a:ext cx="5943600" cy="676656"/>
          </a:xfrm>
          <a:prstGeom prst="roundRect">
            <a:avLst>
              <a:gd name="adj" fmla="val 8108"/>
            </a:avLst>
          </a:prstGeom>
          <a:solidFill>
            <a:srgbClr val="F2F6FC"/>
          </a:solidFill>
          <a:ln/>
        </p:spPr>
      </p:sp>
      <p:sp>
        <p:nvSpPr>
          <p:cNvPr id="6" name="Text 4"/>
          <p:cNvSpPr txBox="1"/>
          <p:nvPr/>
        </p:nvSpPr>
        <p:spPr>
          <a:xfrm>
            <a:off x="731520" y="2066544"/>
            <a:ext cx="29260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5325C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src_ip_frequency</a:t>
            </a:r>
            <a:endParaRPr lang="en-US" sz="1300" dirty="0"/>
          </a:p>
        </p:txBody>
      </p:sp>
      <p:sp>
        <p:nvSpPr>
          <p:cNvPr id="7" name="Text 5"/>
          <p:cNvSpPr txBox="1"/>
          <p:nvPr/>
        </p:nvSpPr>
        <p:spPr>
          <a:xfrm>
            <a:off x="731520" y="2359152"/>
            <a:ext cx="29260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Repeated connections from same source</a:t>
            </a:r>
            <a:endParaRPr lang="en-US" sz="1000" dirty="0"/>
          </a:p>
        </p:txBody>
      </p:sp>
      <p:sp>
        <p:nvSpPr>
          <p:cNvPr id="8" name="Text 6"/>
          <p:cNvSpPr txBox="1"/>
          <p:nvPr/>
        </p:nvSpPr>
        <p:spPr>
          <a:xfrm>
            <a:off x="4892040" y="2011680"/>
            <a:ext cx="1463040" cy="6766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00" b="1" dirty="0">
                <a:solidFill>
                  <a:srgbClr val="2ECC7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30.4%</a:t>
            </a:r>
            <a:endParaRPr lang="en-US" sz="1900" dirty="0"/>
          </a:p>
        </p:txBody>
      </p:sp>
      <p:sp>
        <p:nvSpPr>
          <p:cNvPr id="9" name="Shape 7"/>
          <p:cNvSpPr/>
          <p:nvPr/>
        </p:nvSpPr>
        <p:spPr>
          <a:xfrm>
            <a:off x="548640" y="2779776"/>
            <a:ext cx="5943600" cy="676656"/>
          </a:xfrm>
          <a:prstGeom prst="roundRect">
            <a:avLst>
              <a:gd name="adj" fmla="val 8108"/>
            </a:avLst>
          </a:prstGeom>
          <a:solidFill>
            <a:srgbClr val="F2F6FC"/>
          </a:solidFill>
          <a:ln/>
        </p:spPr>
      </p:sp>
      <p:sp>
        <p:nvSpPr>
          <p:cNvPr id="10" name="Text 8"/>
          <p:cNvSpPr txBox="1"/>
          <p:nvPr/>
        </p:nvSpPr>
        <p:spPr>
          <a:xfrm>
            <a:off x="731520" y="2834640"/>
            <a:ext cx="29260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5325C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avg_packet_size</a:t>
            </a:r>
            <a:endParaRPr lang="en-US" sz="1300" dirty="0"/>
          </a:p>
        </p:txBody>
      </p:sp>
      <p:sp>
        <p:nvSpPr>
          <p:cNvPr id="11" name="Text 9"/>
          <p:cNvSpPr txBox="1"/>
          <p:nvPr/>
        </p:nvSpPr>
        <p:spPr>
          <a:xfrm>
            <a:off x="731520" y="3127248"/>
            <a:ext cx="29260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Small, uniform authentication packets</a:t>
            </a:r>
            <a:endParaRPr lang="en-US" sz="1000" dirty="0"/>
          </a:p>
        </p:txBody>
      </p:sp>
      <p:sp>
        <p:nvSpPr>
          <p:cNvPr id="12" name="Text 10"/>
          <p:cNvSpPr txBox="1"/>
          <p:nvPr/>
        </p:nvSpPr>
        <p:spPr>
          <a:xfrm>
            <a:off x="4892040" y="2779776"/>
            <a:ext cx="1463040" cy="6766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00" b="1" dirty="0">
                <a:solidFill>
                  <a:srgbClr val="2ECC7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27.0%</a:t>
            </a:r>
            <a:endParaRPr lang="en-US" sz="1900" dirty="0"/>
          </a:p>
        </p:txBody>
      </p:sp>
      <p:sp>
        <p:nvSpPr>
          <p:cNvPr id="13" name="Shape 11"/>
          <p:cNvSpPr/>
          <p:nvPr/>
        </p:nvSpPr>
        <p:spPr>
          <a:xfrm>
            <a:off x="548640" y="3547872"/>
            <a:ext cx="5943600" cy="676656"/>
          </a:xfrm>
          <a:prstGeom prst="roundRect">
            <a:avLst>
              <a:gd name="adj" fmla="val 8108"/>
            </a:avLst>
          </a:prstGeom>
          <a:solidFill>
            <a:srgbClr val="F2F6FC"/>
          </a:solidFill>
          <a:ln/>
        </p:spPr>
      </p:sp>
      <p:sp>
        <p:nvSpPr>
          <p:cNvPr id="14" name="Text 12"/>
          <p:cNvSpPr txBox="1"/>
          <p:nvPr/>
        </p:nvSpPr>
        <p:spPr>
          <a:xfrm>
            <a:off x="731520" y="3602736"/>
            <a:ext cx="29260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5325C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byte_ratio</a:t>
            </a:r>
            <a:endParaRPr lang="en-US" sz="1300" dirty="0"/>
          </a:p>
        </p:txBody>
      </p:sp>
      <p:sp>
        <p:nvSpPr>
          <p:cNvPr id="15" name="Text 13"/>
          <p:cNvSpPr txBox="1"/>
          <p:nvPr/>
        </p:nvSpPr>
        <p:spPr>
          <a:xfrm>
            <a:off x="731520" y="3895344"/>
            <a:ext cx="29260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Asymmetric traffic from rejected logins</a:t>
            </a:r>
            <a:endParaRPr lang="en-US" sz="1000" dirty="0"/>
          </a:p>
        </p:txBody>
      </p:sp>
      <p:sp>
        <p:nvSpPr>
          <p:cNvPr id="16" name="Text 14"/>
          <p:cNvSpPr txBox="1"/>
          <p:nvPr/>
        </p:nvSpPr>
        <p:spPr>
          <a:xfrm>
            <a:off x="4892040" y="3547872"/>
            <a:ext cx="1463040" cy="6766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00" b="1" dirty="0">
                <a:solidFill>
                  <a:srgbClr val="2ECC7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11.7%</a:t>
            </a:r>
            <a:endParaRPr lang="en-US" sz="1900" dirty="0"/>
          </a:p>
        </p:txBody>
      </p:sp>
      <p:sp>
        <p:nvSpPr>
          <p:cNvPr id="17" name="Shape 15"/>
          <p:cNvSpPr/>
          <p:nvPr/>
        </p:nvSpPr>
        <p:spPr>
          <a:xfrm>
            <a:off x="548640" y="4315968"/>
            <a:ext cx="5943600" cy="676656"/>
          </a:xfrm>
          <a:prstGeom prst="roundRect">
            <a:avLst>
              <a:gd name="adj" fmla="val 8108"/>
            </a:avLst>
          </a:prstGeom>
          <a:solidFill>
            <a:srgbClr val="F2F6FC"/>
          </a:solidFill>
          <a:ln/>
        </p:spPr>
      </p:sp>
      <p:sp>
        <p:nvSpPr>
          <p:cNvPr id="18" name="Text 16"/>
          <p:cNvSpPr txBox="1"/>
          <p:nvPr/>
        </p:nvSpPr>
        <p:spPr>
          <a:xfrm>
            <a:off x="731520" y="4370832"/>
            <a:ext cx="29260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5325C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packet_ratio</a:t>
            </a:r>
            <a:endParaRPr lang="en-US" sz="1300" dirty="0"/>
          </a:p>
        </p:txBody>
      </p:sp>
      <p:sp>
        <p:nvSpPr>
          <p:cNvPr id="19" name="Text 17"/>
          <p:cNvSpPr txBox="1"/>
          <p:nvPr/>
        </p:nvSpPr>
        <p:spPr>
          <a:xfrm>
            <a:off x="731520" y="4663440"/>
            <a:ext cx="29260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Outbound vs inbound packet ratio</a:t>
            </a:r>
            <a:endParaRPr lang="en-US" sz="1000" dirty="0"/>
          </a:p>
        </p:txBody>
      </p:sp>
      <p:sp>
        <p:nvSpPr>
          <p:cNvPr id="20" name="Text 18"/>
          <p:cNvSpPr txBox="1"/>
          <p:nvPr/>
        </p:nvSpPr>
        <p:spPr>
          <a:xfrm>
            <a:off x="4892040" y="4315968"/>
            <a:ext cx="1463040" cy="6766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00" b="1" dirty="0">
                <a:solidFill>
                  <a:srgbClr val="2ECC7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11.6%</a:t>
            </a:r>
            <a:endParaRPr lang="en-US" sz="1900" dirty="0"/>
          </a:p>
        </p:txBody>
      </p:sp>
      <p:sp>
        <p:nvSpPr>
          <p:cNvPr id="21" name="Text 19"/>
          <p:cNvSpPr txBox="1"/>
          <p:nvPr/>
        </p:nvSpPr>
        <p:spPr>
          <a:xfrm>
            <a:off x="6766560" y="1600200"/>
            <a:ext cx="48463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Performance: With Port vs Without</a:t>
            </a:r>
            <a:endParaRPr lang="en-US" sz="1500" dirty="0"/>
          </a:p>
        </p:txBody>
      </p:sp>
      <p:graphicFrame>
        <p:nvGraphicFramePr>
          <p:cNvPr id="22" name="Chart 0"/>
          <p:cNvGraphicFramePr/>
          <p:nvPr/>
        </p:nvGraphicFramePr>
        <p:xfrm>
          <a:off x="6675120" y="2011680"/>
          <a:ext cx="493776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3" name="Shape 20"/>
          <p:cNvSpPr/>
          <p:nvPr/>
        </p:nvSpPr>
        <p:spPr>
          <a:xfrm>
            <a:off x="548640" y="5257800"/>
            <a:ext cx="11064240" cy="1051560"/>
          </a:xfrm>
          <a:prstGeom prst="roundRect">
            <a:avLst>
              <a:gd name="adj" fmla="val 6957"/>
            </a:avLst>
          </a:prstGeom>
          <a:solidFill>
            <a:srgbClr val="DFF5E6"/>
          </a:solidFill>
          <a:ln/>
        </p:spPr>
      </p:sp>
      <p:sp>
        <p:nvSpPr>
          <p:cNvPr id="24" name="Text 21"/>
          <p:cNvSpPr txBox="1"/>
          <p:nvPr/>
        </p:nvSpPr>
        <p:spPr>
          <a:xfrm>
            <a:off x="822960" y="5394960"/>
            <a:ext cx="10515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E7A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Result: </a:t>
            </a:r>
            <a:r>
              <a:rPr lang="en-US" sz="1300" dirty="0">
                <a:solidFill>
                  <a:srgbClr val="2A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removing the port did not reduce performance for any algorithm </a:t>
            </a:r>
            <a:r>
              <a:rPr lang="en-US" sz="1300" dirty="0" smtClean="0">
                <a:solidFill>
                  <a:srgbClr val="2A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300" dirty="0">
                <a:solidFill>
                  <a:srgbClr val="2A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 even improved. The model now detects brute force through genuine behavioural signatures, making it robust against attackers who target different ports.</a:t>
            </a:r>
            <a:endParaRPr lang="en-US" sz="1300" dirty="0"/>
          </a:p>
        </p:txBody>
      </p:sp>
      <p:sp>
        <p:nvSpPr>
          <p:cNvPr id="25" name="Text 22"/>
          <p:cNvSpPr txBox="1"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8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AI-Powered Threat Detection in SIEM</a:t>
            </a:r>
            <a:endParaRPr lang="en-US" sz="1000" dirty="0"/>
          </a:p>
        </p:txBody>
      </p:sp>
      <p:sp>
        <p:nvSpPr>
          <p:cNvPr id="26" name="Text 23"/>
          <p:cNvSpPr txBox="1"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1F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INTEGRATION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713232"/>
            <a:ext cx="10607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End-to-End Detection Pipeline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548640" y="2377440"/>
            <a:ext cx="2011680" cy="1920240"/>
          </a:xfrm>
          <a:prstGeom prst="roundRect">
            <a:avLst>
              <a:gd name="adj" fmla="val 4762"/>
            </a:avLst>
          </a:prstGeom>
          <a:solidFill>
            <a:srgbClr val="15325C"/>
          </a:solidFill>
          <a:ln w="12700">
            <a:solidFill>
              <a:srgbClr val="2A4A7A"/>
            </a:solidFill>
            <a:prstDash val="solid"/>
          </a:ln>
        </p:spPr>
      </p:sp>
      <p:sp>
        <p:nvSpPr>
          <p:cNvPr id="5" name="Text 3"/>
          <p:cNvSpPr txBox="1"/>
          <p:nvPr/>
        </p:nvSpPr>
        <p:spPr>
          <a:xfrm>
            <a:off x="685800" y="2606040"/>
            <a:ext cx="17373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Kali Linux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Endpoint</a:t>
            </a:r>
            <a:endParaRPr lang="en-US" sz="1400" dirty="0"/>
          </a:p>
        </p:txBody>
      </p:sp>
      <p:sp>
        <p:nvSpPr>
          <p:cNvPr id="6" name="Text 4"/>
          <p:cNvSpPr txBox="1"/>
          <p:nvPr/>
        </p:nvSpPr>
        <p:spPr>
          <a:xfrm>
            <a:off x="685800" y="3429000"/>
            <a:ext cx="17373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SSH brute force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attack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 rot="5400000">
            <a:off x="2615184" y="3218688"/>
            <a:ext cx="146304" cy="237744"/>
          </a:xfrm>
          <a:prstGeom prst="triangle">
            <a:avLst/>
          </a:prstGeom>
          <a:solidFill>
            <a:srgbClr val="2ECC71"/>
          </a:solidFill>
          <a:ln/>
        </p:spPr>
      </p:sp>
      <p:sp>
        <p:nvSpPr>
          <p:cNvPr id="8" name="Shape 6"/>
          <p:cNvSpPr/>
          <p:nvPr/>
        </p:nvSpPr>
        <p:spPr>
          <a:xfrm>
            <a:off x="2816352" y="2377440"/>
            <a:ext cx="2011680" cy="1920240"/>
          </a:xfrm>
          <a:prstGeom prst="roundRect">
            <a:avLst>
              <a:gd name="adj" fmla="val 4762"/>
            </a:avLst>
          </a:prstGeom>
          <a:solidFill>
            <a:srgbClr val="15325C"/>
          </a:solidFill>
          <a:ln w="12700">
            <a:solidFill>
              <a:srgbClr val="2A4A7A"/>
            </a:solidFill>
            <a:prstDash val="solid"/>
          </a:ln>
        </p:spPr>
      </p:sp>
      <p:sp>
        <p:nvSpPr>
          <p:cNvPr id="9" name="Text 7"/>
          <p:cNvSpPr txBox="1"/>
          <p:nvPr/>
        </p:nvSpPr>
        <p:spPr>
          <a:xfrm>
            <a:off x="2953512" y="2606040"/>
            <a:ext cx="17373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Wazuh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</a:t>
            </a:r>
            <a:endParaRPr lang="en-US" sz="1400" dirty="0"/>
          </a:p>
        </p:txBody>
      </p:sp>
      <p:sp>
        <p:nvSpPr>
          <p:cNvPr id="10" name="Text 8"/>
          <p:cNvSpPr txBox="1"/>
          <p:nvPr/>
        </p:nvSpPr>
        <p:spPr>
          <a:xfrm>
            <a:off x="2953512" y="3429000"/>
            <a:ext cx="17373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Collects logs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via journald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 rot="5400000">
            <a:off x="4882896" y="3218688"/>
            <a:ext cx="146304" cy="237744"/>
          </a:xfrm>
          <a:prstGeom prst="triangle">
            <a:avLst/>
          </a:prstGeom>
          <a:solidFill>
            <a:srgbClr val="2ECC71"/>
          </a:solidFill>
          <a:ln/>
        </p:spPr>
      </p:sp>
      <p:sp>
        <p:nvSpPr>
          <p:cNvPr id="12" name="Shape 10"/>
          <p:cNvSpPr/>
          <p:nvPr/>
        </p:nvSpPr>
        <p:spPr>
          <a:xfrm>
            <a:off x="5084064" y="2377440"/>
            <a:ext cx="2011680" cy="1920240"/>
          </a:xfrm>
          <a:prstGeom prst="roundRect">
            <a:avLst>
              <a:gd name="adj" fmla="val 4762"/>
            </a:avLst>
          </a:prstGeom>
          <a:solidFill>
            <a:srgbClr val="15325C"/>
          </a:solidFill>
          <a:ln w="12700">
            <a:solidFill>
              <a:srgbClr val="2A4A7A"/>
            </a:solidFill>
            <a:prstDash val="solid"/>
          </a:ln>
        </p:spPr>
      </p:sp>
      <p:sp>
        <p:nvSpPr>
          <p:cNvPr id="13" name="Text 11"/>
          <p:cNvSpPr txBox="1"/>
          <p:nvPr/>
        </p:nvSpPr>
        <p:spPr>
          <a:xfrm>
            <a:off x="5221224" y="2606040"/>
            <a:ext cx="17373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Wazuh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Manager</a:t>
            </a:r>
            <a:endParaRPr lang="en-US" sz="1400" dirty="0"/>
          </a:p>
        </p:txBody>
      </p:sp>
      <p:sp>
        <p:nvSpPr>
          <p:cNvPr id="14" name="Text 12"/>
          <p:cNvSpPr txBox="1"/>
          <p:nvPr/>
        </p:nvSpPr>
        <p:spPr>
          <a:xfrm>
            <a:off x="5221224" y="3429000"/>
            <a:ext cx="17373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Decodes &amp; writes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alerts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 rot="5400000">
            <a:off x="7150608" y="3218688"/>
            <a:ext cx="146304" cy="237744"/>
          </a:xfrm>
          <a:prstGeom prst="triangle">
            <a:avLst/>
          </a:prstGeom>
          <a:solidFill>
            <a:srgbClr val="2ECC71"/>
          </a:solidFill>
          <a:ln/>
        </p:spPr>
      </p:sp>
      <p:sp>
        <p:nvSpPr>
          <p:cNvPr id="16" name="Shape 14"/>
          <p:cNvSpPr/>
          <p:nvPr/>
        </p:nvSpPr>
        <p:spPr>
          <a:xfrm>
            <a:off x="7351776" y="2377440"/>
            <a:ext cx="2011680" cy="1920240"/>
          </a:xfrm>
          <a:prstGeom prst="roundRect">
            <a:avLst>
              <a:gd name="adj" fmla="val 4762"/>
            </a:avLst>
          </a:prstGeom>
          <a:solidFill>
            <a:srgbClr val="15325C"/>
          </a:solidFill>
          <a:ln w="12700">
            <a:solidFill>
              <a:srgbClr val="2A4A7A"/>
            </a:solidFill>
            <a:prstDash val="solid"/>
          </a:ln>
        </p:spPr>
      </p:sp>
      <p:sp>
        <p:nvSpPr>
          <p:cNvPr id="17" name="Text 15"/>
          <p:cNvSpPr txBox="1"/>
          <p:nvPr/>
        </p:nvSpPr>
        <p:spPr>
          <a:xfrm>
            <a:off x="7488936" y="2606040"/>
            <a:ext cx="17373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Python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Detector</a:t>
            </a:r>
            <a:endParaRPr lang="en-US" sz="1400" dirty="0"/>
          </a:p>
        </p:txBody>
      </p:sp>
      <p:sp>
        <p:nvSpPr>
          <p:cNvPr id="18" name="Text 16"/>
          <p:cNvSpPr txBox="1"/>
          <p:nvPr/>
        </p:nvSpPr>
        <p:spPr>
          <a:xfrm>
            <a:off x="7488936" y="3429000"/>
            <a:ext cx="17373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Reads alerts,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builds features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 rot="5400000">
            <a:off x="9418320" y="3218688"/>
            <a:ext cx="146304" cy="237744"/>
          </a:xfrm>
          <a:prstGeom prst="triangle">
            <a:avLst/>
          </a:prstGeom>
          <a:solidFill>
            <a:srgbClr val="2ECC71"/>
          </a:solidFill>
          <a:ln/>
        </p:spPr>
      </p:sp>
      <p:sp>
        <p:nvSpPr>
          <p:cNvPr id="20" name="Shape 18"/>
          <p:cNvSpPr/>
          <p:nvPr/>
        </p:nvSpPr>
        <p:spPr>
          <a:xfrm>
            <a:off x="9619488" y="2377440"/>
            <a:ext cx="2011680" cy="1920240"/>
          </a:xfrm>
          <a:prstGeom prst="roundRect">
            <a:avLst>
              <a:gd name="adj" fmla="val 4762"/>
            </a:avLst>
          </a:prstGeom>
          <a:solidFill>
            <a:srgbClr val="2ECC71"/>
          </a:solidFill>
          <a:ln w="12700">
            <a:solidFill>
              <a:srgbClr val="2A4A7A"/>
            </a:solidFill>
            <a:prstDash val="solid"/>
          </a:ln>
        </p:spPr>
      </p:sp>
      <p:sp>
        <p:nvSpPr>
          <p:cNvPr id="21" name="Text 19"/>
          <p:cNvSpPr txBox="1"/>
          <p:nvPr/>
        </p:nvSpPr>
        <p:spPr>
          <a:xfrm>
            <a:off x="9756648" y="2606040"/>
            <a:ext cx="17373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ML Model +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Behavioural Rule</a:t>
            </a:r>
            <a:endParaRPr lang="en-US" sz="1400" dirty="0"/>
          </a:p>
        </p:txBody>
      </p:sp>
      <p:sp>
        <p:nvSpPr>
          <p:cNvPr id="22" name="Text 20"/>
          <p:cNvSpPr txBox="1"/>
          <p:nvPr/>
        </p:nvSpPr>
        <p:spPr>
          <a:xfrm>
            <a:off x="9756648" y="3429000"/>
            <a:ext cx="17373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Produces detection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decision</a:t>
            </a:r>
            <a:endParaRPr lang="en-US" sz="1100" dirty="0"/>
          </a:p>
        </p:txBody>
      </p:sp>
      <p:sp>
        <p:nvSpPr>
          <p:cNvPr id="23" name="Text 21"/>
          <p:cNvSpPr txBox="1"/>
          <p:nvPr/>
        </p:nvSpPr>
        <p:spPr>
          <a:xfrm>
            <a:off x="548640" y="4663440"/>
            <a:ext cx="11064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8FA8C9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Wazuh Server: 192.168.1.174        Kali Endpoint (kali-attacker): 192.168.1.233</a:t>
            </a:r>
            <a:endParaRPr lang="en-US" sz="1250" dirty="0"/>
          </a:p>
        </p:txBody>
      </p:sp>
      <p:sp>
        <p:nvSpPr>
          <p:cNvPr id="24" name="Shape 22"/>
          <p:cNvSpPr/>
          <p:nvPr/>
        </p:nvSpPr>
        <p:spPr>
          <a:xfrm>
            <a:off x="548640" y="5120640"/>
            <a:ext cx="11064240" cy="0"/>
          </a:xfrm>
          <a:prstGeom prst="line">
            <a:avLst/>
          </a:prstGeom>
          <a:noFill/>
          <a:ln w="12700">
            <a:solidFill>
              <a:srgbClr val="2A4A7A"/>
            </a:solidFill>
            <a:prstDash val="solid"/>
          </a:ln>
        </p:spPr>
      </p:sp>
      <p:sp>
        <p:nvSpPr>
          <p:cNvPr id="25" name="Text 23"/>
          <p:cNvSpPr txBox="1"/>
          <p:nvPr/>
        </p:nvSpPr>
        <p:spPr>
          <a:xfrm>
            <a:off x="548640" y="534924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detection captured rule 5760 (sshd authentication failed) and MITRE ATT&amp;CK T1110.001 </a:t>
            </a:r>
            <a:r>
              <a:rPr lang="en-US" sz="1350" i="1" dirty="0" smtClean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35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Password Guessing, confirming the collection pipeline was fully operational.</a:t>
            </a:r>
            <a:endParaRPr lang="en-US" sz="1350" dirty="0"/>
          </a:p>
        </p:txBody>
      </p:sp>
      <p:sp>
        <p:nvSpPr>
          <p:cNvPr id="26" name="Text 24"/>
          <p:cNvSpPr txBox="1"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9AA5B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AI-Powered Threat Detection in SIEM</a:t>
            </a:r>
            <a:endParaRPr lang="en-US" sz="1000" dirty="0"/>
          </a:p>
        </p:txBody>
      </p:sp>
      <p:sp>
        <p:nvSpPr>
          <p:cNvPr id="27" name="Text 25"/>
          <p:cNvSpPr txBox="1"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5B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391313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INTEGRATION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713232"/>
            <a:ext cx="111556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Dual-Method Detection on Live SSH Data</a:t>
            </a:r>
            <a:endParaRPr lang="en-US" sz="2500" dirty="0"/>
          </a:p>
        </p:txBody>
      </p:sp>
      <p:graphicFrame>
        <p:nvGraphicFramePr>
          <p:cNvPr id="12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645920"/>
          <a:ext cx="11064240" cy="1280160"/>
        </p:xfrm>
        <a:graphic>
          <a:graphicData uri="http://schemas.openxmlformats.org/drawingml/2006/table">
            <a:tbl>
              <a:tblPr/>
              <a:tblGrid>
                <a:gridCol w="29260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116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488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1488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2672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Source IP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325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Attempts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325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Failed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325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ML Model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325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Behavioural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325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67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5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::1</a:t>
                      </a:r>
                      <a:endParaRPr lang="en-US" sz="13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F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5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6</a:t>
                      </a:r>
                      <a:endParaRPr lang="en-US" sz="13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F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5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</a:t>
                      </a:r>
                      <a:endParaRPr lang="en-US" sz="13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F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50" b="1" dirty="0">
                          <a:solidFill>
                            <a:srgbClr val="8A641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Normal</a:t>
                      </a:r>
                      <a:endParaRPr lang="en-US" sz="13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6E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50" b="1" dirty="0">
                          <a:solidFill>
                            <a:srgbClr val="E74C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ATTACK</a:t>
                      </a:r>
                      <a:endParaRPr lang="en-US" sz="13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F1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67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35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unknown</a:t>
                      </a:r>
                      <a:endParaRPr lang="en-US" sz="13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5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18</a:t>
                      </a:r>
                      <a:endParaRPr lang="en-US" sz="13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5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</a:t>
                      </a:r>
                      <a:endParaRPr lang="en-US" sz="13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5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Normal</a:t>
                      </a:r>
                      <a:endParaRPr lang="en-US" sz="13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350" dirty="0">
                          <a:solidFill>
                            <a:srgbClr val="1B273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Normal</a:t>
                      </a:r>
                      <a:endParaRPr lang="en-US" sz="13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6F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Text 2"/>
          <p:cNvSpPr txBox="1"/>
          <p:nvPr/>
        </p:nvSpPr>
        <p:spPr>
          <a:xfrm>
            <a:off x="548640" y="3246120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the divergence?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" y="3703320"/>
            <a:ext cx="5440680" cy="1737360"/>
          </a:xfrm>
          <a:prstGeom prst="roundRect">
            <a:avLst>
              <a:gd name="adj" fmla="val 4211"/>
            </a:avLst>
          </a:prstGeom>
          <a:solidFill>
            <a:srgbClr val="FDF1F0"/>
          </a:solidFill>
          <a:ln/>
        </p:spPr>
      </p:sp>
      <p:sp>
        <p:nvSpPr>
          <p:cNvPr id="7" name="Text 4"/>
          <p:cNvSpPr txBox="1"/>
          <p:nvPr/>
        </p:nvSpPr>
        <p:spPr>
          <a:xfrm>
            <a:off x="777240" y="3886200"/>
            <a:ext cx="4983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E74C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ML Model predicts "Normal"</a:t>
            </a:r>
            <a:endParaRPr lang="en-US" sz="1450" dirty="0"/>
          </a:p>
        </p:txBody>
      </p:sp>
      <p:sp>
        <p:nvSpPr>
          <p:cNvPr id="8" name="Text 5"/>
          <p:cNvSpPr txBox="1"/>
          <p:nvPr/>
        </p:nvSpPr>
        <p:spPr>
          <a:xfrm>
            <a:off x="777240" y="4297680"/>
            <a:ext cx="498348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Trained on network flow features (packets, bytes) </a:t>
            </a:r>
            <a:r>
              <a:rPr lang="en-US" sz="1200" dirty="0" smtClean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2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 present in SSH authentication logs. The approximate mapping does not reproduce learned patterns.</a:t>
            </a:r>
            <a:endParaRPr lang="en-US" sz="1200" dirty="0"/>
          </a:p>
        </p:txBody>
      </p:sp>
      <p:sp>
        <p:nvSpPr>
          <p:cNvPr id="9" name="Shape 6"/>
          <p:cNvSpPr/>
          <p:nvPr/>
        </p:nvSpPr>
        <p:spPr>
          <a:xfrm>
            <a:off x="6172200" y="3703320"/>
            <a:ext cx="5440680" cy="1737360"/>
          </a:xfrm>
          <a:prstGeom prst="roundRect">
            <a:avLst>
              <a:gd name="adj" fmla="val 4211"/>
            </a:avLst>
          </a:prstGeom>
          <a:solidFill>
            <a:srgbClr val="DFF5E6"/>
          </a:solidFill>
          <a:ln/>
        </p:spPr>
      </p:sp>
      <p:sp>
        <p:nvSpPr>
          <p:cNvPr id="10" name="Text 7"/>
          <p:cNvSpPr txBox="1"/>
          <p:nvPr/>
        </p:nvSpPr>
        <p:spPr>
          <a:xfrm>
            <a:off x="6400800" y="3886200"/>
            <a:ext cx="4983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2ECC7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Behavioural Rule predicts "ATTACK"</a:t>
            </a:r>
            <a:endParaRPr lang="en-US" sz="1450" dirty="0"/>
          </a:p>
        </p:txBody>
      </p:sp>
      <p:sp>
        <p:nvSpPr>
          <p:cNvPr id="11" name="Text 8"/>
          <p:cNvSpPr txBox="1"/>
          <p:nvPr/>
        </p:nvSpPr>
        <p:spPr>
          <a:xfrm>
            <a:off x="6400800" y="4297680"/>
            <a:ext cx="498348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failed attempts, 83% failure rate from the same source </a:t>
            </a:r>
            <a:r>
              <a:rPr lang="en-US" sz="1200" dirty="0" smtClean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2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direct match to the brute force signature this project set out to detect.</a:t>
            </a:r>
            <a:endParaRPr lang="en-US" sz="1200" dirty="0"/>
          </a:p>
        </p:txBody>
      </p:sp>
      <p:sp>
        <p:nvSpPr>
          <p:cNvPr id="4" name="Text 9"/>
          <p:cNvSpPr txBox="1"/>
          <p:nvPr/>
        </p:nvSpPr>
        <p:spPr>
          <a:xfrm>
            <a:off x="548640" y="5623560"/>
            <a:ext cx="11064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divergence is not a failure </a:t>
            </a:r>
            <a:r>
              <a:rPr lang="en-US" sz="1250" i="1" dirty="0" smtClean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250" i="1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is direct empirical evidence of exactly where a network-flow-trained model's applicability ends.</a:t>
            </a:r>
            <a:endParaRPr lang="en-US" sz="1250" dirty="0"/>
          </a:p>
        </p:txBody>
      </p:sp>
      <p:sp>
        <p:nvSpPr>
          <p:cNvPr id="13" name="Text 10"/>
          <p:cNvSpPr txBox="1"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8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AI-Powered Threat Detection in SIEM</a:t>
            </a:r>
            <a:endParaRPr lang="en-US" sz="1000" dirty="0"/>
          </a:p>
        </p:txBody>
      </p:sp>
      <p:sp>
        <p:nvSpPr>
          <p:cNvPr id="14" name="Text 11"/>
          <p:cNvSpPr txBox="1"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IMPLEMENTATION CHALLENGES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713232"/>
            <a:ext cx="10607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Real Obstacles, Documented Solutions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737360"/>
            <a:ext cx="3566160" cy="3291840"/>
          </a:xfrm>
          <a:prstGeom prst="roundRect">
            <a:avLst>
              <a:gd name="adj" fmla="val 2222"/>
            </a:avLst>
          </a:prstGeom>
          <a:solidFill>
            <a:srgbClr val="FFFFFF"/>
          </a:solidFill>
          <a:ln w="15875">
            <a:solidFill>
              <a:srgbClr val="DCE6F5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777240" y="1965960"/>
            <a:ext cx="3108960" cy="502920"/>
          </a:xfrm>
          <a:prstGeom prst="roundRect">
            <a:avLst>
              <a:gd name="adj" fmla="val 9091"/>
            </a:avLst>
          </a:prstGeom>
          <a:solidFill>
            <a:srgbClr val="FDF1F0"/>
          </a:solidFill>
          <a:ln/>
        </p:spPr>
      </p:sp>
      <p:sp>
        <p:nvSpPr>
          <p:cNvPr id="6" name="Text 4"/>
          <p:cNvSpPr txBox="1"/>
          <p:nvPr/>
        </p:nvSpPr>
        <p:spPr>
          <a:xfrm>
            <a:off x="914400" y="2039112"/>
            <a:ext cx="2834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E74C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</a:t>
            </a:r>
            <a:endParaRPr lang="en-US" sz="1000" dirty="0"/>
          </a:p>
        </p:txBody>
      </p:sp>
      <p:sp>
        <p:nvSpPr>
          <p:cNvPr id="7" name="Text 5"/>
          <p:cNvSpPr txBox="1"/>
          <p:nvPr/>
        </p:nvSpPr>
        <p:spPr>
          <a:xfrm>
            <a:off x="777240" y="2606040"/>
            <a:ext cx="31089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CICFlowMeter Build Failure</a:t>
            </a:r>
            <a:endParaRPr lang="en-US" sz="1400" dirty="0"/>
          </a:p>
        </p:txBody>
      </p:sp>
      <p:sp>
        <p:nvSpPr>
          <p:cNvPr id="8" name="Text 6"/>
          <p:cNvSpPr txBox="1"/>
          <p:nvPr/>
        </p:nvSpPr>
        <p:spPr>
          <a:xfrm>
            <a:off x="777240" y="3154680"/>
            <a:ext cx="31089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Gradle 4.2 incompatible with modern Java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777240" y="3931920"/>
            <a:ext cx="3108960" cy="502920"/>
          </a:xfrm>
          <a:prstGeom prst="roundRect">
            <a:avLst>
              <a:gd name="adj" fmla="val 9091"/>
            </a:avLst>
          </a:prstGeom>
          <a:solidFill>
            <a:srgbClr val="DFF5E6"/>
          </a:solidFill>
          <a:ln/>
        </p:spPr>
      </p:sp>
      <p:sp>
        <p:nvSpPr>
          <p:cNvPr id="10" name="Text 8"/>
          <p:cNvSpPr txBox="1"/>
          <p:nvPr/>
        </p:nvSpPr>
        <p:spPr>
          <a:xfrm>
            <a:off x="914400" y="4005072"/>
            <a:ext cx="2834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E7A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SOLUTION</a:t>
            </a:r>
            <a:endParaRPr lang="en-US" sz="1000" dirty="0"/>
          </a:p>
        </p:txBody>
      </p:sp>
      <p:sp>
        <p:nvSpPr>
          <p:cNvPr id="11" name="Text 9"/>
          <p:cNvSpPr txBox="1"/>
          <p:nvPr/>
        </p:nvSpPr>
        <p:spPr>
          <a:xfrm>
            <a:off x="777240" y="4462272"/>
            <a:ext cx="31089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A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Switched to </a:t>
            </a:r>
            <a:r>
              <a:rPr lang="en-US" sz="1100" dirty="0" err="1">
                <a:solidFill>
                  <a:srgbClr val="2A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NFStream</a:t>
            </a:r>
            <a:r>
              <a:rPr lang="en-US" sz="1100" dirty="0">
                <a:solidFill>
                  <a:srgbClr val="2A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100" dirty="0" smtClean="0">
                <a:solidFill>
                  <a:srgbClr val="2A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100" dirty="0">
                <a:solidFill>
                  <a:srgbClr val="2A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actively maintained, same output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4297680" y="1737360"/>
            <a:ext cx="3566160" cy="3291840"/>
          </a:xfrm>
          <a:prstGeom prst="roundRect">
            <a:avLst>
              <a:gd name="adj" fmla="val 2222"/>
            </a:avLst>
          </a:prstGeom>
          <a:solidFill>
            <a:srgbClr val="FFFFFF"/>
          </a:solidFill>
          <a:ln w="15875">
            <a:solidFill>
              <a:srgbClr val="DCE6F5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4526280" y="1965960"/>
            <a:ext cx="3108960" cy="502920"/>
          </a:xfrm>
          <a:prstGeom prst="roundRect">
            <a:avLst>
              <a:gd name="adj" fmla="val 9091"/>
            </a:avLst>
          </a:prstGeom>
          <a:solidFill>
            <a:srgbClr val="FDF1F0"/>
          </a:solidFill>
          <a:ln/>
        </p:spPr>
      </p:sp>
      <p:sp>
        <p:nvSpPr>
          <p:cNvPr id="14" name="Text 12"/>
          <p:cNvSpPr txBox="1"/>
          <p:nvPr/>
        </p:nvSpPr>
        <p:spPr>
          <a:xfrm>
            <a:off x="4663440" y="2039112"/>
            <a:ext cx="2834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E74C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</a:t>
            </a:r>
            <a:endParaRPr lang="en-US" sz="1000" dirty="0"/>
          </a:p>
        </p:txBody>
      </p:sp>
      <p:sp>
        <p:nvSpPr>
          <p:cNvPr id="15" name="Text 13"/>
          <p:cNvSpPr txBox="1"/>
          <p:nvPr/>
        </p:nvSpPr>
        <p:spPr>
          <a:xfrm>
            <a:off x="4526280" y="2606040"/>
            <a:ext cx="31089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Missing SSH Logs</a:t>
            </a:r>
            <a:endParaRPr lang="en-US" sz="1400" dirty="0"/>
          </a:p>
        </p:txBody>
      </p:sp>
      <p:sp>
        <p:nvSpPr>
          <p:cNvPr id="16" name="Text 14"/>
          <p:cNvSpPr txBox="1"/>
          <p:nvPr/>
        </p:nvSpPr>
        <p:spPr>
          <a:xfrm>
            <a:off x="4526280" y="3154680"/>
            <a:ext cx="31089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Modern Kali uses systemd journal, not auth.log</a:t>
            </a:r>
            <a:endParaRPr lang="en-US" sz="1150" dirty="0"/>
          </a:p>
        </p:txBody>
      </p:sp>
      <p:sp>
        <p:nvSpPr>
          <p:cNvPr id="17" name="Shape 15"/>
          <p:cNvSpPr/>
          <p:nvPr/>
        </p:nvSpPr>
        <p:spPr>
          <a:xfrm>
            <a:off x="4526280" y="3931920"/>
            <a:ext cx="3108960" cy="502920"/>
          </a:xfrm>
          <a:prstGeom prst="roundRect">
            <a:avLst>
              <a:gd name="adj" fmla="val 9091"/>
            </a:avLst>
          </a:prstGeom>
          <a:solidFill>
            <a:srgbClr val="DFF5E6"/>
          </a:solidFill>
          <a:ln/>
        </p:spPr>
      </p:sp>
      <p:sp>
        <p:nvSpPr>
          <p:cNvPr id="18" name="Text 16"/>
          <p:cNvSpPr txBox="1"/>
          <p:nvPr/>
        </p:nvSpPr>
        <p:spPr>
          <a:xfrm>
            <a:off x="4663440" y="4005072"/>
            <a:ext cx="2834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E7A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SOLUTION</a:t>
            </a:r>
            <a:endParaRPr lang="en-US" sz="1000" dirty="0"/>
          </a:p>
        </p:txBody>
      </p:sp>
      <p:sp>
        <p:nvSpPr>
          <p:cNvPr id="19" name="Text 17"/>
          <p:cNvSpPr txBox="1"/>
          <p:nvPr/>
        </p:nvSpPr>
        <p:spPr>
          <a:xfrm>
            <a:off x="4526280" y="4462272"/>
            <a:ext cx="31089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A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Added journald log collector to agent config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8046720" y="1737360"/>
            <a:ext cx="3566160" cy="3291840"/>
          </a:xfrm>
          <a:prstGeom prst="roundRect">
            <a:avLst>
              <a:gd name="adj" fmla="val 2222"/>
            </a:avLst>
          </a:prstGeom>
          <a:solidFill>
            <a:srgbClr val="FFFFFF"/>
          </a:solidFill>
          <a:ln w="15875">
            <a:solidFill>
              <a:srgbClr val="DCE6F5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>
            <a:off x="8275320" y="1965960"/>
            <a:ext cx="3108960" cy="502920"/>
          </a:xfrm>
          <a:prstGeom prst="roundRect">
            <a:avLst>
              <a:gd name="adj" fmla="val 9091"/>
            </a:avLst>
          </a:prstGeom>
          <a:solidFill>
            <a:srgbClr val="FDF1F0"/>
          </a:solidFill>
          <a:ln/>
        </p:spPr>
      </p:sp>
      <p:sp>
        <p:nvSpPr>
          <p:cNvPr id="22" name="Text 20"/>
          <p:cNvSpPr txBox="1"/>
          <p:nvPr/>
        </p:nvSpPr>
        <p:spPr>
          <a:xfrm>
            <a:off x="8412480" y="2039112"/>
            <a:ext cx="2834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E74C3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</a:t>
            </a:r>
            <a:endParaRPr lang="en-US" sz="1000" dirty="0"/>
          </a:p>
        </p:txBody>
      </p:sp>
      <p:sp>
        <p:nvSpPr>
          <p:cNvPr id="23" name="Text 21"/>
          <p:cNvSpPr txBox="1"/>
          <p:nvPr/>
        </p:nvSpPr>
        <p:spPr>
          <a:xfrm>
            <a:off x="8275320" y="2606040"/>
            <a:ext cx="31089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Wazuh API Authentication</a:t>
            </a:r>
            <a:endParaRPr lang="en-US" sz="1400" dirty="0"/>
          </a:p>
        </p:txBody>
      </p:sp>
      <p:sp>
        <p:nvSpPr>
          <p:cNvPr id="24" name="Text 22"/>
          <p:cNvSpPr txBox="1"/>
          <p:nvPr/>
        </p:nvSpPr>
        <p:spPr>
          <a:xfrm>
            <a:off x="8275320" y="3154680"/>
            <a:ext cx="31089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Persistent 401 errors on two separate installs</a:t>
            </a:r>
            <a:endParaRPr lang="en-US" sz="1150" dirty="0"/>
          </a:p>
        </p:txBody>
      </p:sp>
      <p:sp>
        <p:nvSpPr>
          <p:cNvPr id="25" name="Shape 23"/>
          <p:cNvSpPr/>
          <p:nvPr/>
        </p:nvSpPr>
        <p:spPr>
          <a:xfrm>
            <a:off x="8275320" y="3931920"/>
            <a:ext cx="3108960" cy="502920"/>
          </a:xfrm>
          <a:prstGeom prst="roundRect">
            <a:avLst>
              <a:gd name="adj" fmla="val 9091"/>
            </a:avLst>
          </a:prstGeom>
          <a:solidFill>
            <a:srgbClr val="DFF5E6"/>
          </a:solidFill>
          <a:ln/>
        </p:spPr>
      </p:sp>
      <p:sp>
        <p:nvSpPr>
          <p:cNvPr id="26" name="Text 24"/>
          <p:cNvSpPr txBox="1"/>
          <p:nvPr/>
        </p:nvSpPr>
        <p:spPr>
          <a:xfrm>
            <a:off x="8412480" y="4005072"/>
            <a:ext cx="2834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E7A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SOLUTION</a:t>
            </a:r>
            <a:endParaRPr lang="en-US" sz="1000" dirty="0"/>
          </a:p>
        </p:txBody>
      </p:sp>
      <p:sp>
        <p:nvSpPr>
          <p:cNvPr id="27" name="Text 25"/>
          <p:cNvSpPr txBox="1"/>
          <p:nvPr/>
        </p:nvSpPr>
        <p:spPr>
          <a:xfrm>
            <a:off x="8275320" y="4462272"/>
            <a:ext cx="31089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A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Read structured alert log file directly </a:t>
            </a:r>
            <a:r>
              <a:rPr lang="en-US" sz="1100" dirty="0" smtClean="0">
                <a:solidFill>
                  <a:srgbClr val="2A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100" dirty="0">
                <a:solidFill>
                  <a:srgbClr val="2A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legitimate alternative</a:t>
            </a:r>
            <a:endParaRPr lang="en-US" sz="1100" dirty="0"/>
          </a:p>
        </p:txBody>
      </p:sp>
      <p:sp>
        <p:nvSpPr>
          <p:cNvPr id="28" name="Text 26"/>
          <p:cNvSpPr txBox="1"/>
          <p:nvPr/>
        </p:nvSpPr>
        <p:spPr>
          <a:xfrm>
            <a:off x="548640" y="5257800"/>
            <a:ext cx="11064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 systems work rarely proceeds as documentation suggests </a:t>
            </a:r>
            <a:r>
              <a:rPr lang="en-US" sz="1350" i="1" dirty="0" smtClean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350" i="1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methodical troubleshooting was as important as the underlying ML theory.</a:t>
            </a:r>
            <a:endParaRPr lang="en-US" sz="1350" dirty="0"/>
          </a:p>
        </p:txBody>
      </p:sp>
      <p:sp>
        <p:nvSpPr>
          <p:cNvPr id="29" name="Text 27"/>
          <p:cNvSpPr txBox="1"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8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AI-Powered Threat Detection in SIEM</a:t>
            </a:r>
            <a:endParaRPr lang="en-US" sz="1000" dirty="0"/>
          </a:p>
        </p:txBody>
      </p:sp>
      <p:sp>
        <p:nvSpPr>
          <p:cNvPr id="30" name="Text 28"/>
          <p:cNvSpPr txBox="1"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CONCLUSIONS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713232"/>
            <a:ext cx="10607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Principal Conclusions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691640"/>
            <a:ext cx="502920" cy="502920"/>
          </a:xfrm>
          <a:prstGeom prst="ellipse">
            <a:avLst/>
          </a:prstGeom>
          <a:solidFill>
            <a:srgbClr val="15325C"/>
          </a:solidFill>
          <a:ln/>
        </p:spPr>
      </p:sp>
      <p:sp>
        <p:nvSpPr>
          <p:cNvPr id="5" name="Text 3"/>
          <p:cNvSpPr txBox="1"/>
          <p:nvPr/>
        </p:nvSpPr>
        <p:spPr>
          <a:xfrm>
            <a:off x="548640" y="169164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000" dirty="0"/>
          </a:p>
        </p:txBody>
      </p:sp>
      <p:sp>
        <p:nvSpPr>
          <p:cNvPr id="6" name="Text 4"/>
          <p:cNvSpPr txBox="1"/>
          <p:nvPr/>
        </p:nvSpPr>
        <p:spPr>
          <a:xfrm>
            <a:off x="1234440" y="1645920"/>
            <a:ext cx="102412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Decisive Operational Advantage</a:t>
            </a:r>
            <a:endParaRPr lang="en-US" sz="1550" dirty="0"/>
          </a:p>
        </p:txBody>
      </p:sp>
      <p:sp>
        <p:nvSpPr>
          <p:cNvPr id="7" name="Text 5"/>
          <p:cNvSpPr txBox="1"/>
          <p:nvPr/>
        </p:nvSpPr>
        <p:spPr>
          <a:xfrm>
            <a:off x="1234440" y="2039112"/>
            <a:ext cx="102412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ML detection eliminates the false-positive burden that defines rule-based SIEM detection </a:t>
            </a:r>
            <a:r>
              <a:rPr lang="en-US" sz="1250" dirty="0" smtClean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250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44,278 down to 0 on identical data.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548640" y="2743200"/>
            <a:ext cx="502920" cy="502920"/>
          </a:xfrm>
          <a:prstGeom prst="ellipse">
            <a:avLst/>
          </a:prstGeom>
          <a:solidFill>
            <a:srgbClr val="15325C"/>
          </a:solidFill>
          <a:ln/>
        </p:spPr>
      </p:sp>
      <p:sp>
        <p:nvSpPr>
          <p:cNvPr id="9" name="Text 7"/>
          <p:cNvSpPr txBox="1"/>
          <p:nvPr/>
        </p:nvSpPr>
        <p:spPr>
          <a:xfrm>
            <a:off x="548640" y="27432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000" dirty="0"/>
          </a:p>
        </p:txBody>
      </p:sp>
      <p:sp>
        <p:nvSpPr>
          <p:cNvPr id="10" name="Text 8"/>
          <p:cNvSpPr txBox="1"/>
          <p:nvPr/>
        </p:nvSpPr>
        <p:spPr>
          <a:xfrm>
            <a:off x="1234440" y="2697480"/>
            <a:ext cx="102412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Ensemble Methods Win</a:t>
            </a:r>
            <a:endParaRPr lang="en-US" sz="1550" dirty="0"/>
          </a:p>
        </p:txBody>
      </p:sp>
      <p:sp>
        <p:nvSpPr>
          <p:cNvPr id="11" name="Text 9"/>
          <p:cNvSpPr txBox="1"/>
          <p:nvPr/>
        </p:nvSpPr>
        <p:spPr>
          <a:xfrm>
            <a:off x="1234440" y="3090672"/>
            <a:ext cx="102412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Random Forest offers the best balance of accuracy, interpretability, and robustness for network traffic classification.</a:t>
            </a:r>
            <a:endParaRPr lang="en-US" sz="1250" dirty="0"/>
          </a:p>
        </p:txBody>
      </p:sp>
      <p:sp>
        <p:nvSpPr>
          <p:cNvPr id="12" name="Shape 10"/>
          <p:cNvSpPr/>
          <p:nvPr/>
        </p:nvSpPr>
        <p:spPr>
          <a:xfrm>
            <a:off x="548640" y="3794760"/>
            <a:ext cx="502920" cy="502920"/>
          </a:xfrm>
          <a:prstGeom prst="ellipse">
            <a:avLst/>
          </a:prstGeom>
          <a:solidFill>
            <a:srgbClr val="15325C"/>
          </a:solidFill>
          <a:ln/>
        </p:spPr>
      </p:sp>
      <p:sp>
        <p:nvSpPr>
          <p:cNvPr id="13" name="Text 11"/>
          <p:cNvSpPr txBox="1"/>
          <p:nvPr/>
        </p:nvSpPr>
        <p:spPr>
          <a:xfrm>
            <a:off x="548640" y="379476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000" dirty="0"/>
          </a:p>
        </p:txBody>
      </p:sp>
      <p:sp>
        <p:nvSpPr>
          <p:cNvPr id="14" name="Text 12"/>
          <p:cNvSpPr txBox="1"/>
          <p:nvPr/>
        </p:nvSpPr>
        <p:spPr>
          <a:xfrm>
            <a:off x="1234440" y="3749040"/>
            <a:ext cx="102412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Behaviour Beats Shortcuts</a:t>
            </a:r>
            <a:endParaRPr lang="en-US" sz="1550" dirty="0"/>
          </a:p>
        </p:txBody>
      </p:sp>
      <p:sp>
        <p:nvSpPr>
          <p:cNvPr id="15" name="Text 13"/>
          <p:cNvSpPr txBox="1"/>
          <p:nvPr/>
        </p:nvSpPr>
        <p:spPr>
          <a:xfrm>
            <a:off x="1234440" y="4142232"/>
            <a:ext cx="102412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model built on behavioural features detects brute force without depending on a specific port </a:t>
            </a:r>
            <a:r>
              <a:rPr lang="en-US" sz="1250" dirty="0" smtClean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250" dirty="0">
                <a:solidFill>
                  <a:srgbClr val="5A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more robust to evasion.</a:t>
            </a:r>
            <a:endParaRPr lang="en-US" sz="1250" dirty="0"/>
          </a:p>
        </p:txBody>
      </p:sp>
      <p:sp>
        <p:nvSpPr>
          <p:cNvPr id="16" name="Shape 14"/>
          <p:cNvSpPr/>
          <p:nvPr/>
        </p:nvSpPr>
        <p:spPr>
          <a:xfrm>
            <a:off x="548640" y="5029200"/>
            <a:ext cx="11064240" cy="1234440"/>
          </a:xfrm>
          <a:prstGeom prst="roundRect">
            <a:avLst>
              <a:gd name="adj" fmla="val 5926"/>
            </a:avLst>
          </a:prstGeom>
          <a:solidFill>
            <a:srgbClr val="FFF6E5"/>
          </a:solidFill>
          <a:ln w="12700">
            <a:solidFill>
              <a:srgbClr val="F5DFA6"/>
            </a:solidFill>
            <a:prstDash val="solid"/>
          </a:ln>
        </p:spPr>
      </p:sp>
      <p:sp>
        <p:nvSpPr>
          <p:cNvPr id="17" name="Text 15"/>
          <p:cNvSpPr txBox="1"/>
          <p:nvPr/>
        </p:nvSpPr>
        <p:spPr>
          <a:xfrm>
            <a:off x="822960" y="516636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8A641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Honest Limitation</a:t>
            </a:r>
            <a:endParaRPr lang="en-US" sz="1300" dirty="0"/>
          </a:p>
        </p:txBody>
      </p:sp>
      <p:sp>
        <p:nvSpPr>
          <p:cNvPr id="18" name="Text 16"/>
          <p:cNvSpPr txBox="1"/>
          <p:nvPr/>
        </p:nvSpPr>
        <p:spPr>
          <a:xfrm>
            <a:off x="822960" y="5486400"/>
            <a:ext cx="105156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5C441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live integration revealed a domain mismatch: the model, trained on network flow features, does not directly apply to SSH log data. Future work: retrain directly on log-based features.</a:t>
            </a:r>
            <a:endParaRPr lang="en-US" sz="1250" dirty="0"/>
          </a:p>
        </p:txBody>
      </p:sp>
      <p:sp>
        <p:nvSpPr>
          <p:cNvPr id="19" name="Text 17"/>
          <p:cNvSpPr txBox="1"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8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AI-Powered Threat Detection in SIEM</a:t>
            </a:r>
            <a:endParaRPr lang="en-US" sz="1000" dirty="0"/>
          </a:p>
        </p:txBody>
      </p:sp>
      <p:sp>
        <p:nvSpPr>
          <p:cNvPr id="20" name="Text 18"/>
          <p:cNvSpPr txBox="1"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1148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 WORK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713232"/>
            <a:ext cx="10607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Where This Project Goes Next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828800"/>
            <a:ext cx="11064240" cy="658368"/>
          </a:xfrm>
          <a:prstGeom prst="roundRect">
            <a:avLst>
              <a:gd name="adj" fmla="val 8333"/>
            </a:avLst>
          </a:prstGeom>
          <a:solidFill>
            <a:srgbClr val="F2F6FC"/>
          </a:solidFill>
          <a:ln w="9525">
            <a:solidFill>
              <a:srgbClr val="DCE6F5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731520" y="1975104"/>
            <a:ext cx="365760" cy="365760"/>
          </a:xfrm>
          <a:prstGeom prst="ellipse">
            <a:avLst/>
          </a:prstGeom>
          <a:solidFill>
            <a:srgbClr val="2ECC71"/>
          </a:solidFill>
          <a:ln/>
        </p:spPr>
      </p:sp>
      <p:sp>
        <p:nvSpPr>
          <p:cNvPr id="6" name="Text 4"/>
          <p:cNvSpPr txBox="1"/>
          <p:nvPr/>
        </p:nvSpPr>
        <p:spPr>
          <a:xfrm>
            <a:off x="731520" y="1975104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300" dirty="0"/>
          </a:p>
        </p:txBody>
      </p:sp>
      <p:sp>
        <p:nvSpPr>
          <p:cNvPr id="7" name="Text 5"/>
          <p:cNvSpPr txBox="1"/>
          <p:nvPr/>
        </p:nvSpPr>
        <p:spPr>
          <a:xfrm>
            <a:off x="1280160" y="1901952"/>
            <a:ext cx="101498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Retrain the model directly on SSH log features </a:t>
            </a:r>
            <a:r>
              <a:rPr lang="en-US" sz="1300" dirty="0" smtClean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3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failed-attempt counts, timing, failure ratios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548640" y="2606040"/>
            <a:ext cx="11064240" cy="658368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9525">
            <a:solidFill>
              <a:srgbClr val="DCE6F5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731520" y="2752344"/>
            <a:ext cx="365760" cy="365760"/>
          </a:xfrm>
          <a:prstGeom prst="ellipse">
            <a:avLst/>
          </a:prstGeom>
          <a:solidFill>
            <a:srgbClr val="2ECC71"/>
          </a:solidFill>
          <a:ln/>
        </p:spPr>
      </p:sp>
      <p:sp>
        <p:nvSpPr>
          <p:cNvPr id="10" name="Text 8"/>
          <p:cNvSpPr txBox="1"/>
          <p:nvPr/>
        </p:nvSpPr>
        <p:spPr>
          <a:xfrm>
            <a:off x="731520" y="2752344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300" dirty="0"/>
          </a:p>
        </p:txBody>
      </p:sp>
      <p:sp>
        <p:nvSpPr>
          <p:cNvPr id="11" name="Text 9"/>
          <p:cNvSpPr txBox="1"/>
          <p:nvPr/>
        </p:nvSpPr>
        <p:spPr>
          <a:xfrm>
            <a:off x="1280160" y="2679192"/>
            <a:ext cx="101498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a larger, multi-session real traffic dataset with varying attack ports and hosts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548640" y="3383280"/>
            <a:ext cx="11064240" cy="658368"/>
          </a:xfrm>
          <a:prstGeom prst="roundRect">
            <a:avLst>
              <a:gd name="adj" fmla="val 8333"/>
            </a:avLst>
          </a:prstGeom>
          <a:solidFill>
            <a:srgbClr val="F2F6FC"/>
          </a:solidFill>
          <a:ln w="9525">
            <a:solidFill>
              <a:srgbClr val="DCE6F5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731520" y="3529584"/>
            <a:ext cx="365760" cy="365760"/>
          </a:xfrm>
          <a:prstGeom prst="ellipse">
            <a:avLst/>
          </a:prstGeom>
          <a:solidFill>
            <a:srgbClr val="2ECC71"/>
          </a:solidFill>
          <a:ln/>
        </p:spPr>
      </p:sp>
      <p:sp>
        <p:nvSpPr>
          <p:cNvPr id="14" name="Text 12"/>
          <p:cNvSpPr txBox="1"/>
          <p:nvPr/>
        </p:nvSpPr>
        <p:spPr>
          <a:xfrm>
            <a:off x="731520" y="3529584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300" dirty="0"/>
          </a:p>
        </p:txBody>
      </p:sp>
      <p:sp>
        <p:nvSpPr>
          <p:cNvPr id="15" name="Text 13"/>
          <p:cNvSpPr txBox="1"/>
          <p:nvPr/>
        </p:nvSpPr>
        <p:spPr>
          <a:xfrm>
            <a:off x="1280160" y="3456432"/>
            <a:ext cx="101498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Combine multiple behavioural signals to reduce false positives from shared network gateways</a:t>
            </a:r>
            <a:endParaRPr lang="en-US" sz="1300" dirty="0"/>
          </a:p>
        </p:txBody>
      </p:sp>
      <p:sp>
        <p:nvSpPr>
          <p:cNvPr id="16" name="Shape 14"/>
          <p:cNvSpPr/>
          <p:nvPr/>
        </p:nvSpPr>
        <p:spPr>
          <a:xfrm>
            <a:off x="548640" y="4160520"/>
            <a:ext cx="11064240" cy="658368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9525">
            <a:solidFill>
              <a:srgbClr val="DCE6F5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731520" y="4306824"/>
            <a:ext cx="365760" cy="365760"/>
          </a:xfrm>
          <a:prstGeom prst="ellipse">
            <a:avLst/>
          </a:prstGeom>
          <a:solidFill>
            <a:srgbClr val="2ECC71"/>
          </a:solidFill>
          <a:ln/>
        </p:spPr>
      </p:sp>
      <p:sp>
        <p:nvSpPr>
          <p:cNvPr id="18" name="Text 16"/>
          <p:cNvSpPr txBox="1"/>
          <p:nvPr/>
        </p:nvSpPr>
        <p:spPr>
          <a:xfrm>
            <a:off x="731520" y="4306824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300" dirty="0"/>
          </a:p>
        </p:txBody>
      </p:sp>
      <p:sp>
        <p:nvSpPr>
          <p:cNvPr id="19" name="Text 17"/>
          <p:cNvSpPr txBox="1"/>
          <p:nvPr/>
        </p:nvSpPr>
        <p:spPr>
          <a:xfrm>
            <a:off x="1280160" y="4233672"/>
            <a:ext cx="101498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Push detections back into Wazuh as automated active responses (e.g. block offending IPs)</a:t>
            </a:r>
            <a:endParaRPr lang="en-US" sz="1300" dirty="0"/>
          </a:p>
        </p:txBody>
      </p:sp>
      <p:sp>
        <p:nvSpPr>
          <p:cNvPr id="20" name="Shape 18"/>
          <p:cNvSpPr/>
          <p:nvPr/>
        </p:nvSpPr>
        <p:spPr>
          <a:xfrm>
            <a:off x="548640" y="4937760"/>
            <a:ext cx="11064240" cy="658368"/>
          </a:xfrm>
          <a:prstGeom prst="roundRect">
            <a:avLst>
              <a:gd name="adj" fmla="val 8333"/>
            </a:avLst>
          </a:prstGeom>
          <a:solidFill>
            <a:srgbClr val="F2F6FC"/>
          </a:solidFill>
          <a:ln w="9525">
            <a:solidFill>
              <a:srgbClr val="DCE6F5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>
            <a:off x="731520" y="5084064"/>
            <a:ext cx="365760" cy="365760"/>
          </a:xfrm>
          <a:prstGeom prst="ellipse">
            <a:avLst/>
          </a:prstGeom>
          <a:solidFill>
            <a:srgbClr val="2ECC71"/>
          </a:solidFill>
          <a:ln/>
        </p:spPr>
      </p:sp>
      <p:sp>
        <p:nvSpPr>
          <p:cNvPr id="22" name="Text 20"/>
          <p:cNvSpPr txBox="1"/>
          <p:nvPr/>
        </p:nvSpPr>
        <p:spPr>
          <a:xfrm>
            <a:off x="731520" y="5084064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300" dirty="0"/>
          </a:p>
        </p:txBody>
      </p:sp>
      <p:sp>
        <p:nvSpPr>
          <p:cNvPr id="23" name="Text 21"/>
          <p:cNvSpPr txBox="1"/>
          <p:nvPr/>
        </p:nvSpPr>
        <p:spPr>
          <a:xfrm>
            <a:off x="1280160" y="5010912"/>
            <a:ext cx="101498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Extend the approach to other CICIDS attack categories </a:t>
            </a:r>
            <a:r>
              <a:rPr lang="en-US" sz="1300" dirty="0" smtClean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3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DoS, port scanning</a:t>
            </a:r>
            <a:endParaRPr lang="en-US" sz="1300" dirty="0"/>
          </a:p>
        </p:txBody>
      </p:sp>
      <p:sp>
        <p:nvSpPr>
          <p:cNvPr id="24" name="Text 22"/>
          <p:cNvSpPr txBox="1"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8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AI-Powered Threat Detection in SIEM</a:t>
            </a:r>
            <a:endParaRPr lang="en-US" sz="1000" dirty="0"/>
          </a:p>
        </p:txBody>
      </p:sp>
      <p:sp>
        <p:nvSpPr>
          <p:cNvPr id="25" name="Text 23"/>
          <p:cNvSpPr txBox="1"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1F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B1F3A"/>
          </a:solidFill>
          <a:ln/>
        </p:spPr>
      </p:sp>
      <p:sp>
        <p:nvSpPr>
          <p:cNvPr id="3" name="Text 1"/>
          <p:cNvSpPr txBox="1"/>
          <p:nvPr/>
        </p:nvSpPr>
        <p:spPr>
          <a:xfrm>
            <a:off x="822960" y="3017520"/>
            <a:ext cx="91440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</a:t>
            </a:r>
            <a:endParaRPr lang="en-US" sz="4400" dirty="0"/>
          </a:p>
        </p:txBody>
      </p:sp>
      <p:sp>
        <p:nvSpPr>
          <p:cNvPr id="4" name="Text 2"/>
          <p:cNvSpPr txBox="1"/>
          <p:nvPr/>
        </p:nvSpPr>
        <p:spPr>
          <a:xfrm>
            <a:off x="822960" y="3200400"/>
            <a:ext cx="9144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822960" y="3931920"/>
            <a:ext cx="2743200" cy="0"/>
          </a:xfrm>
          <a:prstGeom prst="line">
            <a:avLst/>
          </a:prstGeom>
          <a:noFill/>
          <a:ln w="25400">
            <a:solidFill>
              <a:srgbClr val="2ECC71"/>
            </a:solidFill>
            <a:prstDash val="solid"/>
          </a:ln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15581</TotalTime>
  <Words>1332</Words>
  <Application>Microsoft Office PowerPoint</Application>
  <PresentationFormat>Widescreen</PresentationFormat>
  <Paragraphs>292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Cambria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Habibullah Shaikh</cp:lastModifiedBy>
  <cp:revision>9</cp:revision>
  <dcterms:created xsi:type="dcterms:W3CDTF">2026-09-05T14:04:55Z</dcterms:created>
  <dcterms:modified xsi:type="dcterms:W3CDTF">2026-10-01T10:26:47Z</dcterms:modified>
</cp:coreProperties>
</file>