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76" r:id="rId3"/>
    <p:sldId id="257" r:id="rId4"/>
    <p:sldId id="258" r:id="rId5"/>
    <p:sldId id="268" r:id="rId6"/>
    <p:sldId id="269" r:id="rId7"/>
    <p:sldId id="270" r:id="rId8"/>
    <p:sldId id="271" r:id="rId9"/>
    <p:sldId id="272" r:id="rId10"/>
    <p:sldId id="273" r:id="rId11"/>
    <p:sldId id="259" r:id="rId12"/>
    <p:sldId id="260" r:id="rId13"/>
    <p:sldId id="261" r:id="rId14"/>
    <p:sldId id="262" r:id="rId15"/>
    <p:sldId id="263" r:id="rId16"/>
    <p:sldId id="264" r:id="rId17"/>
    <p:sldId id="265" r:id="rId18"/>
    <p:sldId id="266" r:id="rId19"/>
    <p:sldId id="277" r:id="rId20"/>
    <p:sldId id="267"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78" autoAdjust="0"/>
    <p:restoredTop sz="93455" autoAdjust="0"/>
  </p:normalViewPr>
  <p:slideViewPr>
    <p:cSldViewPr snapToGrid="0">
      <p:cViewPr varScale="1">
        <p:scale>
          <a:sx n="65" d="100"/>
          <a:sy n="65" d="100"/>
        </p:scale>
        <p:origin x="72" y="3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8A64864-F17C-4F47-836F-4921A3A9F25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BD17DBD-BA66-47BE-A2C4-6D327C186089}">
      <dgm:prSet/>
      <dgm:spPr/>
      <dgm:t>
        <a:bodyPr/>
        <a:lstStyle/>
        <a:p>
          <a:r>
            <a:rPr lang="en-GB"/>
            <a:t>This framework has divided professional value in three elements which are as follows-</a:t>
          </a:r>
          <a:endParaRPr lang="en-US"/>
        </a:p>
      </dgm:t>
    </dgm:pt>
    <dgm:pt modelId="{51EF02A6-37D4-4777-A565-0ED0C9C530F6}" type="parTrans" cxnId="{DE831CF4-E028-4D54-8038-1ED8C2510092}">
      <dgm:prSet/>
      <dgm:spPr/>
      <dgm:t>
        <a:bodyPr/>
        <a:lstStyle/>
        <a:p>
          <a:endParaRPr lang="en-US"/>
        </a:p>
      </dgm:t>
    </dgm:pt>
    <dgm:pt modelId="{E7787F13-FE34-41CC-954B-39176E389BF2}" type="sibTrans" cxnId="{DE831CF4-E028-4D54-8038-1ED8C2510092}">
      <dgm:prSet/>
      <dgm:spPr/>
      <dgm:t>
        <a:bodyPr/>
        <a:lstStyle/>
        <a:p>
          <a:endParaRPr lang="en-US"/>
        </a:p>
      </dgm:t>
    </dgm:pt>
    <dgm:pt modelId="{1459CCA9-CF6E-4D41-B5D5-23C12E60E78D}">
      <dgm:prSet/>
      <dgm:spPr/>
      <dgm:t>
        <a:bodyPr/>
        <a:lstStyle/>
        <a:p>
          <a:r>
            <a:rPr lang="en-GB" b="1"/>
            <a:t>Principles led:</a:t>
          </a:r>
          <a:endParaRPr lang="en-US"/>
        </a:p>
      </dgm:t>
    </dgm:pt>
    <dgm:pt modelId="{DDBC6D1D-76BC-4E82-AA8C-EDC7DD05DBC3}" type="parTrans" cxnId="{EBCCAA12-F43D-46BE-866C-2BDB9F5ECF51}">
      <dgm:prSet/>
      <dgm:spPr/>
      <dgm:t>
        <a:bodyPr/>
        <a:lstStyle/>
        <a:p>
          <a:endParaRPr lang="en-US"/>
        </a:p>
      </dgm:t>
    </dgm:pt>
    <dgm:pt modelId="{D2CE0DA5-6E66-430E-9101-CC6D013EE37D}" type="sibTrans" cxnId="{EBCCAA12-F43D-46BE-866C-2BDB9F5ECF51}">
      <dgm:prSet/>
      <dgm:spPr/>
      <dgm:t>
        <a:bodyPr/>
        <a:lstStyle/>
        <a:p>
          <a:endParaRPr lang="en-US"/>
        </a:p>
      </dgm:t>
    </dgm:pt>
    <dgm:pt modelId="{D35BE939-D838-49AB-9899-D9202CCF4724}">
      <dgm:prSet/>
      <dgm:spPr/>
      <dgm:t>
        <a:bodyPr/>
        <a:lstStyle/>
        <a:p>
          <a:r>
            <a:rPr lang="en-GB"/>
            <a:t>it says that decisions of HR, must be influenced by the beliefs and principles especially when there is change in the organisation.</a:t>
          </a:r>
          <a:endParaRPr lang="en-US"/>
        </a:p>
      </dgm:t>
    </dgm:pt>
    <dgm:pt modelId="{DE2DD849-7CDB-4D0E-9149-B962FA488F71}" type="parTrans" cxnId="{74675A6D-9A20-4ACA-894A-60FCC90B24CC}">
      <dgm:prSet/>
      <dgm:spPr/>
      <dgm:t>
        <a:bodyPr/>
        <a:lstStyle/>
        <a:p>
          <a:endParaRPr lang="en-US"/>
        </a:p>
      </dgm:t>
    </dgm:pt>
    <dgm:pt modelId="{4CFCF246-AB1E-45D5-AB65-789751E3D807}" type="sibTrans" cxnId="{74675A6D-9A20-4ACA-894A-60FCC90B24CC}">
      <dgm:prSet/>
      <dgm:spPr/>
      <dgm:t>
        <a:bodyPr/>
        <a:lstStyle/>
        <a:p>
          <a:endParaRPr lang="en-US"/>
        </a:p>
      </dgm:t>
    </dgm:pt>
    <dgm:pt modelId="{48847370-6DCD-44E3-9AF2-4614A84D18B0}">
      <dgm:prSet/>
      <dgm:spPr/>
      <dgm:t>
        <a:bodyPr/>
        <a:lstStyle/>
        <a:p>
          <a:r>
            <a:rPr lang="en-GB"/>
            <a:t>This model have provided values and beliefs and HR should follow this model while making decisions to attain sustainability.</a:t>
          </a:r>
          <a:endParaRPr lang="en-US"/>
        </a:p>
      </dgm:t>
    </dgm:pt>
    <dgm:pt modelId="{3500DD94-6CB0-40B8-ADEE-E5BC66BB77A7}" type="parTrans" cxnId="{E80DD722-A131-47BC-908F-005718603A30}">
      <dgm:prSet/>
      <dgm:spPr/>
      <dgm:t>
        <a:bodyPr/>
        <a:lstStyle/>
        <a:p>
          <a:endParaRPr lang="en-US"/>
        </a:p>
      </dgm:t>
    </dgm:pt>
    <dgm:pt modelId="{56514072-77A0-4C90-9E06-146CC74E03C2}" type="sibTrans" cxnId="{E80DD722-A131-47BC-908F-005718603A30}">
      <dgm:prSet/>
      <dgm:spPr/>
      <dgm:t>
        <a:bodyPr/>
        <a:lstStyle/>
        <a:p>
          <a:endParaRPr lang="en-US"/>
        </a:p>
      </dgm:t>
    </dgm:pt>
    <dgm:pt modelId="{574E0074-9F79-4342-99FB-6DF6AB76B85A}" type="pres">
      <dgm:prSet presAssocID="{18A64864-F17C-4F47-836F-4921A3A9F25B}" presName="root" presStyleCnt="0">
        <dgm:presLayoutVars>
          <dgm:dir/>
          <dgm:resizeHandles val="exact"/>
        </dgm:presLayoutVars>
      </dgm:prSet>
      <dgm:spPr/>
    </dgm:pt>
    <dgm:pt modelId="{91032C9C-87BF-4EFC-9BCA-20656A264730}" type="pres">
      <dgm:prSet presAssocID="{5BD17DBD-BA66-47BE-A2C4-6D327C186089}" presName="compNode" presStyleCnt="0"/>
      <dgm:spPr/>
    </dgm:pt>
    <dgm:pt modelId="{F1189987-0219-4859-92A0-68E8799479E7}" type="pres">
      <dgm:prSet presAssocID="{5BD17DBD-BA66-47BE-A2C4-6D327C186089}" presName="bgRect" presStyleLbl="bgShp" presStyleIdx="0" presStyleCnt="4"/>
      <dgm:spPr/>
    </dgm:pt>
    <dgm:pt modelId="{90E686EE-4E30-4E79-BB51-C24DB8A5197A}" type="pres">
      <dgm:prSet presAssocID="{5BD17DBD-BA66-47BE-A2C4-6D327C18608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956B8629-962B-4598-A460-72DED6BA6301}" type="pres">
      <dgm:prSet presAssocID="{5BD17DBD-BA66-47BE-A2C4-6D327C186089}" presName="spaceRect" presStyleCnt="0"/>
      <dgm:spPr/>
    </dgm:pt>
    <dgm:pt modelId="{627AF370-DB19-4E8F-A9D7-903B04225683}" type="pres">
      <dgm:prSet presAssocID="{5BD17DBD-BA66-47BE-A2C4-6D327C186089}" presName="parTx" presStyleLbl="revTx" presStyleIdx="0" presStyleCnt="4">
        <dgm:presLayoutVars>
          <dgm:chMax val="0"/>
          <dgm:chPref val="0"/>
        </dgm:presLayoutVars>
      </dgm:prSet>
      <dgm:spPr/>
    </dgm:pt>
    <dgm:pt modelId="{C38FC581-FCAA-4E51-BE98-4CA0CDB33E1D}" type="pres">
      <dgm:prSet presAssocID="{E7787F13-FE34-41CC-954B-39176E389BF2}" presName="sibTrans" presStyleCnt="0"/>
      <dgm:spPr/>
    </dgm:pt>
    <dgm:pt modelId="{EF057F05-1DE4-4FED-83CF-78FBCEB80C6C}" type="pres">
      <dgm:prSet presAssocID="{1459CCA9-CF6E-4D41-B5D5-23C12E60E78D}" presName="compNode" presStyleCnt="0"/>
      <dgm:spPr/>
    </dgm:pt>
    <dgm:pt modelId="{8F61B73E-A543-40BD-AE14-4934151CAEDC}" type="pres">
      <dgm:prSet presAssocID="{1459CCA9-CF6E-4D41-B5D5-23C12E60E78D}" presName="bgRect" presStyleLbl="bgShp" presStyleIdx="1" presStyleCnt="4"/>
      <dgm:spPr/>
    </dgm:pt>
    <dgm:pt modelId="{8CC5DCCD-E132-4F05-8BAE-E0F16452FAA3}" type="pres">
      <dgm:prSet presAssocID="{1459CCA9-CF6E-4D41-B5D5-23C12E60E7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84F31F8C-0939-4C18-B00B-65D5C405EA1C}" type="pres">
      <dgm:prSet presAssocID="{1459CCA9-CF6E-4D41-B5D5-23C12E60E78D}" presName="spaceRect" presStyleCnt="0"/>
      <dgm:spPr/>
    </dgm:pt>
    <dgm:pt modelId="{95B98399-0C5D-406E-8F8B-3037A6B30ED5}" type="pres">
      <dgm:prSet presAssocID="{1459CCA9-CF6E-4D41-B5D5-23C12E60E78D}" presName="parTx" presStyleLbl="revTx" presStyleIdx="1" presStyleCnt="4">
        <dgm:presLayoutVars>
          <dgm:chMax val="0"/>
          <dgm:chPref val="0"/>
        </dgm:presLayoutVars>
      </dgm:prSet>
      <dgm:spPr/>
    </dgm:pt>
    <dgm:pt modelId="{08D8946E-8102-4D9A-83C4-8B857F7053C5}" type="pres">
      <dgm:prSet presAssocID="{D2CE0DA5-6E66-430E-9101-CC6D013EE37D}" presName="sibTrans" presStyleCnt="0"/>
      <dgm:spPr/>
    </dgm:pt>
    <dgm:pt modelId="{229D28D9-0346-40B4-AEE0-8C22C269E0BB}" type="pres">
      <dgm:prSet presAssocID="{D35BE939-D838-49AB-9899-D9202CCF4724}" presName="compNode" presStyleCnt="0"/>
      <dgm:spPr/>
    </dgm:pt>
    <dgm:pt modelId="{5E474E81-38EF-4E56-9874-A1CA10084945}" type="pres">
      <dgm:prSet presAssocID="{D35BE939-D838-49AB-9899-D9202CCF4724}" presName="bgRect" presStyleLbl="bgShp" presStyleIdx="2" presStyleCnt="4"/>
      <dgm:spPr/>
    </dgm:pt>
    <dgm:pt modelId="{25DEC839-6935-4AEF-8016-A128A5118FCA}" type="pres">
      <dgm:prSet presAssocID="{D35BE939-D838-49AB-9899-D9202CCF472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0159261C-06B9-4651-9D39-51F70881E1A5}" type="pres">
      <dgm:prSet presAssocID="{D35BE939-D838-49AB-9899-D9202CCF4724}" presName="spaceRect" presStyleCnt="0"/>
      <dgm:spPr/>
    </dgm:pt>
    <dgm:pt modelId="{AAF0B0E1-EEE5-4932-9C70-A7F33311485D}" type="pres">
      <dgm:prSet presAssocID="{D35BE939-D838-49AB-9899-D9202CCF4724}" presName="parTx" presStyleLbl="revTx" presStyleIdx="2" presStyleCnt="4">
        <dgm:presLayoutVars>
          <dgm:chMax val="0"/>
          <dgm:chPref val="0"/>
        </dgm:presLayoutVars>
      </dgm:prSet>
      <dgm:spPr/>
    </dgm:pt>
    <dgm:pt modelId="{9F3B510B-4EA1-4084-865F-392D8291EA64}" type="pres">
      <dgm:prSet presAssocID="{4CFCF246-AB1E-45D5-AB65-789751E3D807}" presName="sibTrans" presStyleCnt="0"/>
      <dgm:spPr/>
    </dgm:pt>
    <dgm:pt modelId="{61EC4357-61C1-419E-9E90-3C4907516F31}" type="pres">
      <dgm:prSet presAssocID="{48847370-6DCD-44E3-9AF2-4614A84D18B0}" presName="compNode" presStyleCnt="0"/>
      <dgm:spPr/>
    </dgm:pt>
    <dgm:pt modelId="{06CB6507-B2B7-41E7-BB5C-4A0240ABE1D6}" type="pres">
      <dgm:prSet presAssocID="{48847370-6DCD-44E3-9AF2-4614A84D18B0}" presName="bgRect" presStyleLbl="bgShp" presStyleIdx="3" presStyleCnt="4"/>
      <dgm:spPr/>
    </dgm:pt>
    <dgm:pt modelId="{348C5CA2-DA7D-4DC8-AEE4-466C1E1B862F}" type="pres">
      <dgm:prSet presAssocID="{48847370-6DCD-44E3-9AF2-4614A84D18B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E6B44D35-AE95-4D15-BDF9-874F4D4F3CA2}" type="pres">
      <dgm:prSet presAssocID="{48847370-6DCD-44E3-9AF2-4614A84D18B0}" presName="spaceRect" presStyleCnt="0"/>
      <dgm:spPr/>
    </dgm:pt>
    <dgm:pt modelId="{75DE8B46-6B34-4AA4-B3F9-218D689E5AEF}" type="pres">
      <dgm:prSet presAssocID="{48847370-6DCD-44E3-9AF2-4614A84D18B0}" presName="parTx" presStyleLbl="revTx" presStyleIdx="3" presStyleCnt="4">
        <dgm:presLayoutVars>
          <dgm:chMax val="0"/>
          <dgm:chPref val="0"/>
        </dgm:presLayoutVars>
      </dgm:prSet>
      <dgm:spPr/>
    </dgm:pt>
  </dgm:ptLst>
  <dgm:cxnLst>
    <dgm:cxn modelId="{EBCCAA12-F43D-46BE-866C-2BDB9F5ECF51}" srcId="{18A64864-F17C-4F47-836F-4921A3A9F25B}" destId="{1459CCA9-CF6E-4D41-B5D5-23C12E60E78D}" srcOrd="1" destOrd="0" parTransId="{DDBC6D1D-76BC-4E82-AA8C-EDC7DD05DBC3}" sibTransId="{D2CE0DA5-6E66-430E-9101-CC6D013EE37D}"/>
    <dgm:cxn modelId="{E80DD722-A131-47BC-908F-005718603A30}" srcId="{18A64864-F17C-4F47-836F-4921A3A9F25B}" destId="{48847370-6DCD-44E3-9AF2-4614A84D18B0}" srcOrd="3" destOrd="0" parTransId="{3500DD94-6CB0-40B8-ADEE-E5BC66BB77A7}" sibTransId="{56514072-77A0-4C90-9E06-146CC74E03C2}"/>
    <dgm:cxn modelId="{2E421230-7D8F-47B2-9478-C65C10A31385}" type="presOf" srcId="{18A64864-F17C-4F47-836F-4921A3A9F25B}" destId="{574E0074-9F79-4342-99FB-6DF6AB76B85A}" srcOrd="0" destOrd="0" presId="urn:microsoft.com/office/officeart/2018/2/layout/IconVerticalSolidList"/>
    <dgm:cxn modelId="{74675A6D-9A20-4ACA-894A-60FCC90B24CC}" srcId="{18A64864-F17C-4F47-836F-4921A3A9F25B}" destId="{D35BE939-D838-49AB-9899-D9202CCF4724}" srcOrd="2" destOrd="0" parTransId="{DE2DD849-7CDB-4D0E-9149-B962FA488F71}" sibTransId="{4CFCF246-AB1E-45D5-AB65-789751E3D807}"/>
    <dgm:cxn modelId="{0E6BA191-5878-4871-AF2C-DA4C4DF8506A}" type="presOf" srcId="{1459CCA9-CF6E-4D41-B5D5-23C12E60E78D}" destId="{95B98399-0C5D-406E-8F8B-3037A6B30ED5}" srcOrd="0" destOrd="0" presId="urn:microsoft.com/office/officeart/2018/2/layout/IconVerticalSolidList"/>
    <dgm:cxn modelId="{B7E5DA9F-9D3B-415B-8954-4D6D325BB842}" type="presOf" srcId="{48847370-6DCD-44E3-9AF2-4614A84D18B0}" destId="{75DE8B46-6B34-4AA4-B3F9-218D689E5AEF}" srcOrd="0" destOrd="0" presId="urn:microsoft.com/office/officeart/2018/2/layout/IconVerticalSolidList"/>
    <dgm:cxn modelId="{6D35D9B8-409C-40C2-9F27-6FF2F3EDDB32}" type="presOf" srcId="{5BD17DBD-BA66-47BE-A2C4-6D327C186089}" destId="{627AF370-DB19-4E8F-A9D7-903B04225683}" srcOrd="0" destOrd="0" presId="urn:microsoft.com/office/officeart/2018/2/layout/IconVerticalSolidList"/>
    <dgm:cxn modelId="{43073AC1-F3DE-4F4F-A213-EFB8D1731E85}" type="presOf" srcId="{D35BE939-D838-49AB-9899-D9202CCF4724}" destId="{AAF0B0E1-EEE5-4932-9C70-A7F33311485D}" srcOrd="0" destOrd="0" presId="urn:microsoft.com/office/officeart/2018/2/layout/IconVerticalSolidList"/>
    <dgm:cxn modelId="{DE831CF4-E028-4D54-8038-1ED8C2510092}" srcId="{18A64864-F17C-4F47-836F-4921A3A9F25B}" destId="{5BD17DBD-BA66-47BE-A2C4-6D327C186089}" srcOrd="0" destOrd="0" parTransId="{51EF02A6-37D4-4777-A565-0ED0C9C530F6}" sibTransId="{E7787F13-FE34-41CC-954B-39176E389BF2}"/>
    <dgm:cxn modelId="{8A64C159-06FF-461E-9C10-10A31F11B332}" type="presParOf" srcId="{574E0074-9F79-4342-99FB-6DF6AB76B85A}" destId="{91032C9C-87BF-4EFC-9BCA-20656A264730}" srcOrd="0" destOrd="0" presId="urn:microsoft.com/office/officeart/2018/2/layout/IconVerticalSolidList"/>
    <dgm:cxn modelId="{E3991898-EBA6-4CA3-8CE5-702ED6ACC601}" type="presParOf" srcId="{91032C9C-87BF-4EFC-9BCA-20656A264730}" destId="{F1189987-0219-4859-92A0-68E8799479E7}" srcOrd="0" destOrd="0" presId="urn:microsoft.com/office/officeart/2018/2/layout/IconVerticalSolidList"/>
    <dgm:cxn modelId="{07FA1EEA-D626-478A-833E-29D2DB72CA53}" type="presParOf" srcId="{91032C9C-87BF-4EFC-9BCA-20656A264730}" destId="{90E686EE-4E30-4E79-BB51-C24DB8A5197A}" srcOrd="1" destOrd="0" presId="urn:microsoft.com/office/officeart/2018/2/layout/IconVerticalSolidList"/>
    <dgm:cxn modelId="{8F445F6C-E406-470F-9BD3-54C1F4EDE570}" type="presParOf" srcId="{91032C9C-87BF-4EFC-9BCA-20656A264730}" destId="{956B8629-962B-4598-A460-72DED6BA6301}" srcOrd="2" destOrd="0" presId="urn:microsoft.com/office/officeart/2018/2/layout/IconVerticalSolidList"/>
    <dgm:cxn modelId="{640D79E8-F2CD-49AE-B051-4EF638140D13}" type="presParOf" srcId="{91032C9C-87BF-4EFC-9BCA-20656A264730}" destId="{627AF370-DB19-4E8F-A9D7-903B04225683}" srcOrd="3" destOrd="0" presId="urn:microsoft.com/office/officeart/2018/2/layout/IconVerticalSolidList"/>
    <dgm:cxn modelId="{5532D4F9-1708-4FD5-ADCB-AC3BB3D70426}" type="presParOf" srcId="{574E0074-9F79-4342-99FB-6DF6AB76B85A}" destId="{C38FC581-FCAA-4E51-BE98-4CA0CDB33E1D}" srcOrd="1" destOrd="0" presId="urn:microsoft.com/office/officeart/2018/2/layout/IconVerticalSolidList"/>
    <dgm:cxn modelId="{064926AF-BC4D-48A6-B626-42E3EA4E94B5}" type="presParOf" srcId="{574E0074-9F79-4342-99FB-6DF6AB76B85A}" destId="{EF057F05-1DE4-4FED-83CF-78FBCEB80C6C}" srcOrd="2" destOrd="0" presId="urn:microsoft.com/office/officeart/2018/2/layout/IconVerticalSolidList"/>
    <dgm:cxn modelId="{4D98D889-4F50-433C-88A1-209100687BB4}" type="presParOf" srcId="{EF057F05-1DE4-4FED-83CF-78FBCEB80C6C}" destId="{8F61B73E-A543-40BD-AE14-4934151CAEDC}" srcOrd="0" destOrd="0" presId="urn:microsoft.com/office/officeart/2018/2/layout/IconVerticalSolidList"/>
    <dgm:cxn modelId="{BD816132-2CD7-4FCB-BEC0-7BDAA68A64D4}" type="presParOf" srcId="{EF057F05-1DE4-4FED-83CF-78FBCEB80C6C}" destId="{8CC5DCCD-E132-4F05-8BAE-E0F16452FAA3}" srcOrd="1" destOrd="0" presId="urn:microsoft.com/office/officeart/2018/2/layout/IconVerticalSolidList"/>
    <dgm:cxn modelId="{83C97330-08A8-45B2-937F-66677A5AC133}" type="presParOf" srcId="{EF057F05-1DE4-4FED-83CF-78FBCEB80C6C}" destId="{84F31F8C-0939-4C18-B00B-65D5C405EA1C}" srcOrd="2" destOrd="0" presId="urn:microsoft.com/office/officeart/2018/2/layout/IconVerticalSolidList"/>
    <dgm:cxn modelId="{8479004D-9912-4590-ADD9-F4A30784C6BF}" type="presParOf" srcId="{EF057F05-1DE4-4FED-83CF-78FBCEB80C6C}" destId="{95B98399-0C5D-406E-8F8B-3037A6B30ED5}" srcOrd="3" destOrd="0" presId="urn:microsoft.com/office/officeart/2018/2/layout/IconVerticalSolidList"/>
    <dgm:cxn modelId="{DF481F9F-B9A2-4A1B-8890-1843EC1399DB}" type="presParOf" srcId="{574E0074-9F79-4342-99FB-6DF6AB76B85A}" destId="{08D8946E-8102-4D9A-83C4-8B857F7053C5}" srcOrd="3" destOrd="0" presId="urn:microsoft.com/office/officeart/2018/2/layout/IconVerticalSolidList"/>
    <dgm:cxn modelId="{67E5F4AF-D57B-4C07-ADDE-979417FFAFA5}" type="presParOf" srcId="{574E0074-9F79-4342-99FB-6DF6AB76B85A}" destId="{229D28D9-0346-40B4-AEE0-8C22C269E0BB}" srcOrd="4" destOrd="0" presId="urn:microsoft.com/office/officeart/2018/2/layout/IconVerticalSolidList"/>
    <dgm:cxn modelId="{E8D39032-47B8-4DF9-A634-972B3428C989}" type="presParOf" srcId="{229D28D9-0346-40B4-AEE0-8C22C269E0BB}" destId="{5E474E81-38EF-4E56-9874-A1CA10084945}" srcOrd="0" destOrd="0" presId="urn:microsoft.com/office/officeart/2018/2/layout/IconVerticalSolidList"/>
    <dgm:cxn modelId="{D3119AD1-1ACE-414D-A609-1AEBC9B88DDD}" type="presParOf" srcId="{229D28D9-0346-40B4-AEE0-8C22C269E0BB}" destId="{25DEC839-6935-4AEF-8016-A128A5118FCA}" srcOrd="1" destOrd="0" presId="urn:microsoft.com/office/officeart/2018/2/layout/IconVerticalSolidList"/>
    <dgm:cxn modelId="{CA9B279C-50A4-411A-8078-EABDA537CBA0}" type="presParOf" srcId="{229D28D9-0346-40B4-AEE0-8C22C269E0BB}" destId="{0159261C-06B9-4651-9D39-51F70881E1A5}" srcOrd="2" destOrd="0" presId="urn:microsoft.com/office/officeart/2018/2/layout/IconVerticalSolidList"/>
    <dgm:cxn modelId="{6C51228E-23A5-4FE6-894B-0538C37A68D0}" type="presParOf" srcId="{229D28D9-0346-40B4-AEE0-8C22C269E0BB}" destId="{AAF0B0E1-EEE5-4932-9C70-A7F33311485D}" srcOrd="3" destOrd="0" presId="urn:microsoft.com/office/officeart/2018/2/layout/IconVerticalSolidList"/>
    <dgm:cxn modelId="{BE7391AE-A00C-4BC9-8EF0-2BD4368F9DA5}" type="presParOf" srcId="{574E0074-9F79-4342-99FB-6DF6AB76B85A}" destId="{9F3B510B-4EA1-4084-865F-392D8291EA64}" srcOrd="5" destOrd="0" presId="urn:microsoft.com/office/officeart/2018/2/layout/IconVerticalSolidList"/>
    <dgm:cxn modelId="{F74A24C3-1B7A-4ED4-B051-C3C8ECF9CC24}" type="presParOf" srcId="{574E0074-9F79-4342-99FB-6DF6AB76B85A}" destId="{61EC4357-61C1-419E-9E90-3C4907516F31}" srcOrd="6" destOrd="0" presId="urn:microsoft.com/office/officeart/2018/2/layout/IconVerticalSolidList"/>
    <dgm:cxn modelId="{065D8691-E44E-433C-AD00-5EAA3DFCA943}" type="presParOf" srcId="{61EC4357-61C1-419E-9E90-3C4907516F31}" destId="{06CB6507-B2B7-41E7-BB5C-4A0240ABE1D6}" srcOrd="0" destOrd="0" presId="urn:microsoft.com/office/officeart/2018/2/layout/IconVerticalSolidList"/>
    <dgm:cxn modelId="{B4C16F68-11B6-49EB-96A6-1B85A29D0449}" type="presParOf" srcId="{61EC4357-61C1-419E-9E90-3C4907516F31}" destId="{348C5CA2-DA7D-4DC8-AEE4-466C1E1B862F}" srcOrd="1" destOrd="0" presId="urn:microsoft.com/office/officeart/2018/2/layout/IconVerticalSolidList"/>
    <dgm:cxn modelId="{B9701D84-767E-496F-9E80-63555E082F90}" type="presParOf" srcId="{61EC4357-61C1-419E-9E90-3C4907516F31}" destId="{E6B44D35-AE95-4D15-BDF9-874F4D4F3CA2}" srcOrd="2" destOrd="0" presId="urn:microsoft.com/office/officeart/2018/2/layout/IconVerticalSolidList"/>
    <dgm:cxn modelId="{D396D8F1-2B4D-4505-B3B1-D14334D83E4D}" type="presParOf" srcId="{61EC4357-61C1-419E-9E90-3C4907516F31}" destId="{75DE8B46-6B34-4AA4-B3F9-218D689E5AE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2D8A95-2C7F-4EDD-8DD0-17D7BB8A117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8088F2D-49C5-4957-BFA4-FDCA062C2D11}">
      <dgm:prSet/>
      <dgm:spPr/>
      <dgm:t>
        <a:bodyPr/>
        <a:lstStyle/>
        <a:p>
          <a:r>
            <a:rPr lang="en-GB" b="1"/>
            <a:t>Outcomes driven:</a:t>
          </a:r>
          <a:endParaRPr lang="en-US"/>
        </a:p>
      </dgm:t>
    </dgm:pt>
    <dgm:pt modelId="{56826BF4-F606-4C9C-AD14-DCA6B1AC3883}" type="parTrans" cxnId="{0A37B563-9B2F-42FC-9E3A-707AF6110CE1}">
      <dgm:prSet/>
      <dgm:spPr/>
      <dgm:t>
        <a:bodyPr/>
        <a:lstStyle/>
        <a:p>
          <a:endParaRPr lang="en-US"/>
        </a:p>
      </dgm:t>
    </dgm:pt>
    <dgm:pt modelId="{A94DD764-69D4-4E0D-A637-CA289F3B3C37}" type="sibTrans" cxnId="{0A37B563-9B2F-42FC-9E3A-707AF6110CE1}">
      <dgm:prSet/>
      <dgm:spPr/>
      <dgm:t>
        <a:bodyPr/>
        <a:lstStyle/>
        <a:p>
          <a:endParaRPr lang="en-US"/>
        </a:p>
      </dgm:t>
    </dgm:pt>
    <dgm:pt modelId="{81456870-3B8B-4C60-BEDD-C1B4BFB398A7}">
      <dgm:prSet/>
      <dgm:spPr/>
      <dgm:t>
        <a:bodyPr/>
        <a:lstStyle/>
        <a:p>
          <a:r>
            <a:rPr lang="en-GB"/>
            <a:t>the work which is done by the HR professionals should be connected with possible outcomes which organisation wanted to attain.</a:t>
          </a:r>
          <a:endParaRPr lang="en-US"/>
        </a:p>
      </dgm:t>
    </dgm:pt>
    <dgm:pt modelId="{C4BCC38A-A439-4D9B-9A73-66AE73A5DD83}" type="parTrans" cxnId="{A2E4C97C-F036-4D3D-8DDB-F6748B9868B6}">
      <dgm:prSet/>
      <dgm:spPr/>
      <dgm:t>
        <a:bodyPr/>
        <a:lstStyle/>
        <a:p>
          <a:endParaRPr lang="en-US"/>
        </a:p>
      </dgm:t>
    </dgm:pt>
    <dgm:pt modelId="{722872F1-E392-46CF-BA23-5F9653D73BC4}" type="sibTrans" cxnId="{A2E4C97C-F036-4D3D-8DDB-F6748B9868B6}">
      <dgm:prSet/>
      <dgm:spPr/>
      <dgm:t>
        <a:bodyPr/>
        <a:lstStyle/>
        <a:p>
          <a:endParaRPr lang="en-US"/>
        </a:p>
      </dgm:t>
    </dgm:pt>
    <dgm:pt modelId="{24826F33-E1FF-454C-9BF6-3D479394F058}">
      <dgm:prSet/>
      <dgm:spPr/>
      <dgm:t>
        <a:bodyPr/>
        <a:lstStyle/>
        <a:p>
          <a:r>
            <a:rPr lang="en-GB"/>
            <a:t>Results should be always centred with the better working lives.</a:t>
          </a:r>
          <a:endParaRPr lang="en-US"/>
        </a:p>
      </dgm:t>
    </dgm:pt>
    <dgm:pt modelId="{79D9A08B-50C6-405B-AD31-F2A4CFE190B1}" type="parTrans" cxnId="{75B7FF12-9F8E-4634-AD78-8C7976C45F39}">
      <dgm:prSet/>
      <dgm:spPr/>
      <dgm:t>
        <a:bodyPr/>
        <a:lstStyle/>
        <a:p>
          <a:endParaRPr lang="en-US"/>
        </a:p>
      </dgm:t>
    </dgm:pt>
    <dgm:pt modelId="{7C328D00-F322-43F7-B77B-62E6CE830FA9}" type="sibTrans" cxnId="{75B7FF12-9F8E-4634-AD78-8C7976C45F39}">
      <dgm:prSet/>
      <dgm:spPr/>
      <dgm:t>
        <a:bodyPr/>
        <a:lstStyle/>
        <a:p>
          <a:endParaRPr lang="en-US"/>
        </a:p>
      </dgm:t>
    </dgm:pt>
    <dgm:pt modelId="{334130CE-D371-49CB-B1BD-7140B7DD2882}" type="pres">
      <dgm:prSet presAssocID="{452D8A95-2C7F-4EDD-8DD0-17D7BB8A1175}" presName="root" presStyleCnt="0">
        <dgm:presLayoutVars>
          <dgm:dir/>
          <dgm:resizeHandles val="exact"/>
        </dgm:presLayoutVars>
      </dgm:prSet>
      <dgm:spPr/>
    </dgm:pt>
    <dgm:pt modelId="{50AE39E0-0B84-455D-BC27-D8F599443BD1}" type="pres">
      <dgm:prSet presAssocID="{88088F2D-49C5-4957-BFA4-FDCA062C2D11}" presName="compNode" presStyleCnt="0"/>
      <dgm:spPr/>
    </dgm:pt>
    <dgm:pt modelId="{32986A77-A761-428B-AD53-F5716E5381DE}" type="pres">
      <dgm:prSet presAssocID="{88088F2D-49C5-4957-BFA4-FDCA062C2D11}" presName="bgRect" presStyleLbl="bgShp" presStyleIdx="0" presStyleCnt="3"/>
      <dgm:spPr/>
    </dgm:pt>
    <dgm:pt modelId="{262E776D-70E3-4830-8449-3F14037CA3FD}" type="pres">
      <dgm:prSet presAssocID="{88088F2D-49C5-4957-BFA4-FDCA062C2D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0F9E7DA9-739B-4B4C-8E01-5DD32A112D8A}" type="pres">
      <dgm:prSet presAssocID="{88088F2D-49C5-4957-BFA4-FDCA062C2D11}" presName="spaceRect" presStyleCnt="0"/>
      <dgm:spPr/>
    </dgm:pt>
    <dgm:pt modelId="{8AC7F8BA-A665-4F1D-86AF-307C33933B56}" type="pres">
      <dgm:prSet presAssocID="{88088F2D-49C5-4957-BFA4-FDCA062C2D11}" presName="parTx" presStyleLbl="revTx" presStyleIdx="0" presStyleCnt="3">
        <dgm:presLayoutVars>
          <dgm:chMax val="0"/>
          <dgm:chPref val="0"/>
        </dgm:presLayoutVars>
      </dgm:prSet>
      <dgm:spPr/>
    </dgm:pt>
    <dgm:pt modelId="{1EFC23C6-7436-4938-99CA-20AE18E10CE1}" type="pres">
      <dgm:prSet presAssocID="{A94DD764-69D4-4E0D-A637-CA289F3B3C37}" presName="sibTrans" presStyleCnt="0"/>
      <dgm:spPr/>
    </dgm:pt>
    <dgm:pt modelId="{4E4ECD2B-88DE-4DCF-8A75-EDEA374647F4}" type="pres">
      <dgm:prSet presAssocID="{81456870-3B8B-4C60-BEDD-C1B4BFB398A7}" presName="compNode" presStyleCnt="0"/>
      <dgm:spPr/>
    </dgm:pt>
    <dgm:pt modelId="{452BD457-E5BB-417C-A66A-1D619EFEF07E}" type="pres">
      <dgm:prSet presAssocID="{81456870-3B8B-4C60-BEDD-C1B4BFB398A7}" presName="bgRect" presStyleLbl="bgShp" presStyleIdx="1" presStyleCnt="3"/>
      <dgm:spPr/>
    </dgm:pt>
    <dgm:pt modelId="{E4358203-B645-4575-AD0C-8BE8B79052FD}" type="pres">
      <dgm:prSet presAssocID="{81456870-3B8B-4C60-BEDD-C1B4BFB398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61381C27-F81F-4D69-9C01-6B37B38C390D}" type="pres">
      <dgm:prSet presAssocID="{81456870-3B8B-4C60-BEDD-C1B4BFB398A7}" presName="spaceRect" presStyleCnt="0"/>
      <dgm:spPr/>
    </dgm:pt>
    <dgm:pt modelId="{A2915C1E-E2F8-41D2-9518-02065B6A7470}" type="pres">
      <dgm:prSet presAssocID="{81456870-3B8B-4C60-BEDD-C1B4BFB398A7}" presName="parTx" presStyleLbl="revTx" presStyleIdx="1" presStyleCnt="3">
        <dgm:presLayoutVars>
          <dgm:chMax val="0"/>
          <dgm:chPref val="0"/>
        </dgm:presLayoutVars>
      </dgm:prSet>
      <dgm:spPr/>
    </dgm:pt>
    <dgm:pt modelId="{33E28387-2F18-4055-9AE9-5E81B788E54F}" type="pres">
      <dgm:prSet presAssocID="{722872F1-E392-46CF-BA23-5F9653D73BC4}" presName="sibTrans" presStyleCnt="0"/>
      <dgm:spPr/>
    </dgm:pt>
    <dgm:pt modelId="{96F62E11-E6DD-4F3B-97FE-0ED97BC20919}" type="pres">
      <dgm:prSet presAssocID="{24826F33-E1FF-454C-9BF6-3D479394F058}" presName="compNode" presStyleCnt="0"/>
      <dgm:spPr/>
    </dgm:pt>
    <dgm:pt modelId="{1B3D25B7-692F-43A4-ADBF-F44C54D059E3}" type="pres">
      <dgm:prSet presAssocID="{24826F33-E1FF-454C-9BF6-3D479394F058}" presName="bgRect" presStyleLbl="bgShp" presStyleIdx="2" presStyleCnt="3"/>
      <dgm:spPr/>
    </dgm:pt>
    <dgm:pt modelId="{20282568-B92E-49B3-AF31-4BA41CD215E2}" type="pres">
      <dgm:prSet presAssocID="{24826F33-E1FF-454C-9BF6-3D479394F05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CE492738-32E9-415B-9AC1-A8441F8391C5}" type="pres">
      <dgm:prSet presAssocID="{24826F33-E1FF-454C-9BF6-3D479394F058}" presName="spaceRect" presStyleCnt="0"/>
      <dgm:spPr/>
    </dgm:pt>
    <dgm:pt modelId="{F74E09DA-7A99-48ED-A910-617EC0F822C4}" type="pres">
      <dgm:prSet presAssocID="{24826F33-E1FF-454C-9BF6-3D479394F058}" presName="parTx" presStyleLbl="revTx" presStyleIdx="2" presStyleCnt="3">
        <dgm:presLayoutVars>
          <dgm:chMax val="0"/>
          <dgm:chPref val="0"/>
        </dgm:presLayoutVars>
      </dgm:prSet>
      <dgm:spPr/>
    </dgm:pt>
  </dgm:ptLst>
  <dgm:cxnLst>
    <dgm:cxn modelId="{75B7FF12-9F8E-4634-AD78-8C7976C45F39}" srcId="{452D8A95-2C7F-4EDD-8DD0-17D7BB8A1175}" destId="{24826F33-E1FF-454C-9BF6-3D479394F058}" srcOrd="2" destOrd="0" parTransId="{79D9A08B-50C6-405B-AD31-F2A4CFE190B1}" sibTransId="{7C328D00-F322-43F7-B77B-62E6CE830FA9}"/>
    <dgm:cxn modelId="{0A37B563-9B2F-42FC-9E3A-707AF6110CE1}" srcId="{452D8A95-2C7F-4EDD-8DD0-17D7BB8A1175}" destId="{88088F2D-49C5-4957-BFA4-FDCA062C2D11}" srcOrd="0" destOrd="0" parTransId="{56826BF4-F606-4C9C-AD14-DCA6B1AC3883}" sibTransId="{A94DD764-69D4-4E0D-A637-CA289F3B3C37}"/>
    <dgm:cxn modelId="{F975ED4D-EC95-4F06-AFEF-DAA01ACF8442}" type="presOf" srcId="{24826F33-E1FF-454C-9BF6-3D479394F058}" destId="{F74E09DA-7A99-48ED-A910-617EC0F822C4}" srcOrd="0" destOrd="0" presId="urn:microsoft.com/office/officeart/2018/2/layout/IconVerticalSolidList"/>
    <dgm:cxn modelId="{A2E4C97C-F036-4D3D-8DDB-F6748B9868B6}" srcId="{452D8A95-2C7F-4EDD-8DD0-17D7BB8A1175}" destId="{81456870-3B8B-4C60-BEDD-C1B4BFB398A7}" srcOrd="1" destOrd="0" parTransId="{C4BCC38A-A439-4D9B-9A73-66AE73A5DD83}" sibTransId="{722872F1-E392-46CF-BA23-5F9653D73BC4}"/>
    <dgm:cxn modelId="{0B5B4C89-8F9A-465F-A4A7-3E4B25D1B8B3}" type="presOf" srcId="{88088F2D-49C5-4957-BFA4-FDCA062C2D11}" destId="{8AC7F8BA-A665-4F1D-86AF-307C33933B56}" srcOrd="0" destOrd="0" presId="urn:microsoft.com/office/officeart/2018/2/layout/IconVerticalSolidList"/>
    <dgm:cxn modelId="{8C9A79A2-8436-4781-9560-4F77320773EC}" type="presOf" srcId="{81456870-3B8B-4C60-BEDD-C1B4BFB398A7}" destId="{A2915C1E-E2F8-41D2-9518-02065B6A7470}" srcOrd="0" destOrd="0" presId="urn:microsoft.com/office/officeart/2018/2/layout/IconVerticalSolidList"/>
    <dgm:cxn modelId="{7AC8C4E8-F4F1-4766-9448-EEFF96FAAD5F}" type="presOf" srcId="{452D8A95-2C7F-4EDD-8DD0-17D7BB8A1175}" destId="{334130CE-D371-49CB-B1BD-7140B7DD2882}" srcOrd="0" destOrd="0" presId="urn:microsoft.com/office/officeart/2018/2/layout/IconVerticalSolidList"/>
    <dgm:cxn modelId="{7F8AFB27-2444-45DB-80B5-BDC697010AAB}" type="presParOf" srcId="{334130CE-D371-49CB-B1BD-7140B7DD2882}" destId="{50AE39E0-0B84-455D-BC27-D8F599443BD1}" srcOrd="0" destOrd="0" presId="urn:microsoft.com/office/officeart/2018/2/layout/IconVerticalSolidList"/>
    <dgm:cxn modelId="{FD776CFB-8209-4336-A4E0-D6546E45D8C1}" type="presParOf" srcId="{50AE39E0-0B84-455D-BC27-D8F599443BD1}" destId="{32986A77-A761-428B-AD53-F5716E5381DE}" srcOrd="0" destOrd="0" presId="urn:microsoft.com/office/officeart/2018/2/layout/IconVerticalSolidList"/>
    <dgm:cxn modelId="{7E115D3E-C960-40E5-B2FF-F0EF1BA2C877}" type="presParOf" srcId="{50AE39E0-0B84-455D-BC27-D8F599443BD1}" destId="{262E776D-70E3-4830-8449-3F14037CA3FD}" srcOrd="1" destOrd="0" presId="urn:microsoft.com/office/officeart/2018/2/layout/IconVerticalSolidList"/>
    <dgm:cxn modelId="{1513DBC7-1BF5-4EDA-8DD3-82B453313773}" type="presParOf" srcId="{50AE39E0-0B84-455D-BC27-D8F599443BD1}" destId="{0F9E7DA9-739B-4B4C-8E01-5DD32A112D8A}" srcOrd="2" destOrd="0" presId="urn:microsoft.com/office/officeart/2018/2/layout/IconVerticalSolidList"/>
    <dgm:cxn modelId="{E984C965-54E8-4E3D-9240-66E443301557}" type="presParOf" srcId="{50AE39E0-0B84-455D-BC27-D8F599443BD1}" destId="{8AC7F8BA-A665-4F1D-86AF-307C33933B56}" srcOrd="3" destOrd="0" presId="urn:microsoft.com/office/officeart/2018/2/layout/IconVerticalSolidList"/>
    <dgm:cxn modelId="{142DBC64-3AA6-48F3-BE49-CEF97E1A8B47}" type="presParOf" srcId="{334130CE-D371-49CB-B1BD-7140B7DD2882}" destId="{1EFC23C6-7436-4938-99CA-20AE18E10CE1}" srcOrd="1" destOrd="0" presId="urn:microsoft.com/office/officeart/2018/2/layout/IconVerticalSolidList"/>
    <dgm:cxn modelId="{012E7111-F049-469B-93D2-4E394F5B2CDA}" type="presParOf" srcId="{334130CE-D371-49CB-B1BD-7140B7DD2882}" destId="{4E4ECD2B-88DE-4DCF-8A75-EDEA374647F4}" srcOrd="2" destOrd="0" presId="urn:microsoft.com/office/officeart/2018/2/layout/IconVerticalSolidList"/>
    <dgm:cxn modelId="{D7FF9E31-9646-42C7-8610-2D7E486164FB}" type="presParOf" srcId="{4E4ECD2B-88DE-4DCF-8A75-EDEA374647F4}" destId="{452BD457-E5BB-417C-A66A-1D619EFEF07E}" srcOrd="0" destOrd="0" presId="urn:microsoft.com/office/officeart/2018/2/layout/IconVerticalSolidList"/>
    <dgm:cxn modelId="{7E976CD1-E01D-412B-9083-00468D7A4B7D}" type="presParOf" srcId="{4E4ECD2B-88DE-4DCF-8A75-EDEA374647F4}" destId="{E4358203-B645-4575-AD0C-8BE8B79052FD}" srcOrd="1" destOrd="0" presId="urn:microsoft.com/office/officeart/2018/2/layout/IconVerticalSolidList"/>
    <dgm:cxn modelId="{1BF8517E-CBFD-4C39-BC26-A4C833ED6A27}" type="presParOf" srcId="{4E4ECD2B-88DE-4DCF-8A75-EDEA374647F4}" destId="{61381C27-F81F-4D69-9C01-6B37B38C390D}" srcOrd="2" destOrd="0" presId="urn:microsoft.com/office/officeart/2018/2/layout/IconVerticalSolidList"/>
    <dgm:cxn modelId="{05F9934C-64F3-40BF-A2A9-3DEBB1295993}" type="presParOf" srcId="{4E4ECD2B-88DE-4DCF-8A75-EDEA374647F4}" destId="{A2915C1E-E2F8-41D2-9518-02065B6A7470}" srcOrd="3" destOrd="0" presId="urn:microsoft.com/office/officeart/2018/2/layout/IconVerticalSolidList"/>
    <dgm:cxn modelId="{B0A2AB27-40C2-4196-B8B7-CE922F2CFB41}" type="presParOf" srcId="{334130CE-D371-49CB-B1BD-7140B7DD2882}" destId="{33E28387-2F18-4055-9AE9-5E81B788E54F}" srcOrd="3" destOrd="0" presId="urn:microsoft.com/office/officeart/2018/2/layout/IconVerticalSolidList"/>
    <dgm:cxn modelId="{ABCA39A1-8ACB-4EF1-854E-1B0593DBE0FB}" type="presParOf" srcId="{334130CE-D371-49CB-B1BD-7140B7DD2882}" destId="{96F62E11-E6DD-4F3B-97FE-0ED97BC20919}" srcOrd="4" destOrd="0" presId="urn:microsoft.com/office/officeart/2018/2/layout/IconVerticalSolidList"/>
    <dgm:cxn modelId="{BCC6F187-663E-4F7E-AA36-88A2DE18E7DA}" type="presParOf" srcId="{96F62E11-E6DD-4F3B-97FE-0ED97BC20919}" destId="{1B3D25B7-692F-43A4-ADBF-F44C54D059E3}" srcOrd="0" destOrd="0" presId="urn:microsoft.com/office/officeart/2018/2/layout/IconVerticalSolidList"/>
    <dgm:cxn modelId="{AAA396C4-ACDA-4E59-9CF4-70529E123252}" type="presParOf" srcId="{96F62E11-E6DD-4F3B-97FE-0ED97BC20919}" destId="{20282568-B92E-49B3-AF31-4BA41CD215E2}" srcOrd="1" destOrd="0" presId="urn:microsoft.com/office/officeart/2018/2/layout/IconVerticalSolidList"/>
    <dgm:cxn modelId="{869CE5DD-2C97-4CA4-A4FB-8925E01B3DDF}" type="presParOf" srcId="{96F62E11-E6DD-4F3B-97FE-0ED97BC20919}" destId="{CE492738-32E9-415B-9AC1-A8441F8391C5}" srcOrd="2" destOrd="0" presId="urn:microsoft.com/office/officeart/2018/2/layout/IconVerticalSolidList"/>
    <dgm:cxn modelId="{AE667FD6-ED02-4A0F-9B6E-C1C556680A3E}" type="presParOf" srcId="{96F62E11-E6DD-4F3B-97FE-0ED97BC20919}" destId="{F74E09DA-7A99-48ED-A910-617EC0F822C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89987-0219-4859-92A0-68E8799479E7}">
      <dsp:nvSpPr>
        <dsp:cNvPr id="0" name=""/>
        <dsp:cNvSpPr/>
      </dsp:nvSpPr>
      <dsp:spPr>
        <a:xfrm>
          <a:off x="0" y="2344"/>
          <a:ext cx="6797675" cy="118846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686EE-4E30-4E79-BB51-C24DB8A5197A}">
      <dsp:nvSpPr>
        <dsp:cNvPr id="0" name=""/>
        <dsp:cNvSpPr/>
      </dsp:nvSpPr>
      <dsp:spPr>
        <a:xfrm>
          <a:off x="359511" y="269750"/>
          <a:ext cx="653657" cy="653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7AF370-DB19-4E8F-A9D7-903B04225683}">
      <dsp:nvSpPr>
        <dsp:cNvPr id="0" name=""/>
        <dsp:cNvSpPr/>
      </dsp:nvSpPr>
      <dsp:spPr>
        <a:xfrm>
          <a:off x="1372680" y="2344"/>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844550">
            <a:lnSpc>
              <a:spcPct val="90000"/>
            </a:lnSpc>
            <a:spcBef>
              <a:spcPct val="0"/>
            </a:spcBef>
            <a:spcAft>
              <a:spcPct val="35000"/>
            </a:spcAft>
            <a:buNone/>
          </a:pPr>
          <a:r>
            <a:rPr lang="en-GB" sz="1900" kern="1200"/>
            <a:t>This framework has divided professional value in three elements which are as follows-</a:t>
          </a:r>
          <a:endParaRPr lang="en-US" sz="1900" kern="1200"/>
        </a:p>
      </dsp:txBody>
      <dsp:txXfrm>
        <a:off x="1372680" y="2344"/>
        <a:ext cx="5424994" cy="1188467"/>
      </dsp:txXfrm>
    </dsp:sp>
    <dsp:sp modelId="{8F61B73E-A543-40BD-AE14-4934151CAEDC}">
      <dsp:nvSpPr>
        <dsp:cNvPr id="0" name=""/>
        <dsp:cNvSpPr/>
      </dsp:nvSpPr>
      <dsp:spPr>
        <a:xfrm>
          <a:off x="0" y="1487929"/>
          <a:ext cx="6797675" cy="118846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C5DCCD-E132-4F05-8BAE-E0F16452FAA3}">
      <dsp:nvSpPr>
        <dsp:cNvPr id="0" name=""/>
        <dsp:cNvSpPr/>
      </dsp:nvSpPr>
      <dsp:spPr>
        <a:xfrm>
          <a:off x="359511" y="1755334"/>
          <a:ext cx="653657" cy="653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B98399-0C5D-406E-8F8B-3037A6B30ED5}">
      <dsp:nvSpPr>
        <dsp:cNvPr id="0" name=""/>
        <dsp:cNvSpPr/>
      </dsp:nvSpPr>
      <dsp:spPr>
        <a:xfrm>
          <a:off x="1372680" y="1487929"/>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844550">
            <a:lnSpc>
              <a:spcPct val="90000"/>
            </a:lnSpc>
            <a:spcBef>
              <a:spcPct val="0"/>
            </a:spcBef>
            <a:spcAft>
              <a:spcPct val="35000"/>
            </a:spcAft>
            <a:buNone/>
          </a:pPr>
          <a:r>
            <a:rPr lang="en-GB" sz="1900" b="1" kern="1200"/>
            <a:t>Principles led:</a:t>
          </a:r>
          <a:endParaRPr lang="en-US" sz="1900" kern="1200"/>
        </a:p>
      </dsp:txBody>
      <dsp:txXfrm>
        <a:off x="1372680" y="1487929"/>
        <a:ext cx="5424994" cy="1188467"/>
      </dsp:txXfrm>
    </dsp:sp>
    <dsp:sp modelId="{5E474E81-38EF-4E56-9874-A1CA10084945}">
      <dsp:nvSpPr>
        <dsp:cNvPr id="0" name=""/>
        <dsp:cNvSpPr/>
      </dsp:nvSpPr>
      <dsp:spPr>
        <a:xfrm>
          <a:off x="0" y="2973514"/>
          <a:ext cx="6797675" cy="118846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DEC839-6935-4AEF-8016-A128A5118FCA}">
      <dsp:nvSpPr>
        <dsp:cNvPr id="0" name=""/>
        <dsp:cNvSpPr/>
      </dsp:nvSpPr>
      <dsp:spPr>
        <a:xfrm>
          <a:off x="359511" y="3240919"/>
          <a:ext cx="653657" cy="653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F0B0E1-EEE5-4932-9C70-A7F33311485D}">
      <dsp:nvSpPr>
        <dsp:cNvPr id="0" name=""/>
        <dsp:cNvSpPr/>
      </dsp:nvSpPr>
      <dsp:spPr>
        <a:xfrm>
          <a:off x="1372680" y="2973514"/>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844550">
            <a:lnSpc>
              <a:spcPct val="90000"/>
            </a:lnSpc>
            <a:spcBef>
              <a:spcPct val="0"/>
            </a:spcBef>
            <a:spcAft>
              <a:spcPct val="35000"/>
            </a:spcAft>
            <a:buNone/>
          </a:pPr>
          <a:r>
            <a:rPr lang="en-GB" sz="1900" kern="1200"/>
            <a:t>it says that decisions of HR, must be influenced by the beliefs and principles especially when there is change in the organisation.</a:t>
          </a:r>
          <a:endParaRPr lang="en-US" sz="1900" kern="1200"/>
        </a:p>
      </dsp:txBody>
      <dsp:txXfrm>
        <a:off x="1372680" y="2973514"/>
        <a:ext cx="5424994" cy="1188467"/>
      </dsp:txXfrm>
    </dsp:sp>
    <dsp:sp modelId="{06CB6507-B2B7-41E7-BB5C-4A0240ABE1D6}">
      <dsp:nvSpPr>
        <dsp:cNvPr id="0" name=""/>
        <dsp:cNvSpPr/>
      </dsp:nvSpPr>
      <dsp:spPr>
        <a:xfrm>
          <a:off x="0" y="4459099"/>
          <a:ext cx="6797675" cy="118846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C5CA2-DA7D-4DC8-AEE4-466C1E1B862F}">
      <dsp:nvSpPr>
        <dsp:cNvPr id="0" name=""/>
        <dsp:cNvSpPr/>
      </dsp:nvSpPr>
      <dsp:spPr>
        <a:xfrm>
          <a:off x="359511" y="4726504"/>
          <a:ext cx="653657" cy="653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DE8B46-6B34-4AA4-B3F9-218D689E5AEF}">
      <dsp:nvSpPr>
        <dsp:cNvPr id="0" name=""/>
        <dsp:cNvSpPr/>
      </dsp:nvSpPr>
      <dsp:spPr>
        <a:xfrm>
          <a:off x="1372680" y="4459099"/>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844550">
            <a:lnSpc>
              <a:spcPct val="90000"/>
            </a:lnSpc>
            <a:spcBef>
              <a:spcPct val="0"/>
            </a:spcBef>
            <a:spcAft>
              <a:spcPct val="35000"/>
            </a:spcAft>
            <a:buNone/>
          </a:pPr>
          <a:r>
            <a:rPr lang="en-GB" sz="1900" kern="1200"/>
            <a:t>This model have provided values and beliefs and HR should follow this model while making decisions to attain sustainability.</a:t>
          </a:r>
          <a:endParaRPr lang="en-US" sz="1900" kern="1200"/>
        </a:p>
      </dsp:txBody>
      <dsp:txXfrm>
        <a:off x="1372680" y="4459099"/>
        <a:ext cx="5424994" cy="1188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986A77-A761-428B-AD53-F5716E5381DE}">
      <dsp:nvSpPr>
        <dsp:cNvPr id="0" name=""/>
        <dsp:cNvSpPr/>
      </dsp:nvSpPr>
      <dsp:spPr>
        <a:xfrm>
          <a:off x="0" y="689"/>
          <a:ext cx="6797675" cy="16138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2E776D-70E3-4830-8449-3F14037CA3FD}">
      <dsp:nvSpPr>
        <dsp:cNvPr id="0" name=""/>
        <dsp:cNvSpPr/>
      </dsp:nvSpPr>
      <dsp:spPr>
        <a:xfrm>
          <a:off x="488194" y="363809"/>
          <a:ext cx="887626" cy="887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C7F8BA-A665-4F1D-86AF-307C33933B56}">
      <dsp:nvSpPr>
        <dsp:cNvPr id="0" name=""/>
        <dsp:cNvSpPr/>
      </dsp:nvSpPr>
      <dsp:spPr>
        <a:xfrm>
          <a:off x="1864015" y="689"/>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977900">
            <a:lnSpc>
              <a:spcPct val="90000"/>
            </a:lnSpc>
            <a:spcBef>
              <a:spcPct val="0"/>
            </a:spcBef>
            <a:spcAft>
              <a:spcPct val="35000"/>
            </a:spcAft>
            <a:buNone/>
          </a:pPr>
          <a:r>
            <a:rPr lang="en-GB" sz="2200" b="1" kern="1200"/>
            <a:t>Outcomes driven:</a:t>
          </a:r>
          <a:endParaRPr lang="en-US" sz="2200" kern="1200"/>
        </a:p>
      </dsp:txBody>
      <dsp:txXfrm>
        <a:off x="1864015" y="689"/>
        <a:ext cx="4933659" cy="1613866"/>
      </dsp:txXfrm>
    </dsp:sp>
    <dsp:sp modelId="{452BD457-E5BB-417C-A66A-1D619EFEF07E}">
      <dsp:nvSpPr>
        <dsp:cNvPr id="0" name=""/>
        <dsp:cNvSpPr/>
      </dsp:nvSpPr>
      <dsp:spPr>
        <a:xfrm>
          <a:off x="0" y="2018022"/>
          <a:ext cx="6797675" cy="161386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358203-B645-4575-AD0C-8BE8B79052FD}">
      <dsp:nvSpPr>
        <dsp:cNvPr id="0" name=""/>
        <dsp:cNvSpPr/>
      </dsp:nvSpPr>
      <dsp:spPr>
        <a:xfrm>
          <a:off x="488194" y="2381142"/>
          <a:ext cx="887626" cy="887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915C1E-E2F8-41D2-9518-02065B6A7470}">
      <dsp:nvSpPr>
        <dsp:cNvPr id="0" name=""/>
        <dsp:cNvSpPr/>
      </dsp:nvSpPr>
      <dsp:spPr>
        <a:xfrm>
          <a:off x="1864015" y="2018022"/>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977900">
            <a:lnSpc>
              <a:spcPct val="90000"/>
            </a:lnSpc>
            <a:spcBef>
              <a:spcPct val="0"/>
            </a:spcBef>
            <a:spcAft>
              <a:spcPct val="35000"/>
            </a:spcAft>
            <a:buNone/>
          </a:pPr>
          <a:r>
            <a:rPr lang="en-GB" sz="2200" kern="1200"/>
            <a:t>the work which is done by the HR professionals should be connected with possible outcomes which organisation wanted to attain.</a:t>
          </a:r>
          <a:endParaRPr lang="en-US" sz="2200" kern="1200"/>
        </a:p>
      </dsp:txBody>
      <dsp:txXfrm>
        <a:off x="1864015" y="2018022"/>
        <a:ext cx="4933659" cy="1613866"/>
      </dsp:txXfrm>
    </dsp:sp>
    <dsp:sp modelId="{1B3D25B7-692F-43A4-ADBF-F44C54D059E3}">
      <dsp:nvSpPr>
        <dsp:cNvPr id="0" name=""/>
        <dsp:cNvSpPr/>
      </dsp:nvSpPr>
      <dsp:spPr>
        <a:xfrm>
          <a:off x="0" y="4035355"/>
          <a:ext cx="6797675" cy="161386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282568-B92E-49B3-AF31-4BA41CD215E2}">
      <dsp:nvSpPr>
        <dsp:cNvPr id="0" name=""/>
        <dsp:cNvSpPr/>
      </dsp:nvSpPr>
      <dsp:spPr>
        <a:xfrm>
          <a:off x="488194" y="4398475"/>
          <a:ext cx="887626" cy="887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4E09DA-7A99-48ED-A910-617EC0F822C4}">
      <dsp:nvSpPr>
        <dsp:cNvPr id="0" name=""/>
        <dsp:cNvSpPr/>
      </dsp:nvSpPr>
      <dsp:spPr>
        <a:xfrm>
          <a:off x="1864015" y="4035355"/>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977900">
            <a:lnSpc>
              <a:spcPct val="90000"/>
            </a:lnSpc>
            <a:spcBef>
              <a:spcPct val="0"/>
            </a:spcBef>
            <a:spcAft>
              <a:spcPct val="35000"/>
            </a:spcAft>
            <a:buNone/>
          </a:pPr>
          <a:r>
            <a:rPr lang="en-GB" sz="2200" kern="1200"/>
            <a:t>Results should be always centred with the better working lives.</a:t>
          </a:r>
          <a:endParaRPr lang="en-US" sz="2200" kern="1200"/>
        </a:p>
      </dsp:txBody>
      <dsp:txXfrm>
        <a:off x="1864015" y="4035355"/>
        <a:ext cx="4933659" cy="16138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55F47-82DD-40C9-8D07-22C11956515B}" type="datetimeFigureOut">
              <a:rPr lang="en-US" smtClean="0"/>
              <a:t>10/22/2021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5CECCE-8895-46F2-8935-E1806D74BFDE}" type="slidenum">
              <a:rPr lang="en-US" smtClean="0"/>
              <a:t>‹#›</a:t>
            </a:fld>
            <a:endParaRPr lang="en-US"/>
          </a:p>
        </p:txBody>
      </p:sp>
    </p:spTree>
    <p:extLst>
      <p:ext uri="{BB962C8B-B14F-4D97-AF65-F5344CB8AC3E}">
        <p14:creationId xmlns:p14="http://schemas.microsoft.com/office/powerpoint/2010/main" val="38047231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Successful management of people will help in improving working morale of the employees and lead to better performance results as well as productivity of the employees of company.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Burberry is a British fashion house that is headquartered in London, England.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products from the company are designed for ready to wear materials including trench coats, fashion accessories and is even expanded towards fragrances as well as cosmetics.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study will focus on the purpose and function involved within the human resource department.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These HR functions will use different methods while conducting HR practices.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report will highlight the practices performed by HR professional within organisational context and will help in improving the recruitment and selection process of the organisation.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3</a:t>
            </a:fld>
            <a:endParaRPr lang="en-US"/>
          </a:p>
        </p:txBody>
      </p:sp>
    </p:spTree>
    <p:extLst>
      <p:ext uri="{BB962C8B-B14F-4D97-AF65-F5344CB8AC3E}">
        <p14:creationId xmlns:p14="http://schemas.microsoft.com/office/powerpoint/2010/main" val="3424389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business objective of Burberry is based on developing creative open spaces with the purpose that will unlock the power of imagination. </a:t>
            </a:r>
            <a:endParaRPr lang="en-US" dirty="0"/>
          </a:p>
          <a:p>
            <a:pPr lvl="0"/>
            <a:r>
              <a:rPr lang="en-GB" sz="1200" kern="1200" dirty="0">
                <a:solidFill>
                  <a:schemeClr val="tx1"/>
                </a:solidFill>
                <a:effectLst/>
                <a:latin typeface="+mn-lt"/>
                <a:ea typeface="+mn-ea"/>
                <a:cs typeface="+mn-cs"/>
              </a:rPr>
              <a:t>Company is looking to push boundaries and develop new possibilities for customers and communities they serve.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Company aims to make a profit and lead the path of growth and survival.</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4</a:t>
            </a:fld>
            <a:endParaRPr lang="en-US"/>
          </a:p>
        </p:txBody>
      </p:sp>
    </p:spTree>
    <p:extLst>
      <p:ext uri="{BB962C8B-B14F-4D97-AF65-F5344CB8AC3E}">
        <p14:creationId xmlns:p14="http://schemas.microsoft.com/office/powerpoint/2010/main" val="4257621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Nowadays role of HR is evolving, it is becoming complex because they have to do more scrutiny to select best candidate.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Being professionals does not means that they should only have skills and expertise but they must knowing that when knowledge should be applied.</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HR professionals are facing tremendous pressure in order to create value for stakeholders.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HR of Burberry also working hard to build creditability and trust via their capability, so that sustainability organisational value can be created.</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HR make sure that employees which they have selected knows about company's objectives.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does change management and make sure that policies which they have introduced in the organisation should be communicated with employees.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They are not limited to recruitment and selection but also take feedbacks for the employees so that improvement can be made where required.</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They also deals with the conflicts which arise in the company.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HR of Burberry listen to the problem of every individual and also provide solution to them.</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They also provide career development planning to their employees so that they can grow in their career.</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 order to upgrade the skills of their existing employees, HR provides them training and development.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5</a:t>
            </a:fld>
            <a:endParaRPr lang="en-US"/>
          </a:p>
        </p:txBody>
      </p:sp>
    </p:spTree>
    <p:extLst>
      <p:ext uri="{BB962C8B-B14F-4D97-AF65-F5344CB8AC3E}">
        <p14:creationId xmlns:p14="http://schemas.microsoft.com/office/powerpoint/2010/main" val="2033840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This map will provide professional values to the HR which will help them in the decision making process.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will also help organisations like Burberry to attain success and growth in the future.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CIPD framework brings positive change in the organisation.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6</a:t>
            </a:fld>
            <a:endParaRPr lang="en-US"/>
          </a:p>
        </p:txBody>
      </p:sp>
    </p:spTree>
    <p:extLst>
      <p:ext uri="{BB962C8B-B14F-4D97-AF65-F5344CB8AC3E}">
        <p14:creationId xmlns:p14="http://schemas.microsoft.com/office/powerpoint/2010/main" val="34629143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Principles led:</a:t>
            </a:r>
          </a:p>
          <a:p>
            <a:pPr lvl="0"/>
            <a:r>
              <a:rPr lang="en-GB" sz="1200" kern="1200" dirty="0">
                <a:solidFill>
                  <a:schemeClr val="tx1"/>
                </a:solidFill>
                <a:effectLst/>
                <a:latin typeface="+mn-lt"/>
                <a:ea typeface="+mn-ea"/>
                <a:cs typeface="+mn-cs"/>
              </a:rPr>
              <a:t>This also contain three principles, which is helpful in effective decision-making.</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Work matters, this is the first principle which says that work must be utilized for the purpose of bringing good in the organisation and in communities as well.</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Every work should have objectives: so that employee can use their knowledge and skills in order to find out meaning of their work.</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further says that work of HR professional should be always fair and they should never discriminate among candidates.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Candidates should have get job as per their performance and not on the basis of favouritism.</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Good work provide advantages to both company and individuals so that sustainability can be brought in the organisation.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People matter: people are the vital asset for every company.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As per the HR of Burberry, people are the resource for the company which help them in achieving objectives.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Employees of the company must have access to the HR professionals and should get opportunity to grow.</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HR of the company are responsible for the training and development of the workforces.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Training is important because it will guide employees about their job role and how they can attain objectives.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Lack of training confuses the workforce and this causes delay in attaining the objectives.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Employees should get right to speech at their workplaces.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Organisation like Burberry allow their employees to share their views and opinions in order to get innovative ideas.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Professionalism matters: it is the duty of people to work with integrity in order to achieve better working lives.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Employees must be always open for the improvement and development, so that they can make effective decisions.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Professionalism is dealing with work, workers and change in order to understand the business values so that risks can be balanced and opportunities can be grabbed.</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A5CECCE-8895-46F2-8935-E1806D74BFDE}" type="slidenum">
              <a:rPr lang="en-US" smtClean="0"/>
              <a:t>7</a:t>
            </a:fld>
            <a:endParaRPr lang="en-US"/>
          </a:p>
        </p:txBody>
      </p:sp>
    </p:spTree>
    <p:extLst>
      <p:ext uri="{BB962C8B-B14F-4D97-AF65-F5344CB8AC3E}">
        <p14:creationId xmlns:p14="http://schemas.microsoft.com/office/powerpoint/2010/main" val="3353058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Evidence-based:</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consists of elements which are as follows: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behavioural science and academic research: it is important to understand human psychology, in order to understand decision-making process driven by people.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 order to understand the organisation in the better way, HR of Burberry conducts reviews, surveys and benchmarks etc.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is vital to understand your organisation so that an individual can work accordingly in order to achieve organisational objectives.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Organisational data: people analytics is helpful in understanding employees by giving information regarding skills gap, employee engagement and expertise etc.</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is helpful for the company to know their employees and also provide opportunities to the workers.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Practitioner expertise: it is helpful in making professional judgements and it also helps in evidence based research.</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is helpful in knowing the skills which should be developed by an individual so that effective solutions can be drawn.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8</a:t>
            </a:fld>
            <a:endParaRPr lang="en-US"/>
          </a:p>
        </p:txBody>
      </p:sp>
    </p:spTree>
    <p:extLst>
      <p:ext uri="{BB962C8B-B14F-4D97-AF65-F5344CB8AC3E}">
        <p14:creationId xmlns:p14="http://schemas.microsoft.com/office/powerpoint/2010/main" val="2885081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Outcomes driven: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involves elements which are as follows: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our impact on work: Burberry make sure that they build such workplace where they can provide better wellbeing to their workforces.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Company also ensure that they attain their objectives but do not compromise on the work life balance of their employees.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Our impact on people: Burberry do not discriminate among their employees and treat everyone fairly.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Every worker is equal in the eyes of management and they will be judged on their performance and not on the basis of religion, caste, gender, colour etc.</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company also give chance to their employees to share their views and opinions.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When employees are given chances to share their opinions then they think that company is valuing them and this increases employee morale.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is very important to support workforces, so that their productivity can be increased.</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Our impact on professionalism: decision-making by the management of the organisation affects work, people and change.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Organisation builds credibility and integrity  among people profession.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Our impact as individuals: as per this principle it can be said that an individual also have the power to influence the work.</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If an individual is the manager of the company then they will make big difference or impact on organisation.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If an individual is lower level worker then it will not make much difference over organisation.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Business can attain objective if they provide their employees, working life balance.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is observed that those organisation which helps their employees in balancing their working life receives low employee turnover.</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Employees do not leave such organisation which provide work-life balance.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9</a:t>
            </a:fld>
            <a:endParaRPr lang="en-US"/>
          </a:p>
        </p:txBody>
      </p:sp>
    </p:spTree>
    <p:extLst>
      <p:ext uri="{BB962C8B-B14F-4D97-AF65-F5344CB8AC3E}">
        <p14:creationId xmlns:p14="http://schemas.microsoft.com/office/powerpoint/2010/main" val="3380672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10</a:t>
            </a:fld>
            <a:endParaRPr lang="en-US"/>
          </a:p>
        </p:txBody>
      </p:sp>
    </p:spTree>
    <p:extLst>
      <p:ext uri="{BB962C8B-B14F-4D97-AF65-F5344CB8AC3E}">
        <p14:creationId xmlns:p14="http://schemas.microsoft.com/office/powerpoint/2010/main" val="17196519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Human resource of Burberry enables for the business to meet the current and future demands for hiring the best talents for the company.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enables resource planning to anticipate and develop skills that are valuable for the organization while providing the company with optimal balance of the available skill set.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Good HRM responsible for planning process will enable the organisation to optimize the utilization of available talent and identify the need for additional skills and knowledge. </a:t>
            </a:r>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11</a:t>
            </a:fld>
            <a:endParaRPr lang="en-US"/>
          </a:p>
        </p:txBody>
      </p:sp>
    </p:spTree>
    <p:extLst>
      <p:ext uri="{BB962C8B-B14F-4D97-AF65-F5344CB8AC3E}">
        <p14:creationId xmlns:p14="http://schemas.microsoft.com/office/powerpoint/2010/main" val="38250539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 Human resource within planning adds a value to the company, giving it power to foresee and avoid any short- sighted staffing based decisions.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 well executed plan from human resources helps in providing improved form of communication and better management.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management will include more business connections that are aligned with the vision and the objectives of Burberry.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12</a:t>
            </a:fld>
            <a:endParaRPr lang="en-US"/>
          </a:p>
        </p:txBody>
      </p:sp>
    </p:spTree>
    <p:extLst>
      <p:ext uri="{BB962C8B-B14F-4D97-AF65-F5344CB8AC3E}">
        <p14:creationId xmlns:p14="http://schemas.microsoft.com/office/powerpoint/2010/main" val="2191903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Recruitment and selection are known to be the most important functions of HR.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Recruiting process is the main responsibility of HRM along with other areas such as employee engagement and development.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Recruitment process is important as it helps in attracting highly qualified individuals for the job role that is the best suitable for them.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13</a:t>
            </a:fld>
            <a:endParaRPr lang="en-US"/>
          </a:p>
        </p:txBody>
      </p:sp>
    </p:spTree>
    <p:extLst>
      <p:ext uri="{BB962C8B-B14F-4D97-AF65-F5344CB8AC3E}">
        <p14:creationId xmlns:p14="http://schemas.microsoft.com/office/powerpoint/2010/main" val="3548617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Recruitment involves multiple stakeholders and the employees working at the senior level position that will ensure that the process is well- defined and will meet the needs of the stakeholders.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responsibility of HRM is to integrate job postings along with the job description that will link to vacancies as well as simplifying the application process.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 This process requires that HR manages the candidates effectively while maintaining the touch points with the candidates.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Selecting right employees is important for recruitment while establishing processes that will enhance their experience.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will  increase the effectiveness of the business.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14</a:t>
            </a:fld>
            <a:endParaRPr lang="en-US"/>
          </a:p>
        </p:txBody>
      </p:sp>
    </p:spTree>
    <p:extLst>
      <p:ext uri="{BB962C8B-B14F-4D97-AF65-F5344CB8AC3E}">
        <p14:creationId xmlns:p14="http://schemas.microsoft.com/office/powerpoint/2010/main" val="23434937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Selecting right candidates builds an asset for the company in reaching its goals and objectives.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process includes putting right applicant on the right job and choosing the individuals who has qualifications aligned with the vacant job position.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is essential that selection process is aligned with matching the requirements of Burberry and attain right set of people having right working attitude.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Importance of selection in human resource is to hire good resources that will help in increasing the overall performance of the organisation.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15</a:t>
            </a:fld>
            <a:endParaRPr lang="en-US"/>
          </a:p>
        </p:txBody>
      </p:sp>
    </p:spTree>
    <p:extLst>
      <p:ext uri="{BB962C8B-B14F-4D97-AF65-F5344CB8AC3E}">
        <p14:creationId xmlns:p14="http://schemas.microsoft.com/office/powerpoint/2010/main" val="21370768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Efficient selection is a cost- effective and will reduce time and efforts included in such process. It helps in avoiding any form of bias decisions and will eliminate the candidates that lack required knowledge and ability.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Selection process is conducted with a set guidelines and strict verification of documents and other things.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Process of recruitment includes identifying the potential candidates while selection includes choosing right candidates for the right position. </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Recruitment is termed as a positive process with an approach that will attract new talents and selection is negative process as it includes rejection while identifying the best suitable candidate.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16</a:t>
            </a:fld>
            <a:endParaRPr lang="en-US"/>
          </a:p>
        </p:txBody>
      </p:sp>
    </p:spTree>
    <p:extLst>
      <p:ext uri="{BB962C8B-B14F-4D97-AF65-F5344CB8AC3E}">
        <p14:creationId xmlns:p14="http://schemas.microsoft.com/office/powerpoint/2010/main" val="14404298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Culture and behaviour includes study of behaviours that will provide insight for the HR professionals regarding the way HR practices are conducted and impacts the culture of the organization.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Digital working helps these professionals to understand their role better and improve their as well as employees productivity.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Analytics and creating a value assist them in learning the data while making smarter business decisions. It helps them uncover and value the people working for the organisation.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17</a:t>
            </a:fld>
            <a:endParaRPr lang="en-US"/>
          </a:p>
        </p:txBody>
      </p:sp>
    </p:spTree>
    <p:extLst>
      <p:ext uri="{BB962C8B-B14F-4D97-AF65-F5344CB8AC3E}">
        <p14:creationId xmlns:p14="http://schemas.microsoft.com/office/powerpoint/2010/main" val="2526948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These include the academic research and feedback gaining from the industrial professionals.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HR professional must perform ethical practices and value other people.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They have to work inclusively while having the passion for learning.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HR professionals must focus in insights and perform situational decision- making.</a:t>
            </a:r>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18</a:t>
            </a:fld>
            <a:endParaRPr lang="en-US"/>
          </a:p>
        </p:txBody>
      </p:sp>
    </p:spTree>
    <p:extLst>
      <p:ext uri="{BB962C8B-B14F-4D97-AF65-F5344CB8AC3E}">
        <p14:creationId xmlns:p14="http://schemas.microsoft.com/office/powerpoint/2010/main" val="4602436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CIPD is the set rules or guidelines which helps HR in making development and improvement in their work process.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Planning, recruitment and selection are the activities in the organisation which is conducted by HR.</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HR of Burberry make sure that they properly evaluate the candidate so that they can select best candidate for the company.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role of HR is evolving now HR also provides training, career development, succession planning etc.</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is said that HR is the most important department of the company and every department is dependent on HR team for talented workforces.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HR also takes feedbacks from the employees so that they can come to know if any employee is feeling any inconvenience.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Hence it can be said that HR is the foundation for every company.</a:t>
            </a:r>
            <a:endParaRPr lang="en-US" dirty="0"/>
          </a:p>
        </p:txBody>
      </p:sp>
      <p:sp>
        <p:nvSpPr>
          <p:cNvPr id="4" name="Slide Number Placeholder 3"/>
          <p:cNvSpPr>
            <a:spLocks noGrp="1"/>
          </p:cNvSpPr>
          <p:nvPr>
            <p:ph type="sldNum" sz="quarter" idx="10"/>
          </p:nvPr>
        </p:nvSpPr>
        <p:spPr/>
        <p:txBody>
          <a:bodyPr/>
          <a:lstStyle/>
          <a:p>
            <a:fld id="{7A5CECCE-8895-46F2-8935-E1806D74BFDE}" type="slidenum">
              <a:rPr lang="en-US" smtClean="0"/>
              <a:t>19</a:t>
            </a:fld>
            <a:endParaRPr lang="en-US"/>
          </a:p>
        </p:txBody>
      </p:sp>
    </p:spTree>
    <p:extLst>
      <p:ext uri="{BB962C8B-B14F-4D97-AF65-F5344CB8AC3E}">
        <p14:creationId xmlns:p14="http://schemas.microsoft.com/office/powerpoint/2010/main" val="21410829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Malik, A. and Sanders, K., 2021. Managing Human Resources During a Global Crisis: A Multilevel Perspective. Brit. J. </a:t>
            </a:r>
            <a:r>
              <a:rPr lang="en-GB" dirty="0" err="1">
                <a:latin typeface="Times New Roman" panose="02020603050405020304" pitchFamily="18" charset="0"/>
                <a:cs typeface="Times New Roman" panose="02020603050405020304" pitchFamily="18" charset="0"/>
              </a:rPr>
              <a:t>Manag</a:t>
            </a:r>
            <a:r>
              <a:rPr lang="en-GB"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Petrick</a:t>
            </a:r>
            <a:r>
              <a:rPr lang="en-GB" dirty="0">
                <a:latin typeface="Times New Roman" panose="02020603050405020304" pitchFamily="18" charset="0"/>
                <a:cs typeface="Times New Roman" panose="02020603050405020304" pitchFamily="18" charset="0"/>
              </a:rPr>
              <a:t>, J.A. and </a:t>
            </a:r>
            <a:r>
              <a:rPr lang="en-GB" dirty="0" err="1">
                <a:latin typeface="Times New Roman" panose="02020603050405020304" pitchFamily="18" charset="0"/>
                <a:cs typeface="Times New Roman" panose="02020603050405020304" pitchFamily="18" charset="0"/>
              </a:rPr>
              <a:t>Furr</a:t>
            </a:r>
            <a:r>
              <a:rPr lang="en-GB" dirty="0">
                <a:latin typeface="Times New Roman" panose="02020603050405020304" pitchFamily="18" charset="0"/>
                <a:cs typeface="Times New Roman" panose="02020603050405020304" pitchFamily="18" charset="0"/>
              </a:rPr>
              <a:t>, D.S., 2017. Total quality in managing human resources. Routledge.</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ŠIKÝŘ, M., </a:t>
            </a:r>
            <a:r>
              <a:rPr lang="en-GB" dirty="0" err="1">
                <a:latin typeface="Times New Roman" panose="02020603050405020304" pitchFamily="18" charset="0"/>
                <a:cs typeface="Times New Roman" panose="02020603050405020304" pitchFamily="18" charset="0"/>
              </a:rPr>
              <a:t>Sekerin</a:t>
            </a:r>
            <a:r>
              <a:rPr lang="en-GB" dirty="0">
                <a:latin typeface="Times New Roman" panose="02020603050405020304" pitchFamily="18" charset="0"/>
                <a:cs typeface="Times New Roman" panose="02020603050405020304" pitchFamily="18" charset="0"/>
              </a:rPr>
              <a:t>, V. and </a:t>
            </a:r>
            <a:r>
              <a:rPr lang="en-GB" dirty="0" err="1">
                <a:latin typeface="Times New Roman" panose="02020603050405020304" pitchFamily="18" charset="0"/>
                <a:cs typeface="Times New Roman" panose="02020603050405020304" pitchFamily="18" charset="0"/>
              </a:rPr>
              <a:t>Gorokhova</a:t>
            </a:r>
            <a:r>
              <a:rPr lang="en-GB" dirty="0">
                <a:latin typeface="Times New Roman" panose="02020603050405020304" pitchFamily="18" charset="0"/>
                <a:cs typeface="Times New Roman" panose="02020603050405020304" pitchFamily="18" charset="0"/>
              </a:rPr>
              <a:t>, A., 2018. Managing Human Resources Using the Best Practice. Best Fit Approach. Journal of Applied Economic Sciences, 13(1).</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Venkataraman</a:t>
            </a:r>
            <a:r>
              <a:rPr lang="en-GB" dirty="0">
                <a:latin typeface="Times New Roman" panose="02020603050405020304" pitchFamily="18" charset="0"/>
                <a:cs typeface="Times New Roman" panose="02020603050405020304" pitchFamily="18" charset="0"/>
              </a:rPr>
              <a:t>, N., 2021. SAFETY IS ABOUT MANAGING PEOPLE. Professional Safety, 66(10), pp.41-43.</a:t>
            </a:r>
          </a:p>
          <a:p>
            <a:r>
              <a:rPr lang="en-GB" sz="1200" kern="1200" dirty="0" err="1">
                <a:solidFill>
                  <a:schemeClr val="tx1"/>
                </a:solidFill>
                <a:effectLst/>
                <a:latin typeface="+mn-lt"/>
                <a:ea typeface="+mn-ea"/>
                <a:cs typeface="+mn-cs"/>
              </a:rPr>
              <a:t>Bothma</a:t>
            </a:r>
            <a:r>
              <a:rPr lang="en-GB" sz="1200" kern="1200" dirty="0">
                <a:solidFill>
                  <a:schemeClr val="tx1"/>
                </a:solidFill>
                <a:effectLst/>
                <a:latin typeface="+mn-lt"/>
                <a:ea typeface="+mn-ea"/>
                <a:cs typeface="+mn-cs"/>
              </a:rPr>
              <a:t>, R., 2017. HR professional: are you ready for the new world of work?. HR Future, 2017(3). pp.36-37.</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Davies, J., 2017. CIPD's profession for the future project and its implications for the HRD curriculum in UK universities.</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Greasley</a:t>
            </a:r>
            <a:r>
              <a:rPr lang="en-GB" sz="1200" kern="1200" dirty="0">
                <a:solidFill>
                  <a:schemeClr val="tx1"/>
                </a:solidFill>
                <a:effectLst/>
                <a:latin typeface="+mn-lt"/>
                <a:ea typeface="+mn-ea"/>
                <a:cs typeface="+mn-cs"/>
              </a:rPr>
              <a:t>, K. and Thomas, P., 2020. HR analytics: The onto‐epistemology and politics of metricised HRM. Human Resource Management Journal. 30(4). pp.494-507.</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Harrison, P. and et.al., 2021. HRD professional education provision in the UK: past, present and future. Human Resource Development International. 24(2). pp.200-218.</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TARABRINA, N.Y., TIKHONOV, A.I. and KRAEV, Y.V., 2020. Professional-applied physical training of future HR specialists. </a:t>
            </a:r>
            <a:r>
              <a:rPr lang="en-GB" sz="1200" kern="1200" dirty="0" err="1">
                <a:solidFill>
                  <a:schemeClr val="tx1"/>
                </a:solidFill>
                <a:effectLst/>
                <a:latin typeface="+mn-lt"/>
                <a:ea typeface="+mn-ea"/>
                <a:cs typeface="+mn-cs"/>
              </a:rPr>
              <a:t>Revista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Espacios</a:t>
            </a:r>
            <a:r>
              <a:rPr lang="en-GB" sz="1200" kern="1200" dirty="0">
                <a:solidFill>
                  <a:schemeClr val="tx1"/>
                </a:solidFill>
                <a:effectLst/>
                <a:latin typeface="+mn-lt"/>
                <a:ea typeface="+mn-ea"/>
                <a:cs typeface="+mn-cs"/>
              </a:rPr>
              <a:t>. 41(02).</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Tummons</a:t>
            </a:r>
            <a:r>
              <a:rPr lang="en-GB" sz="1200" kern="1200" dirty="0">
                <a:solidFill>
                  <a:schemeClr val="tx1"/>
                </a:solidFill>
                <a:effectLst/>
                <a:latin typeface="+mn-lt"/>
                <a:ea typeface="+mn-ea"/>
                <a:cs typeface="+mn-cs"/>
              </a:rPr>
              <a:t>, J. ed., 2020. Professionalism in Post-compulsory Education and Training: Empirical and Theoretical Perspectives. Routledge.</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Tursunbayeva</a:t>
            </a:r>
            <a:r>
              <a:rPr lang="en-GB" sz="1200" kern="1200" dirty="0">
                <a:solidFill>
                  <a:schemeClr val="tx1"/>
                </a:solidFill>
                <a:effectLst/>
                <a:latin typeface="+mn-lt"/>
                <a:ea typeface="+mn-ea"/>
                <a:cs typeface="+mn-cs"/>
              </a:rPr>
              <a:t>, A. and et.al., 2021. The ethics of people analytics: risks, opportunities and recommendations. Personnel Review.</a:t>
            </a:r>
            <a:endParaRPr lang="en-US" sz="1200" kern="1200" dirty="0">
              <a:solidFill>
                <a:schemeClr val="tx1"/>
              </a:solidFill>
              <a:effectLst/>
              <a:latin typeface="+mn-lt"/>
              <a:ea typeface="+mn-ea"/>
              <a:cs typeface="+mn-cs"/>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A5CECCE-8895-46F2-8935-E1806D74BFDE}" type="slidenum">
              <a:rPr lang="en-US" smtClean="0"/>
              <a:t>20</a:t>
            </a:fld>
            <a:endParaRPr lang="en-US"/>
          </a:p>
        </p:txBody>
      </p:sp>
    </p:spTree>
    <p:extLst>
      <p:ext uri="{BB962C8B-B14F-4D97-AF65-F5344CB8AC3E}">
        <p14:creationId xmlns:p14="http://schemas.microsoft.com/office/powerpoint/2010/main" val="894141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BA0A42-FEC2-4D88-B09E-954CDC5CF3B9}"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682F7D-A532-48CB-8A8E-AD28BC255831}"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6491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BA0A42-FEC2-4D88-B09E-954CDC5CF3B9}"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682F7D-A532-48CB-8A8E-AD28BC255831}" type="slidenum">
              <a:rPr lang="en-US" smtClean="0"/>
              <a:t>‹#›</a:t>
            </a:fld>
            <a:endParaRPr lang="en-US"/>
          </a:p>
        </p:txBody>
      </p:sp>
    </p:spTree>
    <p:extLst>
      <p:ext uri="{BB962C8B-B14F-4D97-AF65-F5344CB8AC3E}">
        <p14:creationId xmlns:p14="http://schemas.microsoft.com/office/powerpoint/2010/main" val="3423372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CBA0A42-FEC2-4D88-B09E-954CDC5CF3B9}"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682F7D-A532-48CB-8A8E-AD28BC255831}"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820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BA0A42-FEC2-4D88-B09E-954CDC5CF3B9}" type="datetimeFigureOut">
              <a:rPr lang="en-US" smtClean="0"/>
              <a:t>10/22/2021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682F7D-A532-48CB-8A8E-AD28BC255831}" type="slidenum">
              <a:rPr lang="en-US" smtClean="0"/>
              <a:t>‹#›</a:t>
            </a:fld>
            <a:endParaRPr lang="en-US"/>
          </a:p>
        </p:txBody>
      </p:sp>
    </p:spTree>
    <p:extLst>
      <p:ext uri="{BB962C8B-B14F-4D97-AF65-F5344CB8AC3E}">
        <p14:creationId xmlns:p14="http://schemas.microsoft.com/office/powerpoint/2010/main" val="4135490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BA0A42-FEC2-4D88-B09E-954CDC5CF3B9}" type="datetimeFigureOut">
              <a:rPr lang="en-US" smtClean="0"/>
              <a:t>10/22/2021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A682F7D-A532-48CB-8A8E-AD28BC255831}" type="slidenum">
              <a:rPr lang="en-US" smtClean="0"/>
              <a:t>‹#›</a:t>
            </a:fld>
            <a:endParaRPr lang="en-US"/>
          </a:p>
        </p:txBody>
      </p:sp>
    </p:spTree>
    <p:extLst>
      <p:ext uri="{BB962C8B-B14F-4D97-AF65-F5344CB8AC3E}">
        <p14:creationId xmlns:p14="http://schemas.microsoft.com/office/powerpoint/2010/main" val="2363308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BA0A42-FEC2-4D88-B09E-954CDC5CF3B9}" type="datetimeFigureOut">
              <a:rPr lang="en-US" smtClean="0"/>
              <a:t>10/22/2021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682F7D-A532-48CB-8A8E-AD28BC255831}" type="slidenum">
              <a:rPr lang="en-US" smtClean="0"/>
              <a:t>‹#›</a:t>
            </a:fld>
            <a:endParaRPr lang="en-US"/>
          </a:p>
        </p:txBody>
      </p:sp>
    </p:spTree>
    <p:extLst>
      <p:ext uri="{BB962C8B-B14F-4D97-AF65-F5344CB8AC3E}">
        <p14:creationId xmlns:p14="http://schemas.microsoft.com/office/powerpoint/2010/main" val="2442929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CBA0A42-FEC2-4D88-B09E-954CDC5CF3B9}" type="datetimeFigureOut">
              <a:rPr lang="en-US" smtClean="0"/>
              <a:t>10/22/2021</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2A682F7D-A532-48CB-8A8E-AD28BC255831}" type="slidenum">
              <a:rPr lang="en-US" smtClean="0"/>
              <a:t>‹#›</a:t>
            </a:fld>
            <a:endParaRPr lang="en-US"/>
          </a:p>
        </p:txBody>
      </p:sp>
    </p:spTree>
    <p:extLst>
      <p:ext uri="{BB962C8B-B14F-4D97-AF65-F5344CB8AC3E}">
        <p14:creationId xmlns:p14="http://schemas.microsoft.com/office/powerpoint/2010/main" val="3724114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CBA0A42-FEC2-4D88-B09E-954CDC5CF3B9}" type="datetimeFigureOut">
              <a:rPr lang="en-US" smtClean="0"/>
              <a:t>10/22/2021</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A682F7D-A532-48CB-8A8E-AD28BC255831}" type="slidenum">
              <a:rPr lang="en-US" smtClean="0"/>
              <a:t>‹#›</a:t>
            </a:fld>
            <a:endParaRPr lang="en-US"/>
          </a:p>
        </p:txBody>
      </p:sp>
    </p:spTree>
    <p:extLst>
      <p:ext uri="{BB962C8B-B14F-4D97-AF65-F5344CB8AC3E}">
        <p14:creationId xmlns:p14="http://schemas.microsoft.com/office/powerpoint/2010/main" val="2949917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CBA0A42-FEC2-4D88-B09E-954CDC5CF3B9}" type="datetimeFigureOut">
              <a:rPr lang="en-US" smtClean="0"/>
              <a:t>10/22/2021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682F7D-A532-48CB-8A8E-AD28BC255831}" type="slidenum">
              <a:rPr lang="en-US" smtClean="0"/>
              <a:t>‹#›</a:t>
            </a:fld>
            <a:endParaRPr lang="en-US"/>
          </a:p>
        </p:txBody>
      </p:sp>
    </p:spTree>
    <p:extLst>
      <p:ext uri="{BB962C8B-B14F-4D97-AF65-F5344CB8AC3E}">
        <p14:creationId xmlns:p14="http://schemas.microsoft.com/office/powerpoint/2010/main" val="1555407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BA0A42-FEC2-4D88-B09E-954CDC5CF3B9}"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682F7D-A532-48CB-8A8E-AD28BC255831}" type="slidenum">
              <a:rPr lang="en-US" smtClean="0"/>
              <a:t>‹#›</a:t>
            </a:fld>
            <a:endParaRPr lang="en-US"/>
          </a:p>
        </p:txBody>
      </p:sp>
    </p:spTree>
    <p:extLst>
      <p:ext uri="{BB962C8B-B14F-4D97-AF65-F5344CB8AC3E}">
        <p14:creationId xmlns:p14="http://schemas.microsoft.com/office/powerpoint/2010/main" val="3295641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BA0A42-FEC2-4D88-B09E-954CDC5CF3B9}"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682F7D-A532-48CB-8A8E-AD28BC255831}" type="slidenum">
              <a:rPr lang="en-US" smtClean="0"/>
              <a:t>‹#›</a:t>
            </a:fld>
            <a:endParaRPr lang="en-US"/>
          </a:p>
        </p:txBody>
      </p:sp>
    </p:spTree>
    <p:extLst>
      <p:ext uri="{BB962C8B-B14F-4D97-AF65-F5344CB8AC3E}">
        <p14:creationId xmlns:p14="http://schemas.microsoft.com/office/powerpoint/2010/main" val="4059940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CBA0A42-FEC2-4D88-B09E-954CDC5CF3B9}" type="datetimeFigureOut">
              <a:rPr lang="en-US" smtClean="0"/>
              <a:t>10/22/2021</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A682F7D-A532-48CB-8A8E-AD28BC255831}"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60412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97281" y="758951"/>
            <a:ext cx="5517832" cy="3070099"/>
          </a:xfrm>
        </p:spPr>
        <p:txBody>
          <a:bodyPr>
            <a:normAutofit/>
          </a:bodyPr>
          <a:lstStyle/>
          <a:p>
            <a:r>
              <a:rPr lang="en-GB" sz="4000" b="1" u="sng" dirty="0">
                <a:latin typeface="Times New Roman" panose="02020603050405020304" pitchFamily="18" charset="0"/>
                <a:cs typeface="Times New Roman" panose="02020603050405020304" pitchFamily="18" charset="0"/>
              </a:rPr>
              <a:t>MANAGING PEOPLE   LCBB5004 </a:t>
            </a:r>
            <a:br>
              <a:rPr lang="en-GB" sz="4000" b="1" u="sng" dirty="0">
                <a:latin typeface="Times New Roman" panose="02020603050405020304" pitchFamily="18" charset="0"/>
                <a:cs typeface="Times New Roman" panose="02020603050405020304" pitchFamily="18" charset="0"/>
              </a:rPr>
            </a:br>
            <a:br>
              <a:rPr lang="en-GB" sz="4000" b="1" u="sng"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Student : Ioana Raluca </a:t>
            </a:r>
            <a:r>
              <a:rPr lang="en-GB" sz="1800" dirty="0" err="1">
                <a:latin typeface="Times New Roman" panose="02020603050405020304" pitchFamily="18" charset="0"/>
                <a:cs typeface="Times New Roman" panose="02020603050405020304" pitchFamily="18" charset="0"/>
              </a:rPr>
              <a:t>Rusu</a:t>
            </a:r>
            <a:br>
              <a:rPr lang="en-US"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Student ID : 1918158</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Lecturer : </a:t>
            </a:r>
            <a:r>
              <a:rPr lang="en-US" sz="1800" dirty="0" err="1">
                <a:latin typeface="Times New Roman" panose="02020603050405020304" pitchFamily="18" charset="0"/>
                <a:cs typeface="Times New Roman" panose="02020603050405020304" pitchFamily="18" charset="0"/>
              </a:rPr>
              <a:t>Efua</a:t>
            </a:r>
            <a:r>
              <a:rPr lang="en-US" sz="1800" dirty="0">
                <a:latin typeface="Times New Roman" panose="02020603050405020304" pitchFamily="18" charset="0"/>
                <a:cs typeface="Times New Roman" panose="02020603050405020304" pitchFamily="18" charset="0"/>
              </a:rPr>
              <a:t> Adams</a:t>
            </a:r>
            <a:endParaRPr lang="en-US" dirty="0">
              <a:latin typeface="Times New Roman" panose="02020603050405020304" pitchFamily="18" charset="0"/>
              <a:cs typeface="Times New Roman" panose="02020603050405020304" pitchFamily="18" charset="0"/>
            </a:endParaRPr>
          </a:p>
        </p:txBody>
      </p:sp>
      <p:pic>
        <p:nvPicPr>
          <p:cNvPr id="4" name="Picture 3" descr="Text&#10;&#10;Description automatically generated">
            <a:extLst>
              <a:ext uri="{FF2B5EF4-FFF2-40B4-BE49-F238E27FC236}">
                <a16:creationId xmlns:a16="http://schemas.microsoft.com/office/drawing/2014/main" id="{FF2BB6DC-4CB7-4993-AC64-CFECE573775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46486" y="758951"/>
            <a:ext cx="2448233" cy="1632155"/>
          </a:xfrm>
          <a:prstGeom prst="rect">
            <a:avLst/>
          </a:prstGeom>
        </p:spPr>
      </p:pic>
    </p:spTree>
    <p:extLst>
      <p:ext uri="{BB962C8B-B14F-4D97-AF65-F5344CB8AC3E}">
        <p14:creationId xmlns:p14="http://schemas.microsoft.com/office/powerpoint/2010/main" val="10385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p>
        </p:txBody>
      </p:sp>
      <p:sp>
        <p:nvSpPr>
          <p:cNvPr id="3" name="Content Placeholder 2"/>
          <p:cNvSpPr>
            <a:spLocks noGrp="1"/>
          </p:cNvSpPr>
          <p:nvPr>
            <p:ph idx="1"/>
          </p:nvPr>
        </p:nvSpPr>
        <p:spPr/>
        <p:txBody>
          <a:bodyPr/>
          <a:lstStyle/>
          <a:p>
            <a:pPr>
              <a:buFont typeface="Arial" panose="020B0604020202020204" pitchFamily="34" charset="0"/>
              <a:buChar char="•"/>
            </a:pPr>
            <a:r>
              <a:rPr lang="en-US" dirty="0">
                <a:latin typeface="+mj-lt"/>
              </a:rPr>
              <a:t>Introduction</a:t>
            </a:r>
          </a:p>
          <a:p>
            <a:pPr marL="0" indent="0">
              <a:buNone/>
            </a:pPr>
            <a:r>
              <a:rPr lang="en-US" dirty="0">
                <a:latin typeface="+mj-lt"/>
              </a:rPr>
              <a:t>HR profession</a:t>
            </a:r>
          </a:p>
          <a:p>
            <a:pPr marL="0" indent="0">
              <a:buNone/>
            </a:pPr>
            <a:r>
              <a:rPr lang="en-US" dirty="0">
                <a:latin typeface="+mj-lt"/>
              </a:rPr>
              <a:t>HR functions</a:t>
            </a:r>
          </a:p>
          <a:p>
            <a:pPr>
              <a:buFont typeface="Arial" panose="020B0604020202020204" pitchFamily="34" charset="0"/>
              <a:buChar char="•"/>
            </a:pPr>
            <a:r>
              <a:rPr lang="en-US" dirty="0">
                <a:latin typeface="+mj-lt"/>
              </a:rPr>
              <a:t>Conclusion</a:t>
            </a:r>
          </a:p>
          <a:p>
            <a:pPr>
              <a:buFont typeface="Arial" panose="020B0604020202020204" pitchFamily="34" charset="0"/>
              <a:buChar char="•"/>
            </a:pPr>
            <a:r>
              <a:rPr lang="en-US" dirty="0">
                <a:latin typeface="+mj-lt"/>
              </a:rPr>
              <a:t>References</a:t>
            </a:r>
          </a:p>
          <a:p>
            <a:endParaRPr lang="en-US" dirty="0"/>
          </a:p>
        </p:txBody>
      </p:sp>
    </p:spTree>
    <p:extLst>
      <p:ext uri="{BB962C8B-B14F-4D97-AF65-F5344CB8AC3E}">
        <p14:creationId xmlns:p14="http://schemas.microsoft.com/office/powerpoint/2010/main" val="1761871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pPr lvl="0"/>
            <a:r>
              <a:rPr lang="en-GB" b="1" dirty="0">
                <a:latin typeface="Times New Roman" panose="02020603050405020304" pitchFamily="18" charset="0"/>
                <a:cs typeface="Times New Roman" panose="02020603050405020304" pitchFamily="18" charset="0"/>
              </a:rPr>
              <a:t>INTRODUCTION</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79" y="1845734"/>
            <a:ext cx="6454987" cy="4023360"/>
          </a:xfrm>
        </p:spPr>
        <p:txBody>
          <a:bodyPr>
            <a:normAutofit/>
          </a:bodyPr>
          <a:lstStyle/>
          <a:p>
            <a:pPr lvl="0"/>
            <a:r>
              <a:rPr lang="en-GB" dirty="0">
                <a:latin typeface="Times New Roman" panose="02020603050405020304" pitchFamily="18" charset="0"/>
                <a:cs typeface="Times New Roman" panose="02020603050405020304" pitchFamily="18" charset="0"/>
              </a:rPr>
              <a:t>Human resource management is a department working within and organization and is responsible in helping individuals manage people in attaining better performance.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People management is a part of human resources and conduct the process of acquisition, optimization and retaining the best talents from the organization.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It includes developing a workplace that will enhance the overall growth in professional life.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People management is important to attract best people within the business and support the choice of employer. </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srcRect t="2804" r="4" b="3271"/>
          <a:stretch/>
        </p:blipFill>
        <p:spPr>
          <a:xfrm>
            <a:off x="8020570" y="1916318"/>
            <a:ext cx="3135109" cy="3471012"/>
          </a:xfrm>
          <a:prstGeom prst="rect">
            <a:avLst/>
          </a:prstGeom>
        </p:spPr>
      </p:pic>
    </p:spTree>
    <p:extLst>
      <p:ext uri="{BB962C8B-B14F-4D97-AF65-F5344CB8AC3E}">
        <p14:creationId xmlns:p14="http://schemas.microsoft.com/office/powerpoint/2010/main" val="3081356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1685" y="634946"/>
            <a:ext cx="5127171" cy="1450757"/>
          </a:xfrm>
        </p:spPr>
        <p:txBody>
          <a:bodyPr>
            <a:normAutofit/>
          </a:bodyPr>
          <a:lstStyle/>
          <a:p>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43192" y="2008291"/>
            <a:ext cx="5451627" cy="2521377"/>
          </a:xfrm>
          <a:prstGeom prst="rect">
            <a:avLst/>
          </a:prstGeom>
        </p:spPr>
      </p:pic>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411684" y="2198914"/>
            <a:ext cx="5127172" cy="3670180"/>
          </a:xfrm>
        </p:spPr>
        <p:txBody>
          <a:bodyPr>
            <a:normAutofit/>
          </a:bodyPr>
          <a:lstStyle/>
          <a:p>
            <a:pPr lvl="0"/>
            <a:r>
              <a:rPr lang="en-GB" dirty="0">
                <a:latin typeface="Times New Roman" panose="02020603050405020304" pitchFamily="18" charset="0"/>
                <a:cs typeface="Times New Roman" panose="02020603050405020304" pitchFamily="18" charset="0"/>
              </a:rPr>
              <a:t>Burberry is working high in the fashion market and has developed its products that are made exclusively for the brand.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It is a luxury brand that works with it's the best employees.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Company is famous for leather goods and fashion products that are made with the finest craftsmanship and making use of cutting edge technology. </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58621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1685" y="634946"/>
            <a:ext cx="5127171" cy="1450757"/>
          </a:xfrm>
        </p:spPr>
        <p:txBody>
          <a:bodyPr>
            <a:normAutofit/>
          </a:bodyPr>
          <a:lstStyle/>
          <a:p>
            <a:r>
              <a:rPr lang="en-US" b="1" dirty="0"/>
              <a:t>HR professional</a:t>
            </a:r>
            <a:endParaRPr lang="en-US" dirty="0"/>
          </a:p>
        </p:txBody>
      </p:sp>
      <p:pic>
        <p:nvPicPr>
          <p:cNvPr id="4" name="Picture 3"/>
          <p:cNvPicPr>
            <a:picLocks noChangeAspect="1"/>
          </p:cNvPicPr>
          <p:nvPr/>
        </p:nvPicPr>
        <p:blipFill>
          <a:blip r:embed="rId3"/>
          <a:stretch>
            <a:fillRect/>
          </a:stretch>
        </p:blipFill>
        <p:spPr>
          <a:xfrm>
            <a:off x="643192" y="1967404"/>
            <a:ext cx="5451627" cy="2603151"/>
          </a:xfrm>
          <a:prstGeom prst="rect">
            <a:avLst/>
          </a:prstGeom>
        </p:spPr>
      </p:pic>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411684" y="2198914"/>
            <a:ext cx="5127172" cy="3670180"/>
          </a:xfrm>
        </p:spPr>
        <p:txBody>
          <a:bodyPr>
            <a:normAutofit/>
          </a:bodyPr>
          <a:lstStyle/>
          <a:p>
            <a:pPr lvl="0"/>
            <a:r>
              <a:rPr lang="en-GB" dirty="0"/>
              <a:t>In broad terms, human resource is the professional which work for hiring candidates for the organisation.</a:t>
            </a:r>
            <a:endParaRPr lang="en-US"/>
          </a:p>
          <a:p>
            <a:pPr lvl="0"/>
            <a:r>
              <a:rPr lang="en-GB" dirty="0"/>
              <a:t>The specially carry activities like planning, recruitment and selection of candidates. </a:t>
            </a:r>
            <a:endParaRPr lang="en-US"/>
          </a:p>
          <a:p>
            <a:pPr lvl="0"/>
            <a:r>
              <a:rPr lang="en-GB" dirty="0"/>
              <a:t>They properly evaluate the candidate so that right employee get selected for the right position. </a:t>
            </a:r>
            <a:endParaRPr lang="en-US"/>
          </a:p>
          <a:p>
            <a:endParaRPr lang="en-US" dirty="0"/>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83622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81601" y="634946"/>
            <a:ext cx="6368142" cy="1450757"/>
          </a:xfrm>
        </p:spPr>
        <p:txBody>
          <a:bodyPr>
            <a:normAutofit/>
          </a:bodyPr>
          <a:lstStyle/>
          <a:p>
            <a:r>
              <a:rPr lang="en-GB" b="1" dirty="0"/>
              <a:t>CIPD profession map</a:t>
            </a:r>
            <a:br>
              <a:rPr lang="en-US" dirty="0"/>
            </a:br>
            <a:endParaRPr lang="en-US" dirty="0"/>
          </a:p>
        </p:txBody>
      </p:sp>
      <p:pic>
        <p:nvPicPr>
          <p:cNvPr id="4" name="Picture 3"/>
          <p:cNvPicPr>
            <a:picLocks noChangeAspect="1"/>
          </p:cNvPicPr>
          <p:nvPr/>
        </p:nvPicPr>
        <p:blipFill rotWithShape="1">
          <a:blip r:embed="rId3"/>
          <a:srcRect l="27349" r="20824" b="-2"/>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81601" y="2198914"/>
            <a:ext cx="6368142" cy="3670180"/>
          </a:xfrm>
        </p:spPr>
        <p:txBody>
          <a:bodyPr>
            <a:normAutofit/>
          </a:bodyPr>
          <a:lstStyle/>
          <a:p>
            <a:pPr lvl="0"/>
            <a:r>
              <a:rPr lang="en-GB" dirty="0"/>
              <a:t>CIPD (Chartered institute of personal and development) profession map is the standard which provide guidance to the human resource so that they can improve their work. </a:t>
            </a:r>
            <a:endParaRPr lang="en-US"/>
          </a:p>
          <a:p>
            <a:r>
              <a:rPr lang="en-US" dirty="0"/>
              <a:t>The main objective of this profession map is to build professional identity in the sector, so that every HR apply same values and standards</a:t>
            </a:r>
            <a:endParaRPr lang="en-US"/>
          </a:p>
        </p:txBody>
      </p:sp>
    </p:spTree>
    <p:extLst>
      <p:ext uri="{BB962C8B-B14F-4D97-AF65-F5344CB8AC3E}">
        <p14:creationId xmlns:p14="http://schemas.microsoft.com/office/powerpoint/2010/main" val="153535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US" sz="3600">
                <a:solidFill>
                  <a:srgbClr val="FFFFFF"/>
                </a:solidFill>
                <a:latin typeface="Times New Roman" panose="02020603050405020304" pitchFamily="18" charset="0"/>
                <a:cs typeface="Times New Roman" panose="02020603050405020304" pitchFamily="18" charset="0"/>
              </a:rPr>
              <a:t>CIPD</a:t>
            </a:r>
            <a:endParaRPr lang="en-US" sz="3600">
              <a:solidFill>
                <a:srgbClr val="FFFFFF"/>
              </a:solidFill>
            </a:endParaRP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8C77E34-FD94-4707-BFAD-FF15036D9358}"/>
              </a:ext>
            </a:extLst>
          </p:cNvPr>
          <p:cNvGraphicFramePr>
            <a:graphicFrameLocks noGrp="1"/>
          </p:cNvGraphicFramePr>
          <p:nvPr>
            <p:ph idx="1"/>
            <p:extLst>
              <p:ext uri="{D42A27DB-BD31-4B8C-83A1-F6EECF244321}">
                <p14:modId xmlns:p14="http://schemas.microsoft.com/office/powerpoint/2010/main" val="684320626"/>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095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1685" y="634946"/>
            <a:ext cx="5127171" cy="1450757"/>
          </a:xfrm>
        </p:spPr>
        <p:txBody>
          <a:bodyPr>
            <a:normAutofit/>
          </a:bodyPr>
          <a:lstStyle/>
          <a:p>
            <a:endParaRPr lang="en-US" dirty="0"/>
          </a:p>
        </p:txBody>
      </p:sp>
      <p:pic>
        <p:nvPicPr>
          <p:cNvPr id="4" name="Picture 3"/>
          <p:cNvPicPr>
            <a:picLocks noChangeAspect="1"/>
          </p:cNvPicPr>
          <p:nvPr/>
        </p:nvPicPr>
        <p:blipFill>
          <a:blip r:embed="rId3"/>
          <a:stretch>
            <a:fillRect/>
          </a:stretch>
        </p:blipFill>
        <p:spPr>
          <a:xfrm>
            <a:off x="643192" y="1953774"/>
            <a:ext cx="5451627" cy="2630410"/>
          </a:xfrm>
          <a:prstGeom prst="rect">
            <a:avLst/>
          </a:prstGeom>
        </p:spPr>
      </p:pic>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411684" y="2198914"/>
            <a:ext cx="5127172" cy="3670180"/>
          </a:xfrm>
        </p:spPr>
        <p:txBody>
          <a:bodyPr>
            <a:normAutofit/>
          </a:bodyPr>
          <a:lstStyle/>
          <a:p>
            <a:r>
              <a:rPr lang="en-GB" sz="1700" b="1"/>
              <a:t>Evidence-based:</a:t>
            </a:r>
            <a:endParaRPr lang="en-US" sz="1700"/>
          </a:p>
          <a:p>
            <a:pPr lvl="0"/>
            <a:r>
              <a:rPr lang="en-GB" sz="1700"/>
              <a:t>this framework will never tell what to do but it will tell that how evidence based decision making is helpful in making professional judgement.</a:t>
            </a:r>
            <a:endParaRPr lang="en-US" sz="1700"/>
          </a:p>
          <a:p>
            <a:pPr lvl="0"/>
            <a:r>
              <a:rPr lang="en-GB" sz="1700"/>
              <a:t>It is observed that opinions which are supported with strong evidence always matters.</a:t>
            </a:r>
            <a:endParaRPr lang="en-US" sz="1700"/>
          </a:p>
          <a:p>
            <a:pPr lvl="0"/>
            <a:r>
              <a:rPr lang="en-GB" sz="1700"/>
              <a:t>Opinions which are supported by evidence than should have contain wider context which means that it should be more than just numbers.</a:t>
            </a:r>
            <a:endParaRPr lang="en-US" sz="1700"/>
          </a:p>
          <a:p>
            <a:endParaRPr lang="en-US" sz="1700"/>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51353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endParaRPr lang="en-US" sz="3600">
              <a:solidFill>
                <a:srgbClr val="FFFFFF"/>
              </a:solidFill>
            </a:endParaRP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EB3FABF9-12FE-456F-BFB8-949DFB98B815}"/>
              </a:ext>
            </a:extLst>
          </p:cNvPr>
          <p:cNvGraphicFramePr>
            <a:graphicFrameLocks noGrp="1"/>
          </p:cNvGraphicFramePr>
          <p:nvPr>
            <p:ph idx="1"/>
            <p:extLst>
              <p:ext uri="{D42A27DB-BD31-4B8C-83A1-F6EECF244321}">
                <p14:modId xmlns:p14="http://schemas.microsoft.com/office/powerpoint/2010/main" val="243570221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7074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1097280" y="1845734"/>
            <a:ext cx="9224356" cy="4023360"/>
          </a:xfrm>
        </p:spPr>
        <p:txBody>
          <a:bodyPr/>
          <a:lstStyle/>
          <a:p>
            <a:pPr algn="just">
              <a:lnSpc>
                <a:spcPct val="150000"/>
              </a:lnSpc>
            </a:pPr>
            <a:r>
              <a:rPr lang="en-GB" b="1" dirty="0"/>
              <a:t>Specialist knowledge</a:t>
            </a:r>
            <a:endParaRPr lang="en-US" dirty="0"/>
          </a:p>
          <a:p>
            <a:pPr lvl="0" algn="just">
              <a:lnSpc>
                <a:spcPct val="150000"/>
              </a:lnSpc>
            </a:pPr>
            <a:r>
              <a:rPr lang="en-GB" dirty="0"/>
              <a:t>HR industry, provides opportunities to various professionals. CIPD map helps HR in order to create positive impact.</a:t>
            </a:r>
            <a:endParaRPr lang="en-US" dirty="0"/>
          </a:p>
          <a:p>
            <a:pPr lvl="0" algn="just">
              <a:lnSpc>
                <a:spcPct val="150000"/>
              </a:lnSpc>
            </a:pPr>
            <a:r>
              <a:rPr lang="en-GB" dirty="0"/>
              <a:t>HR professionals should have specialised knowledge which involves talent management, employee relations, people analytics, learning and development etc.  </a:t>
            </a:r>
            <a:endParaRPr lang="en-US" dirty="0"/>
          </a:p>
          <a:p>
            <a:endParaRPr lang="en-US" dirty="0"/>
          </a:p>
        </p:txBody>
      </p:sp>
    </p:spTree>
    <p:extLst>
      <p:ext uri="{BB962C8B-B14F-4D97-AF65-F5344CB8AC3E}">
        <p14:creationId xmlns:p14="http://schemas.microsoft.com/office/powerpoint/2010/main" val="595531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latin typeface="Times New Roman" panose="02020603050405020304" pitchFamily="18" charset="0"/>
                <a:cs typeface="Times New Roman" panose="02020603050405020304" pitchFamily="18" charset="0"/>
              </a:rPr>
              <a:t>Planning</a:t>
            </a:r>
            <a:br>
              <a:rPr lang="en-US" dirty="0"/>
            </a:br>
            <a:endParaRPr lang="en-US" dirty="0"/>
          </a:p>
        </p:txBody>
      </p:sp>
      <p:sp>
        <p:nvSpPr>
          <p:cNvPr id="3" name="Content Placeholder 2"/>
          <p:cNvSpPr>
            <a:spLocks noGrp="1"/>
          </p:cNvSpPr>
          <p:nvPr>
            <p:ph idx="1"/>
          </p:nvPr>
        </p:nvSpPr>
        <p:spPr/>
        <p:txBody>
          <a:bodyPr/>
          <a:lstStyle/>
          <a:p>
            <a:pPr lvl="0"/>
            <a:r>
              <a:rPr lang="en-GB" dirty="0">
                <a:latin typeface="Times New Roman" panose="02020603050405020304" pitchFamily="18" charset="0"/>
                <a:cs typeface="Times New Roman" panose="02020603050405020304" pitchFamily="18" charset="0"/>
              </a:rPr>
              <a:t>Managing people within company is a part of human resource department, and he human resource management play a vital role in helping the company attain its desired objectives.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The overall purpose of the company is to make sure that the organisation is able to attain success with the medium of people while working on improving the organisational effectiveness.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It makes the organisation capable enough to attain its goals and make the best use of all available resources. </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3507105" y="3796243"/>
            <a:ext cx="5238750" cy="2181225"/>
          </a:xfrm>
          <a:prstGeom prst="rect">
            <a:avLst/>
          </a:prstGeom>
        </p:spPr>
      </p:pic>
    </p:spTree>
    <p:extLst>
      <p:ext uri="{BB962C8B-B14F-4D97-AF65-F5344CB8AC3E}">
        <p14:creationId xmlns:p14="http://schemas.microsoft.com/office/powerpoint/2010/main" val="3206792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endParaRPr lang="en-US" dirty="0"/>
          </a:p>
        </p:txBody>
      </p:sp>
      <p:sp>
        <p:nvSpPr>
          <p:cNvPr id="3" name="Content Placeholder 2"/>
          <p:cNvSpPr>
            <a:spLocks noGrp="1"/>
          </p:cNvSpPr>
          <p:nvPr>
            <p:ph idx="1"/>
          </p:nvPr>
        </p:nvSpPr>
        <p:spPr>
          <a:xfrm>
            <a:off x="1097279" y="1845734"/>
            <a:ext cx="6454987" cy="4023360"/>
          </a:xfrm>
        </p:spPr>
        <p:txBody>
          <a:bodyPr>
            <a:normAutofit/>
          </a:bodyPr>
          <a:lstStyle/>
          <a:p>
            <a:pPr lvl="0"/>
            <a:r>
              <a:rPr lang="en-GB" dirty="0">
                <a:latin typeface="Times New Roman" panose="02020603050405020304" pitchFamily="18" charset="0"/>
                <a:cs typeface="Times New Roman" panose="02020603050405020304" pitchFamily="18" charset="0"/>
              </a:rPr>
              <a:t>Planning function of HR of Burberry allows the company to have a clear path leading towards future while creating succession regarding promotion and shifting talent within the organisational hierarchy.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Strategic approach for workforce planning helps the managers of company to easily adapt to changes in the case when some employee leaves the company or during the time of promoting a personnel.</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srcRect l="48501" r="14693" b="2"/>
          <a:stretch/>
        </p:blipFill>
        <p:spPr>
          <a:xfrm>
            <a:off x="8020570" y="1916318"/>
            <a:ext cx="3135109" cy="3471012"/>
          </a:xfrm>
          <a:prstGeom prst="rect">
            <a:avLst/>
          </a:prstGeom>
        </p:spPr>
      </p:pic>
    </p:spTree>
    <p:extLst>
      <p:ext uri="{BB962C8B-B14F-4D97-AF65-F5344CB8AC3E}">
        <p14:creationId xmlns:p14="http://schemas.microsoft.com/office/powerpoint/2010/main" val="465915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b="1" i="1" dirty="0">
                <a:latin typeface="Times New Roman" panose="02020603050405020304" pitchFamily="18" charset="0"/>
                <a:cs typeface="Times New Roman" panose="02020603050405020304" pitchFamily="18" charset="0"/>
              </a:rPr>
              <a:t>Recruitment</a:t>
            </a:r>
            <a:r>
              <a:rPr lang="en-GB" dirty="0">
                <a:latin typeface="Times New Roman" panose="02020603050405020304" pitchFamily="18" charset="0"/>
                <a:cs typeface="Times New Roman" panose="02020603050405020304" pitchFamily="18" charset="0"/>
              </a:rPr>
              <a:t>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79" y="1845734"/>
            <a:ext cx="6454987" cy="4023360"/>
          </a:xfrm>
        </p:spPr>
        <p:txBody>
          <a:bodyPr>
            <a:normAutofit/>
          </a:bodyPr>
          <a:lstStyle/>
          <a:p>
            <a:pPr lvl="0"/>
            <a:r>
              <a:rPr lang="en-GB" dirty="0">
                <a:latin typeface="Times New Roman" panose="02020603050405020304" pitchFamily="18" charset="0"/>
                <a:cs typeface="Times New Roman" panose="02020603050405020304" pitchFamily="18" charset="0"/>
              </a:rPr>
              <a:t>The HR department of Burberry will enforce the company culture within various departments working in the company.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There is a direct source impact on the working environment of employees from the human resource department.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Employees are happy to work at Burberry</a:t>
            </a: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143316" y="1916318"/>
            <a:ext cx="2889617" cy="3471012"/>
          </a:xfrm>
          <a:prstGeom prst="rect">
            <a:avLst/>
          </a:prstGeom>
        </p:spPr>
      </p:pic>
    </p:spTree>
    <p:extLst>
      <p:ext uri="{BB962C8B-B14F-4D97-AF65-F5344CB8AC3E}">
        <p14:creationId xmlns:p14="http://schemas.microsoft.com/office/powerpoint/2010/main" val="2175725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1097280" y="1845734"/>
            <a:ext cx="7703820" cy="4097866"/>
          </a:xfrm>
        </p:spPr>
        <p:txBody>
          <a:bodyPr/>
          <a:lstStyle/>
          <a:p>
            <a:pPr lvl="0"/>
            <a:r>
              <a:rPr lang="en-GB" dirty="0">
                <a:latin typeface="Times New Roman" panose="02020603050405020304" pitchFamily="18" charset="0"/>
                <a:cs typeface="Times New Roman" panose="02020603050405020304" pitchFamily="18" charset="0"/>
              </a:rPr>
              <a:t>Each employee play an important role in the growth of company's business.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Thus, it is important for Burberry to recruit and select right candidate for the job. Hiring of new employees affects the overall business outcomes as it is an operational as well as strategic activity for the business.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The right process within the recruitment will reflect on the professionalism of the company while building brand reputation for the company. </a:t>
            </a:r>
            <a:endParaRPr lang="en-US" dirty="0">
              <a:latin typeface="Times New Roman" panose="02020603050405020304" pitchFamily="18" charset="0"/>
              <a:cs typeface="Times New Roman" panose="02020603050405020304" pitchFamily="18" charset="0"/>
            </a:endParaRPr>
          </a:p>
          <a:p>
            <a:pPr lvl="0"/>
            <a:r>
              <a:rPr lang="en-GB" dirty="0">
                <a:solidFill>
                  <a:schemeClr val="tx1"/>
                </a:solidFill>
                <a:latin typeface="Times New Roman" panose="02020603050405020304" pitchFamily="18" charset="0"/>
                <a:cs typeface="Times New Roman" panose="02020603050405020304" pitchFamily="18" charset="0"/>
              </a:rPr>
              <a:t>Recruitment drive conducted by HRM helps in developing talent pool with a proactive approach and the one that will meet the business objectives. </a:t>
            </a:r>
            <a:endParaRPr lang="en-US" dirty="0">
              <a:solidFill>
                <a:schemeClr val="tx1"/>
              </a:solidFill>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122092" y="2443607"/>
            <a:ext cx="2747963" cy="2827614"/>
          </a:xfrm>
          <a:prstGeom prst="rect">
            <a:avLst/>
          </a:prstGeom>
        </p:spPr>
      </p:pic>
    </p:spTree>
    <p:extLst>
      <p:ext uri="{BB962C8B-B14F-4D97-AF65-F5344CB8AC3E}">
        <p14:creationId xmlns:p14="http://schemas.microsoft.com/office/powerpoint/2010/main" val="15250916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latin typeface="Times New Roman" panose="02020603050405020304" pitchFamily="18" charset="0"/>
                <a:cs typeface="Times New Roman" panose="02020603050405020304" pitchFamily="18" charset="0"/>
              </a:rPr>
              <a:t>Selection</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4"/>
            <a:ext cx="7589520" cy="4497916"/>
          </a:xfrm>
        </p:spPr>
        <p:txBody>
          <a:bodyPr/>
          <a:lstStyle/>
          <a:p>
            <a:pPr lvl="0"/>
            <a:r>
              <a:rPr lang="en-GB" dirty="0">
                <a:latin typeface="Times New Roman" panose="02020603050405020304" pitchFamily="18" charset="0"/>
                <a:cs typeface="Times New Roman" panose="02020603050405020304" pitchFamily="18" charset="0"/>
              </a:rPr>
              <a:t>In addition to this, HRM will ensure a seamless as well as effective application regarding the policies and processes within the company.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They will maintain right amount of balance between the needs of employees and satisfy the profitability of the company to reach its goals and objectives.</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 It is the responsibility of HRM to conduct selection process where they will pick and choose right candidates that are suitable for job position within organisation.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Selection includes interviewing the candidates and evaluating their qualities within that particular job role. </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388792" y="2653951"/>
            <a:ext cx="2138363" cy="2937223"/>
          </a:xfrm>
          <a:prstGeom prst="rect">
            <a:avLst/>
          </a:prstGeom>
        </p:spPr>
      </p:pic>
    </p:spTree>
    <p:extLst>
      <p:ext uri="{BB962C8B-B14F-4D97-AF65-F5344CB8AC3E}">
        <p14:creationId xmlns:p14="http://schemas.microsoft.com/office/powerpoint/2010/main" val="38002943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pPr lvl="0"/>
            <a:r>
              <a:rPr lang="en-GB" dirty="0">
                <a:latin typeface="Times New Roman" panose="02020603050405020304" pitchFamily="18" charset="0"/>
                <a:cs typeface="Times New Roman" panose="02020603050405020304" pitchFamily="18" charset="0"/>
              </a:rPr>
              <a:t>In the case, where there is not efficient selection, then the work done within the company will be affected along with high expense involved in replacing the bad resources.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In other to meet the goals of the company, it is important for human resources to evaluate various attributes present in a potential individual such as their qualification, skills, experience along with their overall behaviour.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This will allow selecting most suitable candidate for the vacant job. </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233386" y="3438525"/>
            <a:ext cx="2922294" cy="2938993"/>
          </a:xfrm>
          <a:prstGeom prst="rect">
            <a:avLst/>
          </a:prstGeom>
        </p:spPr>
      </p:pic>
    </p:spTree>
    <p:extLst>
      <p:ext uri="{BB962C8B-B14F-4D97-AF65-F5344CB8AC3E}">
        <p14:creationId xmlns:p14="http://schemas.microsoft.com/office/powerpoint/2010/main" val="352864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74771" y="634946"/>
            <a:ext cx="6574972" cy="1450757"/>
          </a:xfrm>
        </p:spPr>
        <p:txBody>
          <a:bodyPr>
            <a:normAutofit/>
          </a:bodyPr>
          <a:lstStyle/>
          <a:p>
            <a:r>
              <a:rPr lang="en-GB" dirty="0">
                <a:latin typeface="Times New Roman" panose="02020603050405020304" pitchFamily="18" charset="0"/>
                <a:cs typeface="Times New Roman" panose="02020603050405020304" pitchFamily="18" charset="0"/>
              </a:rPr>
              <a:t>Core knowledge:</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33999" y="2401990"/>
            <a:ext cx="4001315" cy="1790588"/>
          </a:xfrm>
          <a:prstGeom prst="rect">
            <a:avLst/>
          </a:prstGeom>
        </p:spPr>
      </p:pic>
      <p:cxnSp>
        <p:nvCxnSpPr>
          <p:cNvPr id="11" name="Straight Connector 10">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4769" y="2198914"/>
            <a:ext cx="6574973" cy="3670180"/>
          </a:xfrm>
        </p:spPr>
        <p:txBody>
          <a:bodyPr>
            <a:normAutofit/>
          </a:bodyPr>
          <a:lstStyle/>
          <a:p>
            <a:pPr lvl="0"/>
            <a:r>
              <a:rPr lang="en-GB" dirty="0">
                <a:latin typeface="Times New Roman" panose="02020603050405020304" pitchFamily="18" charset="0"/>
                <a:cs typeface="Times New Roman" panose="02020603050405020304" pitchFamily="18" charset="0"/>
              </a:rPr>
              <a:t>Within the CIPD professional map, there are several core areas that will drive the change and help in creating value towards company and will positively impact the overall work done by an HR professional.</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It is important to be updated with </a:t>
            </a:r>
            <a:r>
              <a:rPr lang="en-GB" dirty="0" err="1">
                <a:latin typeface="Times New Roman" panose="02020603050405020304" pitchFamily="18" charset="0"/>
                <a:cs typeface="Times New Roman" panose="02020603050405020304" pitchFamily="18" charset="0"/>
              </a:rPr>
              <a:t>latests</a:t>
            </a:r>
            <a:r>
              <a:rPr lang="en-GB" dirty="0">
                <a:latin typeface="Times New Roman" panose="02020603050405020304" pitchFamily="18" charset="0"/>
                <a:cs typeface="Times New Roman" panose="02020603050405020304" pitchFamily="18" charset="0"/>
              </a:rPr>
              <a:t> research and insight to be an effective professional.</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People practice includes the life cycle and the effects of these practices are interrelated.</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003489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74771" y="634946"/>
            <a:ext cx="6574972" cy="1450757"/>
          </a:xfrm>
        </p:spPr>
        <p:txBody>
          <a:bodyPr>
            <a:normAutofit/>
          </a:bodyPr>
          <a:lstStyle/>
          <a:p>
            <a:r>
              <a:rPr lang="en-GB" dirty="0">
                <a:latin typeface="Times New Roman" panose="02020603050405020304" pitchFamily="18" charset="0"/>
                <a:cs typeface="Times New Roman" panose="02020603050405020304" pitchFamily="18" charset="0"/>
              </a:rPr>
              <a:t>Core behaviour:</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srcRect l="20492" r="10529"/>
          <a:stretch/>
        </p:blipFill>
        <p:spPr>
          <a:xfrm>
            <a:off x="633999" y="640081"/>
            <a:ext cx="4001315" cy="5314406"/>
          </a:xfrm>
          <a:prstGeom prst="rect">
            <a:avLst/>
          </a:prstGeom>
        </p:spPr>
      </p:pic>
      <p:cxnSp>
        <p:nvCxnSpPr>
          <p:cNvPr id="11" name="Straight Connector 10">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4769" y="2198914"/>
            <a:ext cx="6574973" cy="3670180"/>
          </a:xfrm>
        </p:spPr>
        <p:txBody>
          <a:bodyPr>
            <a:normAutofit/>
          </a:bodyPr>
          <a:lstStyle/>
          <a:p>
            <a:pPr lvl="0"/>
            <a:r>
              <a:rPr lang="en-GB" dirty="0">
                <a:latin typeface="Times New Roman" panose="02020603050405020304" pitchFamily="18" charset="0"/>
                <a:cs typeface="Times New Roman" panose="02020603050405020304" pitchFamily="18" charset="0"/>
              </a:rPr>
              <a:t>The industry within Human resources is constantly improving the lives of working employees and overcome the challenging situations.</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There are certain ways where HR professionals can think and act to remain consistent.</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Core behaviour determines the aspects that will outline the way an effective HR professional must work.</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769654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t>CONCLUSION</a:t>
            </a:r>
            <a:br>
              <a:rPr lang="en-US" b="1" dirty="0"/>
            </a:br>
            <a:endParaRPr lang="en-US" dirty="0"/>
          </a:p>
        </p:txBody>
      </p:sp>
      <p:sp>
        <p:nvSpPr>
          <p:cNvPr id="3" name="Content Placeholder 2"/>
          <p:cNvSpPr>
            <a:spLocks noGrp="1"/>
          </p:cNvSpPr>
          <p:nvPr>
            <p:ph idx="1"/>
          </p:nvPr>
        </p:nvSpPr>
        <p:spPr/>
        <p:txBody>
          <a:bodyPr/>
          <a:lstStyle/>
          <a:p>
            <a:pPr lvl="0" algn="just">
              <a:lnSpc>
                <a:spcPct val="150000"/>
              </a:lnSpc>
            </a:pPr>
            <a:r>
              <a:rPr lang="en-GB" dirty="0"/>
              <a:t>Through this report it can be concluded that HR plays important role in the success of the organisation.</a:t>
            </a:r>
            <a:endParaRPr lang="en-US" dirty="0"/>
          </a:p>
          <a:p>
            <a:pPr lvl="0" algn="just">
              <a:lnSpc>
                <a:spcPct val="150000"/>
              </a:lnSpc>
            </a:pPr>
            <a:r>
              <a:rPr lang="en-GB" dirty="0"/>
              <a:t>As HR recruit and employs right candidate for the right position.</a:t>
            </a:r>
            <a:endParaRPr lang="en-US" dirty="0"/>
          </a:p>
          <a:p>
            <a:pPr lvl="0" algn="just">
              <a:lnSpc>
                <a:spcPct val="150000"/>
              </a:lnSpc>
            </a:pPr>
            <a:r>
              <a:rPr lang="en-GB" dirty="0"/>
              <a:t>HR department or professionals recruit candidate for every other department in the organisation.</a:t>
            </a:r>
            <a:endParaRPr lang="en-US" dirty="0"/>
          </a:p>
          <a:p>
            <a:endParaRPr lang="en-US" dirty="0"/>
          </a:p>
        </p:txBody>
      </p:sp>
    </p:spTree>
    <p:extLst>
      <p:ext uri="{BB962C8B-B14F-4D97-AF65-F5344CB8AC3E}">
        <p14:creationId xmlns:p14="http://schemas.microsoft.com/office/powerpoint/2010/main" val="37807712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latin typeface="Times New Roman" panose="02020603050405020304" pitchFamily="18" charset="0"/>
                <a:cs typeface="Times New Roman" panose="02020603050405020304" pitchFamily="18" charset="0"/>
              </a:rPr>
              <a:t>REFERENCES</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3"/>
            <a:ext cx="10058400" cy="4572995"/>
          </a:xfrm>
        </p:spPr>
        <p:txBody>
          <a:bodyPr>
            <a:noAutofit/>
          </a:bodyPr>
          <a:lstStyle/>
          <a:p>
            <a:r>
              <a:rPr lang="en-GB" u="sng" dirty="0">
                <a:latin typeface="Times New Roman" panose="02020603050405020304" pitchFamily="18" charset="0"/>
                <a:cs typeface="Times New Roman" panose="02020603050405020304" pitchFamily="18" charset="0"/>
              </a:rPr>
              <a:t>Books and Journals</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Bader, B., Schuster, T. and </a:t>
            </a:r>
            <a:r>
              <a:rPr lang="en-GB" dirty="0" err="1">
                <a:latin typeface="Times New Roman" panose="02020603050405020304" pitchFamily="18" charset="0"/>
                <a:cs typeface="Times New Roman" panose="02020603050405020304" pitchFamily="18" charset="0"/>
              </a:rPr>
              <a:t>Dickmann</a:t>
            </a:r>
            <a:r>
              <a:rPr lang="en-GB" dirty="0">
                <a:latin typeface="Times New Roman" panose="02020603050405020304" pitchFamily="18" charset="0"/>
                <a:cs typeface="Times New Roman" panose="02020603050405020304" pitchFamily="18" charset="0"/>
              </a:rPr>
              <a:t>, M., 2019. Managing people in hostile environments: lessons learned and new grounds in HR research.</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Maddox-</a:t>
            </a:r>
            <a:r>
              <a:rPr lang="en-GB" dirty="0" err="1">
                <a:latin typeface="Times New Roman" panose="02020603050405020304" pitchFamily="18" charset="0"/>
                <a:cs typeface="Times New Roman" panose="02020603050405020304" pitchFamily="18" charset="0"/>
              </a:rPr>
              <a:t>Daines</a:t>
            </a:r>
            <a:r>
              <a:rPr lang="en-GB" dirty="0">
                <a:latin typeface="Times New Roman" panose="02020603050405020304" pitchFamily="18" charset="0"/>
                <a:cs typeface="Times New Roman" panose="02020603050405020304" pitchFamily="18" charset="0"/>
              </a:rPr>
              <a:t>, K.L., 2021. Delivering well-being through the coronavirus pandemic: the role of human resources (HR) in managing a healthy workforce. Personnel Review.</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677933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43050" y="557213"/>
            <a:ext cx="10115549" cy="5329237"/>
          </a:xfrm>
          <a:prstGeom prst="rect">
            <a:avLst/>
          </a:prstGeom>
        </p:spPr>
      </p:pic>
    </p:spTree>
    <p:extLst>
      <p:ext uri="{BB962C8B-B14F-4D97-AF65-F5344CB8AC3E}">
        <p14:creationId xmlns:p14="http://schemas.microsoft.com/office/powerpoint/2010/main" val="2429007525"/>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55</TotalTime>
  <Words>3494</Words>
  <Application>Microsoft Office PowerPoint</Application>
  <PresentationFormat>Widescreen</PresentationFormat>
  <Paragraphs>207</Paragraphs>
  <Slides>21</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Times New Roman</vt:lpstr>
      <vt:lpstr>Retrospect</vt:lpstr>
      <vt:lpstr>MANAGING PEOPLE   LCBB5004   Student : Ioana Raluca Rusu Student ID : 1918158 Lecturer : Efua Adams</vt:lpstr>
      <vt:lpstr>TABLE OF CONTENTS</vt:lpstr>
      <vt:lpstr>INTRODUCTION </vt:lpstr>
      <vt:lpstr>PowerPoint Presentation</vt:lpstr>
      <vt:lpstr>HR professional</vt:lpstr>
      <vt:lpstr>CIPD profession map </vt:lpstr>
      <vt:lpstr>CIPD</vt:lpstr>
      <vt:lpstr>PowerPoint Presentation</vt:lpstr>
      <vt:lpstr>PowerPoint Presentation</vt:lpstr>
      <vt:lpstr>PowerPoint Presentation</vt:lpstr>
      <vt:lpstr>Planning </vt:lpstr>
      <vt:lpstr>PowerPoint Presentation</vt:lpstr>
      <vt:lpstr>Recruitment  </vt:lpstr>
      <vt:lpstr>PowerPoint Presentation</vt:lpstr>
      <vt:lpstr>Selection </vt:lpstr>
      <vt:lpstr>PowerPoint Presentation</vt:lpstr>
      <vt:lpstr>Core knowledge: </vt:lpstr>
      <vt:lpstr>Core behaviour: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LCBB5004</dc:title>
  <dc:creator>user</dc:creator>
  <cp:lastModifiedBy>Raluca Ienea</cp:lastModifiedBy>
  <cp:revision>17</cp:revision>
  <dcterms:created xsi:type="dcterms:W3CDTF">2021-10-21T12:07:19Z</dcterms:created>
  <dcterms:modified xsi:type="dcterms:W3CDTF">2021-10-22T12:19:35Z</dcterms:modified>
</cp:coreProperties>
</file>