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7"/>
  </p:notesMasterIdLst>
  <p:sldIdLst>
    <p:sldId id="258" r:id="rId2"/>
    <p:sldId id="256" r:id="rId3"/>
    <p:sldId id="257" r:id="rId4"/>
    <p:sldId id="259" r:id="rId5"/>
    <p:sldId id="260" r:id="rId6"/>
  </p:sldIdLst>
  <p:sldSz cx="21374100" cy="15113000"/>
  <p:notesSz cx="6858000" cy="9144000"/>
  <p:embeddedFontLst>
    <p:embeddedFont>
      <p:font typeface="Arial Unicode" panose="020B0604020202020204" charset="-128"/>
      <p:regular r:id="rId8"/>
    </p:embeddedFont>
    <p:embeddedFont>
      <p:font typeface="Anton" pitchFamily="2" charset="0"/>
      <p:regular r:id="rId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p:scale>
          <a:sx n="25" d="100"/>
          <a:sy n="25" d="100"/>
        </p:scale>
        <p:origin x="1496" y="1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1.fntdata"/><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notesMaster" Target="notesMasters/notesMaster1.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font" Target="fonts/font2.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DE8F49E-0B99-4D9A-999A-4FB41781C0CB}" type="datetimeFigureOut">
              <a:rPr lang="en-GB" smtClean="0"/>
              <a:t>08/05/2026</a:t>
            </a:fld>
            <a:endParaRPr lang="en-GB"/>
          </a:p>
        </p:txBody>
      </p:sp>
      <p:sp>
        <p:nvSpPr>
          <p:cNvPr id="4" name="Slide Image Placeholder 3"/>
          <p:cNvSpPr>
            <a:spLocks noGrp="1" noRot="1" noChangeAspect="1"/>
          </p:cNvSpPr>
          <p:nvPr>
            <p:ph type="sldImg" idx="2"/>
          </p:nvPr>
        </p:nvSpPr>
        <p:spPr>
          <a:xfrm>
            <a:off x="1246188" y="1143000"/>
            <a:ext cx="4365625"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02D372B-D0D1-4438-9196-DAF78661E8FF}" type="slidenum">
              <a:rPr lang="en-GB" smtClean="0"/>
              <a:t>‹#›</a:t>
            </a:fld>
            <a:endParaRPr lang="en-GB"/>
          </a:p>
        </p:txBody>
      </p:sp>
    </p:spTree>
    <p:extLst>
      <p:ext uri="{BB962C8B-B14F-4D97-AF65-F5344CB8AC3E}">
        <p14:creationId xmlns:p14="http://schemas.microsoft.com/office/powerpoint/2010/main" val="5505374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matrix table was a simplified smaller version for space parameters of this poster </a:t>
            </a:r>
          </a:p>
        </p:txBody>
      </p:sp>
      <p:sp>
        <p:nvSpPr>
          <p:cNvPr id="4" name="Slide Number Placeholder 3"/>
          <p:cNvSpPr>
            <a:spLocks noGrp="1"/>
          </p:cNvSpPr>
          <p:nvPr>
            <p:ph type="sldNum" sz="quarter" idx="5"/>
          </p:nvPr>
        </p:nvSpPr>
        <p:spPr/>
        <p:txBody>
          <a:bodyPr/>
          <a:lstStyle/>
          <a:p>
            <a:fld id="{802D372B-D0D1-4438-9196-DAF78661E8FF}" type="slidenum">
              <a:rPr lang="en-GB" smtClean="0"/>
              <a:t>2</a:t>
            </a:fld>
            <a:endParaRPr lang="en-GB"/>
          </a:p>
        </p:txBody>
      </p:sp>
    </p:spTree>
    <p:extLst>
      <p:ext uri="{BB962C8B-B14F-4D97-AF65-F5344CB8AC3E}">
        <p14:creationId xmlns:p14="http://schemas.microsoft.com/office/powerpoint/2010/main" val="7956123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5/8/2026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5/8/2026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5/8/2026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5/8/2026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5/8/2026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5/8/2026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5/8/2026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8" Type="http://schemas.openxmlformats.org/officeDocument/2006/relationships/hyperlink" Target="https://doi.org/10.3102/00028312040003619" TargetMode="External"/><Relationship Id="rId3" Type="http://schemas.openxmlformats.org/officeDocument/2006/relationships/hyperlink" Target="https://doi.org/10.1007/s42322-018-0028-3" TargetMode="External"/><Relationship Id="rId7" Type="http://schemas.openxmlformats.org/officeDocument/2006/relationships/hyperlink" Target="https://doi.org/10.1017/S0814062600000434" TargetMode="External"/><Relationship Id="rId2" Type="http://schemas.openxmlformats.org/officeDocument/2006/relationships/hyperlink" Target="https://doi.org/10.1525/irqr.2013.6.4.559" TargetMode="External"/><Relationship Id="rId1" Type="http://schemas.openxmlformats.org/officeDocument/2006/relationships/slideLayout" Target="../slideLayouts/slideLayout7.xml"/><Relationship Id="rId6" Type="http://schemas.openxmlformats.org/officeDocument/2006/relationships/hyperlink" Target="https://doi.org/10.1177/1468794120904892" TargetMode="External"/><Relationship Id="rId11" Type="http://schemas.openxmlformats.org/officeDocument/2006/relationships/hyperlink" Target="https://doi.org/10.1177/1609406919893155" TargetMode="External"/><Relationship Id="rId5" Type="http://schemas.openxmlformats.org/officeDocument/2006/relationships/hyperlink" Target="https://doi.org/10.1186/s41039-017-0061-9" TargetMode="External"/><Relationship Id="rId10" Type="http://schemas.openxmlformats.org/officeDocument/2006/relationships/hyperlink" Target="https://doi.org/10.3390/sports7080182" TargetMode="External"/><Relationship Id="rId4" Type="http://schemas.openxmlformats.org/officeDocument/2006/relationships/hyperlink" Target="https://doi.org/10.1007/s42322-023-00127-3" TargetMode="External"/><Relationship Id="rId9" Type="http://schemas.openxmlformats.org/officeDocument/2006/relationships/hyperlink" Target="https://doi.org/10.3390/ijerph191912494"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20D1E15-6A86-1F69-5B19-12FB48E93778}"/>
              </a:ext>
            </a:extLst>
          </p:cNvPr>
          <p:cNvSpPr txBox="1"/>
          <p:nvPr/>
        </p:nvSpPr>
        <p:spPr>
          <a:xfrm>
            <a:off x="933450" y="698500"/>
            <a:ext cx="18897600" cy="18866703"/>
          </a:xfrm>
          <a:prstGeom prst="rect">
            <a:avLst/>
          </a:prstGeom>
          <a:noFill/>
        </p:spPr>
        <p:txBody>
          <a:bodyPr wrap="square" rtlCol="0">
            <a:spAutoFit/>
          </a:bodyPr>
          <a:lstStyle/>
          <a:p>
            <a:r>
              <a:rPr lang="en-GB" sz="5400" dirty="0"/>
              <a:t>University Of Wales Trinity St David </a:t>
            </a:r>
          </a:p>
          <a:p>
            <a:endParaRPr lang="en-GB" sz="5400" dirty="0"/>
          </a:p>
          <a:p>
            <a:r>
              <a:rPr lang="en-GB" sz="5400" dirty="0"/>
              <a:t>Master Of Arts: Outdoor Education </a:t>
            </a:r>
          </a:p>
          <a:p>
            <a:endParaRPr lang="en-GB" sz="5400" dirty="0"/>
          </a:p>
          <a:p>
            <a:r>
              <a:rPr lang="en-GB" sz="5400" dirty="0"/>
              <a:t>Research methods in Health: Outdoor Education and Physical Literacy: BMOE7014</a:t>
            </a:r>
          </a:p>
          <a:p>
            <a:endParaRPr lang="en-GB" sz="5400" dirty="0"/>
          </a:p>
          <a:p>
            <a:r>
              <a:rPr lang="en-GB" sz="5400" dirty="0"/>
              <a:t>Assessment 2: Academic poster </a:t>
            </a:r>
          </a:p>
          <a:p>
            <a:endParaRPr lang="en-GB" sz="5400" dirty="0"/>
          </a:p>
          <a:p>
            <a:r>
              <a:rPr lang="en-GB" sz="5400" dirty="0"/>
              <a:t>How Do Outdoor Practitioners Use Storytelling In Their Practice? </a:t>
            </a:r>
          </a:p>
          <a:p>
            <a:endParaRPr lang="en-GB" sz="5400" dirty="0"/>
          </a:p>
          <a:p>
            <a:r>
              <a:rPr lang="en-GB" sz="5400" dirty="0"/>
              <a:t>Rhein Mikaelson – 2109766</a:t>
            </a:r>
          </a:p>
          <a:p>
            <a:endParaRPr lang="en-GB" sz="6600" dirty="0"/>
          </a:p>
          <a:p>
            <a:r>
              <a:rPr lang="en-GB" sz="4400" dirty="0"/>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a:p>
            <a:endParaRPr lang="en-GB" sz="6600" dirty="0"/>
          </a:p>
          <a:p>
            <a:endParaRPr lang="en-GB" sz="6600" dirty="0"/>
          </a:p>
          <a:p>
            <a:endParaRPr lang="en-GB" sz="6600" dirty="0"/>
          </a:p>
          <a:p>
            <a:endParaRPr lang="en-GB" sz="6600" dirty="0"/>
          </a:p>
          <a:p>
            <a:endParaRPr lang="en-GB" sz="6600" dirty="0"/>
          </a:p>
        </p:txBody>
      </p:sp>
    </p:spTree>
    <p:extLst>
      <p:ext uri="{BB962C8B-B14F-4D97-AF65-F5344CB8AC3E}">
        <p14:creationId xmlns:p14="http://schemas.microsoft.com/office/powerpoint/2010/main" val="40631319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4281C3"/>
        </a:solidFill>
        <a:effectLst/>
      </p:bgPr>
    </p:bg>
    <p:spTree>
      <p:nvGrpSpPr>
        <p:cNvPr id="1" name=""/>
        <p:cNvGrpSpPr/>
        <p:nvPr/>
      </p:nvGrpSpPr>
      <p:grpSpPr>
        <a:xfrm>
          <a:off x="0" y="0"/>
          <a:ext cx="0" cy="0"/>
          <a:chOff x="0" y="0"/>
          <a:chExt cx="0" cy="0"/>
        </a:xfrm>
      </p:grpSpPr>
      <p:grpSp>
        <p:nvGrpSpPr>
          <p:cNvPr id="2" name="Group 2"/>
          <p:cNvGrpSpPr/>
          <p:nvPr/>
        </p:nvGrpSpPr>
        <p:grpSpPr>
          <a:xfrm>
            <a:off x="462184" y="3139572"/>
            <a:ext cx="10229816" cy="3752751"/>
            <a:chOff x="0" y="0"/>
            <a:chExt cx="3370048" cy="1236283"/>
          </a:xfrm>
        </p:grpSpPr>
        <p:sp>
          <p:nvSpPr>
            <p:cNvPr id="3" name="Freeform 3"/>
            <p:cNvSpPr/>
            <p:nvPr/>
          </p:nvSpPr>
          <p:spPr>
            <a:xfrm>
              <a:off x="0" y="0"/>
              <a:ext cx="3370048" cy="1236283"/>
            </a:xfrm>
            <a:custGeom>
              <a:avLst/>
              <a:gdLst/>
              <a:ahLst/>
              <a:cxnLst/>
              <a:rect l="l" t="t" r="r" b="b"/>
              <a:pathLst>
                <a:path w="3370048" h="1236283">
                  <a:moveTo>
                    <a:pt x="21190" y="0"/>
                  </a:moveTo>
                  <a:lnTo>
                    <a:pt x="3348857" y="0"/>
                  </a:lnTo>
                  <a:cubicBezTo>
                    <a:pt x="3360560" y="0"/>
                    <a:pt x="3370048" y="9487"/>
                    <a:pt x="3370048" y="21190"/>
                  </a:cubicBezTo>
                  <a:lnTo>
                    <a:pt x="3370048" y="1215093"/>
                  </a:lnTo>
                  <a:cubicBezTo>
                    <a:pt x="3370048" y="1220713"/>
                    <a:pt x="3367815" y="1226103"/>
                    <a:pt x="3363841" y="1230077"/>
                  </a:cubicBezTo>
                  <a:cubicBezTo>
                    <a:pt x="3359867" y="1234051"/>
                    <a:pt x="3354477" y="1236283"/>
                    <a:pt x="3348857" y="1236283"/>
                  </a:cubicBezTo>
                  <a:lnTo>
                    <a:pt x="21190" y="1236283"/>
                  </a:lnTo>
                  <a:cubicBezTo>
                    <a:pt x="9487" y="1236283"/>
                    <a:pt x="0" y="1226796"/>
                    <a:pt x="0" y="1215093"/>
                  </a:cubicBezTo>
                  <a:lnTo>
                    <a:pt x="0" y="21190"/>
                  </a:lnTo>
                  <a:cubicBezTo>
                    <a:pt x="0" y="9487"/>
                    <a:pt x="9487" y="0"/>
                    <a:pt x="21190" y="0"/>
                  </a:cubicBezTo>
                  <a:close/>
                </a:path>
              </a:pathLst>
            </a:custGeom>
            <a:solidFill>
              <a:srgbClr val="A0DFFF"/>
            </a:solidFill>
            <a:ln w="9525" cap="rnd">
              <a:solidFill>
                <a:srgbClr val="000000"/>
              </a:solidFill>
              <a:prstDash val="solid"/>
              <a:round/>
            </a:ln>
          </p:spPr>
          <p:txBody>
            <a:bodyPr/>
            <a:lstStyle/>
            <a:p>
              <a:endParaRPr lang="en-GB"/>
            </a:p>
          </p:txBody>
        </p:sp>
        <p:sp>
          <p:nvSpPr>
            <p:cNvPr id="4" name="TextBox 4"/>
            <p:cNvSpPr txBox="1"/>
            <p:nvPr/>
          </p:nvSpPr>
          <p:spPr>
            <a:xfrm>
              <a:off x="0" y="-19050"/>
              <a:ext cx="3370048" cy="1255333"/>
            </a:xfrm>
            <a:prstGeom prst="rect">
              <a:avLst/>
            </a:prstGeom>
          </p:spPr>
          <p:txBody>
            <a:bodyPr lIns="114300" tIns="114300" rIns="114300" bIns="114300" rtlCol="0" anchor="t"/>
            <a:lstStyle/>
            <a:p>
              <a:pPr algn="ctr">
                <a:lnSpc>
                  <a:spcPts val="3121"/>
                </a:lnSpc>
              </a:pPr>
              <a:r>
                <a:rPr lang="en-US" sz="2438">
                  <a:solidFill>
                    <a:srgbClr val="000000"/>
                  </a:solidFill>
                  <a:latin typeface="Anton"/>
                  <a:ea typeface="Anton"/>
                  <a:cs typeface="Anton"/>
                  <a:sym typeface="Anton"/>
                </a:rPr>
                <a:t>Methods:</a:t>
              </a:r>
            </a:p>
            <a:p>
              <a:pPr algn="just">
                <a:lnSpc>
                  <a:spcPts val="2547"/>
                </a:lnSpc>
              </a:pPr>
              <a:r>
                <a:rPr lang="en-US" sz="1990">
                  <a:solidFill>
                    <a:srgbClr val="000000"/>
                  </a:solidFill>
                  <a:latin typeface="Arial Unicode"/>
                  <a:ea typeface="Arial Unicode"/>
                  <a:cs typeface="Arial Unicode"/>
                  <a:sym typeface="Arial Unicode"/>
                </a:rPr>
                <a:t>Semi-structured interviews were used with each interview lasting approximately 30 minutes, allowing participants to share detailed experiences while maintaining consistency across questions. Prompts were used to support some responses and encourage deeper reflection. For example, when asked “What kinds of storytelling do you use?”, prompts included: personal, fictional, place-based,  historical storytelling. This helped ensure a range of storytelling approaches were explored. Interviews were recorded and transcribed to ensure accurate representation of participant responses.</a:t>
              </a:r>
            </a:p>
            <a:p>
              <a:pPr marL="0" lvl="0" indent="0" algn="just">
                <a:lnSpc>
                  <a:spcPts val="2547"/>
                </a:lnSpc>
              </a:pPr>
              <a:r>
                <a:rPr lang="en-US" sz="1990">
                  <a:solidFill>
                    <a:srgbClr val="000000"/>
                  </a:solidFill>
                  <a:latin typeface="Arial Unicode"/>
                  <a:ea typeface="Arial Unicode"/>
                  <a:cs typeface="Arial Unicode"/>
                  <a:sym typeface="Arial Unicode"/>
                </a:rPr>
                <a:t>To support the research, relevant literature was explored using search terms such as “storytelling in education”, “outdoor learning”, and “narrative pedagogy”</a:t>
              </a:r>
            </a:p>
          </p:txBody>
        </p:sp>
      </p:grpSp>
      <p:grpSp>
        <p:nvGrpSpPr>
          <p:cNvPr id="5" name="Group 5"/>
          <p:cNvGrpSpPr/>
          <p:nvPr/>
        </p:nvGrpSpPr>
        <p:grpSpPr>
          <a:xfrm>
            <a:off x="199843" y="7006622"/>
            <a:ext cx="6160291" cy="5917883"/>
            <a:chOff x="0" y="0"/>
            <a:chExt cx="2029409" cy="1949551"/>
          </a:xfrm>
        </p:grpSpPr>
        <p:sp>
          <p:nvSpPr>
            <p:cNvPr id="6" name="Freeform 6"/>
            <p:cNvSpPr/>
            <p:nvPr/>
          </p:nvSpPr>
          <p:spPr>
            <a:xfrm>
              <a:off x="0" y="0"/>
              <a:ext cx="2029409" cy="1949551"/>
            </a:xfrm>
            <a:custGeom>
              <a:avLst/>
              <a:gdLst/>
              <a:ahLst/>
              <a:cxnLst/>
              <a:rect l="l" t="t" r="r" b="b"/>
              <a:pathLst>
                <a:path w="2029409" h="1949551">
                  <a:moveTo>
                    <a:pt x="35189" y="0"/>
                  </a:moveTo>
                  <a:lnTo>
                    <a:pt x="1994220" y="0"/>
                  </a:lnTo>
                  <a:cubicBezTo>
                    <a:pt x="2013654" y="0"/>
                    <a:pt x="2029409" y="15755"/>
                    <a:pt x="2029409" y="35189"/>
                  </a:cubicBezTo>
                  <a:lnTo>
                    <a:pt x="2029409" y="1914362"/>
                  </a:lnTo>
                  <a:cubicBezTo>
                    <a:pt x="2029409" y="1923695"/>
                    <a:pt x="2025701" y="1932646"/>
                    <a:pt x="2019102" y="1939245"/>
                  </a:cubicBezTo>
                  <a:cubicBezTo>
                    <a:pt x="2012503" y="1945844"/>
                    <a:pt x="2003553" y="1949551"/>
                    <a:pt x="1994220" y="1949551"/>
                  </a:cubicBezTo>
                  <a:lnTo>
                    <a:pt x="35189" y="1949551"/>
                  </a:lnTo>
                  <a:cubicBezTo>
                    <a:pt x="15755" y="1949551"/>
                    <a:pt x="0" y="1933797"/>
                    <a:pt x="0" y="1914362"/>
                  </a:cubicBezTo>
                  <a:lnTo>
                    <a:pt x="0" y="35189"/>
                  </a:lnTo>
                  <a:cubicBezTo>
                    <a:pt x="0" y="15755"/>
                    <a:pt x="15755" y="0"/>
                    <a:pt x="35189" y="0"/>
                  </a:cubicBezTo>
                  <a:close/>
                </a:path>
              </a:pathLst>
            </a:custGeom>
            <a:solidFill>
              <a:srgbClr val="86D18E"/>
            </a:solidFill>
            <a:ln w="9525" cap="rnd">
              <a:solidFill>
                <a:srgbClr val="000000"/>
              </a:solidFill>
              <a:prstDash val="solid"/>
              <a:round/>
            </a:ln>
          </p:spPr>
          <p:txBody>
            <a:bodyPr/>
            <a:lstStyle/>
            <a:p>
              <a:endParaRPr lang="en-GB"/>
            </a:p>
          </p:txBody>
        </p:sp>
        <p:sp>
          <p:nvSpPr>
            <p:cNvPr id="7" name="TextBox 7"/>
            <p:cNvSpPr txBox="1"/>
            <p:nvPr/>
          </p:nvSpPr>
          <p:spPr>
            <a:xfrm>
              <a:off x="0" y="-19050"/>
              <a:ext cx="2029409" cy="1968601"/>
            </a:xfrm>
            <a:prstGeom prst="rect">
              <a:avLst/>
            </a:prstGeom>
          </p:spPr>
          <p:txBody>
            <a:bodyPr lIns="114300" tIns="114300" rIns="114300" bIns="114300" rtlCol="0" anchor="t"/>
            <a:lstStyle/>
            <a:p>
              <a:pPr algn="ctr">
                <a:lnSpc>
                  <a:spcPts val="3121"/>
                </a:lnSpc>
              </a:pPr>
              <a:r>
                <a:rPr lang="en-US" sz="2438" dirty="0">
                  <a:solidFill>
                    <a:srgbClr val="000000"/>
                  </a:solidFill>
                  <a:latin typeface="Anton"/>
                  <a:ea typeface="Anton"/>
                  <a:cs typeface="Anton"/>
                  <a:sym typeface="Anton"/>
                </a:rPr>
                <a:t> Findings</a:t>
              </a:r>
            </a:p>
            <a:p>
              <a:pPr algn="just">
                <a:lnSpc>
                  <a:spcPts val="2431"/>
                </a:lnSpc>
              </a:pPr>
              <a:r>
                <a:rPr lang="en-US" sz="1899" dirty="0">
                  <a:solidFill>
                    <a:srgbClr val="000000"/>
                  </a:solidFill>
                  <a:latin typeface="Arial Unicode"/>
                  <a:ea typeface="Arial Unicode"/>
                  <a:cs typeface="Arial Unicode"/>
                  <a:sym typeface="Arial Unicode"/>
                </a:rPr>
                <a:t>Across all interviews, storytelling was described as more than simply “telling stories”; participants viewed it as a flexible pedagogical tool that supports engagement, reflection, confidence, emotional connection, and connection to place.</a:t>
              </a:r>
            </a:p>
            <a:p>
              <a:pPr algn="just">
                <a:lnSpc>
                  <a:spcPts val="2431"/>
                </a:lnSpc>
              </a:pPr>
              <a:r>
                <a:rPr lang="en-US" sz="1899" dirty="0">
                  <a:solidFill>
                    <a:srgbClr val="000000"/>
                  </a:solidFill>
                  <a:latin typeface="Arial Unicode"/>
                  <a:ea typeface="Arial Unicode"/>
                  <a:cs typeface="Arial Unicode"/>
                  <a:sym typeface="Arial Unicode"/>
                </a:rPr>
                <a:t>A key finding was that storytelling helped </a:t>
              </a:r>
              <a:r>
                <a:rPr lang="en-US" sz="1899" dirty="0" err="1">
                  <a:solidFill>
                    <a:srgbClr val="000000"/>
                  </a:solidFill>
                  <a:latin typeface="Arial Unicode"/>
                  <a:ea typeface="Arial Unicode"/>
                  <a:cs typeface="Arial Unicode"/>
                  <a:sym typeface="Arial Unicode"/>
                </a:rPr>
                <a:t>contextualise</a:t>
              </a:r>
              <a:r>
                <a:rPr lang="en-US" sz="1899" dirty="0">
                  <a:solidFill>
                    <a:srgbClr val="000000"/>
                  </a:solidFill>
                  <a:latin typeface="Arial Unicode"/>
                  <a:ea typeface="Arial Unicode"/>
                  <a:cs typeface="Arial Unicode"/>
                  <a:sym typeface="Arial Unicode"/>
                </a:rPr>
                <a:t> learning by giving meaning to activities and environments. Stories linked experiences to history, nature, and personal reflection, encouraging curiosity and deeper engagement with place. Storytelling also supported meaning-making, with participants describing how stories about challenge, adventure, or failure encouraged learners to reflect on their own abilities and experiences.</a:t>
              </a:r>
            </a:p>
            <a:p>
              <a:pPr marL="0" lvl="0" indent="0" algn="just">
                <a:lnSpc>
                  <a:spcPts val="2431"/>
                </a:lnSpc>
                <a:spcBef>
                  <a:spcPct val="0"/>
                </a:spcBef>
              </a:pPr>
              <a:endParaRPr lang="en-US" sz="1899" dirty="0">
                <a:solidFill>
                  <a:srgbClr val="000000"/>
                </a:solidFill>
                <a:latin typeface="Arial Unicode"/>
                <a:ea typeface="Arial Unicode"/>
                <a:cs typeface="Arial Unicode"/>
                <a:sym typeface="Arial Unicode"/>
              </a:endParaRPr>
            </a:p>
          </p:txBody>
        </p:sp>
      </p:grpSp>
      <p:sp>
        <p:nvSpPr>
          <p:cNvPr id="8" name="Freeform 8"/>
          <p:cNvSpPr/>
          <p:nvPr/>
        </p:nvSpPr>
        <p:spPr>
          <a:xfrm>
            <a:off x="16359812" y="456920"/>
            <a:ext cx="5024188" cy="2110159"/>
          </a:xfrm>
          <a:custGeom>
            <a:avLst/>
            <a:gdLst/>
            <a:ahLst/>
            <a:cxnLst/>
            <a:rect l="l" t="t" r="r" b="b"/>
            <a:pathLst>
              <a:path w="5024188" h="2110159">
                <a:moveTo>
                  <a:pt x="0" y="0"/>
                </a:moveTo>
                <a:lnTo>
                  <a:pt x="5024188" y="0"/>
                </a:lnTo>
                <a:lnTo>
                  <a:pt x="5024188" y="2110160"/>
                </a:lnTo>
                <a:lnTo>
                  <a:pt x="0" y="211016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9" name="Freeform 9"/>
          <p:cNvSpPr/>
          <p:nvPr/>
        </p:nvSpPr>
        <p:spPr>
          <a:xfrm>
            <a:off x="-474166" y="1017674"/>
            <a:ext cx="5024188" cy="2110159"/>
          </a:xfrm>
          <a:custGeom>
            <a:avLst/>
            <a:gdLst/>
            <a:ahLst/>
            <a:cxnLst/>
            <a:rect l="l" t="t" r="r" b="b"/>
            <a:pathLst>
              <a:path w="5024188" h="2110159">
                <a:moveTo>
                  <a:pt x="0" y="0"/>
                </a:moveTo>
                <a:lnTo>
                  <a:pt x="5024188" y="0"/>
                </a:lnTo>
                <a:lnTo>
                  <a:pt x="5024188" y="2110159"/>
                </a:lnTo>
                <a:lnTo>
                  <a:pt x="0" y="2110159"/>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0" name="Freeform 10"/>
          <p:cNvSpPr/>
          <p:nvPr/>
        </p:nvSpPr>
        <p:spPr>
          <a:xfrm>
            <a:off x="0" y="11813720"/>
            <a:ext cx="2498372" cy="3153537"/>
          </a:xfrm>
          <a:custGeom>
            <a:avLst/>
            <a:gdLst/>
            <a:ahLst/>
            <a:cxnLst/>
            <a:rect l="l" t="t" r="r" b="b"/>
            <a:pathLst>
              <a:path w="2498372" h="3153537">
                <a:moveTo>
                  <a:pt x="0" y="0"/>
                </a:moveTo>
                <a:lnTo>
                  <a:pt x="2498372" y="0"/>
                </a:lnTo>
                <a:lnTo>
                  <a:pt x="2498372" y="3153537"/>
                </a:lnTo>
                <a:lnTo>
                  <a:pt x="0" y="3153537"/>
                </a:lnTo>
                <a:lnTo>
                  <a:pt x="0" y="0"/>
                </a:lnTo>
                <a:close/>
              </a:path>
            </a:pathLst>
          </a:custGeom>
          <a:blipFill>
            <a:blip r:embed="rId4"/>
            <a:stretch>
              <a:fillRect t="-9567" b="-9567"/>
            </a:stretch>
          </a:blipFill>
        </p:spPr>
        <p:txBody>
          <a:bodyPr/>
          <a:lstStyle/>
          <a:p>
            <a:endParaRPr lang="en-GB"/>
          </a:p>
        </p:txBody>
      </p:sp>
      <p:grpSp>
        <p:nvGrpSpPr>
          <p:cNvPr id="11" name="Group 11"/>
          <p:cNvGrpSpPr/>
          <p:nvPr/>
        </p:nvGrpSpPr>
        <p:grpSpPr>
          <a:xfrm>
            <a:off x="2196277" y="38443"/>
            <a:ext cx="17139456" cy="864931"/>
            <a:chOff x="0" y="0"/>
            <a:chExt cx="22852608" cy="1153241"/>
          </a:xfrm>
        </p:grpSpPr>
        <p:grpSp>
          <p:nvGrpSpPr>
            <p:cNvPr id="12" name="Group 12"/>
            <p:cNvGrpSpPr/>
            <p:nvPr/>
          </p:nvGrpSpPr>
          <p:grpSpPr>
            <a:xfrm>
              <a:off x="1063322" y="0"/>
              <a:ext cx="21114744" cy="1153241"/>
              <a:chOff x="0" y="0"/>
              <a:chExt cx="6177954" cy="337426"/>
            </a:xfrm>
          </p:grpSpPr>
          <p:sp>
            <p:nvSpPr>
              <p:cNvPr id="13" name="Freeform 13"/>
              <p:cNvSpPr/>
              <p:nvPr/>
            </p:nvSpPr>
            <p:spPr>
              <a:xfrm>
                <a:off x="0" y="0"/>
                <a:ext cx="6177954" cy="337426"/>
              </a:xfrm>
              <a:custGeom>
                <a:avLst/>
                <a:gdLst/>
                <a:ahLst/>
                <a:cxnLst/>
                <a:rect l="l" t="t" r="r" b="b"/>
                <a:pathLst>
                  <a:path w="6177954" h="337426">
                    <a:moveTo>
                      <a:pt x="13689" y="0"/>
                    </a:moveTo>
                    <a:lnTo>
                      <a:pt x="6164265" y="0"/>
                    </a:lnTo>
                    <a:cubicBezTo>
                      <a:pt x="6171825" y="0"/>
                      <a:pt x="6177954" y="6129"/>
                      <a:pt x="6177954" y="13689"/>
                    </a:cubicBezTo>
                    <a:lnTo>
                      <a:pt x="6177954" y="323738"/>
                    </a:lnTo>
                    <a:cubicBezTo>
                      <a:pt x="6177954" y="327368"/>
                      <a:pt x="6176512" y="330850"/>
                      <a:pt x="6173944" y="333417"/>
                    </a:cubicBezTo>
                    <a:cubicBezTo>
                      <a:pt x="6171378" y="335984"/>
                      <a:pt x="6167896" y="337426"/>
                      <a:pt x="6164265" y="337426"/>
                    </a:cubicBezTo>
                    <a:lnTo>
                      <a:pt x="13689" y="337426"/>
                    </a:lnTo>
                    <a:cubicBezTo>
                      <a:pt x="10058" y="337426"/>
                      <a:pt x="6576" y="335984"/>
                      <a:pt x="4009" y="333417"/>
                    </a:cubicBezTo>
                    <a:cubicBezTo>
                      <a:pt x="1442" y="330850"/>
                      <a:pt x="0" y="327368"/>
                      <a:pt x="0" y="323738"/>
                    </a:cubicBezTo>
                    <a:lnTo>
                      <a:pt x="0" y="13689"/>
                    </a:lnTo>
                    <a:cubicBezTo>
                      <a:pt x="0" y="10058"/>
                      <a:pt x="1442" y="6576"/>
                      <a:pt x="4009" y="4009"/>
                    </a:cubicBezTo>
                    <a:cubicBezTo>
                      <a:pt x="6576" y="1442"/>
                      <a:pt x="10058" y="0"/>
                      <a:pt x="13689" y="0"/>
                    </a:cubicBezTo>
                    <a:close/>
                  </a:path>
                </a:pathLst>
              </a:custGeom>
              <a:solidFill>
                <a:srgbClr val="FAABAC"/>
              </a:solidFill>
              <a:ln w="9525" cap="rnd">
                <a:solidFill>
                  <a:srgbClr val="000000"/>
                </a:solidFill>
                <a:prstDash val="solid"/>
                <a:round/>
              </a:ln>
            </p:spPr>
            <p:txBody>
              <a:bodyPr/>
              <a:lstStyle/>
              <a:p>
                <a:endParaRPr lang="en-GB"/>
              </a:p>
            </p:txBody>
          </p:sp>
          <p:sp>
            <p:nvSpPr>
              <p:cNvPr id="14" name="TextBox 14"/>
              <p:cNvSpPr txBox="1"/>
              <p:nvPr/>
            </p:nvSpPr>
            <p:spPr>
              <a:xfrm>
                <a:off x="0" y="-19050"/>
                <a:ext cx="6177954" cy="356476"/>
              </a:xfrm>
              <a:prstGeom prst="rect">
                <a:avLst/>
              </a:prstGeom>
            </p:spPr>
            <p:txBody>
              <a:bodyPr lIns="23333" tIns="23333" rIns="23333" bIns="23333" rtlCol="0" anchor="ctr"/>
              <a:lstStyle/>
              <a:p>
                <a:pPr marL="0" lvl="0" indent="0" algn="l">
                  <a:lnSpc>
                    <a:spcPts val="1286"/>
                  </a:lnSpc>
                  <a:spcBef>
                    <a:spcPct val="0"/>
                  </a:spcBef>
                </a:pPr>
                <a:endParaRPr/>
              </a:p>
            </p:txBody>
          </p:sp>
        </p:grpSp>
        <p:sp>
          <p:nvSpPr>
            <p:cNvPr id="15" name="TextBox 15"/>
            <p:cNvSpPr txBox="1"/>
            <p:nvPr/>
          </p:nvSpPr>
          <p:spPr>
            <a:xfrm>
              <a:off x="0" y="89369"/>
              <a:ext cx="22852608" cy="1001906"/>
            </a:xfrm>
            <a:prstGeom prst="rect">
              <a:avLst/>
            </a:prstGeom>
          </p:spPr>
          <p:txBody>
            <a:bodyPr lIns="0" tIns="0" rIns="0" bIns="0" rtlCol="0" anchor="t">
              <a:spAutoFit/>
            </a:bodyPr>
            <a:lstStyle/>
            <a:p>
              <a:pPr marL="0" lvl="0" indent="0" algn="ctr">
                <a:lnSpc>
                  <a:spcPts val="6131"/>
                </a:lnSpc>
                <a:spcBef>
                  <a:spcPct val="0"/>
                </a:spcBef>
              </a:pPr>
              <a:r>
                <a:rPr lang="en-US" sz="4790">
                  <a:solidFill>
                    <a:srgbClr val="000000"/>
                  </a:solidFill>
                  <a:latin typeface="Anton"/>
                  <a:ea typeface="Anton"/>
                  <a:cs typeface="Anton"/>
                  <a:sym typeface="Anton"/>
                </a:rPr>
                <a:t>How do outdoor practitioner use storytelling in their practice ?</a:t>
              </a:r>
            </a:p>
          </p:txBody>
        </p:sp>
      </p:grpSp>
      <p:grpSp>
        <p:nvGrpSpPr>
          <p:cNvPr id="16" name="Group 16"/>
          <p:cNvGrpSpPr/>
          <p:nvPr/>
        </p:nvGrpSpPr>
        <p:grpSpPr>
          <a:xfrm>
            <a:off x="3635791" y="1017674"/>
            <a:ext cx="14260427" cy="2007598"/>
            <a:chOff x="0" y="0"/>
            <a:chExt cx="4697868" cy="661371"/>
          </a:xfrm>
        </p:grpSpPr>
        <p:sp>
          <p:nvSpPr>
            <p:cNvPr id="17" name="Freeform 17"/>
            <p:cNvSpPr/>
            <p:nvPr/>
          </p:nvSpPr>
          <p:spPr>
            <a:xfrm>
              <a:off x="0" y="0"/>
              <a:ext cx="4697868" cy="661371"/>
            </a:xfrm>
            <a:custGeom>
              <a:avLst/>
              <a:gdLst/>
              <a:ahLst/>
              <a:cxnLst/>
              <a:rect l="l" t="t" r="r" b="b"/>
              <a:pathLst>
                <a:path w="4697868" h="661371">
                  <a:moveTo>
                    <a:pt x="15201" y="0"/>
                  </a:moveTo>
                  <a:lnTo>
                    <a:pt x="4682667" y="0"/>
                  </a:lnTo>
                  <a:cubicBezTo>
                    <a:pt x="4691062" y="0"/>
                    <a:pt x="4697868" y="6806"/>
                    <a:pt x="4697868" y="15201"/>
                  </a:cubicBezTo>
                  <a:lnTo>
                    <a:pt x="4697868" y="646170"/>
                  </a:lnTo>
                  <a:cubicBezTo>
                    <a:pt x="4697868" y="654565"/>
                    <a:pt x="4691062" y="661371"/>
                    <a:pt x="4682667" y="661371"/>
                  </a:cubicBezTo>
                  <a:lnTo>
                    <a:pt x="15201" y="661371"/>
                  </a:lnTo>
                  <a:cubicBezTo>
                    <a:pt x="6806" y="661371"/>
                    <a:pt x="0" y="654565"/>
                    <a:pt x="0" y="646170"/>
                  </a:cubicBezTo>
                  <a:lnTo>
                    <a:pt x="0" y="15201"/>
                  </a:lnTo>
                  <a:cubicBezTo>
                    <a:pt x="0" y="6806"/>
                    <a:pt x="6806" y="0"/>
                    <a:pt x="15201" y="0"/>
                  </a:cubicBezTo>
                  <a:close/>
                </a:path>
              </a:pathLst>
            </a:custGeom>
            <a:solidFill>
              <a:srgbClr val="FDE9FF"/>
            </a:solidFill>
            <a:ln w="9525" cap="rnd">
              <a:solidFill>
                <a:srgbClr val="000000"/>
              </a:solidFill>
              <a:prstDash val="solid"/>
              <a:round/>
            </a:ln>
          </p:spPr>
          <p:txBody>
            <a:bodyPr/>
            <a:lstStyle/>
            <a:p>
              <a:endParaRPr lang="en-GB"/>
            </a:p>
          </p:txBody>
        </p:sp>
        <p:sp>
          <p:nvSpPr>
            <p:cNvPr id="18" name="TextBox 18"/>
            <p:cNvSpPr txBox="1"/>
            <p:nvPr/>
          </p:nvSpPr>
          <p:spPr>
            <a:xfrm>
              <a:off x="0" y="-19050"/>
              <a:ext cx="4697868" cy="680421"/>
            </a:xfrm>
            <a:prstGeom prst="rect">
              <a:avLst/>
            </a:prstGeom>
          </p:spPr>
          <p:txBody>
            <a:bodyPr lIns="114300" tIns="114300" rIns="114300" bIns="114300" rtlCol="0" anchor="t"/>
            <a:lstStyle/>
            <a:p>
              <a:pPr marL="388620" lvl="1" indent="-194310" algn="l">
                <a:lnSpc>
                  <a:spcPts val="2304"/>
                </a:lnSpc>
                <a:buFont typeface="Arial"/>
                <a:buChar char="•"/>
              </a:pPr>
              <a:r>
                <a:rPr lang="en-US" sz="1800">
                  <a:solidFill>
                    <a:srgbClr val="000000"/>
                  </a:solidFill>
                  <a:latin typeface="Arial Unicode"/>
                  <a:ea typeface="Arial Unicode"/>
                  <a:cs typeface="Arial Unicode"/>
                  <a:sym typeface="Arial Unicode"/>
                </a:rPr>
                <a:t> This study used a qualitative approach, as practitioner experiences of storytelling in outdoor education are not easily measurable. It aimed to explore how, why, and when practitioners use storytelling in their sessions, and what this reveals about its role in practice, including themes such as engagement, motivation, meaning-making, emotional regulation, and group awareness.</a:t>
              </a:r>
            </a:p>
            <a:p>
              <a:pPr marL="388620" lvl="1" indent="-194310" algn="l">
                <a:lnSpc>
                  <a:spcPts val="2304"/>
                </a:lnSpc>
                <a:buFont typeface="Arial"/>
                <a:buChar char="•"/>
              </a:pPr>
              <a:r>
                <a:rPr lang="en-US" sz="1800">
                  <a:solidFill>
                    <a:srgbClr val="000000"/>
                  </a:solidFill>
                  <a:latin typeface="Arial Unicode"/>
                  <a:ea typeface="Arial Unicode"/>
                  <a:cs typeface="Arial Unicode"/>
                  <a:sym typeface="Arial Unicode"/>
                </a:rPr>
                <a:t>For this study, storytelling is understood as the use of stories or narratives to share meaning or support learning, including personal experiences, historical stories, place-based stories, folklore, and other storytelling approaches used in practice.</a:t>
              </a:r>
            </a:p>
            <a:p>
              <a:pPr marL="388620" lvl="1" indent="-194310" algn="l">
                <a:lnSpc>
                  <a:spcPts val="2304"/>
                </a:lnSpc>
                <a:buFont typeface="Arial"/>
                <a:buChar char="•"/>
              </a:pPr>
              <a:r>
                <a:rPr lang="en-US" sz="1800">
                  <a:solidFill>
                    <a:srgbClr val="000000"/>
                  </a:solidFill>
                  <a:latin typeface="Arial Unicode"/>
                  <a:ea typeface="Arial Unicode"/>
                  <a:cs typeface="Arial Unicode"/>
                  <a:sym typeface="Arial Unicode"/>
                </a:rPr>
                <a:t>Ethical considerations included informed consent, anonymity, and the right to withdraw.</a:t>
              </a:r>
            </a:p>
          </p:txBody>
        </p:sp>
      </p:grpSp>
      <p:grpSp>
        <p:nvGrpSpPr>
          <p:cNvPr id="19" name="Group 19"/>
          <p:cNvGrpSpPr/>
          <p:nvPr/>
        </p:nvGrpSpPr>
        <p:grpSpPr>
          <a:xfrm>
            <a:off x="11021857" y="3139572"/>
            <a:ext cx="9825505" cy="3752751"/>
            <a:chOff x="0" y="0"/>
            <a:chExt cx="3236854" cy="1236283"/>
          </a:xfrm>
        </p:grpSpPr>
        <p:sp>
          <p:nvSpPr>
            <p:cNvPr id="20" name="Freeform 20"/>
            <p:cNvSpPr/>
            <p:nvPr/>
          </p:nvSpPr>
          <p:spPr>
            <a:xfrm>
              <a:off x="0" y="0"/>
              <a:ext cx="3236854" cy="1236283"/>
            </a:xfrm>
            <a:custGeom>
              <a:avLst/>
              <a:gdLst/>
              <a:ahLst/>
              <a:cxnLst/>
              <a:rect l="l" t="t" r="r" b="b"/>
              <a:pathLst>
                <a:path w="3236854" h="1236283">
                  <a:moveTo>
                    <a:pt x="22062" y="0"/>
                  </a:moveTo>
                  <a:lnTo>
                    <a:pt x="3214792" y="0"/>
                  </a:lnTo>
                  <a:cubicBezTo>
                    <a:pt x="3226977" y="0"/>
                    <a:pt x="3236854" y="9878"/>
                    <a:pt x="3236854" y="22062"/>
                  </a:cubicBezTo>
                  <a:lnTo>
                    <a:pt x="3236854" y="1214221"/>
                  </a:lnTo>
                  <a:cubicBezTo>
                    <a:pt x="3236854" y="1220072"/>
                    <a:pt x="3234530" y="1225684"/>
                    <a:pt x="3230393" y="1229821"/>
                  </a:cubicBezTo>
                  <a:cubicBezTo>
                    <a:pt x="3226255" y="1233959"/>
                    <a:pt x="3220643" y="1236283"/>
                    <a:pt x="3214792" y="1236283"/>
                  </a:cubicBezTo>
                  <a:lnTo>
                    <a:pt x="22062" y="1236283"/>
                  </a:lnTo>
                  <a:cubicBezTo>
                    <a:pt x="9878" y="1236283"/>
                    <a:pt x="0" y="1226406"/>
                    <a:pt x="0" y="1214221"/>
                  </a:cubicBezTo>
                  <a:lnTo>
                    <a:pt x="0" y="22062"/>
                  </a:lnTo>
                  <a:cubicBezTo>
                    <a:pt x="0" y="16211"/>
                    <a:pt x="2324" y="10599"/>
                    <a:pt x="6462" y="6462"/>
                  </a:cubicBezTo>
                  <a:cubicBezTo>
                    <a:pt x="10599" y="2324"/>
                    <a:pt x="16211" y="0"/>
                    <a:pt x="22062" y="0"/>
                  </a:cubicBezTo>
                  <a:close/>
                </a:path>
              </a:pathLst>
            </a:custGeom>
            <a:solidFill>
              <a:srgbClr val="EFDC80"/>
            </a:solidFill>
            <a:ln w="9525" cap="rnd">
              <a:solidFill>
                <a:srgbClr val="000000"/>
              </a:solidFill>
              <a:prstDash val="solid"/>
              <a:round/>
            </a:ln>
          </p:spPr>
          <p:txBody>
            <a:bodyPr/>
            <a:lstStyle/>
            <a:p>
              <a:endParaRPr lang="en-GB"/>
            </a:p>
          </p:txBody>
        </p:sp>
        <p:sp>
          <p:nvSpPr>
            <p:cNvPr id="21" name="TextBox 21"/>
            <p:cNvSpPr txBox="1"/>
            <p:nvPr/>
          </p:nvSpPr>
          <p:spPr>
            <a:xfrm>
              <a:off x="0" y="-19050"/>
              <a:ext cx="3236854" cy="1255333"/>
            </a:xfrm>
            <a:prstGeom prst="rect">
              <a:avLst/>
            </a:prstGeom>
          </p:spPr>
          <p:txBody>
            <a:bodyPr lIns="116667" tIns="116667" rIns="116667" bIns="116667" rtlCol="0" anchor="t"/>
            <a:lstStyle/>
            <a:p>
              <a:pPr algn="ctr">
                <a:lnSpc>
                  <a:spcPts val="3123"/>
                </a:lnSpc>
              </a:pPr>
              <a:r>
                <a:rPr lang="en-US" sz="2440">
                  <a:solidFill>
                    <a:srgbClr val="000000"/>
                  </a:solidFill>
                  <a:latin typeface="Anton"/>
                  <a:ea typeface="Anton"/>
                  <a:cs typeface="Anton"/>
                  <a:sym typeface="Anton"/>
                </a:rPr>
                <a:t>Data analysis: </a:t>
              </a:r>
            </a:p>
            <a:p>
              <a:pPr algn="just">
                <a:lnSpc>
                  <a:spcPts val="2547"/>
                </a:lnSpc>
              </a:pPr>
              <a:r>
                <a:rPr lang="en-US" sz="1990">
                  <a:solidFill>
                    <a:srgbClr val="000000"/>
                  </a:solidFill>
                  <a:latin typeface="Arial Unicode"/>
                  <a:ea typeface="Arial Unicode"/>
                  <a:cs typeface="Arial Unicode"/>
                  <a:sym typeface="Arial Unicode"/>
                </a:rPr>
                <a:t>The data was analysed using thematic analysis. Interview transcripts were reviewed and coded using a colour-coding system to identify key ideas and patterns within the data. Each colour represented a different concept, including emotional regulation, engagement, meaning-making, rapport, timing, and group awareness.</a:t>
              </a:r>
            </a:p>
            <a:p>
              <a:pPr algn="just">
                <a:lnSpc>
                  <a:spcPts val="2675"/>
                </a:lnSpc>
              </a:pPr>
              <a:endParaRPr lang="en-US" sz="1990">
                <a:solidFill>
                  <a:srgbClr val="000000"/>
                </a:solidFill>
                <a:latin typeface="Arial Unicode"/>
                <a:ea typeface="Arial Unicode"/>
                <a:cs typeface="Arial Unicode"/>
                <a:sym typeface="Arial Unicode"/>
              </a:endParaRPr>
            </a:p>
            <a:p>
              <a:pPr marL="0" lvl="0" indent="0" algn="just">
                <a:lnSpc>
                  <a:spcPts val="2547"/>
                </a:lnSpc>
                <a:spcBef>
                  <a:spcPct val="0"/>
                </a:spcBef>
              </a:pPr>
              <a:r>
                <a:rPr lang="en-US" sz="1989">
                  <a:solidFill>
                    <a:srgbClr val="000000"/>
                  </a:solidFill>
                  <a:latin typeface="Arial Unicode"/>
                  <a:ea typeface="Arial Unicode"/>
                  <a:cs typeface="Arial Unicode"/>
                  <a:sym typeface="Arial Unicode"/>
                </a:rPr>
                <a:t>These codes were then grouped into broader themes to show how storytelling is used in practice. A matrix table was created to organise the data and allow comparison across participants, making it easier to identify recurring patterns and relationships between themes.</a:t>
              </a:r>
            </a:p>
          </p:txBody>
        </p:sp>
      </p:grpSp>
      <p:sp>
        <p:nvSpPr>
          <p:cNvPr id="22" name="Freeform 22"/>
          <p:cNvSpPr/>
          <p:nvPr/>
        </p:nvSpPr>
        <p:spPr>
          <a:xfrm>
            <a:off x="6466805" y="7006622"/>
            <a:ext cx="8598399" cy="4532161"/>
          </a:xfrm>
          <a:custGeom>
            <a:avLst/>
            <a:gdLst/>
            <a:ahLst/>
            <a:cxnLst/>
            <a:rect l="l" t="t" r="r" b="b"/>
            <a:pathLst>
              <a:path w="8598399" h="4532161">
                <a:moveTo>
                  <a:pt x="0" y="0"/>
                </a:moveTo>
                <a:lnTo>
                  <a:pt x="8598399" y="0"/>
                </a:lnTo>
                <a:lnTo>
                  <a:pt x="8598399" y="4532162"/>
                </a:lnTo>
                <a:lnTo>
                  <a:pt x="0" y="4532162"/>
                </a:lnTo>
                <a:lnTo>
                  <a:pt x="0" y="0"/>
                </a:lnTo>
                <a:close/>
              </a:path>
            </a:pathLst>
          </a:custGeom>
          <a:blipFill>
            <a:blip r:embed="rId5"/>
            <a:stretch>
              <a:fillRect l="-11330" t="-6968" r="-10990" b="-14866"/>
            </a:stretch>
          </a:blipFill>
        </p:spPr>
        <p:txBody>
          <a:bodyPr/>
          <a:lstStyle/>
          <a:p>
            <a:endParaRPr lang="en-GB"/>
          </a:p>
        </p:txBody>
      </p:sp>
      <p:grpSp>
        <p:nvGrpSpPr>
          <p:cNvPr id="23" name="Group 23"/>
          <p:cNvGrpSpPr/>
          <p:nvPr/>
        </p:nvGrpSpPr>
        <p:grpSpPr>
          <a:xfrm>
            <a:off x="15139209" y="7006622"/>
            <a:ext cx="6092048" cy="5917883"/>
            <a:chOff x="0" y="0"/>
            <a:chExt cx="2006927" cy="1949551"/>
          </a:xfrm>
        </p:grpSpPr>
        <p:sp>
          <p:nvSpPr>
            <p:cNvPr id="24" name="Freeform 24"/>
            <p:cNvSpPr/>
            <p:nvPr/>
          </p:nvSpPr>
          <p:spPr>
            <a:xfrm>
              <a:off x="0" y="0"/>
              <a:ext cx="2006927" cy="1949551"/>
            </a:xfrm>
            <a:custGeom>
              <a:avLst/>
              <a:gdLst/>
              <a:ahLst/>
              <a:cxnLst/>
              <a:rect l="l" t="t" r="r" b="b"/>
              <a:pathLst>
                <a:path w="2006927" h="1949551">
                  <a:moveTo>
                    <a:pt x="35583" y="0"/>
                  </a:moveTo>
                  <a:lnTo>
                    <a:pt x="1971344" y="0"/>
                  </a:lnTo>
                  <a:cubicBezTo>
                    <a:pt x="1980781" y="0"/>
                    <a:pt x="1989832" y="3749"/>
                    <a:pt x="1996505" y="10422"/>
                  </a:cubicBezTo>
                  <a:cubicBezTo>
                    <a:pt x="2003178" y="17095"/>
                    <a:pt x="2006927" y="26146"/>
                    <a:pt x="2006927" y="35583"/>
                  </a:cubicBezTo>
                  <a:lnTo>
                    <a:pt x="2006927" y="1913968"/>
                  </a:lnTo>
                  <a:cubicBezTo>
                    <a:pt x="2006927" y="1923405"/>
                    <a:pt x="2003178" y="1932456"/>
                    <a:pt x="1996505" y="1939129"/>
                  </a:cubicBezTo>
                  <a:cubicBezTo>
                    <a:pt x="1989832" y="1945802"/>
                    <a:pt x="1980781" y="1949551"/>
                    <a:pt x="1971344" y="1949551"/>
                  </a:cubicBezTo>
                  <a:lnTo>
                    <a:pt x="35583" y="1949551"/>
                  </a:lnTo>
                  <a:cubicBezTo>
                    <a:pt x="15931" y="1949551"/>
                    <a:pt x="0" y="1933620"/>
                    <a:pt x="0" y="1913968"/>
                  </a:cubicBezTo>
                  <a:lnTo>
                    <a:pt x="0" y="35583"/>
                  </a:lnTo>
                  <a:cubicBezTo>
                    <a:pt x="0" y="26146"/>
                    <a:pt x="3749" y="17095"/>
                    <a:pt x="10422" y="10422"/>
                  </a:cubicBezTo>
                  <a:cubicBezTo>
                    <a:pt x="17095" y="3749"/>
                    <a:pt x="26146" y="0"/>
                    <a:pt x="35583" y="0"/>
                  </a:cubicBezTo>
                  <a:close/>
                </a:path>
              </a:pathLst>
            </a:custGeom>
            <a:solidFill>
              <a:srgbClr val="86D18E"/>
            </a:solidFill>
            <a:ln w="9525" cap="rnd">
              <a:solidFill>
                <a:srgbClr val="000000"/>
              </a:solidFill>
              <a:prstDash val="solid"/>
              <a:round/>
            </a:ln>
          </p:spPr>
          <p:txBody>
            <a:bodyPr/>
            <a:lstStyle/>
            <a:p>
              <a:endParaRPr lang="en-GB"/>
            </a:p>
          </p:txBody>
        </p:sp>
        <p:sp>
          <p:nvSpPr>
            <p:cNvPr id="25" name="TextBox 25"/>
            <p:cNvSpPr txBox="1"/>
            <p:nvPr/>
          </p:nvSpPr>
          <p:spPr>
            <a:xfrm>
              <a:off x="0" y="-19050"/>
              <a:ext cx="2006927" cy="1968601"/>
            </a:xfrm>
            <a:prstGeom prst="rect">
              <a:avLst/>
            </a:prstGeom>
          </p:spPr>
          <p:txBody>
            <a:bodyPr lIns="114300" tIns="114300" rIns="114300" bIns="114300" rtlCol="0" anchor="t"/>
            <a:lstStyle/>
            <a:p>
              <a:pPr algn="ctr">
                <a:lnSpc>
                  <a:spcPts val="3121"/>
                </a:lnSpc>
              </a:pPr>
              <a:r>
                <a:rPr lang="en-US" sz="2438">
                  <a:solidFill>
                    <a:srgbClr val="000000"/>
                  </a:solidFill>
                  <a:latin typeface="Anton"/>
                  <a:ea typeface="Anton"/>
                  <a:cs typeface="Anton"/>
                  <a:sym typeface="Anton"/>
                </a:rPr>
                <a:t> Findings</a:t>
              </a:r>
            </a:p>
            <a:p>
              <a:pPr algn="just">
                <a:lnSpc>
                  <a:spcPts val="2431"/>
                </a:lnSpc>
              </a:pPr>
              <a:r>
                <a:rPr lang="en-US" sz="1899">
                  <a:solidFill>
                    <a:srgbClr val="000000"/>
                  </a:solidFill>
                  <a:latin typeface="Arial Unicode"/>
                  <a:ea typeface="Arial Unicode"/>
                  <a:cs typeface="Arial Unicode"/>
                  <a:sym typeface="Arial Unicode"/>
                </a:rPr>
                <a:t>Another significant finding was the role of storytelling in encouragement, rapport, and confidence building. Practitioners often used personal anecdotes to reassure nervous participants, reduce anxiety, and build trust. Storytelling was also described as an “icebreaker” that strengthened communication and group dynamics.</a:t>
              </a:r>
            </a:p>
            <a:p>
              <a:pPr algn="just">
                <a:lnSpc>
                  <a:spcPts val="2431"/>
                </a:lnSpc>
              </a:pPr>
              <a:r>
                <a:rPr lang="en-US" sz="1899">
                  <a:solidFill>
                    <a:srgbClr val="000000"/>
                  </a:solidFill>
                  <a:latin typeface="Arial Unicode"/>
                  <a:ea typeface="Arial Unicode"/>
                  <a:cs typeface="Arial Unicode"/>
                  <a:sym typeface="Arial Unicode"/>
                </a:rPr>
                <a:t>The findings further showed that storytelling can support emotional regulation and group awareness. Humour, imaginative stories, and reflective prompts were used to calm groups, manage energy levels, and respond to participant needs.</a:t>
              </a:r>
            </a:p>
            <a:p>
              <a:pPr marL="0" lvl="0" indent="0" algn="just">
                <a:lnSpc>
                  <a:spcPts val="2431"/>
                </a:lnSpc>
                <a:spcBef>
                  <a:spcPct val="0"/>
                </a:spcBef>
              </a:pPr>
              <a:r>
                <a:rPr lang="en-US" sz="1899">
                  <a:solidFill>
                    <a:srgbClr val="000000"/>
                  </a:solidFill>
                  <a:latin typeface="Arial Unicode"/>
                  <a:ea typeface="Arial Unicode"/>
                  <a:cs typeface="Arial Unicode"/>
                  <a:sym typeface="Arial Unicode"/>
                </a:rPr>
                <a:t>Finally, inclusivity emerged as an important theme. Participants suggested storytelling gave quieter individuals opportunities to contribute, helped groups connect through shared experiences, and made outdoor learning feel more accessible and supportive.</a:t>
              </a:r>
            </a:p>
          </p:txBody>
        </p:sp>
      </p:grpSp>
      <p:sp>
        <p:nvSpPr>
          <p:cNvPr id="26" name="Freeform 26"/>
          <p:cNvSpPr/>
          <p:nvPr/>
        </p:nvSpPr>
        <p:spPr>
          <a:xfrm>
            <a:off x="17822214" y="13537735"/>
            <a:ext cx="3303405" cy="1275268"/>
          </a:xfrm>
          <a:custGeom>
            <a:avLst/>
            <a:gdLst/>
            <a:ahLst/>
            <a:cxnLst/>
            <a:rect l="l" t="t" r="r" b="b"/>
            <a:pathLst>
              <a:path w="3303405" h="1275268">
                <a:moveTo>
                  <a:pt x="0" y="0"/>
                </a:moveTo>
                <a:lnTo>
                  <a:pt x="3303404" y="0"/>
                </a:lnTo>
                <a:lnTo>
                  <a:pt x="3303404" y="1275268"/>
                </a:lnTo>
                <a:lnTo>
                  <a:pt x="0" y="1275268"/>
                </a:lnTo>
                <a:lnTo>
                  <a:pt x="0" y="0"/>
                </a:lnTo>
                <a:close/>
              </a:path>
            </a:pathLst>
          </a:custGeom>
          <a:blipFill>
            <a:blip r:embed="rId6"/>
            <a:stretch>
              <a:fillRect l="-48927" t="-56771" r="-49697" b="-113345"/>
            </a:stretch>
          </a:blipFill>
        </p:spPr>
        <p:txBody>
          <a:bodyPr/>
          <a:lstStyle/>
          <a:p>
            <a:endParaRPr lang="en-GB"/>
          </a:p>
        </p:txBody>
      </p:sp>
      <p:grpSp>
        <p:nvGrpSpPr>
          <p:cNvPr id="27" name="Group 27"/>
          <p:cNvGrpSpPr/>
          <p:nvPr/>
        </p:nvGrpSpPr>
        <p:grpSpPr>
          <a:xfrm>
            <a:off x="6436334" y="11605597"/>
            <a:ext cx="8659341" cy="1932138"/>
            <a:chOff x="0" y="0"/>
            <a:chExt cx="2852680" cy="636512"/>
          </a:xfrm>
        </p:grpSpPr>
        <p:sp>
          <p:nvSpPr>
            <p:cNvPr id="28" name="Freeform 28"/>
            <p:cNvSpPr/>
            <p:nvPr/>
          </p:nvSpPr>
          <p:spPr>
            <a:xfrm>
              <a:off x="0" y="0"/>
              <a:ext cx="2852680" cy="636512"/>
            </a:xfrm>
            <a:custGeom>
              <a:avLst/>
              <a:gdLst/>
              <a:ahLst/>
              <a:cxnLst/>
              <a:rect l="l" t="t" r="r" b="b"/>
              <a:pathLst>
                <a:path w="2852680" h="636512">
                  <a:moveTo>
                    <a:pt x="25034" y="0"/>
                  </a:moveTo>
                  <a:lnTo>
                    <a:pt x="2827647" y="0"/>
                  </a:lnTo>
                  <a:cubicBezTo>
                    <a:pt x="2834286" y="0"/>
                    <a:pt x="2840654" y="2637"/>
                    <a:pt x="2845348" y="7332"/>
                  </a:cubicBezTo>
                  <a:cubicBezTo>
                    <a:pt x="2850043" y="12027"/>
                    <a:pt x="2852680" y="18394"/>
                    <a:pt x="2852680" y="25034"/>
                  </a:cubicBezTo>
                  <a:lnTo>
                    <a:pt x="2852680" y="611478"/>
                  </a:lnTo>
                  <a:cubicBezTo>
                    <a:pt x="2852680" y="618117"/>
                    <a:pt x="2850043" y="624485"/>
                    <a:pt x="2845348" y="629180"/>
                  </a:cubicBezTo>
                  <a:cubicBezTo>
                    <a:pt x="2840654" y="633874"/>
                    <a:pt x="2834286" y="636512"/>
                    <a:pt x="2827647" y="636512"/>
                  </a:cubicBezTo>
                  <a:lnTo>
                    <a:pt x="25034" y="636512"/>
                  </a:lnTo>
                  <a:cubicBezTo>
                    <a:pt x="18394" y="636512"/>
                    <a:pt x="12027" y="633874"/>
                    <a:pt x="7332" y="629180"/>
                  </a:cubicBezTo>
                  <a:cubicBezTo>
                    <a:pt x="2637" y="624485"/>
                    <a:pt x="0" y="618117"/>
                    <a:pt x="0" y="611478"/>
                  </a:cubicBezTo>
                  <a:lnTo>
                    <a:pt x="0" y="25034"/>
                  </a:lnTo>
                  <a:cubicBezTo>
                    <a:pt x="0" y="18394"/>
                    <a:pt x="2637" y="12027"/>
                    <a:pt x="7332" y="7332"/>
                  </a:cubicBezTo>
                  <a:cubicBezTo>
                    <a:pt x="12027" y="2637"/>
                    <a:pt x="18394" y="0"/>
                    <a:pt x="25034" y="0"/>
                  </a:cubicBezTo>
                  <a:close/>
                </a:path>
              </a:pathLst>
            </a:custGeom>
            <a:solidFill>
              <a:srgbClr val="A0DFFF"/>
            </a:solidFill>
            <a:ln w="9525" cap="rnd">
              <a:solidFill>
                <a:srgbClr val="000000"/>
              </a:solidFill>
              <a:prstDash val="solid"/>
              <a:round/>
            </a:ln>
          </p:spPr>
          <p:txBody>
            <a:bodyPr/>
            <a:lstStyle/>
            <a:p>
              <a:endParaRPr lang="en-GB"/>
            </a:p>
          </p:txBody>
        </p:sp>
        <p:sp>
          <p:nvSpPr>
            <p:cNvPr id="29" name="TextBox 29"/>
            <p:cNvSpPr txBox="1"/>
            <p:nvPr/>
          </p:nvSpPr>
          <p:spPr>
            <a:xfrm>
              <a:off x="0" y="-9525"/>
              <a:ext cx="2852680" cy="646037"/>
            </a:xfrm>
            <a:prstGeom prst="rect">
              <a:avLst/>
            </a:prstGeom>
          </p:spPr>
          <p:txBody>
            <a:bodyPr lIns="114300" tIns="114300" rIns="114300" bIns="114300" rtlCol="0" anchor="t"/>
            <a:lstStyle/>
            <a:p>
              <a:pPr algn="just">
                <a:lnSpc>
                  <a:spcPts val="2291"/>
                </a:lnSpc>
              </a:pPr>
              <a:r>
                <a:rPr lang="en-US" sz="1790">
                  <a:solidFill>
                    <a:srgbClr val="000000"/>
                  </a:solidFill>
                  <a:latin typeface="Anton"/>
                  <a:ea typeface="Anton"/>
                  <a:cs typeface="Anton"/>
                  <a:sym typeface="Anton"/>
                </a:rPr>
                <a:t>                                                                  Conclusions </a:t>
              </a:r>
            </a:p>
            <a:p>
              <a:pPr marL="0" lvl="0" indent="0" algn="just">
                <a:lnSpc>
                  <a:spcPts val="2163"/>
                </a:lnSpc>
              </a:pPr>
              <a:r>
                <a:rPr lang="en-US" sz="1690">
                  <a:solidFill>
                    <a:srgbClr val="000000"/>
                  </a:solidFill>
                  <a:latin typeface="Arial Unicode"/>
                  <a:ea typeface="Arial Unicode"/>
                  <a:cs typeface="Arial Unicode"/>
                  <a:sym typeface="Arial Unicode"/>
                </a:rPr>
                <a:t>This study suggests that storytelling functions as a significant pedagogical tool within outdoor education, supporting engagement, reflection, confidence, and connection to place. The findings reinforce ideas within narrative pedagogy and experiential learning literature, demonstrating how storytelling can deepen meaning-making and enrich participant experiences (Staley and Freeman, 2017; Ford and Blenkinsop, 2018).</a:t>
              </a:r>
            </a:p>
          </p:txBody>
        </p:sp>
      </p:grpSp>
      <p:grpSp>
        <p:nvGrpSpPr>
          <p:cNvPr id="30" name="Group 30"/>
          <p:cNvGrpSpPr/>
          <p:nvPr/>
        </p:nvGrpSpPr>
        <p:grpSpPr>
          <a:xfrm>
            <a:off x="4434310" y="13652035"/>
            <a:ext cx="12663390" cy="1320301"/>
            <a:chOff x="0" y="0"/>
            <a:chExt cx="4171750" cy="434952"/>
          </a:xfrm>
        </p:grpSpPr>
        <p:sp>
          <p:nvSpPr>
            <p:cNvPr id="31" name="Freeform 31"/>
            <p:cNvSpPr/>
            <p:nvPr/>
          </p:nvSpPr>
          <p:spPr>
            <a:xfrm>
              <a:off x="0" y="0"/>
              <a:ext cx="4171750" cy="434952"/>
            </a:xfrm>
            <a:custGeom>
              <a:avLst/>
              <a:gdLst/>
              <a:ahLst/>
              <a:cxnLst/>
              <a:rect l="l" t="t" r="r" b="b"/>
              <a:pathLst>
                <a:path w="4171750" h="434952">
                  <a:moveTo>
                    <a:pt x="17118" y="0"/>
                  </a:moveTo>
                  <a:lnTo>
                    <a:pt x="4154631" y="0"/>
                  </a:lnTo>
                  <a:cubicBezTo>
                    <a:pt x="4164086" y="0"/>
                    <a:pt x="4171750" y="7664"/>
                    <a:pt x="4171750" y="17118"/>
                  </a:cubicBezTo>
                  <a:lnTo>
                    <a:pt x="4171750" y="417834"/>
                  </a:lnTo>
                  <a:cubicBezTo>
                    <a:pt x="4171750" y="427288"/>
                    <a:pt x="4164086" y="434952"/>
                    <a:pt x="4154631" y="434952"/>
                  </a:cubicBezTo>
                  <a:lnTo>
                    <a:pt x="17118" y="434952"/>
                  </a:lnTo>
                  <a:cubicBezTo>
                    <a:pt x="12578" y="434952"/>
                    <a:pt x="8224" y="433149"/>
                    <a:pt x="5014" y="429938"/>
                  </a:cubicBezTo>
                  <a:cubicBezTo>
                    <a:pt x="1804" y="426728"/>
                    <a:pt x="0" y="422374"/>
                    <a:pt x="0" y="417834"/>
                  </a:cubicBezTo>
                  <a:lnTo>
                    <a:pt x="0" y="17118"/>
                  </a:lnTo>
                  <a:cubicBezTo>
                    <a:pt x="0" y="12578"/>
                    <a:pt x="1804" y="8224"/>
                    <a:pt x="5014" y="5014"/>
                  </a:cubicBezTo>
                  <a:cubicBezTo>
                    <a:pt x="8224" y="1804"/>
                    <a:pt x="12578" y="0"/>
                    <a:pt x="17118" y="0"/>
                  </a:cubicBezTo>
                  <a:close/>
                </a:path>
              </a:pathLst>
            </a:custGeom>
            <a:solidFill>
              <a:srgbClr val="EFDC80"/>
            </a:solidFill>
            <a:ln w="9525" cap="rnd">
              <a:solidFill>
                <a:srgbClr val="000000"/>
              </a:solidFill>
              <a:prstDash val="solid"/>
              <a:round/>
            </a:ln>
          </p:spPr>
          <p:txBody>
            <a:bodyPr/>
            <a:lstStyle/>
            <a:p>
              <a:endParaRPr lang="en-GB"/>
            </a:p>
          </p:txBody>
        </p:sp>
        <p:sp>
          <p:nvSpPr>
            <p:cNvPr id="32" name="TextBox 32"/>
            <p:cNvSpPr txBox="1"/>
            <p:nvPr/>
          </p:nvSpPr>
          <p:spPr>
            <a:xfrm>
              <a:off x="0" y="-9525"/>
              <a:ext cx="4171750" cy="444477"/>
            </a:xfrm>
            <a:prstGeom prst="rect">
              <a:avLst/>
            </a:prstGeom>
          </p:spPr>
          <p:txBody>
            <a:bodyPr lIns="114300" tIns="114300" rIns="114300" bIns="114300" rtlCol="0" anchor="t"/>
            <a:lstStyle/>
            <a:p>
              <a:pPr marL="0" lvl="0" indent="0" algn="just">
                <a:lnSpc>
                  <a:spcPts val="2291"/>
                </a:lnSpc>
              </a:pPr>
              <a:r>
                <a:rPr lang="en-US" sz="1790">
                  <a:solidFill>
                    <a:srgbClr val="000000"/>
                  </a:solidFill>
                  <a:latin typeface="Arial Unicode"/>
                  <a:ea typeface="Arial Unicode"/>
                  <a:cs typeface="Arial Unicode"/>
                  <a:sym typeface="Arial Unicode"/>
                </a:rPr>
                <a:t>The findings indicate that storytelling may be an important facilitation skill within outdoor education practice, particularly in supporting reflective and relational learning. The study also highlights opportunities for further research into how storytelling influences participant engagement, emotional development, and nature connection within outdoor learning environments.</a:t>
              </a:r>
            </a:p>
          </p:txBody>
        </p:sp>
      </p:gr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4375C55-0E38-4A4B-98B0-DD3C0984B1DB}"/>
              </a:ext>
            </a:extLst>
          </p:cNvPr>
          <p:cNvSpPr txBox="1"/>
          <p:nvPr/>
        </p:nvSpPr>
        <p:spPr>
          <a:xfrm>
            <a:off x="0" y="-25400"/>
            <a:ext cx="20878800" cy="16035159"/>
          </a:xfrm>
          <a:prstGeom prst="rect">
            <a:avLst/>
          </a:prstGeom>
          <a:noFill/>
        </p:spPr>
        <p:txBody>
          <a:bodyPr wrap="square" rtlCol="0">
            <a:spAutoFit/>
          </a:bodyPr>
          <a:lstStyle/>
          <a:p>
            <a:r>
              <a:rPr lang="en-GB" sz="4000" dirty="0"/>
              <a:t>Reference list</a:t>
            </a:r>
          </a:p>
          <a:p>
            <a:r>
              <a:rPr lang="en-GB" sz="2800" dirty="0" err="1"/>
              <a:t>Iseke</a:t>
            </a:r>
            <a:r>
              <a:rPr lang="en-GB" sz="2800" dirty="0"/>
              <a:t>, J. (2013) ‘Indigenous storytelling as research’, International Review of Qualitative Research, 6(4), pp. 559–577. Available at: </a:t>
            </a:r>
            <a:r>
              <a:rPr lang="en-GB" sz="2800" dirty="0">
                <a:hlinkClick r:id="rId2"/>
              </a:rPr>
              <a:t>https://doi.org/10.1525/irqr.2013.6.4.559</a:t>
            </a:r>
            <a:endParaRPr lang="en-GB" sz="2800" dirty="0"/>
          </a:p>
          <a:p>
            <a:endParaRPr lang="en-GB" sz="2800" dirty="0"/>
          </a:p>
          <a:p>
            <a:r>
              <a:rPr lang="en-GB" sz="2800" dirty="0"/>
              <a:t>Ford, D.R. and Blenkinsop, S. (2018) ‘Learning to speak Franklin: nature as co‐teacher’, Journal of Outdoor and Environmental Education, 21(3), pp. 249–263. Available at: </a:t>
            </a:r>
            <a:r>
              <a:rPr lang="en-GB" sz="2800" dirty="0">
                <a:hlinkClick r:id="rId3"/>
              </a:rPr>
              <a:t>https://doi.org/10.1007/s42322-018-0028-3</a:t>
            </a:r>
            <a:endParaRPr lang="en-GB" sz="2800" dirty="0"/>
          </a:p>
          <a:p>
            <a:endParaRPr lang="en-GB" sz="2800" dirty="0"/>
          </a:p>
          <a:p>
            <a:r>
              <a:rPr lang="en-GB" sz="2800" dirty="0"/>
              <a:t>Hayward, B., Smith, H. and Moltow, D. (2023) ‘Pre-service teachers’ experiences of affective nature connection through intentional pedagogies on an extended expedition’, Journal of Outdoor and Environmental Education, 26(2), pp. 245–262. Available at: </a:t>
            </a:r>
            <a:r>
              <a:rPr lang="en-GB" sz="2800" dirty="0">
                <a:hlinkClick r:id="rId4"/>
              </a:rPr>
              <a:t>https://doi.org/10.1007/s42322-023-00127-3</a:t>
            </a:r>
            <a:endParaRPr lang="en-GB" sz="2800" dirty="0"/>
          </a:p>
          <a:p>
            <a:endParaRPr lang="en-GB" sz="2800" dirty="0"/>
          </a:p>
          <a:p>
            <a:r>
              <a:rPr lang="en-GB" sz="2800" dirty="0"/>
              <a:t>Staley, B. and Freeman, L.A. (2017) ‘Digital storytelling as student-centred pedagogy: empowering high school students to frame their futures’, Research and Practice in Technology Enhanced Learning, 12(21). Available at: </a:t>
            </a:r>
            <a:r>
              <a:rPr lang="en-GB" sz="2800" dirty="0">
                <a:hlinkClick r:id="rId5"/>
              </a:rPr>
              <a:t>https://doi.org/10.1186/s41039-017-0061-9</a:t>
            </a:r>
            <a:endParaRPr lang="en-GB" sz="2800" dirty="0"/>
          </a:p>
          <a:p>
            <a:endParaRPr lang="en-GB" sz="2800" dirty="0"/>
          </a:p>
          <a:p>
            <a:r>
              <a:rPr lang="en-GB" sz="2800" dirty="0"/>
              <a:t>Satchwell, C., Fearnley, A., McIntyre, J. and Goodfellow, R. (2020) ‘Stories as findings in collaborative research: making meaning through fictional writing with disadvantaged young people’, International Journal of Social Research Methodology, 23(4), pp. 387–399. Available at: </a:t>
            </a:r>
            <a:r>
              <a:rPr lang="en-GB" sz="2800" dirty="0">
                <a:hlinkClick r:id="rId6"/>
              </a:rPr>
              <a:t>https://doi.org/10.1177/1468794120904892</a:t>
            </a:r>
            <a:endParaRPr lang="en-GB" sz="2800" dirty="0"/>
          </a:p>
          <a:p>
            <a:endParaRPr lang="en-GB" sz="2800" dirty="0"/>
          </a:p>
          <a:p>
            <a:r>
              <a:rPr lang="en-GB" sz="2800" dirty="0"/>
              <a:t>Tooth, R. and Renshaw, P. (2009) ‘Reflections on pedagogy and place: a journey into learning for sustainability through environmental narrative and deep attentive reflection’, Australian Journal of Environmental Education, 25, pp. 95–104. Available at: </a:t>
            </a:r>
            <a:r>
              <a:rPr lang="en-GB" sz="2800" dirty="0">
                <a:hlinkClick r:id="rId7"/>
              </a:rPr>
              <a:t>https://doi.org/10.1017/S0814062600000434</a:t>
            </a:r>
            <a:endParaRPr lang="en-GB" sz="2800" dirty="0"/>
          </a:p>
          <a:p>
            <a:endParaRPr lang="en-GB" sz="2800" dirty="0"/>
          </a:p>
          <a:p>
            <a:r>
              <a:rPr lang="en-GB" sz="2800" dirty="0"/>
              <a:t>Gruenewald, D.A. (2003) ‘Foundations of place: a multidisciplinary framework for place-conscious education’, American Educational Research Journal, 40(3), pp. 619–654. Available at: </a:t>
            </a:r>
            <a:r>
              <a:rPr lang="en-GB" sz="2800" dirty="0">
                <a:hlinkClick r:id="rId8"/>
              </a:rPr>
              <a:t>https://doi.org/10.3102/00028312040003619</a:t>
            </a:r>
            <a:endParaRPr lang="en-GB" sz="2800" dirty="0"/>
          </a:p>
          <a:p>
            <a:endParaRPr lang="en-GB" sz="2800" dirty="0"/>
          </a:p>
          <a:p>
            <a:r>
              <a:rPr lang="en-GB" sz="2800" dirty="0"/>
              <a:t>Molyneux, T., Jones, T., Donnellan, N. and Sinnott, R. (2022) ‘Choose your own adventure: promoting social and emotional development through outdoor learning’, International Journal of Environmental Research and Public Health, 19(19), 12494. Available at: </a:t>
            </a:r>
            <a:r>
              <a:rPr lang="en-GB" sz="2800" dirty="0">
                <a:hlinkClick r:id="rId9"/>
              </a:rPr>
              <a:t>https://doi.org/10.3390/ijerph191912494</a:t>
            </a:r>
            <a:endParaRPr lang="en-GB" sz="2800" dirty="0"/>
          </a:p>
          <a:p>
            <a:endParaRPr lang="en-GB" sz="2800" dirty="0"/>
          </a:p>
          <a:p>
            <a:r>
              <a:rPr lang="en-GB" sz="2800" dirty="0"/>
              <a:t>Hoad, C., Deed, C. and Lugg, A. (2013) ‘The potential of humour as a trigger for emotional engagement in outdoor education’, Journal of Experiential Education, 36(3), pp. 285–299. Available at: https://doi.org/10.1177/1053825913481583Schwenk, H.</a:t>
            </a:r>
          </a:p>
          <a:p>
            <a:r>
              <a:rPr lang="en-GB" sz="2800" dirty="0"/>
              <a:t> (2019) ‘Outdoor therapy: an interpretative phenomenological analysis’, Sports, 7(8), 182. Available at: </a:t>
            </a:r>
            <a:r>
              <a:rPr lang="en-GB" sz="2800" dirty="0">
                <a:hlinkClick r:id="rId10"/>
              </a:rPr>
              <a:t>https://doi.org/10.3390/sports7080182</a:t>
            </a:r>
            <a:endParaRPr lang="en-GB" sz="2800" dirty="0"/>
          </a:p>
          <a:p>
            <a:endParaRPr lang="en-GB" sz="2800" dirty="0"/>
          </a:p>
          <a:p>
            <a:r>
              <a:rPr lang="en-GB" sz="2800" dirty="0"/>
              <a:t>Gravett, K. (2019) ‘Story completion: storying as a method of meaning-making and discursive discovery’, International Journal of Qualitative Methods, 18, pp. 1–8. Available at: </a:t>
            </a:r>
            <a:r>
              <a:rPr lang="en-GB" sz="2800" dirty="0">
                <a:hlinkClick r:id="rId11"/>
              </a:rPr>
              <a:t>https://doi.org/10.1177/1609406919893155</a:t>
            </a:r>
            <a:r>
              <a:rPr lang="en-GB" sz="2800" dirty="0"/>
              <a:t> </a:t>
            </a:r>
          </a:p>
          <a:p>
            <a:r>
              <a:rPr lang="en-GB" sz="4000" dirty="0"/>
              <a:t> </a:t>
            </a:r>
          </a:p>
        </p:txBody>
      </p:sp>
    </p:spTree>
    <p:extLst>
      <p:ext uri="{BB962C8B-B14F-4D97-AF65-F5344CB8AC3E}">
        <p14:creationId xmlns:p14="http://schemas.microsoft.com/office/powerpoint/2010/main" val="28729152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E6EDAD1-AF40-E98F-33F4-8B61D032F76C}"/>
              </a:ext>
            </a:extLst>
          </p:cNvPr>
          <p:cNvSpPr txBox="1"/>
          <p:nvPr/>
        </p:nvSpPr>
        <p:spPr>
          <a:xfrm>
            <a:off x="2152650" y="1308100"/>
            <a:ext cx="17526000" cy="9941183"/>
          </a:xfrm>
          <a:prstGeom prst="rect">
            <a:avLst/>
          </a:prstGeom>
          <a:noFill/>
        </p:spPr>
        <p:txBody>
          <a:bodyPr wrap="square" rtlCol="0">
            <a:spAutoFit/>
          </a:bodyPr>
          <a:lstStyle/>
          <a:p>
            <a:r>
              <a:rPr lang="en-GB" sz="4000" dirty="0"/>
              <a:t>Appendix 1: Questions</a:t>
            </a:r>
          </a:p>
          <a:p>
            <a:r>
              <a:rPr lang="en-GB" sz="4000" dirty="0"/>
              <a:t>1:can you tell me about your role / background ? </a:t>
            </a:r>
          </a:p>
          <a:p>
            <a:r>
              <a:rPr lang="en-GB" sz="4000" dirty="0"/>
              <a:t>2: What types of sessions do you usually work in ? </a:t>
            </a:r>
          </a:p>
          <a:p>
            <a:r>
              <a:rPr lang="en-GB" sz="4000" dirty="0"/>
              <a:t>3:Do you use storytelling in your sessions if so how? </a:t>
            </a:r>
          </a:p>
          <a:p>
            <a:r>
              <a:rPr lang="en-GB" sz="4000" dirty="0"/>
              <a:t>4:Can you give an example of a time you used ST (storytelling) in your sessions</a:t>
            </a:r>
          </a:p>
          <a:p>
            <a:r>
              <a:rPr lang="en-GB" sz="4000" dirty="0"/>
              <a:t>5: what kinds of ST do you use ? (prompt: personal, fictional, </a:t>
            </a:r>
            <a:r>
              <a:rPr lang="en-GB" sz="4000" dirty="0" err="1"/>
              <a:t>historical,place</a:t>
            </a:r>
            <a:r>
              <a:rPr lang="en-GB" sz="4000" dirty="0"/>
              <a:t> based)</a:t>
            </a:r>
          </a:p>
          <a:p>
            <a:r>
              <a:rPr lang="en-GB" sz="4000" dirty="0"/>
              <a:t>6:What do you use st for?</a:t>
            </a:r>
          </a:p>
          <a:p>
            <a:r>
              <a:rPr lang="en-GB" sz="4000" dirty="0"/>
              <a:t>7:What if anything do you think it adds to your session ? </a:t>
            </a:r>
          </a:p>
          <a:p>
            <a:r>
              <a:rPr lang="en-GB" sz="4000" dirty="0"/>
              <a:t>8:At what points do you use storytelling in your work ? </a:t>
            </a:r>
          </a:p>
          <a:p>
            <a:r>
              <a:rPr lang="en-GB" sz="4000" dirty="0"/>
              <a:t>9:Do you think you use it differently before, during and after ?</a:t>
            </a:r>
          </a:p>
          <a:p>
            <a:r>
              <a:rPr lang="en-GB" sz="4000" dirty="0"/>
              <a:t>10: Is it something you plan in advance or it happens naturally ?   </a:t>
            </a:r>
          </a:p>
          <a:p>
            <a:r>
              <a:rPr lang="en-GB" sz="4000" dirty="0"/>
              <a:t>11:How if at all do you think ST effects participant engagement?</a:t>
            </a:r>
          </a:p>
          <a:p>
            <a:r>
              <a:rPr lang="en-GB" sz="4000" dirty="0"/>
              <a:t>12:Have you noticed any impact of st on group dynamics? </a:t>
            </a:r>
          </a:p>
          <a:p>
            <a:r>
              <a:rPr lang="en-GB" sz="4000" dirty="0"/>
              <a:t>13:Do you think st helps participants connect to a place or environment ?</a:t>
            </a:r>
          </a:p>
          <a:p>
            <a:r>
              <a:rPr lang="en-GB" sz="4000" dirty="0"/>
              <a:t>14: are there any other ways you think st affects sessions or participants? </a:t>
            </a:r>
          </a:p>
          <a:p>
            <a:r>
              <a:rPr lang="en-GB" sz="4000" dirty="0"/>
              <a:t>15:why do you think st does or does not work in outdoor education ? </a:t>
            </a:r>
          </a:p>
        </p:txBody>
      </p:sp>
    </p:spTree>
    <p:extLst>
      <p:ext uri="{BB962C8B-B14F-4D97-AF65-F5344CB8AC3E}">
        <p14:creationId xmlns:p14="http://schemas.microsoft.com/office/powerpoint/2010/main" val="6399013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0613F4F-DCA0-AF5D-5D38-6C201E0F7342}"/>
              </a:ext>
            </a:extLst>
          </p:cNvPr>
          <p:cNvSpPr txBox="1"/>
          <p:nvPr/>
        </p:nvSpPr>
        <p:spPr>
          <a:xfrm>
            <a:off x="1771650" y="2070100"/>
            <a:ext cx="16687800" cy="1077218"/>
          </a:xfrm>
          <a:prstGeom prst="rect">
            <a:avLst/>
          </a:prstGeom>
          <a:noFill/>
        </p:spPr>
        <p:txBody>
          <a:bodyPr wrap="square" rtlCol="0">
            <a:spAutoFit/>
          </a:bodyPr>
          <a:lstStyle/>
          <a:p>
            <a:r>
              <a:rPr lang="en-GB" sz="4000" dirty="0"/>
              <a:t>Appendix 2 consent form: </a:t>
            </a:r>
            <a:r>
              <a:rPr lang="en-GB" sz="2400" dirty="0"/>
              <a:t>Each participant completed and sent me these consent sheets and looked at and discussed this withdrawal form before each interview </a:t>
            </a:r>
            <a:endParaRPr lang="en-GB" sz="4000" dirty="0"/>
          </a:p>
        </p:txBody>
      </p:sp>
      <p:pic>
        <p:nvPicPr>
          <p:cNvPr id="4" name="Picture 3">
            <a:extLst>
              <a:ext uri="{FF2B5EF4-FFF2-40B4-BE49-F238E27FC236}">
                <a16:creationId xmlns:a16="http://schemas.microsoft.com/office/drawing/2014/main" id="{42E86BDD-3740-CB49-69F0-6E68A024C47F}"/>
              </a:ext>
            </a:extLst>
          </p:cNvPr>
          <p:cNvPicPr>
            <a:picLocks noChangeAspect="1"/>
          </p:cNvPicPr>
          <p:nvPr/>
        </p:nvPicPr>
        <p:blipFill>
          <a:blip r:embed="rId2"/>
          <a:srcRect l="23333" r="24584"/>
          <a:stretch>
            <a:fillRect/>
          </a:stretch>
        </p:blipFill>
        <p:spPr>
          <a:xfrm>
            <a:off x="1130300" y="3289300"/>
            <a:ext cx="9525000" cy="10287000"/>
          </a:xfrm>
          <a:prstGeom prst="rect">
            <a:avLst/>
          </a:prstGeom>
        </p:spPr>
      </p:pic>
      <p:pic>
        <p:nvPicPr>
          <p:cNvPr id="6" name="Picture 5">
            <a:extLst>
              <a:ext uri="{FF2B5EF4-FFF2-40B4-BE49-F238E27FC236}">
                <a16:creationId xmlns:a16="http://schemas.microsoft.com/office/drawing/2014/main" id="{CD4349B2-D03B-5CE5-CEB6-F60B0257A207}"/>
              </a:ext>
            </a:extLst>
          </p:cNvPr>
          <p:cNvPicPr>
            <a:picLocks noChangeAspect="1"/>
          </p:cNvPicPr>
          <p:nvPr/>
        </p:nvPicPr>
        <p:blipFill>
          <a:blip r:embed="rId3"/>
          <a:srcRect l="25416" t="11481" r="26667"/>
          <a:stretch>
            <a:fillRect/>
          </a:stretch>
        </p:blipFill>
        <p:spPr>
          <a:xfrm>
            <a:off x="10718802" y="3879850"/>
            <a:ext cx="8763000" cy="9105900"/>
          </a:xfrm>
          <a:prstGeom prst="rect">
            <a:avLst/>
          </a:prstGeom>
        </p:spPr>
      </p:pic>
    </p:spTree>
    <p:extLst>
      <p:ext uri="{BB962C8B-B14F-4D97-AF65-F5344CB8AC3E}">
        <p14:creationId xmlns:p14="http://schemas.microsoft.com/office/powerpoint/2010/main" val="65454663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94</TotalTime>
  <Words>1606</Words>
  <Application>Microsoft Office PowerPoint</Application>
  <PresentationFormat>Custom</PresentationFormat>
  <Paragraphs>78</Paragraphs>
  <Slides>5</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vt:i4>
      </vt:variant>
    </vt:vector>
  </HeadingPairs>
  <TitlesOfParts>
    <vt:vector size="11" baseType="lpstr">
      <vt:lpstr>Anton</vt:lpstr>
      <vt:lpstr>Arial Unicode</vt:lpstr>
      <vt:lpstr>Calibri</vt:lpstr>
      <vt:lpstr>Arial</vt:lpstr>
      <vt:lpstr>Aptos</vt:lpstr>
      <vt:lpstr>Office Theme</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Renewable Resource Research Activity Research Poster in Blue Red Yellow Lined Style</dc:title>
  <cp:lastModifiedBy>Rhein Mikaelson (2109766)</cp:lastModifiedBy>
  <cp:revision>2</cp:revision>
  <dcterms:created xsi:type="dcterms:W3CDTF">2006-08-16T00:00:00Z</dcterms:created>
  <dcterms:modified xsi:type="dcterms:W3CDTF">2026-05-08T11:01:14Z</dcterms:modified>
  <dc:identifier>DAHHbOcSSuQ</dc:identifier>
</cp:coreProperties>
</file>