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embedTrueTypeFonts="1" saveSubsetFonts="1">
  <p:sldMasterIdLst>
    <p:sldMasterId id="2147483648" r:id="rId1"/>
  </p:sldMasterIdLst>
  <p:notesMasterIdLst>
    <p:notesMasterId r:id="rId18"/>
  </p:notesMasterIdLst>
  <p:sldIdLst>
    <p:sldId id="256" r:id="rId2"/>
    <p:sldId id="270" r:id="rId3"/>
    <p:sldId id="257" r:id="rId4"/>
    <p:sldId id="258" r:id="rId5"/>
    <p:sldId id="275" r:id="rId6"/>
    <p:sldId id="276" r:id="rId7"/>
    <p:sldId id="277" r:id="rId8"/>
    <p:sldId id="278" r:id="rId9"/>
    <p:sldId id="279" r:id="rId10"/>
    <p:sldId id="280" r:id="rId11"/>
    <p:sldId id="260" r:id="rId12"/>
    <p:sldId id="261" r:id="rId13"/>
    <p:sldId id="281" r:id="rId14"/>
    <p:sldId id="263" r:id="rId15"/>
    <p:sldId id="274" r:id="rId16"/>
    <p:sldId id="268" r:id="rId17"/>
  </p:sldIdLst>
  <p:sldSz cx="18288000" cy="10287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urvashi kanwar" initials="uk" lastIdx="2" clrIdx="0"/>
  <p:cmAuthor id="2" name="Taha" initials="authorId_758083493" lastIdx="7"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C63E445-977B-4E69-B7FD-74B2258DC7B4}" v="27" dt="2026-10-14T15:37:47.661"/>
  </p1510:revLst>
</p1510:revInfo>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D7AC3CCA-C797-4891-BE02-D94E43425B78}" styleName="中度样式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35" autoAdjust="0"/>
    <p:restoredTop sz="71298" autoAdjust="0"/>
  </p:normalViewPr>
  <p:slideViewPr>
    <p:cSldViewPr showGuides="1">
      <p:cViewPr varScale="1">
        <p:scale>
          <a:sx n="33" d="100"/>
          <a:sy n="33" d="100"/>
        </p:scale>
        <p:origin x="1518"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ugustine Ajayi" userId="de43b1ac6b8d6ded" providerId="LiveId" clId="{EDC676A0-3845-4D2D-877E-25F42BE041A9}"/>
    <pc:docChg chg="undo custSel modSld">
      <pc:chgData name="Augustine Ajayi" userId="de43b1ac6b8d6ded" providerId="LiveId" clId="{EDC676A0-3845-4D2D-877E-25F42BE041A9}" dt="2026-10-14T15:32:22.726" v="487" actId="1076"/>
      <pc:docMkLst>
        <pc:docMk/>
      </pc:docMkLst>
      <pc:sldChg chg="modSp mod modNotesTx">
        <pc:chgData name="Augustine Ajayi" userId="de43b1ac6b8d6ded" providerId="LiveId" clId="{EDC676A0-3845-4D2D-877E-25F42BE041A9}" dt="2026-10-05T15:09:43.921" v="34" actId="20577"/>
        <pc:sldMkLst>
          <pc:docMk/>
          <pc:sldMk cId="0" sldId="256"/>
        </pc:sldMkLst>
        <pc:spChg chg="mod">
          <ac:chgData name="Augustine Ajayi" userId="de43b1ac6b8d6ded" providerId="LiveId" clId="{EDC676A0-3845-4D2D-877E-25F42BE041A9}" dt="2026-10-05T15:09:43.921" v="34" actId="20577"/>
          <ac:spMkLst>
            <pc:docMk/>
            <pc:sldMk cId="0" sldId="256"/>
            <ac:spMk id="16" creationId="{00000000-0000-0000-0000-000000000000}"/>
          </ac:spMkLst>
        </pc:spChg>
      </pc:sldChg>
      <pc:sldChg chg="modSp mod">
        <pc:chgData name="Augustine Ajayi" userId="de43b1ac6b8d6ded" providerId="LiveId" clId="{EDC676A0-3845-4D2D-877E-25F42BE041A9}" dt="2026-10-14T11:28:05.604" v="62"/>
        <pc:sldMkLst>
          <pc:docMk/>
          <pc:sldMk cId="0" sldId="257"/>
        </pc:sldMkLst>
        <pc:graphicFrameChg chg="mod modGraphic">
          <ac:chgData name="Augustine Ajayi" userId="de43b1ac6b8d6ded" providerId="LiveId" clId="{EDC676A0-3845-4D2D-877E-25F42BE041A9}" dt="2026-10-14T11:28:05.604" v="62"/>
          <ac:graphicFrameMkLst>
            <pc:docMk/>
            <pc:sldMk cId="0" sldId="257"/>
            <ac:graphicFrameMk id="2" creationId="{8BEDF29C-E56B-6185-2F53-91235D1A943A}"/>
          </ac:graphicFrameMkLst>
        </pc:graphicFrameChg>
      </pc:sldChg>
      <pc:sldChg chg="modSp mod">
        <pc:chgData name="Augustine Ajayi" userId="de43b1ac6b8d6ded" providerId="LiveId" clId="{EDC676A0-3845-4D2D-877E-25F42BE041A9}" dt="2026-10-14T11:49:31.154" v="71" actId="20577"/>
        <pc:sldMkLst>
          <pc:docMk/>
          <pc:sldMk cId="0" sldId="258"/>
        </pc:sldMkLst>
        <pc:spChg chg="mod">
          <ac:chgData name="Augustine Ajayi" userId="de43b1ac6b8d6ded" providerId="LiveId" clId="{EDC676A0-3845-4D2D-877E-25F42BE041A9}" dt="2026-10-14T11:49:31.154" v="71" actId="20577"/>
          <ac:spMkLst>
            <pc:docMk/>
            <pc:sldMk cId="0" sldId="258"/>
            <ac:spMk id="3" creationId="{00000000-0000-0000-0000-000000000000}"/>
          </ac:spMkLst>
        </pc:spChg>
      </pc:sldChg>
      <pc:sldChg chg="addSp delSp modSp mod modNotesTx">
        <pc:chgData name="Augustine Ajayi" userId="de43b1ac6b8d6ded" providerId="LiveId" clId="{EDC676A0-3845-4D2D-877E-25F42BE041A9}" dt="2026-10-14T13:27:29.015" v="164" actId="114"/>
        <pc:sldMkLst>
          <pc:docMk/>
          <pc:sldMk cId="0" sldId="260"/>
        </pc:sldMkLst>
        <pc:spChg chg="add del mod">
          <ac:chgData name="Augustine Ajayi" userId="de43b1ac6b8d6ded" providerId="LiveId" clId="{EDC676A0-3845-4D2D-877E-25F42BE041A9}" dt="2026-10-14T13:09:04.521" v="148"/>
          <ac:spMkLst>
            <pc:docMk/>
            <pc:sldMk cId="0" sldId="260"/>
            <ac:spMk id="4" creationId="{9F721B97-D50F-8D58-DF5C-9C1D3AFD296D}"/>
          </ac:spMkLst>
        </pc:spChg>
        <pc:spChg chg="add del mod">
          <ac:chgData name="Augustine Ajayi" userId="de43b1ac6b8d6ded" providerId="LiveId" clId="{EDC676A0-3845-4D2D-877E-25F42BE041A9}" dt="2026-10-14T13:09:09.803" v="151"/>
          <ac:spMkLst>
            <pc:docMk/>
            <pc:sldMk cId="0" sldId="260"/>
            <ac:spMk id="6" creationId="{1FFCD131-2743-842F-9FE0-60F16CF1E607}"/>
          </ac:spMkLst>
        </pc:spChg>
      </pc:sldChg>
      <pc:sldChg chg="modSp mod">
        <pc:chgData name="Augustine Ajayi" userId="de43b1ac6b8d6ded" providerId="LiveId" clId="{EDC676A0-3845-4D2D-877E-25F42BE041A9}" dt="2026-10-14T15:32:22.726" v="487" actId="1076"/>
        <pc:sldMkLst>
          <pc:docMk/>
          <pc:sldMk cId="0" sldId="261"/>
        </pc:sldMkLst>
        <pc:spChg chg="mod">
          <ac:chgData name="Augustine Ajayi" userId="de43b1ac6b8d6ded" providerId="LiveId" clId="{EDC676A0-3845-4D2D-877E-25F42BE041A9}" dt="2026-10-14T15:32:22.726" v="487" actId="1076"/>
          <ac:spMkLst>
            <pc:docMk/>
            <pc:sldMk cId="0" sldId="261"/>
            <ac:spMk id="17" creationId="{00000000-0000-0000-0000-000000000000}"/>
          </ac:spMkLst>
        </pc:spChg>
      </pc:sldChg>
      <pc:sldChg chg="modNotesTx">
        <pc:chgData name="Augustine Ajayi" userId="de43b1ac6b8d6ded" providerId="LiveId" clId="{EDC676A0-3845-4D2D-877E-25F42BE041A9}" dt="2026-10-12T13:03:31.500" v="36" actId="20577"/>
        <pc:sldMkLst>
          <pc:docMk/>
          <pc:sldMk cId="0" sldId="270"/>
        </pc:sldMkLst>
      </pc:sldChg>
      <pc:sldChg chg="modSp mod">
        <pc:chgData name="Augustine Ajayi" userId="de43b1ac6b8d6ded" providerId="LiveId" clId="{EDC676A0-3845-4D2D-877E-25F42BE041A9}" dt="2026-10-14T13:31:39.724" v="485" actId="20577"/>
        <pc:sldMkLst>
          <pc:docMk/>
          <pc:sldMk cId="1693387641" sldId="274"/>
        </pc:sldMkLst>
        <pc:spChg chg="mod">
          <ac:chgData name="Augustine Ajayi" userId="de43b1ac6b8d6ded" providerId="LiveId" clId="{EDC676A0-3845-4D2D-877E-25F42BE041A9}" dt="2026-10-14T13:31:39.724" v="485" actId="20577"/>
          <ac:spMkLst>
            <pc:docMk/>
            <pc:sldMk cId="1693387641" sldId="274"/>
            <ac:spMk id="6" creationId="{7BB06B38-F9D4-B05C-FB8A-5B5165883CDA}"/>
          </ac:spMkLst>
        </pc:spChg>
      </pc:sldChg>
      <pc:sldChg chg="modSp mod modNotesTx">
        <pc:chgData name="Augustine Ajayi" userId="de43b1ac6b8d6ded" providerId="LiveId" clId="{EDC676A0-3845-4D2D-877E-25F42BE041A9}" dt="2026-10-14T13:55:59.389" v="486" actId="114"/>
        <pc:sldMkLst>
          <pc:docMk/>
          <pc:sldMk cId="3630163223" sldId="275"/>
        </pc:sldMkLst>
        <pc:spChg chg="mod">
          <ac:chgData name="Augustine Ajayi" userId="de43b1ac6b8d6ded" providerId="LiveId" clId="{EDC676A0-3845-4D2D-877E-25F42BE041A9}" dt="2026-10-12T16:08:13.971" v="58" actId="114"/>
          <ac:spMkLst>
            <pc:docMk/>
            <pc:sldMk cId="3630163223" sldId="275"/>
            <ac:spMk id="8" creationId="{627B0DB2-6DAD-96F4-3550-102A83F2F023}"/>
          </ac:spMkLst>
        </pc:spChg>
      </pc:sldChg>
      <pc:sldChg chg="addSp delSp modSp mod modNotesTx">
        <pc:chgData name="Augustine Ajayi" userId="de43b1ac6b8d6ded" providerId="LiveId" clId="{EDC676A0-3845-4D2D-877E-25F42BE041A9}" dt="2026-10-14T13:26:00.897" v="162" actId="20577"/>
        <pc:sldMkLst>
          <pc:docMk/>
          <pc:sldMk cId="2166578746" sldId="277"/>
        </pc:sldMkLst>
        <pc:spChg chg="mod">
          <ac:chgData name="Augustine Ajayi" userId="de43b1ac6b8d6ded" providerId="LiveId" clId="{EDC676A0-3845-4D2D-877E-25F42BE041A9}" dt="2026-10-14T13:26:00.897" v="162" actId="20577"/>
          <ac:spMkLst>
            <pc:docMk/>
            <pc:sldMk cId="2166578746" sldId="277"/>
            <ac:spMk id="8" creationId="{9C86C970-F221-B238-F484-BBF718823CA3}"/>
          </ac:spMkLst>
        </pc:spChg>
      </pc:sldChg>
      <pc:sldChg chg="modSp mod modNotesTx">
        <pc:chgData name="Augustine Ajayi" userId="de43b1ac6b8d6ded" providerId="LiveId" clId="{EDC676A0-3845-4D2D-877E-25F42BE041A9}" dt="2026-10-14T13:26:25.452" v="163" actId="114"/>
        <pc:sldMkLst>
          <pc:docMk/>
          <pc:sldMk cId="2237124516" sldId="278"/>
        </pc:sldMkLst>
        <pc:graphicFrameChg chg="modGraphic">
          <ac:chgData name="Augustine Ajayi" userId="de43b1ac6b8d6ded" providerId="LiveId" clId="{EDC676A0-3845-4D2D-877E-25F42BE041A9}" dt="2026-10-14T12:53:32.610" v="134" actId="20577"/>
          <ac:graphicFrameMkLst>
            <pc:docMk/>
            <pc:sldMk cId="2237124516" sldId="278"/>
            <ac:graphicFrameMk id="9" creationId="{E43F700E-96E2-77B0-0D31-9A403F4622A7}"/>
          </ac:graphicFrameMkLst>
        </pc:graphicFrameChg>
      </pc:sldChg>
      <pc:sldChg chg="modSp mod modNotesTx">
        <pc:chgData name="Augustine Ajayi" userId="de43b1ac6b8d6ded" providerId="LiveId" clId="{EDC676A0-3845-4D2D-877E-25F42BE041A9}" dt="2026-10-14T13:14:58.005" v="153" actId="114"/>
        <pc:sldMkLst>
          <pc:docMk/>
          <pc:sldMk cId="3185862393" sldId="279"/>
        </pc:sldMkLst>
        <pc:spChg chg="mod">
          <ac:chgData name="Augustine Ajayi" userId="de43b1ac6b8d6ded" providerId="LiveId" clId="{EDC676A0-3845-4D2D-877E-25F42BE041A9}" dt="2026-10-14T11:44:46.815" v="67" actId="114"/>
          <ac:spMkLst>
            <pc:docMk/>
            <pc:sldMk cId="3185862393" sldId="279"/>
            <ac:spMk id="7" creationId="{3B411940-7918-7FEA-BD53-B2F976A9BF4F}"/>
          </ac:spMkLst>
        </pc:spChg>
      </pc:sldChg>
      <pc:sldChg chg="modNotesTx">
        <pc:chgData name="Augustine Ajayi" userId="de43b1ac6b8d6ded" providerId="LiveId" clId="{EDC676A0-3845-4D2D-877E-25F42BE041A9}" dt="2026-10-14T13:06:14.566" v="143" actId="20577"/>
        <pc:sldMkLst>
          <pc:docMk/>
          <pc:sldMk cId="4226593289" sldId="280"/>
        </pc:sldMkLst>
      </pc:sldChg>
      <pc:sldChg chg="modSp mod modNotesTx">
        <pc:chgData name="Augustine Ajayi" userId="de43b1ac6b8d6ded" providerId="LiveId" clId="{EDC676A0-3845-4D2D-877E-25F42BE041A9}" dt="2026-10-14T13:12:15.556" v="152" actId="114"/>
        <pc:sldMkLst>
          <pc:docMk/>
          <pc:sldMk cId="2701400087" sldId="281"/>
        </pc:sldMkLst>
        <pc:spChg chg="mod">
          <ac:chgData name="Augustine Ajayi" userId="de43b1ac6b8d6ded" providerId="LiveId" clId="{EDC676A0-3845-4D2D-877E-25F42BE041A9}" dt="2026-10-12T15:52:29.228" v="40" actId="114"/>
          <ac:spMkLst>
            <pc:docMk/>
            <pc:sldMk cId="2701400087" sldId="281"/>
            <ac:spMk id="20" creationId="{60397A53-84D3-B953-DD96-0699A9DB79D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B9CDF98-6010-4F45-A2F1-22F9019F3316}" type="datetimeFigureOut">
              <a:rPr lang="en-IN" smtClean="0"/>
              <a:t>14-10-2026</a:t>
            </a:fld>
            <a:endParaRPr lang="en-IN"/>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906D4A3-7C5B-4FC7-9B09-7A5DE2BF8B9C}" type="slidenum">
              <a:rPr lang="en-IN" smtClean="0"/>
              <a:t>‹#›</a:t>
            </a:fld>
            <a:endParaRPr lang="en-IN"/>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06D4A3-7C5B-4FC7-9B09-7A5DE2BF8B9C}" type="slidenum">
              <a:rPr lang="en-IN" smtClean="0"/>
              <a:t>1</a:t>
            </a:fld>
            <a:endParaRPr lang="en-IN"/>
          </a:p>
        </p:txBody>
      </p:sp>
    </p:spTree>
    <p:extLst>
      <p:ext uri="{BB962C8B-B14F-4D97-AF65-F5344CB8AC3E}">
        <p14:creationId xmlns:p14="http://schemas.microsoft.com/office/powerpoint/2010/main" val="32165456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Health and social care are becoming more interdependent when it comes to health, wellbeing and sustainable development. Although traditional health care methods tend to focus on treating and diagnosing disease, psychological, social, economic and environmental factors also contribute to health outcomes. So, wellbeing involves paying attention to quality of life, participation and flourishing in addition to only focusing on illness. Sustainable development provides a longer-term view on how individual health care interventions affect the protection of resources and future population health (World Health Organisation, 2024). Integration can enhance prevention, help to decrease unnecessary illness, and promote health equity. However, collaboration is needed between health care providers, communities, policymakers and other industries addressing broader determinants of health for successful integration.</a:t>
            </a:r>
          </a:p>
          <a:p>
            <a:pPr marL="0" marR="0" lvl="0" indent="0" algn="l" defTabSz="914400" rtl="0" eaLnBrk="1" fontAlgn="auto" latinLnBrk="0" hangingPunct="1">
              <a:lnSpc>
                <a:spcPct val="100000"/>
              </a:lnSpc>
              <a:spcBef>
                <a:spcPts val="0"/>
              </a:spcBef>
              <a:spcAft>
                <a:spcPts val="0"/>
              </a:spcAft>
              <a:buClrTx/>
              <a:buSzTx/>
              <a:buFontTx/>
              <a:buNone/>
              <a:defRPr/>
            </a:pPr>
            <a:endParaRPr lang="en-IN" dirty="0"/>
          </a:p>
        </p:txBody>
      </p:sp>
      <p:sp>
        <p:nvSpPr>
          <p:cNvPr id="4" name="Slide Number Placeholder 3"/>
          <p:cNvSpPr>
            <a:spLocks noGrp="1"/>
          </p:cNvSpPr>
          <p:nvPr>
            <p:ph type="sldNum" sz="quarter" idx="5"/>
          </p:nvPr>
        </p:nvSpPr>
        <p:spPr/>
        <p:txBody>
          <a:bodyPr/>
          <a:lstStyle/>
          <a:p>
            <a:fld id="{E906D4A3-7C5B-4FC7-9B09-7A5DE2BF8B9C}" type="slidenum">
              <a:rPr lang="en-IN" smtClean="0"/>
              <a:t>2</a:t>
            </a:fld>
            <a:endParaRPr lang="en-IN"/>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Health is not simply the lack of disease, as it also encompasses the physical, mental and social aspects. Wellbeing builds on this view by examining positive functioning and quality of life, participation and the conditions that enable individuals and communities to thrive. Sustainable development is about satisfying current needs without compromising the future generations' needs (</a:t>
            </a:r>
            <a:r>
              <a:rPr lang="en-IN" sz="1200" kern="1200" dirty="0" err="1">
                <a:solidFill>
                  <a:schemeClr val="tx1"/>
                </a:solidFill>
                <a:effectLst/>
                <a:latin typeface="+mn-lt"/>
                <a:ea typeface="+mn-ea"/>
                <a:cs typeface="+mn-cs"/>
              </a:rPr>
              <a:t>Schramme</a:t>
            </a:r>
            <a:r>
              <a:rPr lang="en-IN" sz="1200" kern="1200" dirty="0">
                <a:solidFill>
                  <a:schemeClr val="tx1"/>
                </a:solidFill>
                <a:effectLst/>
                <a:latin typeface="+mn-lt"/>
                <a:ea typeface="+mn-ea"/>
                <a:cs typeface="+mn-cs"/>
              </a:rPr>
              <a:t>, 2023). The concepts are closely linked as social and environmental factors impact health and wellbeing. Sustainable healthcare must therefore take both clinical and social and environmental impacts into account. Critical knowledge involves being aware that individual change is not necessarily adequate to tackle structural issues like poverty, housing or environmental disadvantage.</a:t>
            </a:r>
          </a:p>
          <a:p>
            <a:endParaRPr lang="en-IN" dirty="0"/>
          </a:p>
        </p:txBody>
      </p:sp>
      <p:sp>
        <p:nvSpPr>
          <p:cNvPr id="4" name="Slide Number Placeholder 3"/>
          <p:cNvSpPr>
            <a:spLocks noGrp="1"/>
          </p:cNvSpPr>
          <p:nvPr>
            <p:ph type="sldNum" sz="quarter" idx="10"/>
          </p:nvPr>
        </p:nvSpPr>
        <p:spPr/>
        <p:txBody>
          <a:bodyPr/>
          <a:lstStyle/>
          <a:p>
            <a:fld id="{E906D4A3-7C5B-4FC7-9B09-7A5DE2BF8B9C}" type="slidenum">
              <a:rPr lang="en-IN" smtClean="0"/>
              <a:t>3</a:t>
            </a:fld>
            <a:endParaRPr lang="en-IN"/>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Healthcare practice is affected by different models of health, and the explanation of health differs among models. The biomedical model focuses primarily on the biological aspects of illness, diagnosis and treatment, and is useful for the identification and management of disease. But it doesn't account for psychological and social factors. The biopsychosocial model is an expanded method of assessment which takes into consideration all biological, psychological and social factors, enabling a more comprehensive approach to care. The ecological model takes this analysis one step further by looking at the interconnections of individuals, communities, organisations and society at large. Every model thus has specific strengths and weaknesses. Advances in understanding may be achieved by combining perspectives, but multidisciplinary implementation may involve extra resources, coordination and professional skills (Bolton, 2023).</a:t>
            </a:r>
          </a:p>
          <a:p>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E906D4A3-7C5B-4FC7-9B09-7A5DE2BF8B9C}" type="slidenum">
              <a:rPr lang="en-IN" smtClean="0"/>
              <a:t>4</a:t>
            </a:fld>
            <a:endParaRPr lang="en-IN"/>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EFF1D2-2AA1-8B89-7DF8-778E2506A65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125E3FF-08B3-BC1A-63F6-D6D36B4386C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5C6E028-1229-5CE3-02D1-3C2C182D020B}"/>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When theoretical models are applied to the practical disciplines of healthcare assessment and intervention, they become more valuable. Biological issues may have to be diagnosed and require medical and clinical monitoring, and psychological issues may affect motivation, coping and confidence. Social factors are relationships, employment, housing, income and access to community resources. Environmental factors can be transportation, neighbourhood environments and access to nutritious foods. Taking all these into account is helpful for optimising service planning on a more individual basis. But an application of the biopsychosocial or ecological approach may be challenging due to the need to transcend boundaries between disciplines and organisations. Service delivery thus needs communication, sharing information and resources, as well as a person-centred approach to assessment (Almeida </a:t>
            </a:r>
            <a:r>
              <a:rPr lang="en-IN"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2024).</a:t>
            </a:r>
          </a:p>
          <a:p>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D5C1B53D-400B-E23F-34CF-5EA1C45808B6}"/>
              </a:ext>
            </a:extLst>
          </p:cNvPr>
          <p:cNvSpPr>
            <a:spLocks noGrp="1"/>
          </p:cNvSpPr>
          <p:nvPr>
            <p:ph type="sldNum" sz="quarter" idx="10"/>
          </p:nvPr>
        </p:nvSpPr>
        <p:spPr/>
        <p:txBody>
          <a:bodyPr/>
          <a:lstStyle/>
          <a:p>
            <a:fld id="{E906D4A3-7C5B-4FC7-9B09-7A5DE2BF8B9C}" type="slidenum">
              <a:rPr lang="en-IN" smtClean="0"/>
              <a:t>5</a:t>
            </a:fld>
            <a:endParaRPr lang="en-IN"/>
          </a:p>
        </p:txBody>
      </p:sp>
    </p:spTree>
    <p:extLst>
      <p:ext uri="{BB962C8B-B14F-4D97-AF65-F5344CB8AC3E}">
        <p14:creationId xmlns:p14="http://schemas.microsoft.com/office/powerpoint/2010/main" val="40246180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18C6E8-8D9E-BAD3-925C-ACC4662F54B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02680FC-A155-ABFD-9523-2A35B5479FD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B93FA08-5C48-F67A-3C74-3D0DCEA99501}"/>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SDG 3 is about ensuring healthy lives and promoting wellbeing for all ages. It has implications not just for clinical treatment, but for prevention, for universal access to health care, for mental health and wellbeing, and for healthier settings. Health is also linked to other Sustainable Development Goals such as poverty, education, decent work, sustainable communities and environmental protection (Long, 2022). Therefore, achieving SDG 3 will need more than stand-alone health care interventions. One of the SDG framework's significant advantages is its acknowledgement of interdependent factors that shape health. But implementing it can be challenging as the financial, governance, workforce and data challenges vary between countries and organisations.</a:t>
            </a:r>
          </a:p>
          <a:p>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5C93DD4F-0538-1919-4311-F5C2545C643C}"/>
              </a:ext>
            </a:extLst>
          </p:cNvPr>
          <p:cNvSpPr>
            <a:spLocks noGrp="1"/>
          </p:cNvSpPr>
          <p:nvPr>
            <p:ph type="sldNum" sz="quarter" idx="10"/>
          </p:nvPr>
        </p:nvSpPr>
        <p:spPr/>
        <p:txBody>
          <a:bodyPr/>
          <a:lstStyle/>
          <a:p>
            <a:fld id="{E906D4A3-7C5B-4FC7-9B09-7A5DE2BF8B9C}" type="slidenum">
              <a:rPr lang="en-IN" smtClean="0"/>
              <a:t>6</a:t>
            </a:fld>
            <a:endParaRPr lang="en-IN"/>
          </a:p>
        </p:txBody>
      </p:sp>
    </p:spTree>
    <p:extLst>
      <p:ext uri="{BB962C8B-B14F-4D97-AF65-F5344CB8AC3E}">
        <p14:creationId xmlns:p14="http://schemas.microsoft.com/office/powerpoint/2010/main" val="3155128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19078B-26DE-2EE9-512C-C87E96222C8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3E13322-CBD1-03E4-A435-FB68DF2A081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961CF4A-D7BD-A3E8-A238-32393D0EA62F}"/>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Health in All Policies acknowledges that policies outside health care can have a significant impact on the health of a population (Leifheit </a:t>
            </a:r>
            <a:r>
              <a:rPr lang="en-IN" sz="1200" i="1" kern="1200" dirty="0">
                <a:solidFill>
                  <a:schemeClr val="tx1"/>
                </a:solidFill>
                <a:effectLst/>
                <a:latin typeface="+mn-lt"/>
                <a:ea typeface="+mn-ea"/>
                <a:cs typeface="+mn-cs"/>
              </a:rPr>
              <a:t>et al. </a:t>
            </a:r>
            <a:r>
              <a:rPr lang="en-IN" sz="1200" kern="1200" dirty="0">
                <a:solidFill>
                  <a:schemeClr val="tx1"/>
                </a:solidFill>
                <a:effectLst/>
                <a:latin typeface="+mn-lt"/>
                <a:ea typeface="+mn-ea"/>
                <a:cs typeface="+mn-cs"/>
              </a:rPr>
              <a:t>2022). Housing policies impact mental wellbeing and respiratory health; transport policies impact physical activity, air pollution, and access to services. Opportunities, income and long-term health are also impacted by education and employment policies. This approach promotes the integration of collaboration among the health care organisations, local authorities and other public sectors. Its main strength is tackling determinants that health service providers have no control over. However, implementation may be difficult due to conflicting priorities, budgets and accountability mechanisms in the various sectors. Good Health in All Policies demands robust governance, common goals, trusted evidence, and a means of continuing and consistent cross-sector collaboration.</a:t>
            </a:r>
          </a:p>
          <a:p>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E6C859D2-FA27-79CC-DD74-680C9FFCE26B}"/>
              </a:ext>
            </a:extLst>
          </p:cNvPr>
          <p:cNvSpPr>
            <a:spLocks noGrp="1"/>
          </p:cNvSpPr>
          <p:nvPr>
            <p:ph type="sldNum" sz="quarter" idx="10"/>
          </p:nvPr>
        </p:nvSpPr>
        <p:spPr/>
        <p:txBody>
          <a:bodyPr/>
          <a:lstStyle/>
          <a:p>
            <a:fld id="{E906D4A3-7C5B-4FC7-9B09-7A5DE2BF8B9C}" type="slidenum">
              <a:rPr lang="en-IN" smtClean="0"/>
              <a:t>7</a:t>
            </a:fld>
            <a:endParaRPr lang="en-IN"/>
          </a:p>
        </p:txBody>
      </p:sp>
    </p:spTree>
    <p:extLst>
      <p:ext uri="{BB962C8B-B14F-4D97-AF65-F5344CB8AC3E}">
        <p14:creationId xmlns:p14="http://schemas.microsoft.com/office/powerpoint/2010/main" val="32073060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328D46-D6A7-803E-E659-6092B50B900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ECFEE9F-3580-F51E-6B6A-3231B130EF0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476F40E-6B39-C895-7FD5-0DC041D0CD26}"/>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government in the UK has a strong emphasis on prevention, personalised care and the reduction of inequalities in health policy (</a:t>
            </a:r>
            <a:r>
              <a:rPr lang="en-IN" sz="1200" kern="1200" dirty="0" err="1">
                <a:solidFill>
                  <a:schemeClr val="tx1"/>
                </a:solidFill>
                <a:effectLst/>
                <a:latin typeface="+mn-lt"/>
                <a:ea typeface="+mn-ea"/>
                <a:cs typeface="+mn-cs"/>
              </a:rPr>
              <a:t>Gkiouleka</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et al. </a:t>
            </a:r>
            <a:r>
              <a:rPr lang="en-IN" sz="1200" kern="1200" dirty="0">
                <a:solidFill>
                  <a:schemeClr val="tx1"/>
                </a:solidFill>
                <a:effectLst/>
                <a:latin typeface="+mn-lt"/>
                <a:ea typeface="+mn-ea"/>
                <a:cs typeface="+mn-cs"/>
              </a:rPr>
              <a:t>2023).  These policies reflect examples of how health and wellbeing principles can be integrated into national service priorities. But policy design does not guarantee equality in enacting policies. The delivery may vary depending on differences in local resources, workforce capacity, organisational relationships and population needs. Thus, it is important to have ongoing monitoring to see if national goals are being realised into tangible health impacts.</a:t>
            </a:r>
          </a:p>
          <a:p>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FFB98C34-0E71-9F46-D97D-BCF1E7581C8A}"/>
              </a:ext>
            </a:extLst>
          </p:cNvPr>
          <p:cNvSpPr>
            <a:spLocks noGrp="1"/>
          </p:cNvSpPr>
          <p:nvPr>
            <p:ph type="sldNum" sz="quarter" idx="10"/>
          </p:nvPr>
        </p:nvSpPr>
        <p:spPr/>
        <p:txBody>
          <a:bodyPr/>
          <a:lstStyle/>
          <a:p>
            <a:fld id="{E906D4A3-7C5B-4FC7-9B09-7A5DE2BF8B9C}" type="slidenum">
              <a:rPr lang="en-IN" smtClean="0"/>
              <a:t>8</a:t>
            </a:fld>
            <a:endParaRPr lang="en-IN"/>
          </a:p>
        </p:txBody>
      </p:sp>
    </p:spTree>
    <p:extLst>
      <p:ext uri="{BB962C8B-B14F-4D97-AF65-F5344CB8AC3E}">
        <p14:creationId xmlns:p14="http://schemas.microsoft.com/office/powerpoint/2010/main" val="31656523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A1FE3B-8A1B-89E9-FDEE-D3CF8A4A91D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E0146A2-D425-814E-7E2E-279D25FBBC9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2B0D741-552D-3F3C-3D64-7CD076E91D5F}"/>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NHS Diabetes Prevention Programme offers a UK good practice example of health promotion and wellbeing sustainable service delivery. The Healthier You programme recognises adults who are at risk of Type 2 diabetes and offers structured support for healthy lifestyles for nine months. Advice is provided to the participants on healthy eating, physical activity/weight management. The programme can be delivered in both face-to-face and digital formats, enabling different types of engagement. Its preventative approach is important as it can help to reduce the incidence of disease and therefore lead to better health for the population, and potentially less demand for health care in the future. It also illustrates how behaviour change interventions can be rolled out at a national level via coordinated NHS services and providers (Bower </a:t>
            </a:r>
            <a:r>
              <a:rPr lang="en-IN"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2023).</a:t>
            </a:r>
          </a:p>
          <a:p>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49479C6A-7F23-A22B-6E34-DE94D30CDE16}"/>
              </a:ext>
            </a:extLst>
          </p:cNvPr>
          <p:cNvSpPr>
            <a:spLocks noGrp="1"/>
          </p:cNvSpPr>
          <p:nvPr>
            <p:ph type="sldNum" sz="quarter" idx="10"/>
          </p:nvPr>
        </p:nvSpPr>
        <p:spPr/>
        <p:txBody>
          <a:bodyPr/>
          <a:lstStyle/>
          <a:p>
            <a:fld id="{E906D4A3-7C5B-4FC7-9B09-7A5DE2BF8B9C}" type="slidenum">
              <a:rPr lang="en-IN" smtClean="0"/>
              <a:t>9</a:t>
            </a:fld>
            <a:endParaRPr lang="en-IN"/>
          </a:p>
        </p:txBody>
      </p:sp>
    </p:spTree>
    <p:extLst>
      <p:ext uri="{BB962C8B-B14F-4D97-AF65-F5344CB8AC3E}">
        <p14:creationId xmlns:p14="http://schemas.microsoft.com/office/powerpoint/2010/main" val="6208386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68EF95-8143-1C6D-0A04-4F9C10C726C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41B8529-B0CD-6E88-CA35-251BF9A2522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6506BEB-A71E-59E4-A6AF-D9020661F1F5}"/>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There is evidence to show that the NHS Diabetes Prevention Programme (NHS DPP) has led to improvements in diabetes outcomes. NHS England has reported on a large national roll-out, and an independent evaluation has found that the incidence of diabetes has reduced by 37 per cent among individuals who have completed the programme and by seven per cent at a population level </a:t>
            </a:r>
            <a:r>
              <a:rPr lang="en-GB" sz="1200" kern="1200" dirty="0">
                <a:solidFill>
                  <a:schemeClr val="tx1"/>
                </a:solidFill>
                <a:effectLst/>
                <a:latin typeface="+mn-lt"/>
                <a:ea typeface="+mn-ea"/>
                <a:cs typeface="+mn-cs"/>
              </a:rPr>
              <a:t>(NHS England, 2023).</a:t>
            </a:r>
            <a:r>
              <a:rPr lang="en-IN" sz="1200" kern="1200" dirty="0">
                <a:solidFill>
                  <a:schemeClr val="tx1"/>
                </a:solidFill>
                <a:effectLst/>
                <a:latin typeface="+mn-lt"/>
                <a:ea typeface="+mn-ea"/>
                <a:cs typeface="+mn-cs"/>
              </a:rPr>
              <a:t> The reporting is more recent and shows that almost a million people have signed up to the programme. The results indicate that prevention on a large scale can have significant benefits for health. But it's important to remember that effectiveness can be measured by participation rates, which can differ across populations. The programme was evaluated to include consideration of inequalities in participation and implementation, and it is clear that national coverage does not ensure that every community benefits equally.</a:t>
            </a:r>
          </a:p>
          <a:p>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90952399-E09E-E433-DB4D-6E1C2AFE2770}"/>
              </a:ext>
            </a:extLst>
          </p:cNvPr>
          <p:cNvSpPr>
            <a:spLocks noGrp="1"/>
          </p:cNvSpPr>
          <p:nvPr>
            <p:ph type="sldNum" sz="quarter" idx="10"/>
          </p:nvPr>
        </p:nvSpPr>
        <p:spPr/>
        <p:txBody>
          <a:bodyPr/>
          <a:lstStyle/>
          <a:p>
            <a:fld id="{E906D4A3-7C5B-4FC7-9B09-7A5DE2BF8B9C}" type="slidenum">
              <a:rPr lang="en-IN" smtClean="0"/>
              <a:t>10</a:t>
            </a:fld>
            <a:endParaRPr lang="en-IN"/>
          </a:p>
        </p:txBody>
      </p:sp>
    </p:spTree>
    <p:extLst>
      <p:ext uri="{BB962C8B-B14F-4D97-AF65-F5344CB8AC3E}">
        <p14:creationId xmlns:p14="http://schemas.microsoft.com/office/powerpoint/2010/main" val="2438711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Health Belief Model is used to understand health behaviour using people's perceptions of risk, seriousness, benefits and barriers. Perceived susceptibility may motivate individuals to acknowledge their own risk, and perceived severity may indicate potential outcomes of getting diabetes. Perceived benefits can enhance motivation to eat healthier and exercise; perceived barriers can be time, cost, motivation or accessibility. Professional advice/referral can provide cues to action, encouraging participation (Zewdie </a:t>
            </a:r>
            <a:r>
              <a:rPr lang="en-IN" sz="1200" i="1" kern="1200" dirty="0">
                <a:solidFill>
                  <a:schemeClr val="tx1"/>
                </a:solidFill>
                <a:effectLst/>
                <a:latin typeface="+mn-lt"/>
                <a:ea typeface="+mn-ea"/>
                <a:cs typeface="+mn-cs"/>
              </a:rPr>
              <a:t>et al. </a:t>
            </a:r>
            <a:r>
              <a:rPr lang="en-IN" sz="1200" kern="1200" dirty="0">
                <a:solidFill>
                  <a:schemeClr val="tx1"/>
                </a:solidFill>
                <a:effectLst/>
                <a:latin typeface="+mn-lt"/>
                <a:ea typeface="+mn-ea"/>
                <a:cs typeface="+mn-cs"/>
              </a:rPr>
              <a:t>2022). Self-efficacy is also key, as people have to be confident to keep up with the behaviour changes. While the model is helpful in understanding individual motivation, it provides less attention to broader structural determinants, such as deprivation and food environments.</a:t>
            </a:r>
          </a:p>
          <a:p>
            <a:pPr algn="just"/>
            <a:endParaRPr lang="en-IN" sz="14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906D4A3-7C5B-4FC7-9B09-7A5DE2BF8B9C}" type="slidenum">
              <a:rPr lang="en-IN" smtClean="0"/>
              <a:t>11</a:t>
            </a:fld>
            <a:endParaRPr lang="en-IN"/>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Inequalities in health exist when social and economic conditions offer different opportunities to achieve good health. Deprivation can affect access to healthy food, safe environments, education and health care. When services become increasingly reliant on online platforms, devices and digital skills, digital exclusion poses further barriers. Ethnic differences may also impact on communication, experiences of health services and/or access to relevant services. These issues highlight that universal provision does not necessarily result in equitable outcomes. Core20PLUS5 is an example of targeted approaches that are intended to concentrate resources on populations that are more disadvantaged. Sustainable healthcare thus requires a combination of universal services and proportionate support. It is important to monitor participation and outcomes for various population groups to be able to understand where inequalities remain.</a:t>
            </a:r>
          </a:p>
          <a:p>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E906D4A3-7C5B-4FC7-9B09-7A5DE2BF8B9C}" type="slidenum">
              <a:rPr lang="en-IN" smtClean="0"/>
              <a:t>12</a:t>
            </a:fld>
            <a:endParaRPr lang="en-IN"/>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86D01C-E65D-09BC-C5BD-1160AD47845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F6B3368-866B-CC11-1147-27FD212394D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C4DDED1-ADA8-B975-309F-E4FAA3BCFE50}"/>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Integrated approaches encompassing health and wellbeing have important benefits as they link prevention, behaviour change, clinical services and broader determinants. There is positive evidence in the NHS Diabetes Prevention Programme that large-scale preventive intervention can yield measurable improvements in diabetes incidence. There are still some key constraints, however. Behaviour-focused interventions can put a lot of pressure on people and fail to account for structural problems. For some groups, digital delivery could lead to greater flexibility, but for others, it could lead to exclusion. Workforce capacity, commissioning arrangements, and effective partnerships are also important factors in implementation (Crawshaw </a:t>
            </a:r>
            <a:r>
              <a:rPr lang="en-IN" sz="1200" i="1" kern="1200" dirty="0">
                <a:solidFill>
                  <a:schemeClr val="tx1"/>
                </a:solidFill>
                <a:effectLst/>
                <a:latin typeface="+mn-lt"/>
                <a:ea typeface="+mn-ea"/>
                <a:cs typeface="+mn-cs"/>
              </a:rPr>
              <a:t>et al. </a:t>
            </a:r>
            <a:r>
              <a:rPr lang="en-IN" sz="1200" kern="1200" dirty="0">
                <a:solidFill>
                  <a:schemeClr val="tx1"/>
                </a:solidFill>
                <a:effectLst/>
                <a:latin typeface="+mn-lt"/>
                <a:ea typeface="+mn-ea"/>
                <a:cs typeface="+mn-cs"/>
              </a:rPr>
              <a:t>2024). Future development should thus build inclusive delivery, continue to offer non-digital alternatives, and ensure that population characteristics consider social determinants and outcomes. A continuous evaluation process can help to ensure that resources are used to support interventions that have equitable and sustainable benefits.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A21B821A-46DA-FA9B-D639-FD0CA201E972}"/>
              </a:ext>
            </a:extLst>
          </p:cNvPr>
          <p:cNvSpPr>
            <a:spLocks noGrp="1"/>
          </p:cNvSpPr>
          <p:nvPr>
            <p:ph type="sldNum" sz="quarter" idx="10"/>
          </p:nvPr>
        </p:nvSpPr>
        <p:spPr/>
        <p:txBody>
          <a:bodyPr/>
          <a:lstStyle/>
          <a:p>
            <a:fld id="{E906D4A3-7C5B-4FC7-9B09-7A5DE2BF8B9C}" type="slidenum">
              <a:rPr lang="en-IN" smtClean="0"/>
              <a:t>13</a:t>
            </a:fld>
            <a:endParaRPr lang="en-IN"/>
          </a:p>
        </p:txBody>
      </p:sp>
    </p:spTree>
    <p:extLst>
      <p:ext uri="{BB962C8B-B14F-4D97-AF65-F5344CB8AC3E}">
        <p14:creationId xmlns:p14="http://schemas.microsoft.com/office/powerpoint/2010/main" val="87895452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Modern health and social care should be viewed as a system of interconnected priorities in which health, wellbeing and sustainable development should be considered. Biologic, psychological, and social/environmental factors are illustrated in theoretical models that influence health. The concepts of prevention and equity, and long-term population wellbeing, are reinforced by the concepts of sustainable development and SDG 3. These principles can be applied to delivering services and outcomes at a national scale, as evidenced by the NHS Diabetes Prevention Programme. But there are also issues of participation, inequalities and implementation that have been emphasised in the evidence. Sustainable healthcare thus needs more than behaviour change from individuals. Coordinated policies, inclusive access and multidisciplinary working with attention to wider determinants are essential to effective services. A holistic strategy can help to sustain healthy populations and services.</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IN" sz="1400" dirty="0"/>
          </a:p>
          <a:p>
            <a:pPr algn="just"/>
            <a:endParaRPr lang="en-IN" sz="14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906D4A3-7C5B-4FC7-9B09-7A5DE2BF8B9C}" type="slidenum">
              <a:rPr lang="en-IN" smtClean="0"/>
              <a:t>14</a:t>
            </a:fld>
            <a:endParaRPr lang="en-IN"/>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7347CC-D690-C4E4-7AFB-FFD89D19D34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0E19155-41E9-B206-7705-F739A9361A5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218F40C-6CB9-7109-0DCE-DA03F809AA7A}"/>
              </a:ext>
            </a:extLst>
          </p:cNvPr>
          <p:cNvSpPr>
            <a:spLocks noGrp="1"/>
          </p:cNvSpPr>
          <p:nvPr>
            <p:ph type="body" idx="1"/>
          </p:nvPr>
        </p:nvSpPr>
        <p:spPr/>
        <p:txBody>
          <a:bodyPr/>
          <a:lstStyle/>
          <a:p>
            <a:endParaRPr lang="en-IN" dirty="0"/>
          </a:p>
        </p:txBody>
      </p:sp>
      <p:sp>
        <p:nvSpPr>
          <p:cNvPr id="4" name="Slide Number Placeholder 3">
            <a:extLst>
              <a:ext uri="{FF2B5EF4-FFF2-40B4-BE49-F238E27FC236}">
                <a16:creationId xmlns:a16="http://schemas.microsoft.com/office/drawing/2014/main" id="{A6EA21AF-07ED-9C66-A15D-252C74F0E70A}"/>
              </a:ext>
            </a:extLst>
          </p:cNvPr>
          <p:cNvSpPr>
            <a:spLocks noGrp="1"/>
          </p:cNvSpPr>
          <p:nvPr>
            <p:ph type="sldNum" sz="quarter" idx="10"/>
          </p:nvPr>
        </p:nvSpPr>
        <p:spPr/>
        <p:txBody>
          <a:bodyPr/>
          <a:lstStyle/>
          <a:p>
            <a:fld id="{E906D4A3-7C5B-4FC7-9B09-7A5DE2BF8B9C}" type="slidenum">
              <a:rPr lang="en-IN" smtClean="0"/>
              <a:t>15</a:t>
            </a:fld>
            <a:endParaRPr lang="en-IN"/>
          </a:p>
        </p:txBody>
      </p:sp>
    </p:spTree>
    <p:extLst>
      <p:ext uri="{BB962C8B-B14F-4D97-AF65-F5344CB8AC3E}">
        <p14:creationId xmlns:p14="http://schemas.microsoft.com/office/powerpoint/2010/main" val="420530108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E906D4A3-7C5B-4FC7-9B09-7A5DE2BF8B9C}" type="slidenum">
              <a:rPr lang="en-IN" smtClean="0"/>
              <a:t>16</a:t>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F6ACE3CB-48E8-4617-9A62-43FEFA53C3C0}" type="datetime1">
              <a:rPr lang="en-US" smtClean="0"/>
              <a:t>10/14/2026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4CB91AF-AA7A-44BD-AD88-FDAD9AB4EF93}" type="datetime1">
              <a:rPr lang="en-US" smtClean="0"/>
              <a:t>10/14/2026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4FB7745-504F-4D42-99AC-B69CF3CAD0C3}" type="datetime1">
              <a:rPr lang="en-US" smtClean="0"/>
              <a:t>10/14/2026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AD468C33-2C7E-4412-8BCC-8313E51582A5}" type="datetime1">
              <a:rPr lang="en-US" smtClean="0"/>
              <a:t>10/14/2026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19DECC-7B76-4459-8486-2ADF72647BE6}" type="datetime1">
              <a:rPr lang="en-US" smtClean="0"/>
              <a:t>10/14/2026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A0997B46-42F7-454A-8A49-2EFA539CA5E8}" type="datetime1">
              <a:rPr lang="en-US" smtClean="0"/>
              <a:t>10/14/2026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113BBCE-6390-423D-B0A3-419019322B2E}" type="datetime1">
              <a:rPr lang="en-US" smtClean="0"/>
              <a:t>10/14/2026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6235CD8-2111-4BA8-9ACD-852B58274EDF}" type="datetime1">
              <a:rPr lang="en-US" smtClean="0"/>
              <a:t>10/14/2026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01BAB16-28EC-4069-B61E-A367AAB4A52B}" type="datetime1">
              <a:rPr lang="en-US" smtClean="0"/>
              <a:t>10/14/2026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B74127A-47AE-4309-94E8-7FE3E74F6DA2}" type="datetime1">
              <a:rPr lang="en-US" smtClean="0"/>
              <a:t>10/14/2026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6118D12-CC3E-441B-802C-C4CC9481EF5D}" type="datetime1">
              <a:rPr lang="en-US" smtClean="0"/>
              <a:t>10/14/2026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DB96A7F-BF7B-4E1F-95B3-B1D390102405}" type="datetime1">
              <a:rPr lang="en-US" smtClean="0"/>
              <a:t>10/14/2026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8" Type="http://schemas.openxmlformats.org/officeDocument/2006/relationships/hyperlink" Target="https://www.thelancet.com/article/S2468-2667(23)00093-2/fulltext" TargetMode="External"/><Relationship Id="rId13" Type="http://schemas.openxmlformats.org/officeDocument/2006/relationships/hyperlink" Target="https://www.who.int/publications/i/item/9789240084858" TargetMode="External"/><Relationship Id="rId3" Type="http://schemas.openxmlformats.org/officeDocument/2006/relationships/hyperlink" Target="https://doi.org/10.1016/j.pec.2023.108117" TargetMode="External"/><Relationship Id="rId7" Type="http://schemas.openxmlformats.org/officeDocument/2006/relationships/hyperlink" Target="https://www.sciencedirect.com/science/article/pii/S2666535224000922" TargetMode="External"/><Relationship Id="rId12" Type="http://schemas.openxmlformats.org/officeDocument/2006/relationships/hyperlink" Target="https://academic.oup.com/phe/article-abstract/16/3/210/7232444" TargetMode="Externa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hyperlink" Target="https://doi.org/10.1111/dme.15209" TargetMode="External"/><Relationship Id="rId11" Type="http://schemas.openxmlformats.org/officeDocument/2006/relationships/hyperlink" Target="https://onlinelibrary.wiley.com/doi/abs/10.1111/dme.15029" TargetMode="External"/><Relationship Id="rId5" Type="http://schemas.openxmlformats.org/officeDocument/2006/relationships/hyperlink" Target="https://eprints.whiterose.ac.uk/id/eprint/226649/" TargetMode="External"/><Relationship Id="rId10" Type="http://schemas.openxmlformats.org/officeDocument/2006/relationships/hyperlink" Target="https://www.rmit.edu.au/content/dam/rmit/rmit-images/college-of-dsc-images/eu-centre/SDG3%20Policy%20Brief%20-%20Digital%20Version.pdf" TargetMode="External"/><Relationship Id="rId4" Type="http://schemas.openxmlformats.org/officeDocument/2006/relationships/hyperlink" Target="https://doi.org/10.1017/S0033291723002660" TargetMode="External"/><Relationship Id="rId9" Type="http://schemas.openxmlformats.org/officeDocument/2006/relationships/hyperlink" Target="https://jech.bmj.com/content/76/8/759.abstract" TargetMode="External"/><Relationship Id="rId14" Type="http://schemas.openxmlformats.org/officeDocument/2006/relationships/hyperlink" Target="https://doi.org/10.1177/20503121221113668" TargetMode="Externa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4"/>
          <p:cNvGrpSpPr/>
          <p:nvPr/>
        </p:nvGrpSpPr>
        <p:grpSpPr>
          <a:xfrm>
            <a:off x="0" y="0"/>
            <a:ext cx="12838823" cy="10287000"/>
            <a:chOff x="0" y="0"/>
            <a:chExt cx="3381418" cy="2709333"/>
          </a:xfrm>
        </p:grpSpPr>
        <p:sp>
          <p:nvSpPr>
            <p:cNvPr id="5" name="Freeform 5"/>
            <p:cNvSpPr/>
            <p:nvPr/>
          </p:nvSpPr>
          <p:spPr>
            <a:xfrm>
              <a:off x="0" y="0"/>
              <a:ext cx="3381418" cy="2709333"/>
            </a:xfrm>
            <a:custGeom>
              <a:avLst/>
              <a:gdLst/>
              <a:ahLst/>
              <a:cxnLst/>
              <a:rect l="l" t="t" r="r" b="b"/>
              <a:pathLst>
                <a:path w="3381418" h="2709333">
                  <a:moveTo>
                    <a:pt x="0" y="0"/>
                  </a:moveTo>
                  <a:lnTo>
                    <a:pt x="3381418" y="0"/>
                  </a:lnTo>
                  <a:lnTo>
                    <a:pt x="3381418" y="2709333"/>
                  </a:lnTo>
                  <a:lnTo>
                    <a:pt x="0" y="2709333"/>
                  </a:lnTo>
                  <a:close/>
                </a:path>
              </a:pathLst>
            </a:custGeom>
            <a:gradFill rotWithShape="1">
              <a:gsLst>
                <a:gs pos="0">
                  <a:srgbClr val="E9EFEC">
                    <a:alpha val="100000"/>
                  </a:srgbClr>
                </a:gs>
                <a:gs pos="50000">
                  <a:srgbClr val="E9EFEC">
                    <a:alpha val="100000"/>
                  </a:srgbClr>
                </a:gs>
                <a:gs pos="100000">
                  <a:srgbClr val="E9EFEC">
                    <a:alpha val="0"/>
                  </a:srgbClr>
                </a:gs>
              </a:gsLst>
              <a:lin ang="0"/>
            </a:gradFill>
          </p:spPr>
          <p:txBody>
            <a:bodyPr/>
            <a:lstStyle/>
            <a:p>
              <a:endParaRPr lang="en-GB"/>
            </a:p>
          </p:txBody>
        </p:sp>
        <p:sp>
          <p:nvSpPr>
            <p:cNvPr id="6" name="TextBox 6"/>
            <p:cNvSpPr txBox="1"/>
            <p:nvPr/>
          </p:nvSpPr>
          <p:spPr>
            <a:xfrm>
              <a:off x="0" y="-38100"/>
              <a:ext cx="3381418" cy="2747433"/>
            </a:xfrm>
            <a:prstGeom prst="rect">
              <a:avLst/>
            </a:prstGeom>
          </p:spPr>
          <p:txBody>
            <a:bodyPr lIns="50800" tIns="50800" rIns="50800" bIns="50800" rtlCol="0" anchor="ctr"/>
            <a:lstStyle/>
            <a:p>
              <a:pPr algn="ctr">
                <a:lnSpc>
                  <a:spcPts val="2660"/>
                </a:lnSpc>
                <a:spcBef>
                  <a:spcPct val="0"/>
                </a:spcBef>
              </a:pPr>
              <a:endParaRPr/>
            </a:p>
          </p:txBody>
        </p:sp>
      </p:grpSp>
      <p:sp>
        <p:nvSpPr>
          <p:cNvPr id="16" name="TextBox 16"/>
          <p:cNvSpPr txBox="1"/>
          <p:nvPr/>
        </p:nvSpPr>
        <p:spPr>
          <a:xfrm>
            <a:off x="1259248" y="3858753"/>
            <a:ext cx="15769504" cy="5514330"/>
          </a:xfrm>
          <a:prstGeom prst="rect">
            <a:avLst/>
          </a:prstGeom>
        </p:spPr>
        <p:txBody>
          <a:bodyPr wrap="square" lIns="0" tIns="0" rIns="0" bIns="0" rtlCol="0" anchor="t">
            <a:spAutoFit/>
          </a:bodyPr>
          <a:lstStyle/>
          <a:p>
            <a:pPr algn="ctr">
              <a:lnSpc>
                <a:spcPts val="8640"/>
              </a:lnSpc>
            </a:pPr>
            <a:r>
              <a:rPr lang="en-US" sz="8800" b="1" dirty="0">
                <a:solidFill>
                  <a:srgbClr val="16423C"/>
                </a:solidFill>
                <a:latin typeface="Times New Roman" panose="02020603050405020304" pitchFamily="18" charset="0"/>
                <a:ea typeface="Garet Bold"/>
                <a:cs typeface="Times New Roman" panose="02020603050405020304" pitchFamily="18" charset="0"/>
                <a:sym typeface="Garet Bold"/>
              </a:rPr>
              <a:t>Health, Wellbeing and Sustainable Development</a:t>
            </a:r>
          </a:p>
          <a:p>
            <a:pPr algn="ctr">
              <a:lnSpc>
                <a:spcPts val="8640"/>
              </a:lnSpc>
            </a:pPr>
            <a:r>
              <a:rPr lang="en-US" sz="8800" b="1" dirty="0">
                <a:solidFill>
                  <a:srgbClr val="16423C"/>
                </a:solidFill>
                <a:latin typeface="Times New Roman" panose="02020603050405020304" pitchFamily="18" charset="0"/>
                <a:ea typeface="Garet Bold"/>
                <a:cs typeface="Times New Roman" panose="02020603050405020304" pitchFamily="18" charset="0"/>
                <a:sym typeface="Garet Bold"/>
              </a:rPr>
              <a:t>Augustine D Ajayi</a:t>
            </a:r>
          </a:p>
          <a:p>
            <a:pPr algn="ctr">
              <a:lnSpc>
                <a:spcPts val="8640"/>
              </a:lnSpc>
            </a:pPr>
            <a:r>
              <a:rPr lang="en-US" sz="8800" b="1">
                <a:solidFill>
                  <a:srgbClr val="16423C"/>
                </a:solidFill>
                <a:latin typeface="Times New Roman" panose="02020603050405020304" pitchFamily="18" charset="0"/>
                <a:ea typeface="Garet Bold"/>
                <a:cs typeface="Times New Roman" panose="02020603050405020304" pitchFamily="18" charset="0"/>
                <a:sym typeface="Garet Bold"/>
              </a:rPr>
              <a:t>Id 2321116</a:t>
            </a:r>
          </a:p>
          <a:p>
            <a:pPr algn="ctr">
              <a:lnSpc>
                <a:spcPts val="8640"/>
              </a:lnSpc>
            </a:pPr>
            <a:endParaRPr lang="en-US" sz="8800" b="1" dirty="0">
              <a:solidFill>
                <a:srgbClr val="16423C"/>
              </a:solidFill>
              <a:latin typeface="Times New Roman" panose="02020603050405020304" pitchFamily="18" charset="0"/>
              <a:ea typeface="Garet Bold"/>
              <a:cs typeface="Times New Roman" panose="02020603050405020304" pitchFamily="18" charset="0"/>
              <a:sym typeface="Garet Bold"/>
            </a:endParaRPr>
          </a:p>
        </p:txBody>
      </p:sp>
      <p:sp>
        <p:nvSpPr>
          <p:cNvPr id="2" name="Slide Number Placeholder 1">
            <a:extLst>
              <a:ext uri="{FF2B5EF4-FFF2-40B4-BE49-F238E27FC236}">
                <a16:creationId xmlns:a16="http://schemas.microsoft.com/office/drawing/2014/main" id="{69C7D52A-2E81-0A0C-774E-1388FD7DDADC}"/>
              </a:ext>
            </a:extLst>
          </p:cNvPr>
          <p:cNvSpPr>
            <a:spLocks noGrp="1"/>
          </p:cNvSpPr>
          <p:nvPr>
            <p:ph type="sldNum" sz="quarter" idx="12"/>
          </p:nvPr>
        </p:nvSpPr>
        <p:spPr/>
        <p:txBody>
          <a:bodyPr/>
          <a:lstStyle/>
          <a:p>
            <a:fld id="{B6F15528-21DE-4FAA-801E-634DDDAF4B2B}" type="slidenum">
              <a:rPr lang="en-US" smtClean="0"/>
              <a:t>1</a:t>
            </a:fld>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Box 16"/>
          <p:cNvSpPr txBox="1"/>
          <p:nvPr/>
        </p:nvSpPr>
        <p:spPr>
          <a:xfrm>
            <a:off x="2928671" y="421900"/>
            <a:ext cx="12430658" cy="1102866"/>
          </a:xfrm>
          <a:prstGeom prst="rect">
            <a:avLst/>
          </a:prstGeom>
        </p:spPr>
        <p:txBody>
          <a:bodyPr wrap="square" lIns="0" tIns="0" rIns="0" bIns="0" rtlCol="0" anchor="t">
            <a:spAutoFit/>
          </a:bodyPr>
          <a:lstStyle/>
          <a:p>
            <a:pPr algn="ctr">
              <a:lnSpc>
                <a:spcPts val="8640"/>
              </a:lnSpc>
            </a:pPr>
            <a:r>
              <a:rPr lang="en-US" sz="7200" b="1" dirty="0">
                <a:solidFill>
                  <a:srgbClr val="16423C"/>
                </a:solidFill>
                <a:latin typeface="Times New Roman" panose="02020603050405020304" pitchFamily="18" charset="0"/>
                <a:ea typeface="Garet Bold"/>
                <a:cs typeface="Times New Roman" panose="02020603050405020304" pitchFamily="18" charset="0"/>
                <a:sym typeface="Garet Bold"/>
              </a:rPr>
              <a:t>Introduction</a:t>
            </a:r>
          </a:p>
        </p:txBody>
      </p:sp>
      <p:grpSp>
        <p:nvGrpSpPr>
          <p:cNvPr id="8" name="Group 11">
            <a:extLst>
              <a:ext uri="{FF2B5EF4-FFF2-40B4-BE49-F238E27FC236}">
                <a16:creationId xmlns:a16="http://schemas.microsoft.com/office/drawing/2014/main" id="{ABFB1359-5839-EB54-CA34-D9F396EFAEFC}"/>
              </a:ext>
            </a:extLst>
          </p:cNvPr>
          <p:cNvGrpSpPr/>
          <p:nvPr/>
        </p:nvGrpSpPr>
        <p:grpSpPr>
          <a:xfrm>
            <a:off x="1" y="2324100"/>
            <a:ext cx="11658599" cy="7828663"/>
            <a:chOff x="0" y="0"/>
            <a:chExt cx="2375799" cy="601595"/>
          </a:xfrm>
        </p:grpSpPr>
        <p:sp>
          <p:nvSpPr>
            <p:cNvPr id="9" name="Freeform 12">
              <a:extLst>
                <a:ext uri="{FF2B5EF4-FFF2-40B4-BE49-F238E27FC236}">
                  <a16:creationId xmlns:a16="http://schemas.microsoft.com/office/drawing/2014/main" id="{302CF44F-D6D8-6D40-86F7-5362EDB83792}"/>
                </a:ext>
              </a:extLst>
            </p:cNvPr>
            <p:cNvSpPr/>
            <p:nvPr/>
          </p:nvSpPr>
          <p:spPr>
            <a:xfrm>
              <a:off x="0" y="0"/>
              <a:ext cx="2375799" cy="601595"/>
            </a:xfrm>
            <a:custGeom>
              <a:avLst/>
              <a:gdLst/>
              <a:ahLst/>
              <a:cxnLst/>
              <a:rect l="l" t="t" r="r" b="b"/>
              <a:pathLst>
                <a:path w="2375799" h="601595">
                  <a:moveTo>
                    <a:pt x="17165" y="0"/>
                  </a:moveTo>
                  <a:lnTo>
                    <a:pt x="2358634" y="0"/>
                  </a:lnTo>
                  <a:cubicBezTo>
                    <a:pt x="2363186" y="0"/>
                    <a:pt x="2367552" y="1808"/>
                    <a:pt x="2370772" y="5027"/>
                  </a:cubicBezTo>
                  <a:cubicBezTo>
                    <a:pt x="2373991" y="8247"/>
                    <a:pt x="2375799" y="12613"/>
                    <a:pt x="2375799" y="17165"/>
                  </a:cubicBezTo>
                  <a:lnTo>
                    <a:pt x="2375799" y="584430"/>
                  </a:lnTo>
                  <a:cubicBezTo>
                    <a:pt x="2375799" y="588983"/>
                    <a:pt x="2373991" y="593349"/>
                    <a:pt x="2370772" y="596568"/>
                  </a:cubicBezTo>
                  <a:cubicBezTo>
                    <a:pt x="2367552" y="599787"/>
                    <a:pt x="2363186" y="601595"/>
                    <a:pt x="2358634" y="601595"/>
                  </a:cubicBezTo>
                  <a:lnTo>
                    <a:pt x="17165" y="601595"/>
                  </a:lnTo>
                  <a:cubicBezTo>
                    <a:pt x="12613" y="601595"/>
                    <a:pt x="8247" y="599787"/>
                    <a:pt x="5027" y="596568"/>
                  </a:cubicBezTo>
                  <a:cubicBezTo>
                    <a:pt x="1808" y="593349"/>
                    <a:pt x="0" y="588983"/>
                    <a:pt x="0" y="584430"/>
                  </a:cubicBezTo>
                  <a:lnTo>
                    <a:pt x="0" y="17165"/>
                  </a:lnTo>
                  <a:cubicBezTo>
                    <a:pt x="0" y="12613"/>
                    <a:pt x="1808" y="8247"/>
                    <a:pt x="5027" y="5027"/>
                  </a:cubicBezTo>
                  <a:cubicBezTo>
                    <a:pt x="8247" y="1808"/>
                    <a:pt x="12613" y="0"/>
                    <a:pt x="17165" y="0"/>
                  </a:cubicBezTo>
                  <a:close/>
                </a:path>
              </a:pathLst>
            </a:custGeom>
            <a:gradFill rotWithShape="1">
              <a:gsLst>
                <a:gs pos="0">
                  <a:srgbClr val="C4DAD2">
                    <a:alpha val="100000"/>
                  </a:srgbClr>
                </a:gs>
                <a:gs pos="100000">
                  <a:srgbClr val="E9EFEC">
                    <a:alpha val="100000"/>
                  </a:srgbClr>
                </a:gs>
              </a:gsLst>
              <a:lin ang="0"/>
            </a:gradFill>
          </p:spPr>
          <p:txBody>
            <a:bodyPr/>
            <a:lstStyle/>
            <a:p>
              <a:endParaRPr lang="en-GB"/>
            </a:p>
          </p:txBody>
        </p:sp>
        <p:sp>
          <p:nvSpPr>
            <p:cNvPr id="10" name="TextBox 13">
              <a:extLst>
                <a:ext uri="{FF2B5EF4-FFF2-40B4-BE49-F238E27FC236}">
                  <a16:creationId xmlns:a16="http://schemas.microsoft.com/office/drawing/2014/main" id="{F8A76ED0-2FA4-A376-BA5C-C85259E44CB2}"/>
                </a:ext>
              </a:extLst>
            </p:cNvPr>
            <p:cNvSpPr txBox="1"/>
            <p:nvPr/>
          </p:nvSpPr>
          <p:spPr>
            <a:xfrm>
              <a:off x="0" y="-38100"/>
              <a:ext cx="2375799" cy="639695"/>
            </a:xfrm>
            <a:prstGeom prst="rect">
              <a:avLst/>
            </a:prstGeom>
          </p:spPr>
          <p:txBody>
            <a:bodyPr lIns="50800" tIns="50800" rIns="50800" bIns="50800" rtlCol="0" anchor="ctr"/>
            <a:lstStyle/>
            <a:p>
              <a:pPr algn="ctr">
                <a:lnSpc>
                  <a:spcPts val="2660"/>
                </a:lnSpc>
                <a:spcBef>
                  <a:spcPct val="0"/>
                </a:spcBef>
              </a:pPr>
              <a:endParaRPr sz="2800"/>
            </a:p>
          </p:txBody>
        </p:sp>
      </p:grpSp>
      <p:sp>
        <p:nvSpPr>
          <p:cNvPr id="12" name="TextBox 11">
            <a:extLst>
              <a:ext uri="{FF2B5EF4-FFF2-40B4-BE49-F238E27FC236}">
                <a16:creationId xmlns:a16="http://schemas.microsoft.com/office/drawing/2014/main" id="{EAB496C7-2680-1A7C-6F79-54BAC6E2403F}"/>
              </a:ext>
            </a:extLst>
          </p:cNvPr>
          <p:cNvSpPr txBox="1"/>
          <p:nvPr/>
        </p:nvSpPr>
        <p:spPr>
          <a:xfrm>
            <a:off x="621120" y="2735617"/>
            <a:ext cx="10732680" cy="6651821"/>
          </a:xfrm>
          <a:prstGeom prst="rect">
            <a:avLst/>
          </a:prstGeom>
          <a:noFill/>
        </p:spPr>
        <p:txBody>
          <a:bodyPr wrap="square" rtlCol="0">
            <a:spAutoFit/>
          </a:bodyPr>
          <a:lstStyle/>
          <a:p>
            <a:pPr algn="just">
              <a:lnSpc>
                <a:spcPct val="150000"/>
              </a:lnSpc>
            </a:pPr>
            <a:r>
              <a:rPr lang="en-US" sz="3200" b="1" dirty="0">
                <a:latin typeface="Times New Roman" panose="02020603050405020304" pitchFamily="18" charset="0"/>
                <a:cs typeface="Times New Roman" panose="02020603050405020304" pitchFamily="18" charset="0"/>
              </a:rPr>
              <a:t>Why Integration Matters</a:t>
            </a:r>
          </a:p>
          <a:p>
            <a:pPr marL="571500" indent="-571500" algn="just">
              <a:lnSpc>
                <a:spcPct val="150000"/>
              </a:lnSpc>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Health extends beyond treating physical illness. </a:t>
            </a:r>
          </a:p>
          <a:p>
            <a:pPr marL="571500" indent="-571500" algn="just">
              <a:lnSpc>
                <a:spcPct val="150000"/>
              </a:lnSpc>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Wellbeing includes meaningful and fulfilling everyday life. </a:t>
            </a:r>
          </a:p>
          <a:p>
            <a:pPr marL="571500" indent="-571500" algn="just">
              <a:lnSpc>
                <a:spcPct val="150000"/>
              </a:lnSpc>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Sustainability protects health across future generations (World Health </a:t>
            </a:r>
            <a:r>
              <a:rPr lang="en-US" sz="3200" dirty="0" err="1">
                <a:latin typeface="Times New Roman" panose="02020603050405020304" pitchFamily="18" charset="0"/>
                <a:cs typeface="Times New Roman" panose="02020603050405020304" pitchFamily="18" charset="0"/>
              </a:rPr>
              <a:t>Organisation</a:t>
            </a:r>
            <a:r>
              <a:rPr lang="en-US" sz="3200" dirty="0">
                <a:latin typeface="Times New Roman" panose="02020603050405020304" pitchFamily="18" charset="0"/>
                <a:cs typeface="Times New Roman" panose="02020603050405020304" pitchFamily="18" charset="0"/>
              </a:rPr>
              <a:t>, 2024). </a:t>
            </a:r>
          </a:p>
          <a:p>
            <a:pPr marL="571500" indent="-571500" algn="just">
              <a:lnSpc>
                <a:spcPct val="150000"/>
              </a:lnSpc>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Integrated approaches support prevention and health equity. </a:t>
            </a:r>
          </a:p>
          <a:p>
            <a:pPr marL="571500" indent="-571500" algn="just">
              <a:lnSpc>
                <a:spcPct val="150000"/>
              </a:lnSpc>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Healthcare increasingly requires cross-sector collaboration. </a:t>
            </a:r>
          </a:p>
          <a:p>
            <a:pPr marL="571500" indent="-571500" algn="just">
              <a:lnSpc>
                <a:spcPct val="150000"/>
              </a:lnSpc>
              <a:buFont typeface="Arial" panose="020B0604020202020204" pitchFamily="34" charset="0"/>
              <a:buChar char="•"/>
            </a:pPr>
            <a:r>
              <a:rPr lang="en-US" sz="3200" b="1" dirty="0">
                <a:latin typeface="Times New Roman" panose="02020603050405020304" pitchFamily="18" charset="0"/>
                <a:cs typeface="Times New Roman" panose="02020603050405020304" pitchFamily="18" charset="0"/>
              </a:rPr>
              <a:t>Key message: </a:t>
            </a:r>
            <a:r>
              <a:rPr lang="en-US" sz="3200" dirty="0">
                <a:latin typeface="Times New Roman" panose="02020603050405020304" pitchFamily="18" charset="0"/>
                <a:cs typeface="Times New Roman" panose="02020603050405020304" pitchFamily="18" charset="0"/>
              </a:rPr>
              <a:t>Health + Wellbeing + Sustainability → Better integrated services</a:t>
            </a:r>
          </a:p>
        </p:txBody>
      </p:sp>
      <p:pic>
        <p:nvPicPr>
          <p:cNvPr id="3" name="Picture 2" descr="How to Balance Your Health Holistically with The Wellness Wheel">
            <a:extLst>
              <a:ext uri="{FF2B5EF4-FFF2-40B4-BE49-F238E27FC236}">
                <a16:creationId xmlns:a16="http://schemas.microsoft.com/office/drawing/2014/main" id="{9C91AAA9-4E7B-40C5-DCA1-3D32FD05B3B5}"/>
              </a:ext>
            </a:extLst>
          </p:cNvPr>
          <p:cNvPicPr>
            <a:picLocks noChangeAspect="1"/>
          </p:cNvPicPr>
          <p:nvPr/>
        </p:nvPicPr>
        <p:blipFill>
          <a:blip r:embed="rId3"/>
          <a:stretch>
            <a:fillRect/>
          </a:stretch>
        </p:blipFill>
        <p:spPr>
          <a:xfrm>
            <a:off x="11970908" y="3162300"/>
            <a:ext cx="5772189" cy="5772189"/>
          </a:xfrm>
          <a:prstGeom prst="rect">
            <a:avLst/>
          </a:prstGeom>
        </p:spPr>
      </p:pic>
      <p:sp>
        <p:nvSpPr>
          <p:cNvPr id="2" name="Slide Number Placeholder 1">
            <a:extLst>
              <a:ext uri="{FF2B5EF4-FFF2-40B4-BE49-F238E27FC236}">
                <a16:creationId xmlns:a16="http://schemas.microsoft.com/office/drawing/2014/main" id="{B125D6B4-A127-423F-BC22-221ACB4F8987}"/>
              </a:ext>
            </a:extLst>
          </p:cNvPr>
          <p:cNvSpPr>
            <a:spLocks noGrp="1"/>
          </p:cNvSpPr>
          <p:nvPr>
            <p:ph type="sldNum" sz="quarter" idx="12"/>
          </p:nvPr>
        </p:nvSpPr>
        <p:spPr/>
        <p:txBody>
          <a:bodyPr/>
          <a:lstStyle/>
          <a:p>
            <a:fld id="{B6F15528-21DE-4FAA-801E-634DDDAF4B2B}" type="slidenum">
              <a:rPr lang="en-US" smtClean="0"/>
              <a:t>2</a:t>
            </a:fld>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9EFEC"/>
        </a:solidFill>
        <a:effectLst/>
      </p:bgPr>
    </p:bg>
    <p:spTree>
      <p:nvGrpSpPr>
        <p:cNvPr id="1" name=""/>
        <p:cNvGrpSpPr/>
        <p:nvPr/>
      </p:nvGrpSpPr>
      <p:grpSpPr>
        <a:xfrm>
          <a:off x="0" y="0"/>
          <a:ext cx="0" cy="0"/>
          <a:chOff x="0" y="0"/>
          <a:chExt cx="0" cy="0"/>
        </a:xfrm>
      </p:grpSpPr>
      <p:grpSp>
        <p:nvGrpSpPr>
          <p:cNvPr id="11" name="Group 11"/>
          <p:cNvGrpSpPr/>
          <p:nvPr/>
        </p:nvGrpSpPr>
        <p:grpSpPr>
          <a:xfrm>
            <a:off x="381000" y="2496750"/>
            <a:ext cx="17602200" cy="7390485"/>
            <a:chOff x="0" y="0"/>
            <a:chExt cx="2375799" cy="601595"/>
          </a:xfrm>
        </p:grpSpPr>
        <p:sp>
          <p:nvSpPr>
            <p:cNvPr id="12" name="Freeform 12"/>
            <p:cNvSpPr/>
            <p:nvPr/>
          </p:nvSpPr>
          <p:spPr>
            <a:xfrm>
              <a:off x="0" y="0"/>
              <a:ext cx="2375799" cy="601595"/>
            </a:xfrm>
            <a:custGeom>
              <a:avLst/>
              <a:gdLst/>
              <a:ahLst/>
              <a:cxnLst/>
              <a:rect l="l" t="t" r="r" b="b"/>
              <a:pathLst>
                <a:path w="2375799" h="601595">
                  <a:moveTo>
                    <a:pt x="17165" y="0"/>
                  </a:moveTo>
                  <a:lnTo>
                    <a:pt x="2358634" y="0"/>
                  </a:lnTo>
                  <a:cubicBezTo>
                    <a:pt x="2363186" y="0"/>
                    <a:pt x="2367552" y="1808"/>
                    <a:pt x="2370772" y="5027"/>
                  </a:cubicBezTo>
                  <a:cubicBezTo>
                    <a:pt x="2373991" y="8247"/>
                    <a:pt x="2375799" y="12613"/>
                    <a:pt x="2375799" y="17165"/>
                  </a:cubicBezTo>
                  <a:lnTo>
                    <a:pt x="2375799" y="584430"/>
                  </a:lnTo>
                  <a:cubicBezTo>
                    <a:pt x="2375799" y="588983"/>
                    <a:pt x="2373991" y="593349"/>
                    <a:pt x="2370772" y="596568"/>
                  </a:cubicBezTo>
                  <a:cubicBezTo>
                    <a:pt x="2367552" y="599787"/>
                    <a:pt x="2363186" y="601595"/>
                    <a:pt x="2358634" y="601595"/>
                  </a:cubicBezTo>
                  <a:lnTo>
                    <a:pt x="17165" y="601595"/>
                  </a:lnTo>
                  <a:cubicBezTo>
                    <a:pt x="12613" y="601595"/>
                    <a:pt x="8247" y="599787"/>
                    <a:pt x="5027" y="596568"/>
                  </a:cubicBezTo>
                  <a:cubicBezTo>
                    <a:pt x="1808" y="593349"/>
                    <a:pt x="0" y="588983"/>
                    <a:pt x="0" y="584430"/>
                  </a:cubicBezTo>
                  <a:lnTo>
                    <a:pt x="0" y="17165"/>
                  </a:lnTo>
                  <a:cubicBezTo>
                    <a:pt x="0" y="12613"/>
                    <a:pt x="1808" y="8247"/>
                    <a:pt x="5027" y="5027"/>
                  </a:cubicBezTo>
                  <a:cubicBezTo>
                    <a:pt x="8247" y="1808"/>
                    <a:pt x="12613" y="0"/>
                    <a:pt x="17165" y="0"/>
                  </a:cubicBezTo>
                  <a:close/>
                </a:path>
              </a:pathLst>
            </a:custGeom>
            <a:gradFill rotWithShape="1">
              <a:gsLst>
                <a:gs pos="0">
                  <a:srgbClr val="C4DAD2">
                    <a:alpha val="100000"/>
                  </a:srgbClr>
                </a:gs>
                <a:gs pos="100000">
                  <a:srgbClr val="E9EFEC">
                    <a:alpha val="100000"/>
                  </a:srgbClr>
                </a:gs>
              </a:gsLst>
              <a:lin ang="0"/>
            </a:gradFill>
          </p:spPr>
          <p:txBody>
            <a:bodyPr/>
            <a:lstStyle/>
            <a:p>
              <a:endParaRPr lang="en-GB"/>
            </a:p>
          </p:txBody>
        </p:sp>
        <p:sp>
          <p:nvSpPr>
            <p:cNvPr id="13" name="TextBox 13"/>
            <p:cNvSpPr txBox="1"/>
            <p:nvPr/>
          </p:nvSpPr>
          <p:spPr>
            <a:xfrm>
              <a:off x="0" y="-38100"/>
              <a:ext cx="2375799" cy="639695"/>
            </a:xfrm>
            <a:prstGeom prst="rect">
              <a:avLst/>
            </a:prstGeom>
          </p:spPr>
          <p:txBody>
            <a:bodyPr lIns="50800" tIns="50800" rIns="50800" bIns="50800" rtlCol="0" anchor="ctr"/>
            <a:lstStyle/>
            <a:p>
              <a:pPr algn="ctr">
                <a:lnSpc>
                  <a:spcPts val="2660"/>
                </a:lnSpc>
                <a:spcBef>
                  <a:spcPct val="0"/>
                </a:spcBef>
              </a:pPr>
              <a:endParaRPr sz="2800"/>
            </a:p>
          </p:txBody>
        </p:sp>
      </p:grpSp>
      <p:sp>
        <p:nvSpPr>
          <p:cNvPr id="18" name="TextBox 18"/>
          <p:cNvSpPr txBox="1"/>
          <p:nvPr/>
        </p:nvSpPr>
        <p:spPr>
          <a:xfrm>
            <a:off x="7543800" y="717847"/>
            <a:ext cx="10330864" cy="932948"/>
          </a:xfrm>
          <a:prstGeom prst="rect">
            <a:avLst/>
          </a:prstGeom>
        </p:spPr>
        <p:txBody>
          <a:bodyPr wrap="square" lIns="0" tIns="0" rIns="0" bIns="0" rtlCol="0" anchor="t">
            <a:spAutoFit/>
          </a:bodyPr>
          <a:lstStyle/>
          <a:p>
            <a:pPr algn="l">
              <a:lnSpc>
                <a:spcPts val="7680"/>
              </a:lnSpc>
            </a:pPr>
            <a:r>
              <a:rPr lang="en-US" sz="6400" b="1" dirty="0">
                <a:solidFill>
                  <a:srgbClr val="16423C"/>
                </a:solidFill>
                <a:latin typeface="Times New Roman" panose="02020603050405020304" pitchFamily="18" charset="0"/>
                <a:ea typeface="Garet Bold"/>
                <a:cs typeface="Times New Roman" panose="02020603050405020304" pitchFamily="18" charset="0"/>
                <a:sym typeface="Garet Bold"/>
              </a:rPr>
              <a:t>Key Concepts</a:t>
            </a:r>
          </a:p>
        </p:txBody>
      </p:sp>
      <p:graphicFrame>
        <p:nvGraphicFramePr>
          <p:cNvPr id="2" name="Table 1">
            <a:extLst>
              <a:ext uri="{FF2B5EF4-FFF2-40B4-BE49-F238E27FC236}">
                <a16:creationId xmlns:a16="http://schemas.microsoft.com/office/drawing/2014/main" id="{8BEDF29C-E56B-6185-2F53-91235D1A943A}"/>
              </a:ext>
            </a:extLst>
          </p:cNvPr>
          <p:cNvGraphicFramePr>
            <a:graphicFrameLocks noGrp="1"/>
          </p:cNvGraphicFramePr>
          <p:nvPr>
            <p:extLst>
              <p:ext uri="{D42A27DB-BD31-4B8C-83A1-F6EECF244321}">
                <p14:modId xmlns:p14="http://schemas.microsoft.com/office/powerpoint/2010/main" val="2866405603"/>
              </p:ext>
            </p:extLst>
          </p:nvPr>
        </p:nvGraphicFramePr>
        <p:xfrm>
          <a:off x="609600" y="3543300"/>
          <a:ext cx="16611600" cy="5776118"/>
        </p:xfrm>
        <a:graphic>
          <a:graphicData uri="http://schemas.openxmlformats.org/drawingml/2006/table">
            <a:tbl>
              <a:tblPr>
                <a:tableStyleId>{5940675A-B579-460E-94D1-54222C63F5DA}</a:tableStyleId>
              </a:tblPr>
              <a:tblGrid>
                <a:gridCol w="5537200">
                  <a:extLst>
                    <a:ext uri="{9D8B030D-6E8A-4147-A177-3AD203B41FA5}">
                      <a16:colId xmlns:a16="http://schemas.microsoft.com/office/drawing/2014/main" val="2077572801"/>
                    </a:ext>
                  </a:extLst>
                </a:gridCol>
                <a:gridCol w="5537200">
                  <a:extLst>
                    <a:ext uri="{9D8B030D-6E8A-4147-A177-3AD203B41FA5}">
                      <a16:colId xmlns:a16="http://schemas.microsoft.com/office/drawing/2014/main" val="4024143790"/>
                    </a:ext>
                  </a:extLst>
                </a:gridCol>
                <a:gridCol w="5537200">
                  <a:extLst>
                    <a:ext uri="{9D8B030D-6E8A-4147-A177-3AD203B41FA5}">
                      <a16:colId xmlns:a16="http://schemas.microsoft.com/office/drawing/2014/main" val="100585143"/>
                    </a:ext>
                  </a:extLst>
                </a:gridCol>
              </a:tblGrid>
              <a:tr h="924179">
                <a:tc>
                  <a:txBody>
                    <a:bodyPr/>
                    <a:lstStyle/>
                    <a:p>
                      <a:pPr>
                        <a:buNone/>
                      </a:pPr>
                      <a:r>
                        <a:rPr lang="en-IN" sz="2800" b="1" dirty="0">
                          <a:latin typeface="Times New Roman" panose="02020603050405020304" pitchFamily="18" charset="0"/>
                          <a:cs typeface="Times New Roman" panose="02020603050405020304" pitchFamily="18" charset="0"/>
                        </a:rPr>
                        <a:t>Concept</a:t>
                      </a:r>
                    </a:p>
                  </a:txBody>
                  <a:tcPr anchor="ctr"/>
                </a:tc>
                <a:tc>
                  <a:txBody>
                    <a:bodyPr/>
                    <a:lstStyle/>
                    <a:p>
                      <a:pPr>
                        <a:buNone/>
                      </a:pPr>
                      <a:r>
                        <a:rPr lang="en-IN" sz="2800" b="1">
                          <a:latin typeface="Times New Roman" panose="02020603050405020304" pitchFamily="18" charset="0"/>
                          <a:cs typeface="Times New Roman" panose="02020603050405020304" pitchFamily="18" charset="0"/>
                        </a:rPr>
                        <a:t>Meaning</a:t>
                      </a:r>
                    </a:p>
                  </a:txBody>
                  <a:tcPr anchor="ctr"/>
                </a:tc>
                <a:tc>
                  <a:txBody>
                    <a:bodyPr/>
                    <a:lstStyle/>
                    <a:p>
                      <a:pPr>
                        <a:buNone/>
                      </a:pPr>
                      <a:r>
                        <a:rPr lang="en-IN" sz="2800" b="1" dirty="0">
                          <a:latin typeface="Times New Roman" panose="02020603050405020304" pitchFamily="18" charset="0"/>
                          <a:cs typeface="Times New Roman" panose="02020603050405020304" pitchFamily="18" charset="0"/>
                        </a:rPr>
                        <a:t>Service Implication</a:t>
                      </a:r>
                    </a:p>
                  </a:txBody>
                  <a:tcPr anchor="ctr"/>
                </a:tc>
                <a:extLst>
                  <a:ext uri="{0D108BD9-81ED-4DB2-BD59-A6C34878D82A}">
                    <a16:rowId xmlns:a16="http://schemas.microsoft.com/office/drawing/2014/main" val="4109731837"/>
                  </a:ext>
                </a:extLst>
              </a:tr>
              <a:tr h="1617313">
                <a:tc>
                  <a:txBody>
                    <a:bodyPr/>
                    <a:lstStyle/>
                    <a:p>
                      <a:pPr>
                        <a:buNone/>
                      </a:pPr>
                      <a:r>
                        <a:rPr lang="en-IN" sz="2800">
                          <a:latin typeface="Times New Roman" panose="02020603050405020304" pitchFamily="18" charset="0"/>
                          <a:cs typeface="Times New Roman" panose="02020603050405020304" pitchFamily="18" charset="0"/>
                        </a:rPr>
                        <a:t>Health</a:t>
                      </a:r>
                    </a:p>
                  </a:txBody>
                  <a:tcPr anchor="ctr"/>
                </a:tc>
                <a:tc>
                  <a:txBody>
                    <a:bodyPr/>
                    <a:lstStyle/>
                    <a:p>
                      <a:pPr>
                        <a:buNone/>
                      </a:pPr>
                      <a:r>
                        <a:rPr lang="en-IN" sz="2800">
                          <a:latin typeface="Times New Roman" panose="02020603050405020304" pitchFamily="18" charset="0"/>
                          <a:cs typeface="Times New Roman" panose="02020603050405020304" pitchFamily="18" charset="0"/>
                        </a:rPr>
                        <a:t>Physical, mental and social wellbeing</a:t>
                      </a:r>
                    </a:p>
                  </a:txBody>
                  <a:tcPr anchor="ctr"/>
                </a:tc>
                <a:tc>
                  <a:txBody>
                    <a:bodyPr/>
                    <a:lstStyle/>
                    <a:p>
                      <a:pPr>
                        <a:buNone/>
                      </a:pPr>
                      <a:r>
                        <a:rPr lang="en-IN" sz="2800">
                          <a:latin typeface="Times New Roman" panose="02020603050405020304" pitchFamily="18" charset="0"/>
                          <a:cs typeface="Times New Roman" panose="02020603050405020304" pitchFamily="18" charset="0"/>
                        </a:rPr>
                        <a:t>Whole-person assessment</a:t>
                      </a:r>
                    </a:p>
                  </a:txBody>
                  <a:tcPr anchor="ctr"/>
                </a:tc>
                <a:extLst>
                  <a:ext uri="{0D108BD9-81ED-4DB2-BD59-A6C34878D82A}">
                    <a16:rowId xmlns:a16="http://schemas.microsoft.com/office/drawing/2014/main" val="3655311396"/>
                  </a:ext>
                </a:extLst>
              </a:tr>
              <a:tr h="1617313">
                <a:tc>
                  <a:txBody>
                    <a:bodyPr/>
                    <a:lstStyle/>
                    <a:p>
                      <a:pPr>
                        <a:buNone/>
                      </a:pPr>
                      <a:r>
                        <a:rPr lang="en-IN" sz="2800">
                          <a:latin typeface="Times New Roman" panose="02020603050405020304" pitchFamily="18" charset="0"/>
                          <a:cs typeface="Times New Roman" panose="02020603050405020304" pitchFamily="18" charset="0"/>
                        </a:rPr>
                        <a:t>Wellbeing</a:t>
                      </a:r>
                    </a:p>
                  </a:txBody>
                  <a:tcPr anchor="ctr"/>
                </a:tc>
                <a:tc>
                  <a:txBody>
                    <a:bodyPr/>
                    <a:lstStyle/>
                    <a:p>
                      <a:pPr>
                        <a:buNone/>
                      </a:pPr>
                      <a:r>
                        <a:rPr lang="en-IN" sz="2800">
                          <a:latin typeface="Times New Roman" panose="02020603050405020304" pitchFamily="18" charset="0"/>
                          <a:cs typeface="Times New Roman" panose="02020603050405020304" pitchFamily="18" charset="0"/>
                        </a:rPr>
                        <a:t>Quality of life, meaning and purpose</a:t>
                      </a:r>
                    </a:p>
                  </a:txBody>
                  <a:tcPr anchor="ctr"/>
                </a:tc>
                <a:tc>
                  <a:txBody>
                    <a:bodyPr/>
                    <a:lstStyle/>
                    <a:p>
                      <a:pPr>
                        <a:buNone/>
                      </a:pPr>
                      <a:r>
                        <a:rPr lang="en-IN" sz="2800">
                          <a:latin typeface="Times New Roman" panose="02020603050405020304" pitchFamily="18" charset="0"/>
                          <a:cs typeface="Times New Roman" panose="02020603050405020304" pitchFamily="18" charset="0"/>
                        </a:rPr>
                        <a:t>Person-centred support</a:t>
                      </a:r>
                    </a:p>
                  </a:txBody>
                  <a:tcPr anchor="ctr"/>
                </a:tc>
                <a:extLst>
                  <a:ext uri="{0D108BD9-81ED-4DB2-BD59-A6C34878D82A}">
                    <a16:rowId xmlns:a16="http://schemas.microsoft.com/office/drawing/2014/main" val="607558536"/>
                  </a:ext>
                </a:extLst>
              </a:tr>
              <a:tr h="1617313">
                <a:tc>
                  <a:txBody>
                    <a:bodyPr/>
                    <a:lstStyle/>
                    <a:p>
                      <a:pPr>
                        <a:buNone/>
                      </a:pPr>
                      <a:r>
                        <a:rPr lang="en-IN" sz="2800" dirty="0">
                          <a:latin typeface="Times New Roman" panose="02020603050405020304" pitchFamily="18" charset="0"/>
                          <a:cs typeface="Times New Roman" panose="02020603050405020304" pitchFamily="18" charset="0"/>
                        </a:rPr>
                        <a:t>Sustainability</a:t>
                      </a:r>
                    </a:p>
                  </a:txBody>
                  <a:tcPr anchor="ctr"/>
                </a:tc>
                <a:tc>
                  <a:txBody>
                    <a:bodyPr/>
                    <a:lstStyle/>
                    <a:p>
                      <a:pPr>
                        <a:buNone/>
                      </a:pPr>
                      <a:r>
                        <a:rPr lang="en-IN" sz="2800" dirty="0">
                          <a:latin typeface="Times New Roman" panose="02020603050405020304" pitchFamily="18" charset="0"/>
                          <a:cs typeface="Times New Roman" panose="02020603050405020304" pitchFamily="18" charset="0"/>
                        </a:rPr>
                        <a:t>Protecting future health and resources</a:t>
                      </a:r>
                    </a:p>
                  </a:txBody>
                  <a:tcPr anchor="ctr"/>
                </a:tc>
                <a:tc>
                  <a:txBody>
                    <a:bodyPr/>
                    <a:lstStyle/>
                    <a:p>
                      <a:pPr>
                        <a:buNone/>
                      </a:pPr>
                      <a:r>
                        <a:rPr lang="en-IN" sz="2800" dirty="0">
                          <a:latin typeface="Times New Roman" panose="02020603050405020304" pitchFamily="18" charset="0"/>
                          <a:cs typeface="Times New Roman" panose="02020603050405020304" pitchFamily="18" charset="0"/>
                        </a:rPr>
                        <a:t>Long-term service planning (</a:t>
                      </a:r>
                      <a:r>
                        <a:rPr lang="en-IN" sz="2800" dirty="0" err="1">
                          <a:latin typeface="Times New Roman" panose="02020603050405020304" pitchFamily="18" charset="0"/>
                          <a:cs typeface="Times New Roman" panose="02020603050405020304" pitchFamily="18" charset="0"/>
                        </a:rPr>
                        <a:t>Schramme</a:t>
                      </a:r>
                      <a:r>
                        <a:rPr lang="en-IN" sz="2800" dirty="0">
                          <a:latin typeface="Times New Roman" panose="02020603050405020304" pitchFamily="18" charset="0"/>
                          <a:cs typeface="Times New Roman" panose="02020603050405020304" pitchFamily="18" charset="0"/>
                        </a:rPr>
                        <a:t>, 2023). </a:t>
                      </a:r>
                    </a:p>
                  </a:txBody>
                  <a:tcPr anchor="ctr"/>
                </a:tc>
                <a:extLst>
                  <a:ext uri="{0D108BD9-81ED-4DB2-BD59-A6C34878D82A}">
                    <a16:rowId xmlns:a16="http://schemas.microsoft.com/office/drawing/2014/main" val="1750232491"/>
                  </a:ext>
                </a:extLst>
              </a:tr>
            </a:tbl>
          </a:graphicData>
        </a:graphic>
      </p:graphicFrame>
      <p:sp>
        <p:nvSpPr>
          <p:cNvPr id="7" name="TextBox 6">
            <a:extLst>
              <a:ext uri="{FF2B5EF4-FFF2-40B4-BE49-F238E27FC236}">
                <a16:creationId xmlns:a16="http://schemas.microsoft.com/office/drawing/2014/main" id="{5A5D33EB-C17B-17ED-7A13-A532691C5CA1}"/>
              </a:ext>
            </a:extLst>
          </p:cNvPr>
          <p:cNvSpPr txBox="1"/>
          <p:nvPr/>
        </p:nvSpPr>
        <p:spPr>
          <a:xfrm>
            <a:off x="609600" y="2758415"/>
            <a:ext cx="9144000" cy="523220"/>
          </a:xfrm>
          <a:prstGeom prst="rect">
            <a:avLst/>
          </a:prstGeom>
          <a:noFill/>
        </p:spPr>
        <p:txBody>
          <a:bodyPr wrap="square">
            <a:spAutoFit/>
          </a:bodyPr>
          <a:lstStyle/>
          <a:p>
            <a:r>
              <a:rPr lang="en-US" sz="2800" b="1" dirty="0">
                <a:latin typeface="Times New Roman" panose="02020603050405020304" pitchFamily="18" charset="0"/>
                <a:cs typeface="Times New Roman" panose="02020603050405020304" pitchFamily="18" charset="0"/>
              </a:rPr>
              <a:t>Health, Wellbeing and Sustainable Development</a:t>
            </a:r>
            <a:endParaRPr lang="en-IN" sz="2800" b="1" dirty="0">
              <a:latin typeface="Times New Roman" panose="02020603050405020304" pitchFamily="18" charset="0"/>
              <a:cs typeface="Times New Roman" panose="02020603050405020304" pitchFamily="18" charset="0"/>
            </a:endParaRPr>
          </a:p>
        </p:txBody>
      </p:sp>
      <p:sp>
        <p:nvSpPr>
          <p:cNvPr id="3" name="Slide Number Placeholder 2">
            <a:extLst>
              <a:ext uri="{FF2B5EF4-FFF2-40B4-BE49-F238E27FC236}">
                <a16:creationId xmlns:a16="http://schemas.microsoft.com/office/drawing/2014/main" id="{F9EA4FAF-8042-3853-336C-3CACF53421B7}"/>
              </a:ext>
            </a:extLst>
          </p:cNvPr>
          <p:cNvSpPr>
            <a:spLocks noGrp="1"/>
          </p:cNvSpPr>
          <p:nvPr>
            <p:ph type="sldNum" sz="quarter" idx="12"/>
          </p:nvPr>
        </p:nvSpPr>
        <p:spPr/>
        <p:txBody>
          <a:bodyPr/>
          <a:lstStyle/>
          <a:p>
            <a:fld id="{B6F15528-21DE-4FAA-801E-634DDDAF4B2B}" type="slidenum">
              <a:rPr lang="en-US" smtClean="0"/>
              <a:t>3</a:t>
            </a:fld>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9EFEC"/>
        </a:solidFill>
        <a:effectLst/>
      </p:bgPr>
    </p:bg>
    <p:spTree>
      <p:nvGrpSpPr>
        <p:cNvPr id="1" name=""/>
        <p:cNvGrpSpPr/>
        <p:nvPr/>
      </p:nvGrpSpPr>
      <p:grpSpPr>
        <a:xfrm>
          <a:off x="0" y="0"/>
          <a:ext cx="0" cy="0"/>
          <a:chOff x="0" y="0"/>
          <a:chExt cx="0" cy="0"/>
        </a:xfrm>
      </p:grpSpPr>
      <p:grpSp>
        <p:nvGrpSpPr>
          <p:cNvPr id="2" name="Group 2"/>
          <p:cNvGrpSpPr/>
          <p:nvPr/>
        </p:nvGrpSpPr>
        <p:grpSpPr>
          <a:xfrm>
            <a:off x="321036" y="1485900"/>
            <a:ext cx="17585964" cy="8590945"/>
            <a:chOff x="0" y="0"/>
            <a:chExt cx="3255608" cy="433237"/>
          </a:xfrm>
        </p:grpSpPr>
        <p:sp>
          <p:nvSpPr>
            <p:cNvPr id="3" name="Freeform 3"/>
            <p:cNvSpPr/>
            <p:nvPr/>
          </p:nvSpPr>
          <p:spPr>
            <a:xfrm>
              <a:off x="0" y="0"/>
              <a:ext cx="3255608" cy="433237"/>
            </a:xfrm>
            <a:custGeom>
              <a:avLst/>
              <a:gdLst/>
              <a:ahLst/>
              <a:cxnLst/>
              <a:rect l="l" t="t" r="r" b="b"/>
              <a:pathLst>
                <a:path w="3255608" h="433237">
                  <a:moveTo>
                    <a:pt x="12526" y="0"/>
                  </a:moveTo>
                  <a:lnTo>
                    <a:pt x="3243082" y="0"/>
                  </a:lnTo>
                  <a:cubicBezTo>
                    <a:pt x="3246404" y="0"/>
                    <a:pt x="3249590" y="1320"/>
                    <a:pt x="3251939" y="3669"/>
                  </a:cubicBezTo>
                  <a:cubicBezTo>
                    <a:pt x="3254288" y="6018"/>
                    <a:pt x="3255608" y="9204"/>
                    <a:pt x="3255608" y="12526"/>
                  </a:cubicBezTo>
                  <a:lnTo>
                    <a:pt x="3255608" y="420710"/>
                  </a:lnTo>
                  <a:cubicBezTo>
                    <a:pt x="3255608" y="427628"/>
                    <a:pt x="3250000" y="433237"/>
                    <a:pt x="3243082" y="433237"/>
                  </a:cubicBezTo>
                  <a:lnTo>
                    <a:pt x="12526" y="433237"/>
                  </a:lnTo>
                  <a:cubicBezTo>
                    <a:pt x="5608" y="433237"/>
                    <a:pt x="0" y="427628"/>
                    <a:pt x="0" y="420710"/>
                  </a:cubicBezTo>
                  <a:lnTo>
                    <a:pt x="0" y="12526"/>
                  </a:lnTo>
                  <a:cubicBezTo>
                    <a:pt x="0" y="5608"/>
                    <a:pt x="5608" y="0"/>
                    <a:pt x="12526" y="0"/>
                  </a:cubicBezTo>
                  <a:close/>
                </a:path>
              </a:pathLst>
            </a:custGeom>
            <a:gradFill rotWithShape="1">
              <a:gsLst>
                <a:gs pos="0">
                  <a:srgbClr val="C4DAD2">
                    <a:alpha val="100000"/>
                  </a:srgbClr>
                </a:gs>
                <a:gs pos="50000">
                  <a:srgbClr val="E9EFEC">
                    <a:alpha val="100000"/>
                  </a:srgbClr>
                </a:gs>
                <a:gs pos="100000">
                  <a:srgbClr val="C4DAD2">
                    <a:alpha val="100000"/>
                  </a:srgbClr>
                </a:gs>
              </a:gsLst>
              <a:lin ang="0"/>
            </a:gradFill>
          </p:spPr>
          <p:txBody>
            <a:bodyPr/>
            <a:lstStyle/>
            <a:p>
              <a:endParaRPr lang="en-GB" dirty="0"/>
            </a:p>
          </p:txBody>
        </p:sp>
        <p:sp>
          <p:nvSpPr>
            <p:cNvPr id="4" name="TextBox 4"/>
            <p:cNvSpPr txBox="1"/>
            <p:nvPr/>
          </p:nvSpPr>
          <p:spPr>
            <a:xfrm>
              <a:off x="0" y="-38100"/>
              <a:ext cx="3255608" cy="471337"/>
            </a:xfrm>
            <a:prstGeom prst="rect">
              <a:avLst/>
            </a:prstGeom>
          </p:spPr>
          <p:txBody>
            <a:bodyPr lIns="50800" tIns="50800" rIns="50800" bIns="50800" rtlCol="0" anchor="ctr"/>
            <a:lstStyle/>
            <a:p>
              <a:pPr algn="ctr">
                <a:lnSpc>
                  <a:spcPts val="2660"/>
                </a:lnSpc>
                <a:spcBef>
                  <a:spcPct val="0"/>
                </a:spcBef>
              </a:pPr>
              <a:endParaRPr sz="2000"/>
            </a:p>
          </p:txBody>
        </p:sp>
      </p:grpSp>
      <p:sp>
        <p:nvSpPr>
          <p:cNvPr id="18" name="TextBox 18"/>
          <p:cNvSpPr txBox="1"/>
          <p:nvPr/>
        </p:nvSpPr>
        <p:spPr>
          <a:xfrm>
            <a:off x="1559884" y="210155"/>
            <a:ext cx="15080810" cy="920958"/>
          </a:xfrm>
          <a:prstGeom prst="rect">
            <a:avLst/>
          </a:prstGeom>
        </p:spPr>
        <p:txBody>
          <a:bodyPr wrap="square" lIns="0" tIns="0" rIns="0" bIns="0" rtlCol="0" anchor="t">
            <a:spAutoFit/>
          </a:bodyPr>
          <a:lstStyle/>
          <a:p>
            <a:pPr algn="ctr">
              <a:lnSpc>
                <a:spcPts val="7680"/>
              </a:lnSpc>
            </a:pPr>
            <a:r>
              <a:rPr lang="en-US" sz="6000" b="1" dirty="0">
                <a:solidFill>
                  <a:srgbClr val="16423C"/>
                </a:solidFill>
                <a:latin typeface="Times New Roman" panose="02020603050405020304" pitchFamily="18" charset="0"/>
                <a:ea typeface="Garet Bold"/>
                <a:cs typeface="Times New Roman" panose="02020603050405020304" pitchFamily="18" charset="0"/>
                <a:sym typeface="Garet Bold"/>
              </a:rPr>
              <a:t>Theoretical Models</a:t>
            </a:r>
          </a:p>
        </p:txBody>
      </p:sp>
      <p:sp>
        <p:nvSpPr>
          <p:cNvPr id="6" name="TextBox 5">
            <a:extLst>
              <a:ext uri="{FF2B5EF4-FFF2-40B4-BE49-F238E27FC236}">
                <a16:creationId xmlns:a16="http://schemas.microsoft.com/office/drawing/2014/main" id="{150A2F1E-A11E-B25B-7FAA-349F8F41A93D}"/>
              </a:ext>
            </a:extLst>
          </p:cNvPr>
          <p:cNvSpPr txBox="1"/>
          <p:nvPr/>
        </p:nvSpPr>
        <p:spPr>
          <a:xfrm>
            <a:off x="685800" y="1485900"/>
            <a:ext cx="12353340" cy="523220"/>
          </a:xfrm>
          <a:prstGeom prst="rect">
            <a:avLst/>
          </a:prstGeom>
          <a:noFill/>
        </p:spPr>
        <p:txBody>
          <a:bodyPr wrap="square">
            <a:spAutoFit/>
          </a:bodyPr>
          <a:lstStyle/>
          <a:p>
            <a:pPr>
              <a:lnSpc>
                <a:spcPct val="100000"/>
              </a:lnSpc>
              <a:buNone/>
            </a:pPr>
            <a:r>
              <a:rPr lang="en-US" sz="2800" b="1" dirty="0">
                <a:latin typeface="Times New Roman" panose="02020603050405020304" pitchFamily="18" charset="0"/>
                <a:cs typeface="Times New Roman" panose="02020603050405020304" pitchFamily="18" charset="0"/>
              </a:rPr>
              <a:t>Understanding Health Through Different Perspectives</a:t>
            </a:r>
            <a:endParaRPr lang="en-IN" sz="2800" b="1" dirty="0">
              <a:latin typeface="Times New Roman" panose="02020603050405020304" pitchFamily="18" charset="0"/>
              <a:cs typeface="Times New Roman" panose="02020603050405020304" pitchFamily="18" charset="0"/>
            </a:endParaRPr>
          </a:p>
        </p:txBody>
      </p:sp>
      <p:graphicFrame>
        <p:nvGraphicFramePr>
          <p:cNvPr id="5" name="Table 4">
            <a:extLst>
              <a:ext uri="{FF2B5EF4-FFF2-40B4-BE49-F238E27FC236}">
                <a16:creationId xmlns:a16="http://schemas.microsoft.com/office/drawing/2014/main" id="{6D59946B-69AE-CC61-DDA6-2A92E57C9E51}"/>
              </a:ext>
            </a:extLst>
          </p:cNvPr>
          <p:cNvGraphicFramePr>
            <a:graphicFrameLocks noGrp="1"/>
          </p:cNvGraphicFramePr>
          <p:nvPr>
            <p:extLst>
              <p:ext uri="{D42A27DB-BD31-4B8C-83A1-F6EECF244321}">
                <p14:modId xmlns:p14="http://schemas.microsoft.com/office/powerpoint/2010/main" val="1970837339"/>
              </p:ext>
            </p:extLst>
          </p:nvPr>
        </p:nvGraphicFramePr>
        <p:xfrm>
          <a:off x="685800" y="2363906"/>
          <a:ext cx="16687800" cy="6437194"/>
        </p:xfrm>
        <a:graphic>
          <a:graphicData uri="http://schemas.openxmlformats.org/drawingml/2006/table">
            <a:tbl>
              <a:tblPr>
                <a:tableStyleId>{5940675A-B579-460E-94D1-54222C63F5DA}</a:tableStyleId>
              </a:tblPr>
              <a:tblGrid>
                <a:gridCol w="4171950">
                  <a:extLst>
                    <a:ext uri="{9D8B030D-6E8A-4147-A177-3AD203B41FA5}">
                      <a16:colId xmlns:a16="http://schemas.microsoft.com/office/drawing/2014/main" val="593937512"/>
                    </a:ext>
                  </a:extLst>
                </a:gridCol>
                <a:gridCol w="4171950">
                  <a:extLst>
                    <a:ext uri="{9D8B030D-6E8A-4147-A177-3AD203B41FA5}">
                      <a16:colId xmlns:a16="http://schemas.microsoft.com/office/drawing/2014/main" val="3418030424"/>
                    </a:ext>
                  </a:extLst>
                </a:gridCol>
                <a:gridCol w="4171950">
                  <a:extLst>
                    <a:ext uri="{9D8B030D-6E8A-4147-A177-3AD203B41FA5}">
                      <a16:colId xmlns:a16="http://schemas.microsoft.com/office/drawing/2014/main" val="4107122631"/>
                    </a:ext>
                  </a:extLst>
                </a:gridCol>
                <a:gridCol w="4171950">
                  <a:extLst>
                    <a:ext uri="{9D8B030D-6E8A-4147-A177-3AD203B41FA5}">
                      <a16:colId xmlns:a16="http://schemas.microsoft.com/office/drawing/2014/main" val="792860524"/>
                    </a:ext>
                  </a:extLst>
                </a:gridCol>
              </a:tblGrid>
              <a:tr h="830606">
                <a:tc>
                  <a:txBody>
                    <a:bodyPr/>
                    <a:lstStyle/>
                    <a:p>
                      <a:pPr>
                        <a:buNone/>
                      </a:pPr>
                      <a:r>
                        <a:rPr lang="en-IN" sz="2800" b="1" dirty="0">
                          <a:latin typeface="Times New Roman" panose="02020603050405020304" pitchFamily="18" charset="0"/>
                          <a:cs typeface="Times New Roman" panose="02020603050405020304" pitchFamily="18" charset="0"/>
                        </a:rPr>
                        <a:t>Model</a:t>
                      </a:r>
                    </a:p>
                  </a:txBody>
                  <a:tcPr anchor="ctr"/>
                </a:tc>
                <a:tc>
                  <a:txBody>
                    <a:bodyPr/>
                    <a:lstStyle/>
                    <a:p>
                      <a:pPr>
                        <a:buNone/>
                      </a:pPr>
                      <a:r>
                        <a:rPr lang="en-IN" sz="2800" b="1">
                          <a:latin typeface="Times New Roman" panose="02020603050405020304" pitchFamily="18" charset="0"/>
                          <a:cs typeface="Times New Roman" panose="02020603050405020304" pitchFamily="18" charset="0"/>
                        </a:rPr>
                        <a:t>Main Focus</a:t>
                      </a:r>
                    </a:p>
                  </a:txBody>
                  <a:tcPr anchor="ctr"/>
                </a:tc>
                <a:tc>
                  <a:txBody>
                    <a:bodyPr/>
                    <a:lstStyle/>
                    <a:p>
                      <a:pPr>
                        <a:buNone/>
                      </a:pPr>
                      <a:r>
                        <a:rPr lang="en-IN" sz="2800" b="1">
                          <a:latin typeface="Times New Roman" panose="02020603050405020304" pitchFamily="18" charset="0"/>
                          <a:cs typeface="Times New Roman" panose="02020603050405020304" pitchFamily="18" charset="0"/>
                        </a:rPr>
                        <a:t>Strength</a:t>
                      </a:r>
                    </a:p>
                  </a:txBody>
                  <a:tcPr anchor="ctr"/>
                </a:tc>
                <a:tc>
                  <a:txBody>
                    <a:bodyPr/>
                    <a:lstStyle/>
                    <a:p>
                      <a:pPr>
                        <a:buNone/>
                      </a:pPr>
                      <a:r>
                        <a:rPr lang="en-IN" sz="2800" b="1" dirty="0">
                          <a:latin typeface="Times New Roman" panose="02020603050405020304" pitchFamily="18" charset="0"/>
                          <a:cs typeface="Times New Roman" panose="02020603050405020304" pitchFamily="18" charset="0"/>
                        </a:rPr>
                        <a:t>Limitation</a:t>
                      </a:r>
                    </a:p>
                  </a:txBody>
                  <a:tcPr anchor="ctr"/>
                </a:tc>
                <a:extLst>
                  <a:ext uri="{0D108BD9-81ED-4DB2-BD59-A6C34878D82A}">
                    <a16:rowId xmlns:a16="http://schemas.microsoft.com/office/drawing/2014/main" val="3896642386"/>
                  </a:ext>
                </a:extLst>
              </a:tr>
              <a:tr h="1453560">
                <a:tc>
                  <a:txBody>
                    <a:bodyPr/>
                    <a:lstStyle/>
                    <a:p>
                      <a:pPr>
                        <a:buNone/>
                      </a:pPr>
                      <a:r>
                        <a:rPr lang="en-IN" sz="2800">
                          <a:latin typeface="Times New Roman" panose="02020603050405020304" pitchFamily="18" charset="0"/>
                          <a:cs typeface="Times New Roman" panose="02020603050405020304" pitchFamily="18" charset="0"/>
                        </a:rPr>
                        <a:t>Biomedical</a:t>
                      </a:r>
                    </a:p>
                  </a:txBody>
                  <a:tcPr anchor="ctr"/>
                </a:tc>
                <a:tc>
                  <a:txBody>
                    <a:bodyPr/>
                    <a:lstStyle/>
                    <a:p>
                      <a:pPr>
                        <a:buNone/>
                      </a:pPr>
                      <a:r>
                        <a:rPr lang="en-IN" sz="2800">
                          <a:latin typeface="Times New Roman" panose="02020603050405020304" pitchFamily="18" charset="0"/>
                          <a:cs typeface="Times New Roman" panose="02020603050405020304" pitchFamily="18" charset="0"/>
                        </a:rPr>
                        <a:t>Disease and biological processes</a:t>
                      </a:r>
                    </a:p>
                  </a:txBody>
                  <a:tcPr anchor="ctr"/>
                </a:tc>
                <a:tc>
                  <a:txBody>
                    <a:bodyPr/>
                    <a:lstStyle/>
                    <a:p>
                      <a:pPr>
                        <a:buNone/>
                      </a:pPr>
                      <a:r>
                        <a:rPr lang="en-IN" sz="2800">
                          <a:latin typeface="Times New Roman" panose="02020603050405020304" pitchFamily="18" charset="0"/>
                          <a:cs typeface="Times New Roman" panose="02020603050405020304" pitchFamily="18" charset="0"/>
                        </a:rPr>
                        <a:t>Supports clinical diagnosis</a:t>
                      </a:r>
                    </a:p>
                  </a:txBody>
                  <a:tcPr anchor="ctr"/>
                </a:tc>
                <a:tc>
                  <a:txBody>
                    <a:bodyPr/>
                    <a:lstStyle/>
                    <a:p>
                      <a:pPr>
                        <a:buNone/>
                      </a:pPr>
                      <a:r>
                        <a:rPr lang="en-IN" sz="2800">
                          <a:latin typeface="Times New Roman" panose="02020603050405020304" pitchFamily="18" charset="0"/>
                          <a:cs typeface="Times New Roman" panose="02020603050405020304" pitchFamily="18" charset="0"/>
                        </a:rPr>
                        <a:t>Underplays social influences</a:t>
                      </a:r>
                    </a:p>
                  </a:txBody>
                  <a:tcPr anchor="ctr"/>
                </a:tc>
                <a:extLst>
                  <a:ext uri="{0D108BD9-81ED-4DB2-BD59-A6C34878D82A}">
                    <a16:rowId xmlns:a16="http://schemas.microsoft.com/office/drawing/2014/main" val="3593671400"/>
                  </a:ext>
                </a:extLst>
              </a:tr>
              <a:tr h="2076514">
                <a:tc>
                  <a:txBody>
                    <a:bodyPr/>
                    <a:lstStyle/>
                    <a:p>
                      <a:pPr>
                        <a:buNone/>
                      </a:pPr>
                      <a:r>
                        <a:rPr lang="en-IN" sz="2800">
                          <a:latin typeface="Times New Roman" panose="02020603050405020304" pitchFamily="18" charset="0"/>
                          <a:cs typeface="Times New Roman" panose="02020603050405020304" pitchFamily="18" charset="0"/>
                        </a:rPr>
                        <a:t>Biopsychosocial</a:t>
                      </a:r>
                    </a:p>
                  </a:txBody>
                  <a:tcPr anchor="ctr"/>
                </a:tc>
                <a:tc>
                  <a:txBody>
                    <a:bodyPr/>
                    <a:lstStyle/>
                    <a:p>
                      <a:pPr>
                        <a:buNone/>
                      </a:pPr>
                      <a:r>
                        <a:rPr lang="en-IN" sz="2800">
                          <a:latin typeface="Times New Roman" panose="02020603050405020304" pitchFamily="18" charset="0"/>
                          <a:cs typeface="Times New Roman" panose="02020603050405020304" pitchFamily="18" charset="0"/>
                        </a:rPr>
                        <a:t>Biological, psychological, social factors</a:t>
                      </a:r>
                    </a:p>
                  </a:txBody>
                  <a:tcPr anchor="ctr"/>
                </a:tc>
                <a:tc>
                  <a:txBody>
                    <a:bodyPr/>
                    <a:lstStyle/>
                    <a:p>
                      <a:pPr>
                        <a:buNone/>
                      </a:pPr>
                      <a:r>
                        <a:rPr lang="en-IN" sz="2800">
                          <a:latin typeface="Times New Roman" panose="02020603050405020304" pitchFamily="18" charset="0"/>
                          <a:cs typeface="Times New Roman" panose="02020603050405020304" pitchFamily="18" charset="0"/>
                        </a:rPr>
                        <a:t>Holistic individual assessment</a:t>
                      </a:r>
                    </a:p>
                  </a:txBody>
                  <a:tcPr anchor="ctr"/>
                </a:tc>
                <a:tc>
                  <a:txBody>
                    <a:bodyPr/>
                    <a:lstStyle/>
                    <a:p>
                      <a:pPr>
                        <a:buNone/>
                      </a:pPr>
                      <a:r>
                        <a:rPr lang="en-IN" sz="2800">
                          <a:latin typeface="Times New Roman" panose="02020603050405020304" pitchFamily="18" charset="0"/>
                          <a:cs typeface="Times New Roman" panose="02020603050405020304" pitchFamily="18" charset="0"/>
                        </a:rPr>
                        <a:t>Requires multidisciplinary working</a:t>
                      </a:r>
                    </a:p>
                  </a:txBody>
                  <a:tcPr anchor="ctr"/>
                </a:tc>
                <a:extLst>
                  <a:ext uri="{0D108BD9-81ED-4DB2-BD59-A6C34878D82A}">
                    <a16:rowId xmlns:a16="http://schemas.microsoft.com/office/drawing/2014/main" val="1230653599"/>
                  </a:ext>
                </a:extLst>
              </a:tr>
              <a:tr h="2076514">
                <a:tc>
                  <a:txBody>
                    <a:bodyPr/>
                    <a:lstStyle/>
                    <a:p>
                      <a:pPr>
                        <a:buNone/>
                      </a:pPr>
                      <a:r>
                        <a:rPr lang="en-IN" sz="2800">
                          <a:latin typeface="Times New Roman" panose="02020603050405020304" pitchFamily="18" charset="0"/>
                          <a:cs typeface="Times New Roman" panose="02020603050405020304" pitchFamily="18" charset="0"/>
                        </a:rPr>
                        <a:t>Ecological</a:t>
                      </a:r>
                    </a:p>
                  </a:txBody>
                  <a:tcPr anchor="ctr"/>
                </a:tc>
                <a:tc>
                  <a:txBody>
                    <a:bodyPr/>
                    <a:lstStyle/>
                    <a:p>
                      <a:pPr>
                        <a:buNone/>
                      </a:pPr>
                      <a:r>
                        <a:rPr lang="en-IN" sz="2800" dirty="0">
                          <a:latin typeface="Times New Roman" panose="02020603050405020304" pitchFamily="18" charset="0"/>
                          <a:cs typeface="Times New Roman" panose="02020603050405020304" pitchFamily="18" charset="0"/>
                        </a:rPr>
                        <a:t>Individual and environmental influences</a:t>
                      </a:r>
                    </a:p>
                  </a:txBody>
                  <a:tcPr anchor="ctr"/>
                </a:tc>
                <a:tc>
                  <a:txBody>
                    <a:bodyPr/>
                    <a:lstStyle/>
                    <a:p>
                      <a:pPr>
                        <a:buNone/>
                      </a:pPr>
                      <a:r>
                        <a:rPr lang="en-IN" sz="2800">
                          <a:latin typeface="Times New Roman" panose="02020603050405020304" pitchFamily="18" charset="0"/>
                          <a:cs typeface="Times New Roman" panose="02020603050405020304" pitchFamily="18" charset="0"/>
                        </a:rPr>
                        <a:t>Addresses wider determinants</a:t>
                      </a:r>
                    </a:p>
                  </a:txBody>
                  <a:tcPr anchor="ctr"/>
                </a:tc>
                <a:tc>
                  <a:txBody>
                    <a:bodyPr/>
                    <a:lstStyle/>
                    <a:p>
                      <a:pPr>
                        <a:buNone/>
                      </a:pPr>
                      <a:r>
                        <a:rPr lang="en-IN" sz="2800" dirty="0">
                          <a:latin typeface="Times New Roman" panose="02020603050405020304" pitchFamily="18" charset="0"/>
                          <a:cs typeface="Times New Roman" panose="02020603050405020304" pitchFamily="18" charset="0"/>
                        </a:rPr>
                        <a:t>More complex implementation</a:t>
                      </a:r>
                    </a:p>
                  </a:txBody>
                  <a:tcPr anchor="ctr"/>
                </a:tc>
                <a:extLst>
                  <a:ext uri="{0D108BD9-81ED-4DB2-BD59-A6C34878D82A}">
                    <a16:rowId xmlns:a16="http://schemas.microsoft.com/office/drawing/2014/main" val="1703406569"/>
                  </a:ext>
                </a:extLst>
              </a:tr>
            </a:tbl>
          </a:graphicData>
        </a:graphic>
      </p:graphicFrame>
      <p:sp>
        <p:nvSpPr>
          <p:cNvPr id="7" name="Slide Number Placeholder 6">
            <a:extLst>
              <a:ext uri="{FF2B5EF4-FFF2-40B4-BE49-F238E27FC236}">
                <a16:creationId xmlns:a16="http://schemas.microsoft.com/office/drawing/2014/main" id="{0856A29F-A170-4CE5-E8DF-4B112CE611AC}"/>
              </a:ext>
            </a:extLst>
          </p:cNvPr>
          <p:cNvSpPr>
            <a:spLocks noGrp="1"/>
          </p:cNvSpPr>
          <p:nvPr>
            <p:ph type="sldNum" sz="quarter" idx="12"/>
          </p:nvPr>
        </p:nvSpPr>
        <p:spPr/>
        <p:txBody>
          <a:bodyPr/>
          <a:lstStyle/>
          <a:p>
            <a:fld id="{B6F15528-21DE-4FAA-801E-634DDDAF4B2B}" type="slidenum">
              <a:rPr lang="en-US" smtClean="0"/>
              <a:t>4</a:t>
            </a:fld>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9EFEC"/>
        </a:solidFill>
        <a:effectLst/>
      </p:bgPr>
    </p:bg>
    <p:spTree>
      <p:nvGrpSpPr>
        <p:cNvPr id="1" name="">
          <a:extLst>
            <a:ext uri="{FF2B5EF4-FFF2-40B4-BE49-F238E27FC236}">
              <a16:creationId xmlns:a16="http://schemas.microsoft.com/office/drawing/2014/main" id="{2BC88D96-1518-7F2B-7815-4387398E4A40}"/>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1BFC7D83-020A-3AB2-A83A-6E0144844E78}"/>
              </a:ext>
            </a:extLst>
          </p:cNvPr>
          <p:cNvGrpSpPr/>
          <p:nvPr/>
        </p:nvGrpSpPr>
        <p:grpSpPr>
          <a:xfrm>
            <a:off x="304800" y="2324100"/>
            <a:ext cx="12192000" cy="7772400"/>
            <a:chOff x="0" y="0"/>
            <a:chExt cx="3255608" cy="433237"/>
          </a:xfrm>
        </p:grpSpPr>
        <p:sp>
          <p:nvSpPr>
            <p:cNvPr id="3" name="Freeform 3">
              <a:extLst>
                <a:ext uri="{FF2B5EF4-FFF2-40B4-BE49-F238E27FC236}">
                  <a16:creationId xmlns:a16="http://schemas.microsoft.com/office/drawing/2014/main" id="{89D4FBF9-0CEC-D73F-5545-221C7E52FA20}"/>
                </a:ext>
              </a:extLst>
            </p:cNvPr>
            <p:cNvSpPr/>
            <p:nvPr/>
          </p:nvSpPr>
          <p:spPr>
            <a:xfrm>
              <a:off x="0" y="0"/>
              <a:ext cx="3255608" cy="433237"/>
            </a:xfrm>
            <a:custGeom>
              <a:avLst/>
              <a:gdLst/>
              <a:ahLst/>
              <a:cxnLst/>
              <a:rect l="l" t="t" r="r" b="b"/>
              <a:pathLst>
                <a:path w="3255608" h="433237">
                  <a:moveTo>
                    <a:pt x="12526" y="0"/>
                  </a:moveTo>
                  <a:lnTo>
                    <a:pt x="3243082" y="0"/>
                  </a:lnTo>
                  <a:cubicBezTo>
                    <a:pt x="3246404" y="0"/>
                    <a:pt x="3249590" y="1320"/>
                    <a:pt x="3251939" y="3669"/>
                  </a:cubicBezTo>
                  <a:cubicBezTo>
                    <a:pt x="3254288" y="6018"/>
                    <a:pt x="3255608" y="9204"/>
                    <a:pt x="3255608" y="12526"/>
                  </a:cubicBezTo>
                  <a:lnTo>
                    <a:pt x="3255608" y="420710"/>
                  </a:lnTo>
                  <a:cubicBezTo>
                    <a:pt x="3255608" y="427628"/>
                    <a:pt x="3250000" y="433237"/>
                    <a:pt x="3243082" y="433237"/>
                  </a:cubicBezTo>
                  <a:lnTo>
                    <a:pt x="12526" y="433237"/>
                  </a:lnTo>
                  <a:cubicBezTo>
                    <a:pt x="5608" y="433237"/>
                    <a:pt x="0" y="427628"/>
                    <a:pt x="0" y="420710"/>
                  </a:cubicBezTo>
                  <a:lnTo>
                    <a:pt x="0" y="12526"/>
                  </a:lnTo>
                  <a:cubicBezTo>
                    <a:pt x="0" y="5608"/>
                    <a:pt x="5608" y="0"/>
                    <a:pt x="12526" y="0"/>
                  </a:cubicBezTo>
                  <a:close/>
                </a:path>
              </a:pathLst>
            </a:custGeom>
            <a:gradFill rotWithShape="1">
              <a:gsLst>
                <a:gs pos="0">
                  <a:srgbClr val="C4DAD2">
                    <a:alpha val="100000"/>
                  </a:srgbClr>
                </a:gs>
                <a:gs pos="50000">
                  <a:srgbClr val="E9EFEC">
                    <a:alpha val="100000"/>
                  </a:srgbClr>
                </a:gs>
                <a:gs pos="100000">
                  <a:srgbClr val="C4DAD2">
                    <a:alpha val="100000"/>
                  </a:srgbClr>
                </a:gs>
              </a:gsLst>
              <a:lin ang="0"/>
            </a:gradFill>
          </p:spPr>
          <p:txBody>
            <a:bodyPr/>
            <a:lstStyle/>
            <a:p>
              <a:endParaRPr lang="en-GB"/>
            </a:p>
          </p:txBody>
        </p:sp>
        <p:sp>
          <p:nvSpPr>
            <p:cNvPr id="4" name="TextBox 4">
              <a:extLst>
                <a:ext uri="{FF2B5EF4-FFF2-40B4-BE49-F238E27FC236}">
                  <a16:creationId xmlns:a16="http://schemas.microsoft.com/office/drawing/2014/main" id="{136C7157-4DA2-4A83-92E1-A2CC1ADED48C}"/>
                </a:ext>
              </a:extLst>
            </p:cNvPr>
            <p:cNvSpPr txBox="1"/>
            <p:nvPr/>
          </p:nvSpPr>
          <p:spPr>
            <a:xfrm>
              <a:off x="0" y="-38100"/>
              <a:ext cx="3255608" cy="471337"/>
            </a:xfrm>
            <a:prstGeom prst="rect">
              <a:avLst/>
            </a:prstGeom>
          </p:spPr>
          <p:txBody>
            <a:bodyPr lIns="50800" tIns="50800" rIns="50800" bIns="50800" rtlCol="0" anchor="ctr"/>
            <a:lstStyle/>
            <a:p>
              <a:pPr algn="ctr">
                <a:lnSpc>
                  <a:spcPts val="2660"/>
                </a:lnSpc>
                <a:spcBef>
                  <a:spcPct val="0"/>
                </a:spcBef>
              </a:pPr>
              <a:endParaRPr sz="2000"/>
            </a:p>
          </p:txBody>
        </p:sp>
      </p:grpSp>
      <p:sp>
        <p:nvSpPr>
          <p:cNvPr id="18" name="TextBox 18">
            <a:extLst>
              <a:ext uri="{FF2B5EF4-FFF2-40B4-BE49-F238E27FC236}">
                <a16:creationId xmlns:a16="http://schemas.microsoft.com/office/drawing/2014/main" id="{5C28D82D-0EC2-CB93-93A9-AC5E001526B9}"/>
              </a:ext>
            </a:extLst>
          </p:cNvPr>
          <p:cNvSpPr txBox="1"/>
          <p:nvPr/>
        </p:nvSpPr>
        <p:spPr>
          <a:xfrm>
            <a:off x="1643933" y="749223"/>
            <a:ext cx="15080810" cy="920958"/>
          </a:xfrm>
          <a:prstGeom prst="rect">
            <a:avLst/>
          </a:prstGeom>
        </p:spPr>
        <p:txBody>
          <a:bodyPr wrap="square" lIns="0" tIns="0" rIns="0" bIns="0" rtlCol="0" anchor="t">
            <a:spAutoFit/>
          </a:bodyPr>
          <a:lstStyle/>
          <a:p>
            <a:pPr algn="ctr">
              <a:lnSpc>
                <a:spcPts val="7680"/>
              </a:lnSpc>
            </a:pPr>
            <a:r>
              <a:rPr lang="en-US" sz="6000" b="1" dirty="0">
                <a:solidFill>
                  <a:srgbClr val="16423C"/>
                </a:solidFill>
                <a:latin typeface="Times New Roman" panose="02020603050405020304" pitchFamily="18" charset="0"/>
                <a:ea typeface="Garet Bold"/>
                <a:cs typeface="Times New Roman" panose="02020603050405020304" pitchFamily="18" charset="0"/>
                <a:sym typeface="Garet Bold"/>
              </a:rPr>
              <a:t>Applying Models to Service Delivery</a:t>
            </a:r>
          </a:p>
        </p:txBody>
      </p:sp>
      <p:sp>
        <p:nvSpPr>
          <p:cNvPr id="6" name="TextBox 5">
            <a:extLst>
              <a:ext uri="{FF2B5EF4-FFF2-40B4-BE49-F238E27FC236}">
                <a16:creationId xmlns:a16="http://schemas.microsoft.com/office/drawing/2014/main" id="{6614FA9F-6435-567C-8B80-206A91932EF1}"/>
              </a:ext>
            </a:extLst>
          </p:cNvPr>
          <p:cNvSpPr txBox="1"/>
          <p:nvPr/>
        </p:nvSpPr>
        <p:spPr>
          <a:xfrm>
            <a:off x="12496800" y="2324100"/>
            <a:ext cx="5105400" cy="7390485"/>
          </a:xfrm>
          <a:prstGeom prst="rect">
            <a:avLst/>
          </a:prstGeom>
          <a:noFill/>
        </p:spPr>
        <p:txBody>
          <a:bodyPr wrap="square">
            <a:spAutoFit/>
          </a:bodyPr>
          <a:lstStyle/>
          <a:p>
            <a:pPr algn="ctr">
              <a:lnSpc>
                <a:spcPct val="150000"/>
              </a:lnSpc>
              <a:buNone/>
            </a:pPr>
            <a:r>
              <a:rPr lang="en-US" sz="3200" b="1" dirty="0">
                <a:latin typeface="Times New Roman" panose="02020603050405020304" pitchFamily="18" charset="0"/>
                <a:cs typeface="Times New Roman" panose="02020603050405020304" pitchFamily="18" charset="0"/>
              </a:rPr>
              <a:t>Model</a:t>
            </a:r>
          </a:p>
          <a:p>
            <a:pPr algn="ctr">
              <a:lnSpc>
                <a:spcPct val="150000"/>
              </a:lnSpc>
              <a:buNone/>
            </a:pPr>
            <a:r>
              <a:rPr lang="en-US" sz="3200" dirty="0">
                <a:latin typeface="Times New Roman" panose="02020603050405020304" pitchFamily="18" charset="0"/>
                <a:cs typeface="Times New Roman" panose="02020603050405020304" pitchFamily="18" charset="0"/>
              </a:rPr>
              <a:t>Biological factors</a:t>
            </a:r>
            <a:br>
              <a:rPr lang="en-US" sz="3200" dirty="0">
                <a:latin typeface="Times New Roman" panose="02020603050405020304" pitchFamily="18" charset="0"/>
                <a:cs typeface="Times New Roman" panose="02020603050405020304" pitchFamily="18" charset="0"/>
              </a:rPr>
            </a:br>
            <a:r>
              <a:rPr lang="en-US" sz="3200" dirty="0">
                <a:latin typeface="Times New Roman" panose="02020603050405020304" pitchFamily="18" charset="0"/>
                <a:cs typeface="Times New Roman" panose="02020603050405020304" pitchFamily="18" charset="0"/>
              </a:rPr>
              <a:t>↓</a:t>
            </a:r>
            <a:br>
              <a:rPr lang="en-US" sz="3200" dirty="0">
                <a:latin typeface="Times New Roman" panose="02020603050405020304" pitchFamily="18" charset="0"/>
                <a:cs typeface="Times New Roman" panose="02020603050405020304" pitchFamily="18" charset="0"/>
              </a:rPr>
            </a:br>
            <a:r>
              <a:rPr lang="en-US" sz="3200" dirty="0">
                <a:latin typeface="Times New Roman" panose="02020603050405020304" pitchFamily="18" charset="0"/>
                <a:cs typeface="Times New Roman" panose="02020603050405020304" pitchFamily="18" charset="0"/>
              </a:rPr>
              <a:t>Psychological factors</a:t>
            </a:r>
            <a:br>
              <a:rPr lang="en-US" sz="3200" dirty="0">
                <a:latin typeface="Times New Roman" panose="02020603050405020304" pitchFamily="18" charset="0"/>
                <a:cs typeface="Times New Roman" panose="02020603050405020304" pitchFamily="18" charset="0"/>
              </a:rPr>
            </a:br>
            <a:r>
              <a:rPr lang="en-US" sz="3200" dirty="0">
                <a:latin typeface="Times New Roman" panose="02020603050405020304" pitchFamily="18" charset="0"/>
                <a:cs typeface="Times New Roman" panose="02020603050405020304" pitchFamily="18" charset="0"/>
              </a:rPr>
              <a:t>↓</a:t>
            </a:r>
            <a:br>
              <a:rPr lang="en-US" sz="3200" dirty="0">
                <a:latin typeface="Times New Roman" panose="02020603050405020304" pitchFamily="18" charset="0"/>
                <a:cs typeface="Times New Roman" panose="02020603050405020304" pitchFamily="18" charset="0"/>
              </a:rPr>
            </a:br>
            <a:r>
              <a:rPr lang="en-US" sz="3200" dirty="0">
                <a:latin typeface="Times New Roman" panose="02020603050405020304" pitchFamily="18" charset="0"/>
                <a:cs typeface="Times New Roman" panose="02020603050405020304" pitchFamily="18" charset="0"/>
              </a:rPr>
              <a:t>Social factors</a:t>
            </a:r>
            <a:br>
              <a:rPr lang="en-US" sz="3200" dirty="0">
                <a:latin typeface="Times New Roman" panose="02020603050405020304" pitchFamily="18" charset="0"/>
                <a:cs typeface="Times New Roman" panose="02020603050405020304" pitchFamily="18" charset="0"/>
              </a:rPr>
            </a:br>
            <a:r>
              <a:rPr lang="en-US" sz="3200" dirty="0">
                <a:latin typeface="Times New Roman" panose="02020603050405020304" pitchFamily="18" charset="0"/>
                <a:cs typeface="Times New Roman" panose="02020603050405020304" pitchFamily="18" charset="0"/>
              </a:rPr>
              <a:t>↓</a:t>
            </a:r>
            <a:br>
              <a:rPr lang="en-US" sz="3200" dirty="0">
                <a:latin typeface="Times New Roman" panose="02020603050405020304" pitchFamily="18" charset="0"/>
                <a:cs typeface="Times New Roman" panose="02020603050405020304" pitchFamily="18" charset="0"/>
              </a:rPr>
            </a:br>
            <a:r>
              <a:rPr lang="en-US" sz="3200" dirty="0">
                <a:latin typeface="Times New Roman" panose="02020603050405020304" pitchFamily="18" charset="0"/>
                <a:cs typeface="Times New Roman" panose="02020603050405020304" pitchFamily="18" charset="0"/>
              </a:rPr>
              <a:t>Environmental factors</a:t>
            </a:r>
            <a:br>
              <a:rPr lang="en-US" sz="3200" dirty="0">
                <a:latin typeface="Times New Roman" panose="02020603050405020304" pitchFamily="18" charset="0"/>
                <a:cs typeface="Times New Roman" panose="02020603050405020304" pitchFamily="18" charset="0"/>
              </a:rPr>
            </a:br>
            <a:r>
              <a:rPr lang="en-US" sz="3200" dirty="0">
                <a:latin typeface="Times New Roman" panose="02020603050405020304" pitchFamily="18" charset="0"/>
                <a:cs typeface="Times New Roman" panose="02020603050405020304" pitchFamily="18" charset="0"/>
              </a:rPr>
              <a:t>↓</a:t>
            </a:r>
          </a:p>
          <a:p>
            <a:pPr algn="ctr">
              <a:lnSpc>
                <a:spcPct val="150000"/>
              </a:lnSpc>
              <a:buNone/>
            </a:pPr>
            <a:r>
              <a:rPr lang="en-US" sz="3200" dirty="0">
                <a:latin typeface="Times New Roman" panose="02020603050405020304" pitchFamily="18" charset="0"/>
                <a:cs typeface="Times New Roman" panose="02020603050405020304" pitchFamily="18" charset="0"/>
              </a:rPr>
              <a:t>Holistic Service Delivery</a:t>
            </a:r>
          </a:p>
        </p:txBody>
      </p:sp>
      <p:sp>
        <p:nvSpPr>
          <p:cNvPr id="8" name="TextBox 7">
            <a:extLst>
              <a:ext uri="{FF2B5EF4-FFF2-40B4-BE49-F238E27FC236}">
                <a16:creationId xmlns:a16="http://schemas.microsoft.com/office/drawing/2014/main" id="{627B0DB2-6DAD-96F4-3550-102A83F2F023}"/>
              </a:ext>
            </a:extLst>
          </p:cNvPr>
          <p:cNvSpPr txBox="1"/>
          <p:nvPr/>
        </p:nvSpPr>
        <p:spPr>
          <a:xfrm>
            <a:off x="651710" y="2353706"/>
            <a:ext cx="11490158" cy="5913157"/>
          </a:xfrm>
          <a:prstGeom prst="rect">
            <a:avLst/>
          </a:prstGeom>
          <a:noFill/>
        </p:spPr>
        <p:txBody>
          <a:bodyPr wrap="square">
            <a:spAutoFit/>
          </a:bodyPr>
          <a:lstStyle/>
          <a:p>
            <a:pPr marL="457200" indent="-457200">
              <a:lnSpc>
                <a:spcPct val="150000"/>
              </a:lnSpc>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Biological factors guide diagnosis and clinical treatment. </a:t>
            </a:r>
          </a:p>
          <a:p>
            <a:pPr marL="457200" indent="-457200">
              <a:lnSpc>
                <a:spcPct val="150000"/>
              </a:lnSpc>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Psychological factors influence </a:t>
            </a:r>
            <a:r>
              <a:rPr lang="en-US" sz="3200" dirty="0" err="1">
                <a:latin typeface="Times New Roman" panose="02020603050405020304" pitchFamily="18" charset="0"/>
                <a:cs typeface="Times New Roman" panose="02020603050405020304" pitchFamily="18" charset="0"/>
              </a:rPr>
              <a:t>behaviour</a:t>
            </a:r>
            <a:r>
              <a:rPr lang="en-US" sz="3200" dirty="0">
                <a:latin typeface="Times New Roman" panose="02020603050405020304" pitchFamily="18" charset="0"/>
                <a:cs typeface="Times New Roman" panose="02020603050405020304" pitchFamily="18" charset="0"/>
              </a:rPr>
              <a:t> and coping. </a:t>
            </a:r>
          </a:p>
          <a:p>
            <a:pPr marL="457200" indent="-457200">
              <a:lnSpc>
                <a:spcPct val="150000"/>
              </a:lnSpc>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Social factors shape access and health outcomes (Almeida </a:t>
            </a:r>
            <a:r>
              <a:rPr lang="en-US" sz="3200" i="1" dirty="0">
                <a:latin typeface="Times New Roman" panose="02020603050405020304" pitchFamily="18" charset="0"/>
                <a:cs typeface="Times New Roman" panose="02020603050405020304" pitchFamily="18" charset="0"/>
              </a:rPr>
              <a:t>et al. </a:t>
            </a:r>
            <a:r>
              <a:rPr lang="en-US" sz="3200" dirty="0">
                <a:latin typeface="Times New Roman" panose="02020603050405020304" pitchFamily="18" charset="0"/>
                <a:cs typeface="Times New Roman" panose="02020603050405020304" pitchFamily="18" charset="0"/>
              </a:rPr>
              <a:t>2024). </a:t>
            </a:r>
          </a:p>
          <a:p>
            <a:pPr marL="457200" indent="-457200">
              <a:lnSpc>
                <a:spcPct val="150000"/>
              </a:lnSpc>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Environmental factors influence everyday health opportunities. </a:t>
            </a:r>
          </a:p>
          <a:p>
            <a:pPr marL="457200" indent="-457200">
              <a:lnSpc>
                <a:spcPct val="150000"/>
              </a:lnSpc>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Integrated assessment supports </a:t>
            </a:r>
            <a:r>
              <a:rPr lang="en-US" sz="3200" dirty="0" err="1">
                <a:latin typeface="Times New Roman" panose="02020603050405020304" pitchFamily="18" charset="0"/>
                <a:cs typeface="Times New Roman" panose="02020603050405020304" pitchFamily="18" charset="0"/>
              </a:rPr>
              <a:t>personalised</a:t>
            </a:r>
            <a:r>
              <a:rPr lang="en-US" sz="3200" dirty="0">
                <a:latin typeface="Times New Roman" panose="02020603050405020304" pitchFamily="18" charset="0"/>
                <a:cs typeface="Times New Roman" panose="02020603050405020304" pitchFamily="18" charset="0"/>
              </a:rPr>
              <a:t> healthcare planning. </a:t>
            </a:r>
          </a:p>
          <a:p>
            <a:pPr>
              <a:lnSpc>
                <a:spcPct val="150000"/>
              </a:lnSpc>
              <a:buNone/>
            </a:pPr>
            <a:r>
              <a:rPr lang="en-US" sz="3200" b="1" dirty="0">
                <a:latin typeface="Times New Roman" panose="02020603050405020304" pitchFamily="18" charset="0"/>
                <a:cs typeface="Times New Roman" panose="02020603050405020304" pitchFamily="18" charset="0"/>
              </a:rPr>
              <a:t>Critical point: </a:t>
            </a:r>
            <a:r>
              <a:rPr lang="en-US" sz="3200" dirty="0">
                <a:latin typeface="Times New Roman" panose="02020603050405020304" pitchFamily="18" charset="0"/>
                <a:cs typeface="Times New Roman" panose="02020603050405020304" pitchFamily="18" charset="0"/>
              </a:rPr>
              <a:t>The ecological perspective extends beyond individual </a:t>
            </a:r>
            <a:r>
              <a:rPr lang="en-US" sz="3200" dirty="0" err="1">
                <a:latin typeface="Times New Roman" panose="02020603050405020304" pitchFamily="18" charset="0"/>
                <a:cs typeface="Times New Roman" panose="02020603050405020304" pitchFamily="18" charset="0"/>
              </a:rPr>
              <a:t>behaviour</a:t>
            </a:r>
            <a:r>
              <a:rPr lang="en-US" sz="3200" dirty="0">
                <a:latin typeface="Times New Roman" panose="02020603050405020304" pitchFamily="18" charset="0"/>
                <a:cs typeface="Times New Roman" panose="02020603050405020304" pitchFamily="18" charset="0"/>
              </a:rPr>
              <a:t> by </a:t>
            </a:r>
            <a:r>
              <a:rPr lang="en-US" sz="3200" dirty="0" err="1">
                <a:latin typeface="Times New Roman" panose="02020603050405020304" pitchFamily="18" charset="0"/>
                <a:cs typeface="Times New Roman" panose="02020603050405020304" pitchFamily="18" charset="0"/>
              </a:rPr>
              <a:t>recognising</a:t>
            </a:r>
            <a:r>
              <a:rPr lang="en-US" sz="3200" dirty="0">
                <a:latin typeface="Times New Roman" panose="02020603050405020304" pitchFamily="18" charset="0"/>
                <a:cs typeface="Times New Roman" panose="02020603050405020304" pitchFamily="18" charset="0"/>
              </a:rPr>
              <a:t> structural influences on health.</a:t>
            </a:r>
          </a:p>
        </p:txBody>
      </p:sp>
      <p:sp>
        <p:nvSpPr>
          <p:cNvPr id="5" name="Slide Number Placeholder 4">
            <a:extLst>
              <a:ext uri="{FF2B5EF4-FFF2-40B4-BE49-F238E27FC236}">
                <a16:creationId xmlns:a16="http://schemas.microsoft.com/office/drawing/2014/main" id="{30649ADA-84C3-9680-CA6F-5532F52661C6}"/>
              </a:ext>
            </a:extLst>
          </p:cNvPr>
          <p:cNvSpPr>
            <a:spLocks noGrp="1"/>
          </p:cNvSpPr>
          <p:nvPr>
            <p:ph type="sldNum" sz="quarter" idx="12"/>
          </p:nvPr>
        </p:nvSpPr>
        <p:spPr/>
        <p:txBody>
          <a:bodyPr/>
          <a:lstStyle/>
          <a:p>
            <a:fld id="{B6F15528-21DE-4FAA-801E-634DDDAF4B2B}" type="slidenum">
              <a:rPr lang="en-US" smtClean="0"/>
              <a:t>5</a:t>
            </a:fld>
            <a:endParaRPr lang="en-US"/>
          </a:p>
        </p:txBody>
      </p:sp>
    </p:spTree>
    <p:extLst>
      <p:ext uri="{BB962C8B-B14F-4D97-AF65-F5344CB8AC3E}">
        <p14:creationId xmlns:p14="http://schemas.microsoft.com/office/powerpoint/2010/main" val="36301632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9EFEC"/>
        </a:solidFill>
        <a:effectLst/>
      </p:bgPr>
    </p:bg>
    <p:spTree>
      <p:nvGrpSpPr>
        <p:cNvPr id="1" name="">
          <a:extLst>
            <a:ext uri="{FF2B5EF4-FFF2-40B4-BE49-F238E27FC236}">
              <a16:creationId xmlns:a16="http://schemas.microsoft.com/office/drawing/2014/main" id="{71C0D64A-514D-FB8E-8C83-E5B67717A2A8}"/>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F2668198-6451-2CAA-109F-67C68A61647E}"/>
              </a:ext>
            </a:extLst>
          </p:cNvPr>
          <p:cNvGrpSpPr/>
          <p:nvPr/>
        </p:nvGrpSpPr>
        <p:grpSpPr>
          <a:xfrm>
            <a:off x="304800" y="2324100"/>
            <a:ext cx="10896600" cy="7962900"/>
            <a:chOff x="0" y="0"/>
            <a:chExt cx="3255608" cy="433237"/>
          </a:xfrm>
        </p:grpSpPr>
        <p:sp>
          <p:nvSpPr>
            <p:cNvPr id="3" name="Freeform 3">
              <a:extLst>
                <a:ext uri="{FF2B5EF4-FFF2-40B4-BE49-F238E27FC236}">
                  <a16:creationId xmlns:a16="http://schemas.microsoft.com/office/drawing/2014/main" id="{CD0EC49D-8B47-CBED-437A-0386498561E5}"/>
                </a:ext>
              </a:extLst>
            </p:cNvPr>
            <p:cNvSpPr/>
            <p:nvPr/>
          </p:nvSpPr>
          <p:spPr>
            <a:xfrm>
              <a:off x="0" y="0"/>
              <a:ext cx="3255608" cy="433237"/>
            </a:xfrm>
            <a:custGeom>
              <a:avLst/>
              <a:gdLst/>
              <a:ahLst/>
              <a:cxnLst/>
              <a:rect l="l" t="t" r="r" b="b"/>
              <a:pathLst>
                <a:path w="3255608" h="433237">
                  <a:moveTo>
                    <a:pt x="12526" y="0"/>
                  </a:moveTo>
                  <a:lnTo>
                    <a:pt x="3243082" y="0"/>
                  </a:lnTo>
                  <a:cubicBezTo>
                    <a:pt x="3246404" y="0"/>
                    <a:pt x="3249590" y="1320"/>
                    <a:pt x="3251939" y="3669"/>
                  </a:cubicBezTo>
                  <a:cubicBezTo>
                    <a:pt x="3254288" y="6018"/>
                    <a:pt x="3255608" y="9204"/>
                    <a:pt x="3255608" y="12526"/>
                  </a:cubicBezTo>
                  <a:lnTo>
                    <a:pt x="3255608" y="420710"/>
                  </a:lnTo>
                  <a:cubicBezTo>
                    <a:pt x="3255608" y="427628"/>
                    <a:pt x="3250000" y="433237"/>
                    <a:pt x="3243082" y="433237"/>
                  </a:cubicBezTo>
                  <a:lnTo>
                    <a:pt x="12526" y="433237"/>
                  </a:lnTo>
                  <a:cubicBezTo>
                    <a:pt x="5608" y="433237"/>
                    <a:pt x="0" y="427628"/>
                    <a:pt x="0" y="420710"/>
                  </a:cubicBezTo>
                  <a:lnTo>
                    <a:pt x="0" y="12526"/>
                  </a:lnTo>
                  <a:cubicBezTo>
                    <a:pt x="0" y="5608"/>
                    <a:pt x="5608" y="0"/>
                    <a:pt x="12526" y="0"/>
                  </a:cubicBezTo>
                  <a:close/>
                </a:path>
              </a:pathLst>
            </a:custGeom>
            <a:gradFill rotWithShape="1">
              <a:gsLst>
                <a:gs pos="0">
                  <a:srgbClr val="C4DAD2">
                    <a:alpha val="100000"/>
                  </a:srgbClr>
                </a:gs>
                <a:gs pos="50000">
                  <a:srgbClr val="E9EFEC">
                    <a:alpha val="100000"/>
                  </a:srgbClr>
                </a:gs>
                <a:gs pos="100000">
                  <a:srgbClr val="C4DAD2">
                    <a:alpha val="100000"/>
                  </a:srgbClr>
                </a:gs>
              </a:gsLst>
              <a:lin ang="0"/>
            </a:gradFill>
          </p:spPr>
          <p:txBody>
            <a:bodyPr/>
            <a:lstStyle/>
            <a:p>
              <a:endParaRPr lang="en-GB"/>
            </a:p>
          </p:txBody>
        </p:sp>
        <p:sp>
          <p:nvSpPr>
            <p:cNvPr id="4" name="TextBox 4">
              <a:extLst>
                <a:ext uri="{FF2B5EF4-FFF2-40B4-BE49-F238E27FC236}">
                  <a16:creationId xmlns:a16="http://schemas.microsoft.com/office/drawing/2014/main" id="{ADCB64B5-1973-A603-01A9-A6D13E0A69B8}"/>
                </a:ext>
              </a:extLst>
            </p:cNvPr>
            <p:cNvSpPr txBox="1"/>
            <p:nvPr/>
          </p:nvSpPr>
          <p:spPr>
            <a:xfrm>
              <a:off x="0" y="-38100"/>
              <a:ext cx="3255608" cy="471337"/>
            </a:xfrm>
            <a:prstGeom prst="rect">
              <a:avLst/>
            </a:prstGeom>
          </p:spPr>
          <p:txBody>
            <a:bodyPr lIns="50800" tIns="50800" rIns="50800" bIns="50800" rtlCol="0" anchor="ctr"/>
            <a:lstStyle/>
            <a:p>
              <a:pPr algn="ctr">
                <a:lnSpc>
                  <a:spcPts val="2660"/>
                </a:lnSpc>
                <a:spcBef>
                  <a:spcPct val="0"/>
                </a:spcBef>
              </a:pPr>
              <a:endParaRPr sz="2000"/>
            </a:p>
          </p:txBody>
        </p:sp>
      </p:grpSp>
      <p:sp>
        <p:nvSpPr>
          <p:cNvPr id="18" name="TextBox 18">
            <a:extLst>
              <a:ext uri="{FF2B5EF4-FFF2-40B4-BE49-F238E27FC236}">
                <a16:creationId xmlns:a16="http://schemas.microsoft.com/office/drawing/2014/main" id="{44889750-79A6-2043-4866-FC366AF8AFE8}"/>
              </a:ext>
            </a:extLst>
          </p:cNvPr>
          <p:cNvSpPr txBox="1"/>
          <p:nvPr/>
        </p:nvSpPr>
        <p:spPr>
          <a:xfrm>
            <a:off x="1643933" y="749223"/>
            <a:ext cx="15080810" cy="920958"/>
          </a:xfrm>
          <a:prstGeom prst="rect">
            <a:avLst/>
          </a:prstGeom>
        </p:spPr>
        <p:txBody>
          <a:bodyPr wrap="square" lIns="0" tIns="0" rIns="0" bIns="0" rtlCol="0" anchor="t">
            <a:spAutoFit/>
          </a:bodyPr>
          <a:lstStyle/>
          <a:p>
            <a:pPr algn="ctr">
              <a:lnSpc>
                <a:spcPts val="7680"/>
              </a:lnSpc>
            </a:pPr>
            <a:r>
              <a:rPr lang="en-US" sz="6000" b="1" dirty="0">
                <a:solidFill>
                  <a:srgbClr val="16423C"/>
                </a:solidFill>
                <a:latin typeface="Times New Roman" panose="02020603050405020304" pitchFamily="18" charset="0"/>
                <a:ea typeface="Garet Bold"/>
                <a:cs typeface="Times New Roman" panose="02020603050405020304" pitchFamily="18" charset="0"/>
                <a:sym typeface="Garet Bold"/>
              </a:rPr>
              <a:t>Sustainable Development and SDG 3</a:t>
            </a:r>
          </a:p>
        </p:txBody>
      </p:sp>
      <p:sp>
        <p:nvSpPr>
          <p:cNvPr id="7" name="TextBox 6">
            <a:extLst>
              <a:ext uri="{FF2B5EF4-FFF2-40B4-BE49-F238E27FC236}">
                <a16:creationId xmlns:a16="http://schemas.microsoft.com/office/drawing/2014/main" id="{AA0B9EBA-DADC-6FE7-F101-6EA721B5776D}"/>
              </a:ext>
            </a:extLst>
          </p:cNvPr>
          <p:cNvSpPr txBox="1"/>
          <p:nvPr/>
        </p:nvSpPr>
        <p:spPr>
          <a:xfrm>
            <a:off x="790286" y="2647036"/>
            <a:ext cx="9925628" cy="6241837"/>
          </a:xfrm>
          <a:prstGeom prst="rect">
            <a:avLst/>
          </a:prstGeom>
          <a:noFill/>
        </p:spPr>
        <p:txBody>
          <a:bodyPr wrap="square">
            <a:spAutoFit/>
          </a:bodyPr>
          <a:lstStyle/>
          <a:p>
            <a:pPr>
              <a:lnSpc>
                <a:spcPct val="150000"/>
              </a:lnSpc>
              <a:buNone/>
            </a:pPr>
            <a:r>
              <a:rPr lang="en-US" sz="3000" b="1" dirty="0">
                <a:latin typeface="Times New Roman" panose="02020603050405020304" pitchFamily="18" charset="0"/>
                <a:cs typeface="Times New Roman" panose="02020603050405020304" pitchFamily="18" charset="0"/>
              </a:rPr>
              <a:t>Sustainable Development Goal 3</a:t>
            </a:r>
          </a:p>
          <a:p>
            <a:pPr>
              <a:lnSpc>
                <a:spcPct val="150000"/>
              </a:lnSpc>
              <a:buNone/>
            </a:pPr>
            <a:r>
              <a:rPr lang="en-US" sz="3000" b="1" dirty="0">
                <a:latin typeface="Times New Roman" panose="02020603050405020304" pitchFamily="18" charset="0"/>
                <a:cs typeface="Times New Roman" panose="02020603050405020304" pitchFamily="18" charset="0"/>
              </a:rPr>
              <a:t>SDG 3: Good Health and Wellbeing</a:t>
            </a:r>
          </a:p>
          <a:p>
            <a:pPr marL="457200" indent="-457200">
              <a:lnSpc>
                <a:spcPct val="15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SDG 3 promotes healthy lives across ages (Long, 2022). </a:t>
            </a:r>
          </a:p>
          <a:p>
            <a:pPr marL="457200" indent="-457200">
              <a:lnSpc>
                <a:spcPct val="15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Prevention reduces avoidable illness and healthcare demand. </a:t>
            </a:r>
          </a:p>
          <a:p>
            <a:pPr marL="457200" indent="-457200">
              <a:lnSpc>
                <a:spcPct val="15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Universal coverage improves access to essential services. </a:t>
            </a:r>
          </a:p>
          <a:p>
            <a:pPr marL="457200" indent="-457200">
              <a:lnSpc>
                <a:spcPct val="15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Mental wellbeing forms part of sustainable health. </a:t>
            </a:r>
          </a:p>
          <a:p>
            <a:pPr marL="457200" indent="-457200">
              <a:lnSpc>
                <a:spcPct val="150000"/>
              </a:lnSpc>
              <a:buFont typeface="Arial" panose="020B0604020202020204" pitchFamily="34" charset="0"/>
              <a:buChar char="•"/>
            </a:pPr>
            <a:r>
              <a:rPr lang="en-US" sz="3000" dirty="0">
                <a:latin typeface="Times New Roman" panose="02020603050405020304" pitchFamily="18" charset="0"/>
                <a:cs typeface="Times New Roman" panose="02020603050405020304" pitchFamily="18" charset="0"/>
              </a:rPr>
              <a:t>Environmental conditions directly influence population health. </a:t>
            </a:r>
          </a:p>
          <a:p>
            <a:pPr>
              <a:lnSpc>
                <a:spcPct val="150000"/>
              </a:lnSpc>
              <a:buNone/>
            </a:pPr>
            <a:r>
              <a:rPr lang="en-US" sz="3000" b="1" dirty="0">
                <a:latin typeface="Times New Roman" panose="02020603050405020304" pitchFamily="18" charset="0"/>
                <a:cs typeface="Times New Roman" panose="02020603050405020304" pitchFamily="18" charset="0"/>
              </a:rPr>
              <a:t>SDG 3 → Prevention → Equity → Sustainability</a:t>
            </a:r>
          </a:p>
        </p:txBody>
      </p:sp>
      <p:pic>
        <p:nvPicPr>
          <p:cNvPr id="5" name="Picture 4" descr="SUSTAINABLE DEVELOPMENT GOAL 3: Ensure healthy lives and promote well-being  for all at all ages. | SociSDG">
            <a:extLst>
              <a:ext uri="{FF2B5EF4-FFF2-40B4-BE49-F238E27FC236}">
                <a16:creationId xmlns:a16="http://schemas.microsoft.com/office/drawing/2014/main" id="{44D9E20A-206F-FC71-5CB2-68D3CFB45B71}"/>
              </a:ext>
            </a:extLst>
          </p:cNvPr>
          <p:cNvPicPr>
            <a:picLocks noChangeAspect="1"/>
          </p:cNvPicPr>
          <p:nvPr/>
        </p:nvPicPr>
        <p:blipFill>
          <a:blip r:embed="rId3"/>
          <a:srcRect l="9061" t="15920" r="5628" b="14428"/>
          <a:stretch>
            <a:fillRect/>
          </a:stretch>
        </p:blipFill>
        <p:spPr>
          <a:xfrm>
            <a:off x="11430000" y="3390900"/>
            <a:ext cx="6710622" cy="4431543"/>
          </a:xfrm>
          <a:prstGeom prst="rect">
            <a:avLst/>
          </a:prstGeom>
        </p:spPr>
      </p:pic>
      <p:sp>
        <p:nvSpPr>
          <p:cNvPr id="6" name="Slide Number Placeholder 5">
            <a:extLst>
              <a:ext uri="{FF2B5EF4-FFF2-40B4-BE49-F238E27FC236}">
                <a16:creationId xmlns:a16="http://schemas.microsoft.com/office/drawing/2014/main" id="{E4415C07-510B-EA1C-D359-7BE59A450308}"/>
              </a:ext>
            </a:extLst>
          </p:cNvPr>
          <p:cNvSpPr>
            <a:spLocks noGrp="1"/>
          </p:cNvSpPr>
          <p:nvPr>
            <p:ph type="sldNum" sz="quarter" idx="12"/>
          </p:nvPr>
        </p:nvSpPr>
        <p:spPr/>
        <p:txBody>
          <a:bodyPr/>
          <a:lstStyle/>
          <a:p>
            <a:fld id="{B6F15528-21DE-4FAA-801E-634DDDAF4B2B}" type="slidenum">
              <a:rPr lang="en-US" smtClean="0"/>
              <a:t>6</a:t>
            </a:fld>
            <a:endParaRPr lang="en-US"/>
          </a:p>
        </p:txBody>
      </p:sp>
    </p:spTree>
    <p:extLst>
      <p:ext uri="{BB962C8B-B14F-4D97-AF65-F5344CB8AC3E}">
        <p14:creationId xmlns:p14="http://schemas.microsoft.com/office/powerpoint/2010/main" val="32102401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E9EFEC"/>
        </a:solidFill>
        <a:effectLst/>
      </p:bgPr>
    </p:bg>
    <p:spTree>
      <p:nvGrpSpPr>
        <p:cNvPr id="1" name="">
          <a:extLst>
            <a:ext uri="{FF2B5EF4-FFF2-40B4-BE49-F238E27FC236}">
              <a16:creationId xmlns:a16="http://schemas.microsoft.com/office/drawing/2014/main" id="{BFDD9AB6-BD77-AF3A-C0CC-B166CD60CC5F}"/>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F4A678A7-0AE0-52E7-C7A6-7F86135C2598}"/>
              </a:ext>
            </a:extLst>
          </p:cNvPr>
          <p:cNvGrpSpPr/>
          <p:nvPr/>
        </p:nvGrpSpPr>
        <p:grpSpPr>
          <a:xfrm>
            <a:off x="495299" y="2060855"/>
            <a:ext cx="17297402" cy="7213677"/>
            <a:chOff x="0" y="0"/>
            <a:chExt cx="3255608" cy="433237"/>
          </a:xfrm>
        </p:grpSpPr>
        <p:sp>
          <p:nvSpPr>
            <p:cNvPr id="3" name="Freeform 3">
              <a:extLst>
                <a:ext uri="{FF2B5EF4-FFF2-40B4-BE49-F238E27FC236}">
                  <a16:creationId xmlns:a16="http://schemas.microsoft.com/office/drawing/2014/main" id="{FB73A713-0CF9-1213-879F-325609E55F22}"/>
                </a:ext>
              </a:extLst>
            </p:cNvPr>
            <p:cNvSpPr/>
            <p:nvPr/>
          </p:nvSpPr>
          <p:spPr>
            <a:xfrm>
              <a:off x="0" y="0"/>
              <a:ext cx="3255608" cy="433237"/>
            </a:xfrm>
            <a:custGeom>
              <a:avLst/>
              <a:gdLst/>
              <a:ahLst/>
              <a:cxnLst/>
              <a:rect l="l" t="t" r="r" b="b"/>
              <a:pathLst>
                <a:path w="3255608" h="433237">
                  <a:moveTo>
                    <a:pt x="12526" y="0"/>
                  </a:moveTo>
                  <a:lnTo>
                    <a:pt x="3243082" y="0"/>
                  </a:lnTo>
                  <a:cubicBezTo>
                    <a:pt x="3246404" y="0"/>
                    <a:pt x="3249590" y="1320"/>
                    <a:pt x="3251939" y="3669"/>
                  </a:cubicBezTo>
                  <a:cubicBezTo>
                    <a:pt x="3254288" y="6018"/>
                    <a:pt x="3255608" y="9204"/>
                    <a:pt x="3255608" y="12526"/>
                  </a:cubicBezTo>
                  <a:lnTo>
                    <a:pt x="3255608" y="420710"/>
                  </a:lnTo>
                  <a:cubicBezTo>
                    <a:pt x="3255608" y="427628"/>
                    <a:pt x="3250000" y="433237"/>
                    <a:pt x="3243082" y="433237"/>
                  </a:cubicBezTo>
                  <a:lnTo>
                    <a:pt x="12526" y="433237"/>
                  </a:lnTo>
                  <a:cubicBezTo>
                    <a:pt x="5608" y="433237"/>
                    <a:pt x="0" y="427628"/>
                    <a:pt x="0" y="420710"/>
                  </a:cubicBezTo>
                  <a:lnTo>
                    <a:pt x="0" y="12526"/>
                  </a:lnTo>
                  <a:cubicBezTo>
                    <a:pt x="0" y="5608"/>
                    <a:pt x="5608" y="0"/>
                    <a:pt x="12526" y="0"/>
                  </a:cubicBezTo>
                  <a:close/>
                </a:path>
              </a:pathLst>
            </a:custGeom>
            <a:gradFill rotWithShape="1">
              <a:gsLst>
                <a:gs pos="0">
                  <a:srgbClr val="C4DAD2">
                    <a:alpha val="100000"/>
                  </a:srgbClr>
                </a:gs>
                <a:gs pos="50000">
                  <a:srgbClr val="E9EFEC">
                    <a:alpha val="100000"/>
                  </a:srgbClr>
                </a:gs>
                <a:gs pos="100000">
                  <a:srgbClr val="C4DAD2">
                    <a:alpha val="100000"/>
                  </a:srgbClr>
                </a:gs>
              </a:gsLst>
              <a:lin ang="0"/>
            </a:gradFill>
          </p:spPr>
          <p:txBody>
            <a:bodyPr/>
            <a:lstStyle/>
            <a:p>
              <a:endParaRPr lang="en-GB"/>
            </a:p>
          </p:txBody>
        </p:sp>
        <p:sp>
          <p:nvSpPr>
            <p:cNvPr id="4" name="TextBox 4">
              <a:extLst>
                <a:ext uri="{FF2B5EF4-FFF2-40B4-BE49-F238E27FC236}">
                  <a16:creationId xmlns:a16="http://schemas.microsoft.com/office/drawing/2014/main" id="{B9553B33-E272-F86C-049E-6623864D93DF}"/>
                </a:ext>
              </a:extLst>
            </p:cNvPr>
            <p:cNvSpPr txBox="1"/>
            <p:nvPr/>
          </p:nvSpPr>
          <p:spPr>
            <a:xfrm>
              <a:off x="0" y="-38100"/>
              <a:ext cx="3255608" cy="471337"/>
            </a:xfrm>
            <a:prstGeom prst="rect">
              <a:avLst/>
            </a:prstGeom>
          </p:spPr>
          <p:txBody>
            <a:bodyPr lIns="50800" tIns="50800" rIns="50800" bIns="50800" rtlCol="0" anchor="ctr"/>
            <a:lstStyle/>
            <a:p>
              <a:pPr algn="ctr">
                <a:lnSpc>
                  <a:spcPts val="2660"/>
                </a:lnSpc>
                <a:spcBef>
                  <a:spcPct val="0"/>
                </a:spcBef>
              </a:pPr>
              <a:endParaRPr sz="2000"/>
            </a:p>
          </p:txBody>
        </p:sp>
      </p:grpSp>
      <p:sp>
        <p:nvSpPr>
          <p:cNvPr id="18" name="TextBox 18">
            <a:extLst>
              <a:ext uri="{FF2B5EF4-FFF2-40B4-BE49-F238E27FC236}">
                <a16:creationId xmlns:a16="http://schemas.microsoft.com/office/drawing/2014/main" id="{6BBE4EFF-B38F-7B9A-0FB4-A0F9DB875551}"/>
              </a:ext>
            </a:extLst>
          </p:cNvPr>
          <p:cNvSpPr txBox="1"/>
          <p:nvPr/>
        </p:nvSpPr>
        <p:spPr>
          <a:xfrm>
            <a:off x="1643933" y="749223"/>
            <a:ext cx="15080810" cy="920958"/>
          </a:xfrm>
          <a:prstGeom prst="rect">
            <a:avLst/>
          </a:prstGeom>
        </p:spPr>
        <p:txBody>
          <a:bodyPr wrap="square" lIns="0" tIns="0" rIns="0" bIns="0" rtlCol="0" anchor="t">
            <a:spAutoFit/>
          </a:bodyPr>
          <a:lstStyle/>
          <a:p>
            <a:pPr algn="ctr">
              <a:lnSpc>
                <a:spcPts val="7680"/>
              </a:lnSpc>
            </a:pPr>
            <a:r>
              <a:rPr lang="en-US" sz="6000" b="1" dirty="0">
                <a:solidFill>
                  <a:srgbClr val="16423C"/>
                </a:solidFill>
                <a:latin typeface="Times New Roman" panose="02020603050405020304" pitchFamily="18" charset="0"/>
                <a:ea typeface="Garet Bold"/>
                <a:cs typeface="Times New Roman" panose="02020603050405020304" pitchFamily="18" charset="0"/>
                <a:sym typeface="Garet Bold"/>
              </a:rPr>
              <a:t>Health in All Policies</a:t>
            </a:r>
          </a:p>
        </p:txBody>
      </p:sp>
      <p:sp>
        <p:nvSpPr>
          <p:cNvPr id="8" name="TextBox 7">
            <a:extLst>
              <a:ext uri="{FF2B5EF4-FFF2-40B4-BE49-F238E27FC236}">
                <a16:creationId xmlns:a16="http://schemas.microsoft.com/office/drawing/2014/main" id="{9C86C970-F221-B238-F484-BBF718823CA3}"/>
              </a:ext>
            </a:extLst>
          </p:cNvPr>
          <p:cNvSpPr txBox="1"/>
          <p:nvPr/>
        </p:nvSpPr>
        <p:spPr>
          <a:xfrm>
            <a:off x="854551" y="2199742"/>
            <a:ext cx="9085230" cy="6651821"/>
          </a:xfrm>
          <a:prstGeom prst="rect">
            <a:avLst/>
          </a:prstGeom>
          <a:noFill/>
        </p:spPr>
        <p:txBody>
          <a:bodyPr wrap="square">
            <a:spAutoFit/>
          </a:bodyPr>
          <a:lstStyle/>
          <a:p>
            <a:pPr marL="342900" lvl="0" indent="-342900">
              <a:lnSpc>
                <a:spcPct val="150000"/>
              </a:lnSpc>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Health outcomes depend upon multiple policy sectors. </a:t>
            </a:r>
          </a:p>
          <a:p>
            <a:pPr marL="342900" lvl="0" indent="-342900">
              <a:lnSpc>
                <a:spcPct val="150000"/>
              </a:lnSpc>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Health in All Policies encourages cross-sector collaboration (Leifheit </a:t>
            </a:r>
            <a:r>
              <a:rPr lang="en-US" sz="3200" i="1" dirty="0">
                <a:latin typeface="Times New Roman" panose="02020603050405020304" pitchFamily="18" charset="0"/>
                <a:cs typeface="Times New Roman" panose="02020603050405020304" pitchFamily="18" charset="0"/>
              </a:rPr>
              <a:t>et al</a:t>
            </a:r>
            <a:r>
              <a:rPr lang="en-US" sz="3200" dirty="0">
                <a:latin typeface="Times New Roman" panose="02020603050405020304" pitchFamily="18" charset="0"/>
                <a:cs typeface="Times New Roman" panose="02020603050405020304" pitchFamily="18" charset="0"/>
              </a:rPr>
              <a:t>. 2022). </a:t>
            </a:r>
          </a:p>
          <a:p>
            <a:pPr marL="342900" lvl="0" indent="-342900">
              <a:lnSpc>
                <a:spcPct val="150000"/>
              </a:lnSpc>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Housing conditions can influence physical and mental health. </a:t>
            </a:r>
          </a:p>
          <a:p>
            <a:pPr marL="342900" lvl="0" indent="-342900">
              <a:lnSpc>
                <a:spcPct val="150000"/>
              </a:lnSpc>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Transport policies can affect activity and pollution. </a:t>
            </a:r>
          </a:p>
          <a:p>
            <a:pPr marL="342900" lvl="0" indent="-342900">
              <a:lnSpc>
                <a:spcPct val="150000"/>
              </a:lnSpc>
              <a:buFont typeface="Arial" panose="020B0604020202020204" pitchFamily="34" charset="0"/>
              <a:buChar char="•"/>
            </a:pPr>
            <a:r>
              <a:rPr lang="en-US" sz="3200" b="1" dirty="0">
                <a:latin typeface="Times New Roman" panose="02020603050405020304" pitchFamily="18" charset="0"/>
                <a:cs typeface="Times New Roman" panose="02020603050405020304" pitchFamily="18" charset="0"/>
              </a:rPr>
              <a:t>Critical issue: </a:t>
            </a:r>
            <a:r>
              <a:rPr lang="en-US" sz="3200" dirty="0">
                <a:latin typeface="Times New Roman" panose="02020603050405020304" pitchFamily="18" charset="0"/>
                <a:cs typeface="Times New Roman" panose="02020603050405020304" pitchFamily="18" charset="0"/>
              </a:rPr>
              <a:t>Healthcare services cannot independently address every determinant of health.</a:t>
            </a:r>
          </a:p>
        </p:txBody>
      </p:sp>
      <p:sp>
        <p:nvSpPr>
          <p:cNvPr id="7" name="TextBox 6">
            <a:extLst>
              <a:ext uri="{FF2B5EF4-FFF2-40B4-BE49-F238E27FC236}">
                <a16:creationId xmlns:a16="http://schemas.microsoft.com/office/drawing/2014/main" id="{E0D0A931-D4EE-1034-7A7B-A9F3EC0E6852}"/>
              </a:ext>
            </a:extLst>
          </p:cNvPr>
          <p:cNvSpPr txBox="1"/>
          <p:nvPr/>
        </p:nvSpPr>
        <p:spPr>
          <a:xfrm>
            <a:off x="10363200" y="2711116"/>
            <a:ext cx="7162800" cy="4524315"/>
          </a:xfrm>
          <a:prstGeom prst="rect">
            <a:avLst/>
          </a:prstGeom>
          <a:noFill/>
        </p:spPr>
        <p:txBody>
          <a:bodyPr wrap="square">
            <a:spAutoFit/>
          </a:bodyPr>
          <a:lstStyle/>
          <a:p>
            <a:pPr algn="ctr">
              <a:buNone/>
            </a:pPr>
            <a:r>
              <a:rPr lang="en-IN" sz="3200" b="1" dirty="0">
                <a:latin typeface="Times New Roman" panose="02020603050405020304" pitchFamily="18" charset="0"/>
                <a:cs typeface="Times New Roman" panose="02020603050405020304" pitchFamily="18" charset="0"/>
              </a:rPr>
              <a:t>Integrating Health Across Policy Areas</a:t>
            </a:r>
          </a:p>
          <a:p>
            <a:pPr algn="ctr">
              <a:buNone/>
            </a:pPr>
            <a:r>
              <a:rPr lang="en-IN" sz="3200" b="1" dirty="0">
                <a:latin typeface="Times New Roman" panose="02020603050405020304" pitchFamily="18" charset="0"/>
                <a:cs typeface="Times New Roman" panose="02020603050405020304" pitchFamily="18" charset="0"/>
              </a:rPr>
              <a:t>Model</a:t>
            </a:r>
          </a:p>
          <a:p>
            <a:pPr>
              <a:buNone/>
            </a:pPr>
            <a:r>
              <a:rPr lang="en-IN" sz="3200" dirty="0">
                <a:latin typeface="Times New Roman" panose="02020603050405020304" pitchFamily="18" charset="0"/>
                <a:cs typeface="Times New Roman" panose="02020603050405020304" pitchFamily="18" charset="0"/>
              </a:rPr>
              <a:t>Housing</a:t>
            </a:r>
            <a:br>
              <a:rPr lang="en-IN" sz="3200" dirty="0">
                <a:latin typeface="Times New Roman" panose="02020603050405020304" pitchFamily="18" charset="0"/>
                <a:cs typeface="Times New Roman" panose="02020603050405020304" pitchFamily="18" charset="0"/>
              </a:rPr>
            </a:br>
            <a:r>
              <a:rPr lang="en-IN" sz="3200" dirty="0">
                <a:latin typeface="Times New Roman" panose="02020603050405020304" pitchFamily="18" charset="0"/>
                <a:cs typeface="Times New Roman" panose="02020603050405020304" pitchFamily="18" charset="0"/>
              </a:rPr>
              <a:t>↘</a:t>
            </a:r>
            <a:br>
              <a:rPr lang="en-IN" sz="3200" dirty="0">
                <a:latin typeface="Times New Roman" panose="02020603050405020304" pitchFamily="18" charset="0"/>
                <a:cs typeface="Times New Roman" panose="02020603050405020304" pitchFamily="18" charset="0"/>
              </a:rPr>
            </a:br>
            <a:r>
              <a:rPr lang="en-IN" sz="3200" dirty="0">
                <a:latin typeface="Times New Roman" panose="02020603050405020304" pitchFamily="18" charset="0"/>
                <a:cs typeface="Times New Roman" panose="02020603050405020304" pitchFamily="18" charset="0"/>
              </a:rPr>
              <a:t>Education → HEALTH → Employment</a:t>
            </a:r>
            <a:br>
              <a:rPr lang="en-IN" sz="3200" dirty="0">
                <a:latin typeface="Times New Roman" panose="02020603050405020304" pitchFamily="18" charset="0"/>
                <a:cs typeface="Times New Roman" panose="02020603050405020304" pitchFamily="18" charset="0"/>
              </a:rPr>
            </a:br>
            <a:r>
              <a:rPr lang="en-IN" sz="3200" dirty="0">
                <a:latin typeface="Times New Roman" panose="02020603050405020304" pitchFamily="18" charset="0"/>
                <a:cs typeface="Times New Roman" panose="02020603050405020304" pitchFamily="18" charset="0"/>
              </a:rPr>
              <a:t>↗</a:t>
            </a:r>
            <a:br>
              <a:rPr lang="en-IN" sz="3200" dirty="0">
                <a:latin typeface="Times New Roman" panose="02020603050405020304" pitchFamily="18" charset="0"/>
                <a:cs typeface="Times New Roman" panose="02020603050405020304" pitchFamily="18" charset="0"/>
              </a:rPr>
            </a:br>
            <a:r>
              <a:rPr lang="en-IN" sz="3200" dirty="0">
                <a:latin typeface="Times New Roman" panose="02020603050405020304" pitchFamily="18" charset="0"/>
                <a:cs typeface="Times New Roman" panose="02020603050405020304" pitchFamily="18" charset="0"/>
              </a:rPr>
              <a:t>Transport</a:t>
            </a:r>
            <a:br>
              <a:rPr lang="en-IN" sz="3200" dirty="0">
                <a:latin typeface="Times New Roman" panose="02020603050405020304" pitchFamily="18" charset="0"/>
                <a:cs typeface="Times New Roman" panose="02020603050405020304" pitchFamily="18" charset="0"/>
              </a:rPr>
            </a:br>
            <a:r>
              <a:rPr lang="en-IN" sz="3200" dirty="0">
                <a:latin typeface="Times New Roman" panose="02020603050405020304" pitchFamily="18" charset="0"/>
                <a:cs typeface="Times New Roman" panose="02020603050405020304" pitchFamily="18" charset="0"/>
              </a:rPr>
              <a:t>↘</a:t>
            </a:r>
            <a:br>
              <a:rPr lang="en-IN" sz="3200" dirty="0">
                <a:latin typeface="Times New Roman" panose="02020603050405020304" pitchFamily="18" charset="0"/>
                <a:cs typeface="Times New Roman" panose="02020603050405020304" pitchFamily="18" charset="0"/>
              </a:rPr>
            </a:br>
            <a:r>
              <a:rPr lang="en-IN" sz="3200" dirty="0">
                <a:latin typeface="Times New Roman" panose="02020603050405020304" pitchFamily="18" charset="0"/>
                <a:cs typeface="Times New Roman" panose="02020603050405020304" pitchFamily="18" charset="0"/>
              </a:rPr>
              <a:t>Environment</a:t>
            </a:r>
          </a:p>
        </p:txBody>
      </p:sp>
      <p:sp>
        <p:nvSpPr>
          <p:cNvPr id="5" name="Slide Number Placeholder 4">
            <a:extLst>
              <a:ext uri="{FF2B5EF4-FFF2-40B4-BE49-F238E27FC236}">
                <a16:creationId xmlns:a16="http://schemas.microsoft.com/office/drawing/2014/main" id="{2CAA5837-1CE9-CDE8-789D-3FB415416B56}"/>
              </a:ext>
            </a:extLst>
          </p:cNvPr>
          <p:cNvSpPr>
            <a:spLocks noGrp="1"/>
          </p:cNvSpPr>
          <p:nvPr>
            <p:ph type="sldNum" sz="quarter" idx="12"/>
          </p:nvPr>
        </p:nvSpPr>
        <p:spPr/>
        <p:txBody>
          <a:bodyPr/>
          <a:lstStyle/>
          <a:p>
            <a:fld id="{B6F15528-21DE-4FAA-801E-634DDDAF4B2B}" type="slidenum">
              <a:rPr lang="en-US" smtClean="0"/>
              <a:t>7</a:t>
            </a:fld>
            <a:endParaRPr lang="en-US"/>
          </a:p>
        </p:txBody>
      </p:sp>
    </p:spTree>
    <p:extLst>
      <p:ext uri="{BB962C8B-B14F-4D97-AF65-F5344CB8AC3E}">
        <p14:creationId xmlns:p14="http://schemas.microsoft.com/office/powerpoint/2010/main" val="21665787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E9EFEC"/>
        </a:solidFill>
        <a:effectLst/>
      </p:bgPr>
    </p:bg>
    <p:spTree>
      <p:nvGrpSpPr>
        <p:cNvPr id="1" name="">
          <a:extLst>
            <a:ext uri="{FF2B5EF4-FFF2-40B4-BE49-F238E27FC236}">
              <a16:creationId xmlns:a16="http://schemas.microsoft.com/office/drawing/2014/main" id="{5A634C42-5369-2EC8-9C77-1896BCC9177E}"/>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9D2A6859-FD96-B508-3EB7-37E5A4693DBE}"/>
              </a:ext>
            </a:extLst>
          </p:cNvPr>
          <p:cNvGrpSpPr/>
          <p:nvPr/>
        </p:nvGrpSpPr>
        <p:grpSpPr>
          <a:xfrm>
            <a:off x="304800" y="2324100"/>
            <a:ext cx="17297402" cy="7213677"/>
            <a:chOff x="0" y="0"/>
            <a:chExt cx="3255608" cy="433237"/>
          </a:xfrm>
        </p:grpSpPr>
        <p:sp>
          <p:nvSpPr>
            <p:cNvPr id="3" name="Freeform 3">
              <a:extLst>
                <a:ext uri="{FF2B5EF4-FFF2-40B4-BE49-F238E27FC236}">
                  <a16:creationId xmlns:a16="http://schemas.microsoft.com/office/drawing/2014/main" id="{9156BBE0-72CB-07D0-7831-166971AC28CA}"/>
                </a:ext>
              </a:extLst>
            </p:cNvPr>
            <p:cNvSpPr/>
            <p:nvPr/>
          </p:nvSpPr>
          <p:spPr>
            <a:xfrm>
              <a:off x="0" y="0"/>
              <a:ext cx="3255608" cy="433237"/>
            </a:xfrm>
            <a:custGeom>
              <a:avLst/>
              <a:gdLst/>
              <a:ahLst/>
              <a:cxnLst/>
              <a:rect l="l" t="t" r="r" b="b"/>
              <a:pathLst>
                <a:path w="3255608" h="433237">
                  <a:moveTo>
                    <a:pt x="12526" y="0"/>
                  </a:moveTo>
                  <a:lnTo>
                    <a:pt x="3243082" y="0"/>
                  </a:lnTo>
                  <a:cubicBezTo>
                    <a:pt x="3246404" y="0"/>
                    <a:pt x="3249590" y="1320"/>
                    <a:pt x="3251939" y="3669"/>
                  </a:cubicBezTo>
                  <a:cubicBezTo>
                    <a:pt x="3254288" y="6018"/>
                    <a:pt x="3255608" y="9204"/>
                    <a:pt x="3255608" y="12526"/>
                  </a:cubicBezTo>
                  <a:lnTo>
                    <a:pt x="3255608" y="420710"/>
                  </a:lnTo>
                  <a:cubicBezTo>
                    <a:pt x="3255608" y="427628"/>
                    <a:pt x="3250000" y="433237"/>
                    <a:pt x="3243082" y="433237"/>
                  </a:cubicBezTo>
                  <a:lnTo>
                    <a:pt x="12526" y="433237"/>
                  </a:lnTo>
                  <a:cubicBezTo>
                    <a:pt x="5608" y="433237"/>
                    <a:pt x="0" y="427628"/>
                    <a:pt x="0" y="420710"/>
                  </a:cubicBezTo>
                  <a:lnTo>
                    <a:pt x="0" y="12526"/>
                  </a:lnTo>
                  <a:cubicBezTo>
                    <a:pt x="0" y="5608"/>
                    <a:pt x="5608" y="0"/>
                    <a:pt x="12526" y="0"/>
                  </a:cubicBezTo>
                  <a:close/>
                </a:path>
              </a:pathLst>
            </a:custGeom>
            <a:gradFill rotWithShape="1">
              <a:gsLst>
                <a:gs pos="0">
                  <a:srgbClr val="C4DAD2">
                    <a:alpha val="100000"/>
                  </a:srgbClr>
                </a:gs>
                <a:gs pos="50000">
                  <a:srgbClr val="E9EFEC">
                    <a:alpha val="100000"/>
                  </a:srgbClr>
                </a:gs>
                <a:gs pos="100000">
                  <a:srgbClr val="C4DAD2">
                    <a:alpha val="100000"/>
                  </a:srgbClr>
                </a:gs>
              </a:gsLst>
              <a:lin ang="0"/>
            </a:gradFill>
          </p:spPr>
          <p:txBody>
            <a:bodyPr/>
            <a:lstStyle/>
            <a:p>
              <a:endParaRPr lang="en-GB"/>
            </a:p>
          </p:txBody>
        </p:sp>
        <p:sp>
          <p:nvSpPr>
            <p:cNvPr id="4" name="TextBox 4">
              <a:extLst>
                <a:ext uri="{FF2B5EF4-FFF2-40B4-BE49-F238E27FC236}">
                  <a16:creationId xmlns:a16="http://schemas.microsoft.com/office/drawing/2014/main" id="{A73D8493-543A-3AA1-1216-B173FE57F174}"/>
                </a:ext>
              </a:extLst>
            </p:cNvPr>
            <p:cNvSpPr txBox="1"/>
            <p:nvPr/>
          </p:nvSpPr>
          <p:spPr>
            <a:xfrm>
              <a:off x="0" y="-38100"/>
              <a:ext cx="3255608" cy="471337"/>
            </a:xfrm>
            <a:prstGeom prst="rect">
              <a:avLst/>
            </a:prstGeom>
          </p:spPr>
          <p:txBody>
            <a:bodyPr lIns="50800" tIns="50800" rIns="50800" bIns="50800" rtlCol="0" anchor="ctr"/>
            <a:lstStyle/>
            <a:p>
              <a:pPr algn="ctr">
                <a:lnSpc>
                  <a:spcPts val="2660"/>
                </a:lnSpc>
                <a:spcBef>
                  <a:spcPct val="0"/>
                </a:spcBef>
              </a:pPr>
              <a:endParaRPr sz="2000"/>
            </a:p>
          </p:txBody>
        </p:sp>
      </p:grpSp>
      <p:sp>
        <p:nvSpPr>
          <p:cNvPr id="18" name="TextBox 18">
            <a:extLst>
              <a:ext uri="{FF2B5EF4-FFF2-40B4-BE49-F238E27FC236}">
                <a16:creationId xmlns:a16="http://schemas.microsoft.com/office/drawing/2014/main" id="{2C8191E9-57E9-67A3-AB14-63C74A24FE85}"/>
              </a:ext>
            </a:extLst>
          </p:cNvPr>
          <p:cNvSpPr txBox="1"/>
          <p:nvPr/>
        </p:nvSpPr>
        <p:spPr>
          <a:xfrm>
            <a:off x="1643933" y="749223"/>
            <a:ext cx="15080810" cy="920958"/>
          </a:xfrm>
          <a:prstGeom prst="rect">
            <a:avLst/>
          </a:prstGeom>
        </p:spPr>
        <p:txBody>
          <a:bodyPr wrap="square" lIns="0" tIns="0" rIns="0" bIns="0" rtlCol="0" anchor="t">
            <a:spAutoFit/>
          </a:bodyPr>
          <a:lstStyle/>
          <a:p>
            <a:pPr algn="ctr">
              <a:lnSpc>
                <a:spcPts val="7680"/>
              </a:lnSpc>
            </a:pPr>
            <a:r>
              <a:rPr lang="en-US" sz="6000" b="1" dirty="0">
                <a:solidFill>
                  <a:srgbClr val="16423C"/>
                </a:solidFill>
                <a:latin typeface="Times New Roman" panose="02020603050405020304" pitchFamily="18" charset="0"/>
                <a:ea typeface="Garet Bold"/>
                <a:cs typeface="Times New Roman" panose="02020603050405020304" pitchFamily="18" charset="0"/>
                <a:sym typeface="Garet Bold"/>
              </a:rPr>
              <a:t>UK Policy and Governance</a:t>
            </a:r>
          </a:p>
        </p:txBody>
      </p:sp>
      <p:graphicFrame>
        <p:nvGraphicFramePr>
          <p:cNvPr id="9" name="Table 8">
            <a:extLst>
              <a:ext uri="{FF2B5EF4-FFF2-40B4-BE49-F238E27FC236}">
                <a16:creationId xmlns:a16="http://schemas.microsoft.com/office/drawing/2014/main" id="{E43F700E-96E2-77B0-0D31-9A403F4622A7}"/>
              </a:ext>
            </a:extLst>
          </p:cNvPr>
          <p:cNvGraphicFramePr>
            <a:graphicFrameLocks noGrp="1"/>
          </p:cNvGraphicFramePr>
          <p:nvPr>
            <p:extLst>
              <p:ext uri="{D42A27DB-BD31-4B8C-83A1-F6EECF244321}">
                <p14:modId xmlns:p14="http://schemas.microsoft.com/office/powerpoint/2010/main" val="2769409077"/>
              </p:ext>
            </p:extLst>
          </p:nvPr>
        </p:nvGraphicFramePr>
        <p:xfrm>
          <a:off x="673766" y="3212117"/>
          <a:ext cx="16471234" cy="5817585"/>
        </p:xfrm>
        <a:graphic>
          <a:graphicData uri="http://schemas.openxmlformats.org/drawingml/2006/table">
            <a:tbl>
              <a:tblPr>
                <a:tableStyleId>{5940675A-B579-460E-94D1-54222C63F5DA}</a:tableStyleId>
              </a:tblPr>
              <a:tblGrid>
                <a:gridCol w="8235617">
                  <a:extLst>
                    <a:ext uri="{9D8B030D-6E8A-4147-A177-3AD203B41FA5}">
                      <a16:colId xmlns:a16="http://schemas.microsoft.com/office/drawing/2014/main" val="701193796"/>
                    </a:ext>
                  </a:extLst>
                </a:gridCol>
                <a:gridCol w="8235617">
                  <a:extLst>
                    <a:ext uri="{9D8B030D-6E8A-4147-A177-3AD203B41FA5}">
                      <a16:colId xmlns:a16="http://schemas.microsoft.com/office/drawing/2014/main" val="2257898727"/>
                    </a:ext>
                  </a:extLst>
                </a:gridCol>
              </a:tblGrid>
              <a:tr h="1163517">
                <a:tc>
                  <a:txBody>
                    <a:bodyPr/>
                    <a:lstStyle/>
                    <a:p>
                      <a:pPr>
                        <a:buNone/>
                      </a:pPr>
                      <a:r>
                        <a:rPr lang="en-IN" sz="3200" b="1" dirty="0">
                          <a:latin typeface="Times New Roman" panose="02020603050405020304" pitchFamily="18" charset="0"/>
                          <a:cs typeface="Times New Roman" panose="02020603050405020304" pitchFamily="18" charset="0"/>
                        </a:rPr>
                        <a:t>Policy/Framework</a:t>
                      </a:r>
                    </a:p>
                  </a:txBody>
                  <a:tcPr anchor="ctr"/>
                </a:tc>
                <a:tc>
                  <a:txBody>
                    <a:bodyPr/>
                    <a:lstStyle/>
                    <a:p>
                      <a:pPr>
                        <a:buNone/>
                      </a:pPr>
                      <a:r>
                        <a:rPr lang="en-IN" sz="3200" b="1" dirty="0">
                          <a:latin typeface="Times New Roman" panose="02020603050405020304" pitchFamily="18" charset="0"/>
                          <a:cs typeface="Times New Roman" panose="02020603050405020304" pitchFamily="18" charset="0"/>
                        </a:rPr>
                        <a:t>Main Contribution</a:t>
                      </a:r>
                    </a:p>
                  </a:txBody>
                  <a:tcPr anchor="ctr"/>
                </a:tc>
                <a:extLst>
                  <a:ext uri="{0D108BD9-81ED-4DB2-BD59-A6C34878D82A}">
                    <a16:rowId xmlns:a16="http://schemas.microsoft.com/office/drawing/2014/main" val="1078942249"/>
                  </a:ext>
                </a:extLst>
              </a:tr>
              <a:tr h="1163517">
                <a:tc>
                  <a:txBody>
                    <a:bodyPr/>
                    <a:lstStyle/>
                    <a:p>
                      <a:pPr>
                        <a:buNone/>
                      </a:pPr>
                      <a:r>
                        <a:rPr lang="en-IN" sz="3200">
                          <a:latin typeface="Times New Roman" panose="02020603050405020304" pitchFamily="18" charset="0"/>
                          <a:cs typeface="Times New Roman" panose="02020603050405020304" pitchFamily="18" charset="0"/>
                        </a:rPr>
                        <a:t>NHS Long Term Plan</a:t>
                      </a:r>
                    </a:p>
                  </a:txBody>
                  <a:tcPr anchor="ctr"/>
                </a:tc>
                <a:tc>
                  <a:txBody>
                    <a:bodyPr/>
                    <a:lstStyle/>
                    <a:p>
                      <a:pPr>
                        <a:buNone/>
                      </a:pPr>
                      <a:r>
                        <a:rPr lang="en-IN" sz="3200" dirty="0">
                          <a:latin typeface="Times New Roman" panose="02020603050405020304" pitchFamily="18" charset="0"/>
                          <a:cs typeface="Times New Roman" panose="02020603050405020304" pitchFamily="18" charset="0"/>
                        </a:rPr>
                        <a:t>Prevention and personalised care (NHS England,2019)</a:t>
                      </a:r>
                    </a:p>
                  </a:txBody>
                  <a:tcPr anchor="ctr"/>
                </a:tc>
                <a:extLst>
                  <a:ext uri="{0D108BD9-81ED-4DB2-BD59-A6C34878D82A}">
                    <a16:rowId xmlns:a16="http://schemas.microsoft.com/office/drawing/2014/main" val="2172644198"/>
                  </a:ext>
                </a:extLst>
              </a:tr>
              <a:tr h="1163517">
                <a:tc>
                  <a:txBody>
                    <a:bodyPr/>
                    <a:lstStyle/>
                    <a:p>
                      <a:pPr>
                        <a:buNone/>
                      </a:pPr>
                      <a:r>
                        <a:rPr lang="en-IN" sz="3200" dirty="0">
                          <a:latin typeface="Times New Roman" panose="02020603050405020304" pitchFamily="18" charset="0"/>
                          <a:cs typeface="Times New Roman" panose="02020603050405020304" pitchFamily="18" charset="0"/>
                        </a:rPr>
                        <a:t>Core20PLUS5</a:t>
                      </a:r>
                    </a:p>
                  </a:txBody>
                  <a:tcPr anchor="ctr"/>
                </a:tc>
                <a:tc>
                  <a:txBody>
                    <a:bodyPr/>
                    <a:lstStyle/>
                    <a:p>
                      <a:pPr>
                        <a:buNone/>
                      </a:pPr>
                      <a:r>
                        <a:rPr lang="en-IN" sz="3200">
                          <a:latin typeface="Times New Roman" panose="02020603050405020304" pitchFamily="18" charset="0"/>
                          <a:cs typeface="Times New Roman" panose="02020603050405020304" pitchFamily="18" charset="0"/>
                        </a:rPr>
                        <a:t>Reducing healthcare inequalities</a:t>
                      </a:r>
                    </a:p>
                  </a:txBody>
                  <a:tcPr anchor="ctr"/>
                </a:tc>
                <a:extLst>
                  <a:ext uri="{0D108BD9-81ED-4DB2-BD59-A6C34878D82A}">
                    <a16:rowId xmlns:a16="http://schemas.microsoft.com/office/drawing/2014/main" val="1272489699"/>
                  </a:ext>
                </a:extLst>
              </a:tr>
              <a:tr h="1163517">
                <a:tc>
                  <a:txBody>
                    <a:bodyPr/>
                    <a:lstStyle/>
                    <a:p>
                      <a:pPr>
                        <a:buNone/>
                      </a:pPr>
                      <a:r>
                        <a:rPr lang="en-IN" sz="3200">
                          <a:latin typeface="Times New Roman" panose="02020603050405020304" pitchFamily="18" charset="0"/>
                          <a:cs typeface="Times New Roman" panose="02020603050405020304" pitchFamily="18" charset="0"/>
                        </a:rPr>
                        <a:t>SDG 3</a:t>
                      </a:r>
                    </a:p>
                  </a:txBody>
                  <a:tcPr anchor="ctr"/>
                </a:tc>
                <a:tc>
                  <a:txBody>
                    <a:bodyPr/>
                    <a:lstStyle/>
                    <a:p>
                      <a:pPr>
                        <a:buNone/>
                      </a:pPr>
                      <a:r>
                        <a:rPr lang="en-IN" sz="3200">
                          <a:latin typeface="Times New Roman" panose="02020603050405020304" pitchFamily="18" charset="0"/>
                          <a:cs typeface="Times New Roman" panose="02020603050405020304" pitchFamily="18" charset="0"/>
                        </a:rPr>
                        <a:t>Global health and wellbeing</a:t>
                      </a:r>
                    </a:p>
                  </a:txBody>
                  <a:tcPr anchor="ctr"/>
                </a:tc>
                <a:extLst>
                  <a:ext uri="{0D108BD9-81ED-4DB2-BD59-A6C34878D82A}">
                    <a16:rowId xmlns:a16="http://schemas.microsoft.com/office/drawing/2014/main" val="4020190827"/>
                  </a:ext>
                </a:extLst>
              </a:tr>
              <a:tr h="1163517">
                <a:tc>
                  <a:txBody>
                    <a:bodyPr/>
                    <a:lstStyle/>
                    <a:p>
                      <a:pPr>
                        <a:buNone/>
                      </a:pPr>
                      <a:r>
                        <a:rPr lang="en-IN" sz="3200">
                          <a:latin typeface="Times New Roman" panose="02020603050405020304" pitchFamily="18" charset="0"/>
                          <a:cs typeface="Times New Roman" panose="02020603050405020304" pitchFamily="18" charset="0"/>
                        </a:rPr>
                        <a:t>Health in All Policies</a:t>
                      </a:r>
                    </a:p>
                  </a:txBody>
                  <a:tcPr anchor="ctr"/>
                </a:tc>
                <a:tc>
                  <a:txBody>
                    <a:bodyPr/>
                    <a:lstStyle/>
                    <a:p>
                      <a:pPr>
                        <a:buNone/>
                      </a:pPr>
                      <a:r>
                        <a:rPr lang="en-IN" sz="3200" dirty="0">
                          <a:latin typeface="Times New Roman" panose="02020603050405020304" pitchFamily="18" charset="0"/>
                          <a:cs typeface="Times New Roman" panose="02020603050405020304" pitchFamily="18" charset="0"/>
                        </a:rPr>
                        <a:t>Cross-sector health improvement</a:t>
                      </a:r>
                    </a:p>
                  </a:txBody>
                  <a:tcPr anchor="ctr"/>
                </a:tc>
                <a:extLst>
                  <a:ext uri="{0D108BD9-81ED-4DB2-BD59-A6C34878D82A}">
                    <a16:rowId xmlns:a16="http://schemas.microsoft.com/office/drawing/2014/main" val="4183816203"/>
                  </a:ext>
                </a:extLst>
              </a:tr>
            </a:tbl>
          </a:graphicData>
        </a:graphic>
      </p:graphicFrame>
      <p:sp>
        <p:nvSpPr>
          <p:cNvPr id="13" name="TextBox 12">
            <a:extLst>
              <a:ext uri="{FF2B5EF4-FFF2-40B4-BE49-F238E27FC236}">
                <a16:creationId xmlns:a16="http://schemas.microsoft.com/office/drawing/2014/main" id="{1AE4440B-2E17-7F29-809C-A3EBB2567C1F}"/>
              </a:ext>
            </a:extLst>
          </p:cNvPr>
          <p:cNvSpPr txBox="1"/>
          <p:nvPr/>
        </p:nvSpPr>
        <p:spPr>
          <a:xfrm>
            <a:off x="697830" y="2525252"/>
            <a:ext cx="9144000" cy="523220"/>
          </a:xfrm>
          <a:prstGeom prst="rect">
            <a:avLst/>
          </a:prstGeom>
          <a:noFill/>
        </p:spPr>
        <p:txBody>
          <a:bodyPr wrap="square">
            <a:spAutoFit/>
          </a:bodyPr>
          <a:lstStyle/>
          <a:p>
            <a:r>
              <a:rPr lang="en-IN" sz="2800" b="1" dirty="0">
                <a:latin typeface="Times New Roman" panose="02020603050405020304" pitchFamily="18" charset="0"/>
                <a:cs typeface="Times New Roman" panose="02020603050405020304" pitchFamily="18" charset="0"/>
              </a:rPr>
              <a:t>From Policy to Practice</a:t>
            </a:r>
          </a:p>
        </p:txBody>
      </p:sp>
      <p:sp>
        <p:nvSpPr>
          <p:cNvPr id="5" name="Slide Number Placeholder 4">
            <a:extLst>
              <a:ext uri="{FF2B5EF4-FFF2-40B4-BE49-F238E27FC236}">
                <a16:creationId xmlns:a16="http://schemas.microsoft.com/office/drawing/2014/main" id="{73AD9CE4-778B-44D3-D3DF-8CC0581B55B5}"/>
              </a:ext>
            </a:extLst>
          </p:cNvPr>
          <p:cNvSpPr>
            <a:spLocks noGrp="1"/>
          </p:cNvSpPr>
          <p:nvPr>
            <p:ph type="sldNum" sz="quarter" idx="12"/>
          </p:nvPr>
        </p:nvSpPr>
        <p:spPr/>
        <p:txBody>
          <a:bodyPr/>
          <a:lstStyle/>
          <a:p>
            <a:fld id="{B6F15528-21DE-4FAA-801E-634DDDAF4B2B}" type="slidenum">
              <a:rPr lang="en-US" smtClean="0"/>
              <a:t>8</a:t>
            </a:fld>
            <a:endParaRPr lang="en-US"/>
          </a:p>
        </p:txBody>
      </p:sp>
    </p:spTree>
    <p:extLst>
      <p:ext uri="{BB962C8B-B14F-4D97-AF65-F5344CB8AC3E}">
        <p14:creationId xmlns:p14="http://schemas.microsoft.com/office/powerpoint/2010/main" val="22371245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E9EFEC"/>
        </a:solidFill>
        <a:effectLst/>
      </p:bgPr>
    </p:bg>
    <p:spTree>
      <p:nvGrpSpPr>
        <p:cNvPr id="1" name="">
          <a:extLst>
            <a:ext uri="{FF2B5EF4-FFF2-40B4-BE49-F238E27FC236}">
              <a16:creationId xmlns:a16="http://schemas.microsoft.com/office/drawing/2014/main" id="{A81FF81B-1E30-C27B-ABB0-1E1400183D55}"/>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976D407D-24AA-4F04-7D49-7DB6C4F858B5}"/>
              </a:ext>
            </a:extLst>
          </p:cNvPr>
          <p:cNvGrpSpPr/>
          <p:nvPr/>
        </p:nvGrpSpPr>
        <p:grpSpPr>
          <a:xfrm>
            <a:off x="304800" y="2324100"/>
            <a:ext cx="17373600" cy="7213677"/>
            <a:chOff x="0" y="0"/>
            <a:chExt cx="3255608" cy="433237"/>
          </a:xfrm>
        </p:grpSpPr>
        <p:sp>
          <p:nvSpPr>
            <p:cNvPr id="3" name="Freeform 3">
              <a:extLst>
                <a:ext uri="{FF2B5EF4-FFF2-40B4-BE49-F238E27FC236}">
                  <a16:creationId xmlns:a16="http://schemas.microsoft.com/office/drawing/2014/main" id="{43080508-1BF1-4865-26A2-4B53EF0538D8}"/>
                </a:ext>
              </a:extLst>
            </p:cNvPr>
            <p:cNvSpPr/>
            <p:nvPr/>
          </p:nvSpPr>
          <p:spPr>
            <a:xfrm>
              <a:off x="0" y="0"/>
              <a:ext cx="3255608" cy="433237"/>
            </a:xfrm>
            <a:custGeom>
              <a:avLst/>
              <a:gdLst/>
              <a:ahLst/>
              <a:cxnLst/>
              <a:rect l="l" t="t" r="r" b="b"/>
              <a:pathLst>
                <a:path w="3255608" h="433237">
                  <a:moveTo>
                    <a:pt x="12526" y="0"/>
                  </a:moveTo>
                  <a:lnTo>
                    <a:pt x="3243082" y="0"/>
                  </a:lnTo>
                  <a:cubicBezTo>
                    <a:pt x="3246404" y="0"/>
                    <a:pt x="3249590" y="1320"/>
                    <a:pt x="3251939" y="3669"/>
                  </a:cubicBezTo>
                  <a:cubicBezTo>
                    <a:pt x="3254288" y="6018"/>
                    <a:pt x="3255608" y="9204"/>
                    <a:pt x="3255608" y="12526"/>
                  </a:cubicBezTo>
                  <a:lnTo>
                    <a:pt x="3255608" y="420710"/>
                  </a:lnTo>
                  <a:cubicBezTo>
                    <a:pt x="3255608" y="427628"/>
                    <a:pt x="3250000" y="433237"/>
                    <a:pt x="3243082" y="433237"/>
                  </a:cubicBezTo>
                  <a:lnTo>
                    <a:pt x="12526" y="433237"/>
                  </a:lnTo>
                  <a:cubicBezTo>
                    <a:pt x="5608" y="433237"/>
                    <a:pt x="0" y="427628"/>
                    <a:pt x="0" y="420710"/>
                  </a:cubicBezTo>
                  <a:lnTo>
                    <a:pt x="0" y="12526"/>
                  </a:lnTo>
                  <a:cubicBezTo>
                    <a:pt x="0" y="5608"/>
                    <a:pt x="5608" y="0"/>
                    <a:pt x="12526" y="0"/>
                  </a:cubicBezTo>
                  <a:close/>
                </a:path>
              </a:pathLst>
            </a:custGeom>
            <a:gradFill rotWithShape="1">
              <a:gsLst>
                <a:gs pos="0">
                  <a:srgbClr val="C4DAD2">
                    <a:alpha val="100000"/>
                  </a:srgbClr>
                </a:gs>
                <a:gs pos="50000">
                  <a:srgbClr val="E9EFEC">
                    <a:alpha val="100000"/>
                  </a:srgbClr>
                </a:gs>
                <a:gs pos="100000">
                  <a:srgbClr val="C4DAD2">
                    <a:alpha val="100000"/>
                  </a:srgbClr>
                </a:gs>
              </a:gsLst>
              <a:lin ang="0"/>
            </a:gradFill>
          </p:spPr>
          <p:txBody>
            <a:bodyPr/>
            <a:lstStyle/>
            <a:p>
              <a:endParaRPr lang="en-GB"/>
            </a:p>
          </p:txBody>
        </p:sp>
        <p:sp>
          <p:nvSpPr>
            <p:cNvPr id="4" name="TextBox 4">
              <a:extLst>
                <a:ext uri="{FF2B5EF4-FFF2-40B4-BE49-F238E27FC236}">
                  <a16:creationId xmlns:a16="http://schemas.microsoft.com/office/drawing/2014/main" id="{DE75AE56-2913-789A-DD2F-27CD4C1F297F}"/>
                </a:ext>
              </a:extLst>
            </p:cNvPr>
            <p:cNvSpPr txBox="1"/>
            <p:nvPr/>
          </p:nvSpPr>
          <p:spPr>
            <a:xfrm>
              <a:off x="0" y="-38100"/>
              <a:ext cx="3255608" cy="471337"/>
            </a:xfrm>
            <a:prstGeom prst="rect">
              <a:avLst/>
            </a:prstGeom>
          </p:spPr>
          <p:txBody>
            <a:bodyPr lIns="50800" tIns="50800" rIns="50800" bIns="50800" rtlCol="0" anchor="ctr"/>
            <a:lstStyle/>
            <a:p>
              <a:pPr algn="ctr">
                <a:lnSpc>
                  <a:spcPts val="2660"/>
                </a:lnSpc>
                <a:spcBef>
                  <a:spcPct val="0"/>
                </a:spcBef>
              </a:pPr>
              <a:endParaRPr sz="2000"/>
            </a:p>
          </p:txBody>
        </p:sp>
      </p:grpSp>
      <p:sp>
        <p:nvSpPr>
          <p:cNvPr id="18" name="TextBox 18">
            <a:extLst>
              <a:ext uri="{FF2B5EF4-FFF2-40B4-BE49-F238E27FC236}">
                <a16:creationId xmlns:a16="http://schemas.microsoft.com/office/drawing/2014/main" id="{31C90B7F-28B0-F5EB-2BC6-70206A04E074}"/>
              </a:ext>
            </a:extLst>
          </p:cNvPr>
          <p:cNvSpPr txBox="1"/>
          <p:nvPr/>
        </p:nvSpPr>
        <p:spPr>
          <a:xfrm>
            <a:off x="1643933" y="723900"/>
            <a:ext cx="15080810" cy="920958"/>
          </a:xfrm>
          <a:prstGeom prst="rect">
            <a:avLst/>
          </a:prstGeom>
        </p:spPr>
        <p:txBody>
          <a:bodyPr wrap="square" lIns="0" tIns="0" rIns="0" bIns="0" rtlCol="0" anchor="t">
            <a:spAutoFit/>
          </a:bodyPr>
          <a:lstStyle/>
          <a:p>
            <a:pPr algn="ctr">
              <a:lnSpc>
                <a:spcPts val="7680"/>
              </a:lnSpc>
            </a:pPr>
            <a:r>
              <a:rPr lang="en-US" sz="6000" b="1" dirty="0">
                <a:solidFill>
                  <a:srgbClr val="16423C"/>
                </a:solidFill>
                <a:latin typeface="Times New Roman" panose="02020603050405020304" pitchFamily="18" charset="0"/>
                <a:ea typeface="Garet Bold"/>
                <a:cs typeface="Times New Roman" panose="02020603050405020304" pitchFamily="18" charset="0"/>
                <a:sym typeface="Garet Bold"/>
              </a:rPr>
              <a:t>UK Case Study</a:t>
            </a:r>
          </a:p>
        </p:txBody>
      </p:sp>
      <p:sp>
        <p:nvSpPr>
          <p:cNvPr id="7" name="TextBox 6">
            <a:extLst>
              <a:ext uri="{FF2B5EF4-FFF2-40B4-BE49-F238E27FC236}">
                <a16:creationId xmlns:a16="http://schemas.microsoft.com/office/drawing/2014/main" id="{3B411940-7918-7FEA-BD53-B2F976A9BF4F}"/>
              </a:ext>
            </a:extLst>
          </p:cNvPr>
          <p:cNvSpPr txBox="1"/>
          <p:nvPr/>
        </p:nvSpPr>
        <p:spPr>
          <a:xfrm>
            <a:off x="1219199" y="2705100"/>
            <a:ext cx="16230601" cy="6651821"/>
          </a:xfrm>
          <a:prstGeom prst="rect">
            <a:avLst/>
          </a:prstGeom>
          <a:noFill/>
        </p:spPr>
        <p:txBody>
          <a:bodyPr wrap="square">
            <a:spAutoFit/>
          </a:bodyPr>
          <a:lstStyle/>
          <a:p>
            <a:pPr>
              <a:lnSpc>
                <a:spcPct val="150000"/>
              </a:lnSpc>
              <a:buNone/>
            </a:pPr>
            <a:r>
              <a:rPr lang="en-IN" sz="3200" b="1" dirty="0">
                <a:latin typeface="Times New Roman" panose="02020603050405020304" pitchFamily="18" charset="0"/>
                <a:cs typeface="Times New Roman" panose="02020603050405020304" pitchFamily="18" charset="0"/>
              </a:rPr>
              <a:t>NHS Diabetes Prevention Programme</a:t>
            </a:r>
          </a:p>
          <a:p>
            <a:pPr marL="457200" indent="-457200">
              <a:lnSpc>
                <a:spcPct val="150000"/>
              </a:lnSpc>
              <a:buFont typeface="Arial" panose="020B0604020202020204" pitchFamily="34" charset="0"/>
              <a:buChar char="•"/>
            </a:pPr>
            <a:r>
              <a:rPr lang="en-IN" sz="3200" dirty="0">
                <a:latin typeface="Times New Roman" panose="02020603050405020304" pitchFamily="18" charset="0"/>
                <a:cs typeface="Times New Roman" panose="02020603050405020304" pitchFamily="18" charset="0"/>
              </a:rPr>
              <a:t>Targets adults at increased diabetes risk. </a:t>
            </a:r>
          </a:p>
          <a:p>
            <a:pPr marL="457200" indent="-457200">
              <a:lnSpc>
                <a:spcPct val="150000"/>
              </a:lnSpc>
              <a:buFont typeface="Arial" panose="020B0604020202020204" pitchFamily="34" charset="0"/>
              <a:buChar char="•"/>
            </a:pPr>
            <a:r>
              <a:rPr lang="en-IN" sz="3200" dirty="0">
                <a:latin typeface="Times New Roman" panose="02020603050405020304" pitchFamily="18" charset="0"/>
                <a:cs typeface="Times New Roman" panose="02020603050405020304" pitchFamily="18" charset="0"/>
              </a:rPr>
              <a:t>Provides structured lifestyle-change support over nine months. </a:t>
            </a:r>
          </a:p>
          <a:p>
            <a:pPr marL="457200" indent="-457200">
              <a:lnSpc>
                <a:spcPct val="150000"/>
              </a:lnSpc>
              <a:buFont typeface="Arial" panose="020B0604020202020204" pitchFamily="34" charset="0"/>
              <a:buChar char="•"/>
            </a:pPr>
            <a:r>
              <a:rPr lang="en-IN" sz="3200" dirty="0">
                <a:latin typeface="Times New Roman" panose="02020603050405020304" pitchFamily="18" charset="0"/>
                <a:cs typeface="Times New Roman" panose="02020603050405020304" pitchFamily="18" charset="0"/>
              </a:rPr>
              <a:t>Participants receive nutrition and physical-activity guidance. </a:t>
            </a:r>
          </a:p>
          <a:p>
            <a:pPr marL="457200" indent="-457200">
              <a:lnSpc>
                <a:spcPct val="150000"/>
              </a:lnSpc>
              <a:buFont typeface="Arial" panose="020B0604020202020204" pitchFamily="34" charset="0"/>
              <a:buChar char="•"/>
            </a:pPr>
            <a:r>
              <a:rPr lang="en-IN" sz="3200" dirty="0">
                <a:latin typeface="Times New Roman" panose="02020603050405020304" pitchFamily="18" charset="0"/>
                <a:cs typeface="Times New Roman" panose="02020603050405020304" pitchFamily="18" charset="0"/>
              </a:rPr>
              <a:t>Digital and face-to-face delivery improve accessibility.</a:t>
            </a:r>
            <a:r>
              <a:rPr lang="en-IN" sz="3200" dirty="0"/>
              <a:t> (Bower </a:t>
            </a:r>
            <a:r>
              <a:rPr lang="en-IN" sz="3200" i="1" dirty="0"/>
              <a:t>et al</a:t>
            </a:r>
            <a:r>
              <a:rPr lang="en-IN" sz="3200" dirty="0"/>
              <a:t>. 2023).</a:t>
            </a:r>
            <a:r>
              <a:rPr lang="en-IN" sz="3200" dirty="0">
                <a:latin typeface="Times New Roman" panose="02020603050405020304" pitchFamily="18" charset="0"/>
                <a:cs typeface="Times New Roman" panose="02020603050405020304" pitchFamily="18" charset="0"/>
              </a:rPr>
              <a:t>  </a:t>
            </a:r>
          </a:p>
          <a:p>
            <a:pPr marL="457200" indent="-457200">
              <a:lnSpc>
                <a:spcPct val="150000"/>
              </a:lnSpc>
              <a:buFont typeface="Arial" panose="020B0604020202020204" pitchFamily="34" charset="0"/>
              <a:buChar char="•"/>
            </a:pPr>
            <a:r>
              <a:rPr lang="en-IN" sz="3200" dirty="0">
                <a:latin typeface="Times New Roman" panose="02020603050405020304" pitchFamily="18" charset="0"/>
                <a:cs typeface="Times New Roman" panose="02020603050405020304" pitchFamily="18" charset="0"/>
              </a:rPr>
              <a:t>Prevention supports healthier and more sustainable communities. </a:t>
            </a:r>
          </a:p>
          <a:p>
            <a:pPr>
              <a:lnSpc>
                <a:spcPct val="150000"/>
              </a:lnSpc>
              <a:buNone/>
            </a:pPr>
            <a:r>
              <a:rPr lang="en-IN" sz="3200" b="1" dirty="0">
                <a:latin typeface="Times New Roman" panose="02020603050405020304" pitchFamily="18" charset="0"/>
                <a:cs typeface="Times New Roman" panose="02020603050405020304" pitchFamily="18" charset="0"/>
              </a:rPr>
              <a:t>Integrated Approach</a:t>
            </a:r>
          </a:p>
          <a:p>
            <a:pPr>
              <a:lnSpc>
                <a:spcPct val="150000"/>
              </a:lnSpc>
              <a:buNone/>
            </a:pPr>
            <a:r>
              <a:rPr lang="en-IN" sz="3200" dirty="0">
                <a:latin typeface="Times New Roman" panose="02020603050405020304" pitchFamily="18" charset="0"/>
                <a:cs typeface="Times New Roman" panose="02020603050405020304" pitchFamily="18" charset="0"/>
              </a:rPr>
              <a:t>Risk identification → Behaviour change → Lifestyle improvement → Diabetes prevention</a:t>
            </a:r>
          </a:p>
          <a:p>
            <a:pPr>
              <a:lnSpc>
                <a:spcPct val="150000"/>
              </a:lnSpc>
              <a:buNone/>
            </a:pPr>
            <a:endParaRPr lang="en-IN" sz="3200" dirty="0">
              <a:latin typeface="Times New Roman" panose="02020603050405020304" pitchFamily="18" charset="0"/>
              <a:cs typeface="Times New Roman" panose="02020603050405020304" pitchFamily="18" charset="0"/>
            </a:endParaRPr>
          </a:p>
        </p:txBody>
      </p:sp>
      <p:sp>
        <p:nvSpPr>
          <p:cNvPr id="5" name="Slide Number Placeholder 4">
            <a:extLst>
              <a:ext uri="{FF2B5EF4-FFF2-40B4-BE49-F238E27FC236}">
                <a16:creationId xmlns:a16="http://schemas.microsoft.com/office/drawing/2014/main" id="{10070F71-3A75-646B-93E3-B08A0E899970}"/>
              </a:ext>
            </a:extLst>
          </p:cNvPr>
          <p:cNvSpPr>
            <a:spLocks noGrp="1"/>
          </p:cNvSpPr>
          <p:nvPr>
            <p:ph type="sldNum" sz="quarter" idx="12"/>
          </p:nvPr>
        </p:nvSpPr>
        <p:spPr/>
        <p:txBody>
          <a:bodyPr/>
          <a:lstStyle/>
          <a:p>
            <a:fld id="{B6F15528-21DE-4FAA-801E-634DDDAF4B2B}" type="slidenum">
              <a:rPr lang="en-US" smtClean="0"/>
              <a:t>9</a:t>
            </a:fld>
            <a:endParaRPr lang="en-US"/>
          </a:p>
        </p:txBody>
      </p:sp>
    </p:spTree>
    <p:extLst>
      <p:ext uri="{BB962C8B-B14F-4D97-AF65-F5344CB8AC3E}">
        <p14:creationId xmlns:p14="http://schemas.microsoft.com/office/powerpoint/2010/main" val="31858623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E9EFEC"/>
        </a:solidFill>
        <a:effectLst/>
      </p:bgPr>
    </p:bg>
    <p:spTree>
      <p:nvGrpSpPr>
        <p:cNvPr id="1" name="">
          <a:extLst>
            <a:ext uri="{FF2B5EF4-FFF2-40B4-BE49-F238E27FC236}">
              <a16:creationId xmlns:a16="http://schemas.microsoft.com/office/drawing/2014/main" id="{8F584979-D37B-F12C-4518-5AE813E98C16}"/>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2CA73BE3-C36A-611B-3BBE-352650BC75AB}"/>
              </a:ext>
            </a:extLst>
          </p:cNvPr>
          <p:cNvGrpSpPr/>
          <p:nvPr/>
        </p:nvGrpSpPr>
        <p:grpSpPr>
          <a:xfrm>
            <a:off x="304800" y="2324100"/>
            <a:ext cx="17297402" cy="7772400"/>
            <a:chOff x="0" y="0"/>
            <a:chExt cx="3255608" cy="433237"/>
          </a:xfrm>
        </p:grpSpPr>
        <p:sp>
          <p:nvSpPr>
            <p:cNvPr id="3" name="Freeform 3">
              <a:extLst>
                <a:ext uri="{FF2B5EF4-FFF2-40B4-BE49-F238E27FC236}">
                  <a16:creationId xmlns:a16="http://schemas.microsoft.com/office/drawing/2014/main" id="{615049C2-9688-CE1E-6499-E19DD3290CD3}"/>
                </a:ext>
              </a:extLst>
            </p:cNvPr>
            <p:cNvSpPr/>
            <p:nvPr/>
          </p:nvSpPr>
          <p:spPr>
            <a:xfrm>
              <a:off x="0" y="0"/>
              <a:ext cx="3255608" cy="433237"/>
            </a:xfrm>
            <a:custGeom>
              <a:avLst/>
              <a:gdLst/>
              <a:ahLst/>
              <a:cxnLst/>
              <a:rect l="l" t="t" r="r" b="b"/>
              <a:pathLst>
                <a:path w="3255608" h="433237">
                  <a:moveTo>
                    <a:pt x="12526" y="0"/>
                  </a:moveTo>
                  <a:lnTo>
                    <a:pt x="3243082" y="0"/>
                  </a:lnTo>
                  <a:cubicBezTo>
                    <a:pt x="3246404" y="0"/>
                    <a:pt x="3249590" y="1320"/>
                    <a:pt x="3251939" y="3669"/>
                  </a:cubicBezTo>
                  <a:cubicBezTo>
                    <a:pt x="3254288" y="6018"/>
                    <a:pt x="3255608" y="9204"/>
                    <a:pt x="3255608" y="12526"/>
                  </a:cubicBezTo>
                  <a:lnTo>
                    <a:pt x="3255608" y="420710"/>
                  </a:lnTo>
                  <a:cubicBezTo>
                    <a:pt x="3255608" y="427628"/>
                    <a:pt x="3250000" y="433237"/>
                    <a:pt x="3243082" y="433237"/>
                  </a:cubicBezTo>
                  <a:lnTo>
                    <a:pt x="12526" y="433237"/>
                  </a:lnTo>
                  <a:cubicBezTo>
                    <a:pt x="5608" y="433237"/>
                    <a:pt x="0" y="427628"/>
                    <a:pt x="0" y="420710"/>
                  </a:cubicBezTo>
                  <a:lnTo>
                    <a:pt x="0" y="12526"/>
                  </a:lnTo>
                  <a:cubicBezTo>
                    <a:pt x="0" y="5608"/>
                    <a:pt x="5608" y="0"/>
                    <a:pt x="12526" y="0"/>
                  </a:cubicBezTo>
                  <a:close/>
                </a:path>
              </a:pathLst>
            </a:custGeom>
            <a:gradFill rotWithShape="1">
              <a:gsLst>
                <a:gs pos="0">
                  <a:srgbClr val="C4DAD2">
                    <a:alpha val="100000"/>
                  </a:srgbClr>
                </a:gs>
                <a:gs pos="50000">
                  <a:srgbClr val="E9EFEC">
                    <a:alpha val="100000"/>
                  </a:srgbClr>
                </a:gs>
                <a:gs pos="100000">
                  <a:srgbClr val="C4DAD2">
                    <a:alpha val="100000"/>
                  </a:srgbClr>
                </a:gs>
              </a:gsLst>
              <a:lin ang="0"/>
            </a:gradFill>
          </p:spPr>
          <p:txBody>
            <a:bodyPr/>
            <a:lstStyle/>
            <a:p>
              <a:endParaRPr lang="en-GB"/>
            </a:p>
          </p:txBody>
        </p:sp>
        <p:sp>
          <p:nvSpPr>
            <p:cNvPr id="4" name="TextBox 4">
              <a:extLst>
                <a:ext uri="{FF2B5EF4-FFF2-40B4-BE49-F238E27FC236}">
                  <a16:creationId xmlns:a16="http://schemas.microsoft.com/office/drawing/2014/main" id="{BD219E4D-35AC-2A2E-94E3-E2671887A886}"/>
                </a:ext>
              </a:extLst>
            </p:cNvPr>
            <p:cNvSpPr txBox="1"/>
            <p:nvPr/>
          </p:nvSpPr>
          <p:spPr>
            <a:xfrm>
              <a:off x="0" y="-38100"/>
              <a:ext cx="3255608" cy="471337"/>
            </a:xfrm>
            <a:prstGeom prst="rect">
              <a:avLst/>
            </a:prstGeom>
          </p:spPr>
          <p:txBody>
            <a:bodyPr lIns="50800" tIns="50800" rIns="50800" bIns="50800" rtlCol="0" anchor="ctr"/>
            <a:lstStyle/>
            <a:p>
              <a:pPr algn="ctr">
                <a:lnSpc>
                  <a:spcPts val="2660"/>
                </a:lnSpc>
                <a:spcBef>
                  <a:spcPct val="0"/>
                </a:spcBef>
              </a:pPr>
              <a:endParaRPr sz="2000"/>
            </a:p>
          </p:txBody>
        </p:sp>
      </p:grpSp>
      <p:sp>
        <p:nvSpPr>
          <p:cNvPr id="18" name="TextBox 18">
            <a:extLst>
              <a:ext uri="{FF2B5EF4-FFF2-40B4-BE49-F238E27FC236}">
                <a16:creationId xmlns:a16="http://schemas.microsoft.com/office/drawing/2014/main" id="{F6BEF2AC-9729-EFA8-A25D-873C44E5734B}"/>
              </a:ext>
            </a:extLst>
          </p:cNvPr>
          <p:cNvSpPr txBox="1"/>
          <p:nvPr/>
        </p:nvSpPr>
        <p:spPr>
          <a:xfrm>
            <a:off x="304800" y="1015376"/>
            <a:ext cx="16916404" cy="920958"/>
          </a:xfrm>
          <a:prstGeom prst="rect">
            <a:avLst/>
          </a:prstGeom>
        </p:spPr>
        <p:txBody>
          <a:bodyPr wrap="square" lIns="0" tIns="0" rIns="0" bIns="0" rtlCol="0" anchor="t">
            <a:spAutoFit/>
          </a:bodyPr>
          <a:lstStyle/>
          <a:p>
            <a:pPr algn="ctr">
              <a:lnSpc>
                <a:spcPts val="7680"/>
              </a:lnSpc>
            </a:pPr>
            <a:r>
              <a:rPr lang="en-US" sz="6000" b="1" dirty="0">
                <a:solidFill>
                  <a:srgbClr val="16423C"/>
                </a:solidFill>
                <a:latin typeface="Times New Roman" panose="02020603050405020304" pitchFamily="18" charset="0"/>
                <a:ea typeface="Garet Bold"/>
                <a:cs typeface="Times New Roman" panose="02020603050405020304" pitchFamily="18" charset="0"/>
                <a:sym typeface="Garet Bold"/>
              </a:rPr>
              <a:t>Case Study Evidence</a:t>
            </a:r>
          </a:p>
        </p:txBody>
      </p:sp>
      <p:sp>
        <p:nvSpPr>
          <p:cNvPr id="7" name="TextBox 6">
            <a:extLst>
              <a:ext uri="{FF2B5EF4-FFF2-40B4-BE49-F238E27FC236}">
                <a16:creationId xmlns:a16="http://schemas.microsoft.com/office/drawing/2014/main" id="{B068D22D-9D1B-FC62-8B12-7347BF3E2B39}"/>
              </a:ext>
            </a:extLst>
          </p:cNvPr>
          <p:cNvSpPr txBox="1"/>
          <p:nvPr/>
        </p:nvSpPr>
        <p:spPr>
          <a:xfrm>
            <a:off x="685798" y="2680408"/>
            <a:ext cx="11044988" cy="661207"/>
          </a:xfrm>
          <a:prstGeom prst="rect">
            <a:avLst/>
          </a:prstGeom>
          <a:noFill/>
        </p:spPr>
        <p:txBody>
          <a:bodyPr wrap="square">
            <a:spAutoFit/>
          </a:bodyPr>
          <a:lstStyle/>
          <a:p>
            <a:pPr>
              <a:lnSpc>
                <a:spcPct val="150000"/>
              </a:lnSpc>
              <a:buNone/>
            </a:pPr>
            <a:r>
              <a:rPr lang="en-IN" sz="2800" b="1" dirty="0">
                <a:latin typeface="Times New Roman" panose="02020603050405020304" pitchFamily="18" charset="0"/>
                <a:cs typeface="Times New Roman" panose="02020603050405020304" pitchFamily="18" charset="0"/>
              </a:rPr>
              <a:t>Evidence of Programme Effectiveness</a:t>
            </a:r>
            <a:endParaRPr lang="en-IN" sz="2800" dirty="0">
              <a:latin typeface="Times New Roman" panose="02020603050405020304" pitchFamily="18" charset="0"/>
              <a:cs typeface="Times New Roman" panose="02020603050405020304" pitchFamily="18" charset="0"/>
            </a:endParaRPr>
          </a:p>
        </p:txBody>
      </p:sp>
      <p:graphicFrame>
        <p:nvGraphicFramePr>
          <p:cNvPr id="5" name="Table 4">
            <a:extLst>
              <a:ext uri="{FF2B5EF4-FFF2-40B4-BE49-F238E27FC236}">
                <a16:creationId xmlns:a16="http://schemas.microsoft.com/office/drawing/2014/main" id="{92C4512F-76F7-AB87-6EB7-3300EBA8A4E0}"/>
              </a:ext>
            </a:extLst>
          </p:cNvPr>
          <p:cNvGraphicFramePr>
            <a:graphicFrameLocks noGrp="1"/>
          </p:cNvGraphicFramePr>
          <p:nvPr>
            <p:extLst>
              <p:ext uri="{D42A27DB-BD31-4B8C-83A1-F6EECF244321}">
                <p14:modId xmlns:p14="http://schemas.microsoft.com/office/powerpoint/2010/main" val="2047534142"/>
              </p:ext>
            </p:extLst>
          </p:nvPr>
        </p:nvGraphicFramePr>
        <p:xfrm>
          <a:off x="723900" y="3508025"/>
          <a:ext cx="16497304" cy="3270950"/>
        </p:xfrm>
        <a:graphic>
          <a:graphicData uri="http://schemas.openxmlformats.org/drawingml/2006/table">
            <a:tbl>
              <a:tblPr>
                <a:tableStyleId>{5940675A-B579-460E-94D1-54222C63F5DA}</a:tableStyleId>
              </a:tblPr>
              <a:tblGrid>
                <a:gridCol w="8248652">
                  <a:extLst>
                    <a:ext uri="{9D8B030D-6E8A-4147-A177-3AD203B41FA5}">
                      <a16:colId xmlns:a16="http://schemas.microsoft.com/office/drawing/2014/main" val="1770254595"/>
                    </a:ext>
                  </a:extLst>
                </a:gridCol>
                <a:gridCol w="8248652">
                  <a:extLst>
                    <a:ext uri="{9D8B030D-6E8A-4147-A177-3AD203B41FA5}">
                      <a16:colId xmlns:a16="http://schemas.microsoft.com/office/drawing/2014/main" val="1942808144"/>
                    </a:ext>
                  </a:extLst>
                </a:gridCol>
              </a:tblGrid>
              <a:tr h="654190">
                <a:tc>
                  <a:txBody>
                    <a:bodyPr/>
                    <a:lstStyle/>
                    <a:p>
                      <a:pPr>
                        <a:buNone/>
                      </a:pPr>
                      <a:r>
                        <a:rPr lang="en-IN" sz="2800" b="1" dirty="0">
                          <a:latin typeface="Times New Roman" panose="02020603050405020304" pitchFamily="18" charset="0"/>
                          <a:cs typeface="Times New Roman" panose="02020603050405020304" pitchFamily="18" charset="0"/>
                        </a:rPr>
                        <a:t>Measure</a:t>
                      </a:r>
                    </a:p>
                  </a:txBody>
                  <a:tcPr anchor="ctr"/>
                </a:tc>
                <a:tc>
                  <a:txBody>
                    <a:bodyPr/>
                    <a:lstStyle/>
                    <a:p>
                      <a:pPr algn="r">
                        <a:buNone/>
                      </a:pPr>
                      <a:r>
                        <a:rPr lang="en-IN" sz="2800" b="1" dirty="0">
                          <a:latin typeface="Times New Roman" panose="02020603050405020304" pitchFamily="18" charset="0"/>
                          <a:cs typeface="Times New Roman" panose="02020603050405020304" pitchFamily="18" charset="0"/>
                        </a:rPr>
                        <a:t>Evidence</a:t>
                      </a:r>
                    </a:p>
                  </a:txBody>
                  <a:tcPr anchor="ctr"/>
                </a:tc>
                <a:extLst>
                  <a:ext uri="{0D108BD9-81ED-4DB2-BD59-A6C34878D82A}">
                    <a16:rowId xmlns:a16="http://schemas.microsoft.com/office/drawing/2014/main" val="3363478815"/>
                  </a:ext>
                </a:extLst>
              </a:tr>
              <a:tr h="654190">
                <a:tc>
                  <a:txBody>
                    <a:bodyPr/>
                    <a:lstStyle/>
                    <a:p>
                      <a:pPr>
                        <a:buNone/>
                      </a:pPr>
                      <a:r>
                        <a:rPr lang="en-IN" sz="2800" dirty="0">
                          <a:latin typeface="Times New Roman" panose="02020603050405020304" pitchFamily="18" charset="0"/>
                          <a:cs typeface="Times New Roman" panose="02020603050405020304" pitchFamily="18" charset="0"/>
                        </a:rPr>
                        <a:t>Primary-care referrals, 2023/24</a:t>
                      </a:r>
                    </a:p>
                  </a:txBody>
                  <a:tcPr anchor="ctr"/>
                </a:tc>
                <a:tc>
                  <a:txBody>
                    <a:bodyPr/>
                    <a:lstStyle/>
                    <a:p>
                      <a:pPr algn="r">
                        <a:buNone/>
                      </a:pPr>
                      <a:r>
                        <a:rPr lang="en-IN" sz="2800" dirty="0">
                          <a:latin typeface="Times New Roman" panose="02020603050405020304" pitchFamily="18" charset="0"/>
                          <a:cs typeface="Times New Roman" panose="02020603050405020304" pitchFamily="18" charset="0"/>
                        </a:rPr>
                        <a:t>1.5 million</a:t>
                      </a:r>
                    </a:p>
                  </a:txBody>
                  <a:tcPr anchor="ctr"/>
                </a:tc>
                <a:extLst>
                  <a:ext uri="{0D108BD9-81ED-4DB2-BD59-A6C34878D82A}">
                    <a16:rowId xmlns:a16="http://schemas.microsoft.com/office/drawing/2014/main" val="2417297009"/>
                  </a:ext>
                </a:extLst>
              </a:tr>
              <a:tr h="654190">
                <a:tc>
                  <a:txBody>
                    <a:bodyPr/>
                    <a:lstStyle/>
                    <a:p>
                      <a:pPr>
                        <a:buNone/>
                      </a:pPr>
                      <a:r>
                        <a:rPr lang="en-IN" sz="2800">
                          <a:latin typeface="Times New Roman" panose="02020603050405020304" pitchFamily="18" charset="0"/>
                          <a:cs typeface="Times New Roman" panose="02020603050405020304" pitchFamily="18" charset="0"/>
                        </a:rPr>
                        <a:t>Programme participants joining</a:t>
                      </a:r>
                    </a:p>
                  </a:txBody>
                  <a:tcPr anchor="ctr"/>
                </a:tc>
                <a:tc>
                  <a:txBody>
                    <a:bodyPr/>
                    <a:lstStyle/>
                    <a:p>
                      <a:pPr algn="r">
                        <a:buNone/>
                      </a:pPr>
                      <a:r>
                        <a:rPr lang="en-IN" sz="2800">
                          <a:latin typeface="Times New Roman" panose="02020603050405020304" pitchFamily="18" charset="0"/>
                          <a:cs typeface="Times New Roman" panose="02020603050405020304" pitchFamily="18" charset="0"/>
                        </a:rPr>
                        <a:t>Nearly 600,000</a:t>
                      </a:r>
                    </a:p>
                  </a:txBody>
                  <a:tcPr anchor="ctr"/>
                </a:tc>
                <a:extLst>
                  <a:ext uri="{0D108BD9-81ED-4DB2-BD59-A6C34878D82A}">
                    <a16:rowId xmlns:a16="http://schemas.microsoft.com/office/drawing/2014/main" val="2811936233"/>
                  </a:ext>
                </a:extLst>
              </a:tr>
              <a:tr h="654190">
                <a:tc>
                  <a:txBody>
                    <a:bodyPr/>
                    <a:lstStyle/>
                    <a:p>
                      <a:pPr>
                        <a:buNone/>
                      </a:pPr>
                      <a:r>
                        <a:rPr lang="en-IN" sz="2800">
                          <a:latin typeface="Times New Roman" panose="02020603050405020304" pitchFamily="18" charset="0"/>
                          <a:cs typeface="Times New Roman" panose="02020603050405020304" pitchFamily="18" charset="0"/>
                        </a:rPr>
                        <a:t>Reduced incidence among completers</a:t>
                      </a:r>
                    </a:p>
                  </a:txBody>
                  <a:tcPr anchor="ctr"/>
                </a:tc>
                <a:tc>
                  <a:txBody>
                    <a:bodyPr/>
                    <a:lstStyle/>
                    <a:p>
                      <a:pPr algn="r">
                        <a:buNone/>
                      </a:pPr>
                      <a:r>
                        <a:rPr lang="en-IN" sz="2800">
                          <a:latin typeface="Times New Roman" panose="02020603050405020304" pitchFamily="18" charset="0"/>
                          <a:cs typeface="Times New Roman" panose="02020603050405020304" pitchFamily="18" charset="0"/>
                        </a:rPr>
                        <a:t>37%</a:t>
                      </a:r>
                    </a:p>
                  </a:txBody>
                  <a:tcPr anchor="ctr"/>
                </a:tc>
                <a:extLst>
                  <a:ext uri="{0D108BD9-81ED-4DB2-BD59-A6C34878D82A}">
                    <a16:rowId xmlns:a16="http://schemas.microsoft.com/office/drawing/2014/main" val="2458674858"/>
                  </a:ext>
                </a:extLst>
              </a:tr>
              <a:tr h="654190">
                <a:tc>
                  <a:txBody>
                    <a:bodyPr/>
                    <a:lstStyle/>
                    <a:p>
                      <a:pPr>
                        <a:buNone/>
                      </a:pPr>
                      <a:r>
                        <a:rPr lang="en-IN" sz="2800">
                          <a:latin typeface="Times New Roman" panose="02020603050405020304" pitchFamily="18" charset="0"/>
                          <a:cs typeface="Times New Roman" panose="02020603050405020304" pitchFamily="18" charset="0"/>
                        </a:rPr>
                        <a:t>Population-level diabetes reduction</a:t>
                      </a:r>
                    </a:p>
                  </a:txBody>
                  <a:tcPr anchor="ctr"/>
                </a:tc>
                <a:tc>
                  <a:txBody>
                    <a:bodyPr/>
                    <a:lstStyle/>
                    <a:p>
                      <a:pPr algn="r">
                        <a:buNone/>
                      </a:pPr>
                      <a:r>
                        <a:rPr lang="en-IN" sz="2800" dirty="0">
                          <a:latin typeface="Times New Roman" panose="02020603050405020304" pitchFamily="18" charset="0"/>
                          <a:cs typeface="Times New Roman" panose="02020603050405020304" pitchFamily="18" charset="0"/>
                        </a:rPr>
                        <a:t>7%</a:t>
                      </a:r>
                    </a:p>
                  </a:txBody>
                  <a:tcPr anchor="ctr"/>
                </a:tc>
                <a:extLst>
                  <a:ext uri="{0D108BD9-81ED-4DB2-BD59-A6C34878D82A}">
                    <a16:rowId xmlns:a16="http://schemas.microsoft.com/office/drawing/2014/main" val="1993672227"/>
                  </a:ext>
                </a:extLst>
              </a:tr>
            </a:tbl>
          </a:graphicData>
        </a:graphic>
      </p:graphicFrame>
      <p:sp>
        <p:nvSpPr>
          <p:cNvPr id="8" name="TextBox 7">
            <a:extLst>
              <a:ext uri="{FF2B5EF4-FFF2-40B4-BE49-F238E27FC236}">
                <a16:creationId xmlns:a16="http://schemas.microsoft.com/office/drawing/2014/main" id="{EBC6CA5C-21B8-AE2D-813F-990FEEDC9399}"/>
              </a:ext>
            </a:extLst>
          </p:cNvPr>
          <p:cNvSpPr txBox="1"/>
          <p:nvPr/>
        </p:nvSpPr>
        <p:spPr>
          <a:xfrm>
            <a:off x="747962" y="6926302"/>
            <a:ext cx="11520237" cy="2795958"/>
          </a:xfrm>
          <a:prstGeom prst="rect">
            <a:avLst/>
          </a:prstGeom>
          <a:noFill/>
        </p:spPr>
        <p:txBody>
          <a:bodyPr wrap="square">
            <a:spAutoFit/>
          </a:bodyPr>
          <a:lstStyle/>
          <a:p>
            <a:pPr marL="342900" lvl="0" indent="-342900">
              <a:lnSpc>
                <a:spcPct val="150000"/>
              </a:lnSpc>
              <a:buFont typeface="Arial" panose="020B0604020202020204" pitchFamily="34" charset="0"/>
              <a:buChar char="•"/>
            </a:pPr>
            <a:r>
              <a:rPr lang="en-IN" sz="2400" dirty="0">
                <a:latin typeface="Times New Roman" panose="02020603050405020304" pitchFamily="18" charset="0"/>
                <a:cs typeface="Times New Roman" panose="02020603050405020304" pitchFamily="18" charset="0"/>
              </a:rPr>
              <a:t>Programme reach demonstrates substantial population engagement. </a:t>
            </a:r>
          </a:p>
          <a:p>
            <a:pPr marL="342900" lvl="0" indent="-342900">
              <a:lnSpc>
                <a:spcPct val="150000"/>
              </a:lnSpc>
              <a:buFont typeface="Arial" panose="020B0604020202020204" pitchFamily="34" charset="0"/>
              <a:buChar char="•"/>
            </a:pPr>
            <a:r>
              <a:rPr lang="en-IN" sz="2400" dirty="0">
                <a:latin typeface="Times New Roman" panose="02020603050405020304" pitchFamily="18" charset="0"/>
                <a:cs typeface="Times New Roman" panose="02020603050405020304" pitchFamily="18" charset="0"/>
              </a:rPr>
              <a:t>Completion produces measurable diabetes-risk reductions. </a:t>
            </a:r>
          </a:p>
          <a:p>
            <a:pPr marL="342900" lvl="0" indent="-342900">
              <a:lnSpc>
                <a:spcPct val="150000"/>
              </a:lnSpc>
              <a:buFont typeface="Arial" panose="020B0604020202020204" pitchFamily="34" charset="0"/>
              <a:buChar char="•"/>
            </a:pPr>
            <a:r>
              <a:rPr lang="en-IN" sz="2400" dirty="0">
                <a:latin typeface="Times New Roman" panose="02020603050405020304" pitchFamily="18" charset="0"/>
                <a:cs typeface="Times New Roman" panose="02020603050405020304" pitchFamily="18" charset="0"/>
              </a:rPr>
              <a:t>Population-level effects suggest broader preventive benefits. </a:t>
            </a:r>
          </a:p>
          <a:p>
            <a:pPr marL="342900" lvl="0" indent="-342900">
              <a:lnSpc>
                <a:spcPct val="150000"/>
              </a:lnSpc>
              <a:buFont typeface="Arial" panose="020B0604020202020204" pitchFamily="34" charset="0"/>
              <a:buChar char="•"/>
            </a:pPr>
            <a:r>
              <a:rPr lang="en-IN" sz="2400" dirty="0">
                <a:latin typeface="Times New Roman" panose="02020603050405020304" pitchFamily="18" charset="0"/>
                <a:cs typeface="Times New Roman" panose="02020603050405020304" pitchFamily="18" charset="0"/>
              </a:rPr>
              <a:t>Referral numbers demonstrate substantial healthcare-system integration. </a:t>
            </a:r>
          </a:p>
          <a:p>
            <a:pPr marL="342900" lvl="0" indent="-342900">
              <a:lnSpc>
                <a:spcPct val="150000"/>
              </a:lnSpc>
              <a:buFont typeface="Arial" panose="020B0604020202020204" pitchFamily="34" charset="0"/>
              <a:buChar char="•"/>
            </a:pPr>
            <a:r>
              <a:rPr lang="en-IN" sz="2400" dirty="0">
                <a:latin typeface="Times New Roman" panose="02020603050405020304" pitchFamily="18" charset="0"/>
                <a:cs typeface="Times New Roman" panose="02020603050405020304" pitchFamily="18" charset="0"/>
              </a:rPr>
              <a:t>However, completion remains important for maximum benefits.</a:t>
            </a:r>
          </a:p>
        </p:txBody>
      </p:sp>
      <p:sp>
        <p:nvSpPr>
          <p:cNvPr id="6" name="Slide Number Placeholder 5">
            <a:extLst>
              <a:ext uri="{FF2B5EF4-FFF2-40B4-BE49-F238E27FC236}">
                <a16:creationId xmlns:a16="http://schemas.microsoft.com/office/drawing/2014/main" id="{36BEF686-FD3F-324A-1094-D92C17A2809B}"/>
              </a:ext>
            </a:extLst>
          </p:cNvPr>
          <p:cNvSpPr>
            <a:spLocks noGrp="1"/>
          </p:cNvSpPr>
          <p:nvPr>
            <p:ph type="sldNum" sz="quarter" idx="12"/>
          </p:nvPr>
        </p:nvSpPr>
        <p:spPr/>
        <p:txBody>
          <a:bodyPr/>
          <a:lstStyle/>
          <a:p>
            <a:fld id="{B6F15528-21DE-4FAA-801E-634DDDAF4B2B}" type="slidenum">
              <a:rPr lang="en-US" smtClean="0"/>
              <a:t>10</a:t>
            </a:fld>
            <a:endParaRPr lang="en-US"/>
          </a:p>
        </p:txBody>
      </p:sp>
    </p:spTree>
    <p:extLst>
      <p:ext uri="{BB962C8B-B14F-4D97-AF65-F5344CB8AC3E}">
        <p14:creationId xmlns:p14="http://schemas.microsoft.com/office/powerpoint/2010/main" val="42265932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E9EFEC"/>
        </a:solidFill>
        <a:effectLst/>
      </p:bgPr>
    </p:bg>
    <p:spTree>
      <p:nvGrpSpPr>
        <p:cNvPr id="1" name=""/>
        <p:cNvGrpSpPr/>
        <p:nvPr/>
      </p:nvGrpSpPr>
      <p:grpSpPr>
        <a:xfrm>
          <a:off x="0" y="0"/>
          <a:ext cx="0" cy="0"/>
          <a:chOff x="0" y="0"/>
          <a:chExt cx="0" cy="0"/>
        </a:xfrm>
      </p:grpSpPr>
      <p:grpSp>
        <p:nvGrpSpPr>
          <p:cNvPr id="9" name="Group 9"/>
          <p:cNvGrpSpPr/>
          <p:nvPr/>
        </p:nvGrpSpPr>
        <p:grpSpPr>
          <a:xfrm>
            <a:off x="0" y="1943100"/>
            <a:ext cx="10972800" cy="8001000"/>
            <a:chOff x="0" y="0"/>
            <a:chExt cx="2375799" cy="601595"/>
          </a:xfrm>
        </p:grpSpPr>
        <p:sp>
          <p:nvSpPr>
            <p:cNvPr id="10" name="Freeform 10"/>
            <p:cNvSpPr/>
            <p:nvPr/>
          </p:nvSpPr>
          <p:spPr>
            <a:xfrm>
              <a:off x="0" y="0"/>
              <a:ext cx="2375799" cy="601595"/>
            </a:xfrm>
            <a:custGeom>
              <a:avLst/>
              <a:gdLst/>
              <a:ahLst/>
              <a:cxnLst/>
              <a:rect l="l" t="t" r="r" b="b"/>
              <a:pathLst>
                <a:path w="2375799" h="601595">
                  <a:moveTo>
                    <a:pt x="17165" y="0"/>
                  </a:moveTo>
                  <a:lnTo>
                    <a:pt x="2358634" y="0"/>
                  </a:lnTo>
                  <a:cubicBezTo>
                    <a:pt x="2363186" y="0"/>
                    <a:pt x="2367552" y="1808"/>
                    <a:pt x="2370772" y="5027"/>
                  </a:cubicBezTo>
                  <a:cubicBezTo>
                    <a:pt x="2373991" y="8247"/>
                    <a:pt x="2375799" y="12613"/>
                    <a:pt x="2375799" y="17165"/>
                  </a:cubicBezTo>
                  <a:lnTo>
                    <a:pt x="2375799" y="584430"/>
                  </a:lnTo>
                  <a:cubicBezTo>
                    <a:pt x="2375799" y="588983"/>
                    <a:pt x="2373991" y="593349"/>
                    <a:pt x="2370772" y="596568"/>
                  </a:cubicBezTo>
                  <a:cubicBezTo>
                    <a:pt x="2367552" y="599787"/>
                    <a:pt x="2363186" y="601595"/>
                    <a:pt x="2358634" y="601595"/>
                  </a:cubicBezTo>
                  <a:lnTo>
                    <a:pt x="17165" y="601595"/>
                  </a:lnTo>
                  <a:cubicBezTo>
                    <a:pt x="12613" y="601595"/>
                    <a:pt x="8247" y="599787"/>
                    <a:pt x="5027" y="596568"/>
                  </a:cubicBezTo>
                  <a:cubicBezTo>
                    <a:pt x="1808" y="593349"/>
                    <a:pt x="0" y="588983"/>
                    <a:pt x="0" y="584430"/>
                  </a:cubicBezTo>
                  <a:lnTo>
                    <a:pt x="0" y="17165"/>
                  </a:lnTo>
                  <a:cubicBezTo>
                    <a:pt x="0" y="12613"/>
                    <a:pt x="1808" y="8247"/>
                    <a:pt x="5027" y="5027"/>
                  </a:cubicBezTo>
                  <a:cubicBezTo>
                    <a:pt x="8247" y="1808"/>
                    <a:pt x="12613" y="0"/>
                    <a:pt x="17165" y="0"/>
                  </a:cubicBezTo>
                  <a:close/>
                </a:path>
              </a:pathLst>
            </a:custGeom>
            <a:gradFill rotWithShape="1">
              <a:gsLst>
                <a:gs pos="0">
                  <a:srgbClr val="E9EFEC">
                    <a:alpha val="100000"/>
                  </a:srgbClr>
                </a:gs>
                <a:gs pos="100000">
                  <a:srgbClr val="C4DAD2">
                    <a:alpha val="100000"/>
                  </a:srgbClr>
                </a:gs>
              </a:gsLst>
              <a:lin ang="0"/>
            </a:gradFill>
          </p:spPr>
          <p:txBody>
            <a:bodyPr/>
            <a:lstStyle/>
            <a:p>
              <a:endParaRPr lang="en-GB"/>
            </a:p>
          </p:txBody>
        </p:sp>
        <p:sp>
          <p:nvSpPr>
            <p:cNvPr id="11" name="TextBox 11"/>
            <p:cNvSpPr txBox="1"/>
            <p:nvPr/>
          </p:nvSpPr>
          <p:spPr>
            <a:xfrm>
              <a:off x="0" y="-38100"/>
              <a:ext cx="2375799" cy="639695"/>
            </a:xfrm>
            <a:prstGeom prst="rect">
              <a:avLst/>
            </a:prstGeom>
          </p:spPr>
          <p:txBody>
            <a:bodyPr lIns="50800" tIns="50800" rIns="50800" bIns="50800" rtlCol="0" anchor="ctr"/>
            <a:lstStyle/>
            <a:p>
              <a:pPr algn="ctr">
                <a:lnSpc>
                  <a:spcPts val="2660"/>
                </a:lnSpc>
                <a:spcBef>
                  <a:spcPct val="0"/>
                </a:spcBef>
              </a:pPr>
              <a:endParaRPr/>
            </a:p>
          </p:txBody>
        </p:sp>
      </p:grpSp>
      <p:sp>
        <p:nvSpPr>
          <p:cNvPr id="17" name="TextBox 17"/>
          <p:cNvSpPr txBox="1"/>
          <p:nvPr/>
        </p:nvSpPr>
        <p:spPr>
          <a:xfrm>
            <a:off x="813546" y="654539"/>
            <a:ext cx="14274054" cy="920958"/>
          </a:xfrm>
          <a:prstGeom prst="rect">
            <a:avLst/>
          </a:prstGeom>
        </p:spPr>
        <p:txBody>
          <a:bodyPr wrap="square" lIns="0" tIns="0" rIns="0" bIns="0" rtlCol="0" anchor="t">
            <a:spAutoFit/>
          </a:bodyPr>
          <a:lstStyle/>
          <a:p>
            <a:pPr algn="ctr">
              <a:lnSpc>
                <a:spcPts val="7680"/>
              </a:lnSpc>
            </a:pPr>
            <a:r>
              <a:rPr lang="en-US" sz="6000" b="1" dirty="0">
                <a:solidFill>
                  <a:srgbClr val="16423C"/>
                </a:solidFill>
                <a:latin typeface="Times New Roman" panose="02020603050405020304" pitchFamily="18" charset="0"/>
                <a:ea typeface="Garet Bold"/>
                <a:cs typeface="Times New Roman" panose="02020603050405020304" pitchFamily="18" charset="0"/>
                <a:sym typeface="Garet Bold"/>
              </a:rPr>
              <a:t>Health Belief Model</a:t>
            </a:r>
          </a:p>
        </p:txBody>
      </p:sp>
      <p:sp>
        <p:nvSpPr>
          <p:cNvPr id="3" name="TextBox 2">
            <a:extLst>
              <a:ext uri="{FF2B5EF4-FFF2-40B4-BE49-F238E27FC236}">
                <a16:creationId xmlns:a16="http://schemas.microsoft.com/office/drawing/2014/main" id="{1C401ADA-9DE3-7B89-0541-80F5231C5EEC}"/>
              </a:ext>
            </a:extLst>
          </p:cNvPr>
          <p:cNvSpPr txBox="1"/>
          <p:nvPr/>
        </p:nvSpPr>
        <p:spPr>
          <a:xfrm>
            <a:off x="12420600" y="2244639"/>
            <a:ext cx="4571999" cy="6494085"/>
          </a:xfrm>
          <a:prstGeom prst="rect">
            <a:avLst/>
          </a:prstGeom>
          <a:noFill/>
        </p:spPr>
        <p:txBody>
          <a:bodyPr wrap="square">
            <a:spAutoFit/>
          </a:bodyPr>
          <a:lstStyle/>
          <a:p>
            <a:pPr algn="ctr">
              <a:buNone/>
            </a:pPr>
            <a:r>
              <a:rPr lang="en-IN" sz="3200" b="1" dirty="0">
                <a:latin typeface="Times New Roman" panose="02020603050405020304" pitchFamily="18" charset="0"/>
                <a:cs typeface="Times New Roman" panose="02020603050405020304" pitchFamily="18" charset="0"/>
              </a:rPr>
              <a:t>Model</a:t>
            </a:r>
          </a:p>
          <a:p>
            <a:pPr algn="ctr">
              <a:buNone/>
            </a:pPr>
            <a:endParaRPr lang="en-IN" sz="3200" b="1" dirty="0">
              <a:latin typeface="Times New Roman" panose="02020603050405020304" pitchFamily="18" charset="0"/>
              <a:cs typeface="Times New Roman" panose="02020603050405020304" pitchFamily="18" charset="0"/>
            </a:endParaRPr>
          </a:p>
          <a:p>
            <a:pPr algn="ctr">
              <a:buNone/>
            </a:pPr>
            <a:r>
              <a:rPr lang="en-IN" sz="3200" dirty="0">
                <a:latin typeface="Times New Roman" panose="02020603050405020304" pitchFamily="18" charset="0"/>
                <a:cs typeface="Times New Roman" panose="02020603050405020304" pitchFamily="18" charset="0"/>
              </a:rPr>
              <a:t>Perceived Susceptibility</a:t>
            </a:r>
            <a:br>
              <a:rPr lang="en-IN" sz="3200" dirty="0">
                <a:latin typeface="Times New Roman" panose="02020603050405020304" pitchFamily="18" charset="0"/>
                <a:cs typeface="Times New Roman" panose="02020603050405020304" pitchFamily="18" charset="0"/>
              </a:rPr>
            </a:br>
            <a:r>
              <a:rPr lang="en-IN" sz="3200" dirty="0">
                <a:latin typeface="Times New Roman" panose="02020603050405020304" pitchFamily="18" charset="0"/>
                <a:cs typeface="Times New Roman" panose="02020603050405020304" pitchFamily="18" charset="0"/>
              </a:rPr>
              <a:t>↓</a:t>
            </a:r>
            <a:br>
              <a:rPr lang="en-IN" sz="3200" dirty="0">
                <a:latin typeface="Times New Roman" panose="02020603050405020304" pitchFamily="18" charset="0"/>
                <a:cs typeface="Times New Roman" panose="02020603050405020304" pitchFamily="18" charset="0"/>
              </a:rPr>
            </a:br>
            <a:r>
              <a:rPr lang="en-IN" sz="3200" dirty="0">
                <a:latin typeface="Times New Roman" panose="02020603050405020304" pitchFamily="18" charset="0"/>
                <a:cs typeface="Times New Roman" panose="02020603050405020304" pitchFamily="18" charset="0"/>
              </a:rPr>
              <a:t>Perceived Severity</a:t>
            </a:r>
            <a:br>
              <a:rPr lang="en-IN" sz="3200" dirty="0">
                <a:latin typeface="Times New Roman" panose="02020603050405020304" pitchFamily="18" charset="0"/>
                <a:cs typeface="Times New Roman" panose="02020603050405020304" pitchFamily="18" charset="0"/>
              </a:rPr>
            </a:br>
            <a:r>
              <a:rPr lang="en-IN" sz="3200" dirty="0">
                <a:latin typeface="Times New Roman" panose="02020603050405020304" pitchFamily="18" charset="0"/>
                <a:cs typeface="Times New Roman" panose="02020603050405020304" pitchFamily="18" charset="0"/>
              </a:rPr>
              <a:t>↓</a:t>
            </a:r>
            <a:br>
              <a:rPr lang="en-IN" sz="3200" dirty="0">
                <a:latin typeface="Times New Roman" panose="02020603050405020304" pitchFamily="18" charset="0"/>
                <a:cs typeface="Times New Roman" panose="02020603050405020304" pitchFamily="18" charset="0"/>
              </a:rPr>
            </a:br>
            <a:r>
              <a:rPr lang="en-IN" sz="3200" dirty="0">
                <a:latin typeface="Times New Roman" panose="02020603050405020304" pitchFamily="18" charset="0"/>
                <a:cs typeface="Times New Roman" panose="02020603050405020304" pitchFamily="18" charset="0"/>
              </a:rPr>
              <a:t>Perceived Benefits</a:t>
            </a:r>
            <a:br>
              <a:rPr lang="en-IN" sz="3200" dirty="0">
                <a:latin typeface="Times New Roman" panose="02020603050405020304" pitchFamily="18" charset="0"/>
                <a:cs typeface="Times New Roman" panose="02020603050405020304" pitchFamily="18" charset="0"/>
              </a:rPr>
            </a:br>
            <a:r>
              <a:rPr lang="en-IN" sz="3200" dirty="0">
                <a:latin typeface="Times New Roman" panose="02020603050405020304" pitchFamily="18" charset="0"/>
                <a:cs typeface="Times New Roman" panose="02020603050405020304" pitchFamily="18" charset="0"/>
              </a:rPr>
              <a:t>↓</a:t>
            </a:r>
            <a:br>
              <a:rPr lang="en-IN" sz="3200" dirty="0">
                <a:latin typeface="Times New Roman" panose="02020603050405020304" pitchFamily="18" charset="0"/>
                <a:cs typeface="Times New Roman" panose="02020603050405020304" pitchFamily="18" charset="0"/>
              </a:rPr>
            </a:br>
            <a:r>
              <a:rPr lang="en-IN" sz="3200" dirty="0">
                <a:latin typeface="Times New Roman" panose="02020603050405020304" pitchFamily="18" charset="0"/>
                <a:cs typeface="Times New Roman" panose="02020603050405020304" pitchFamily="18" charset="0"/>
              </a:rPr>
              <a:t>Perceived Barriers</a:t>
            </a:r>
            <a:br>
              <a:rPr lang="en-IN" sz="3200" dirty="0">
                <a:latin typeface="Times New Roman" panose="02020603050405020304" pitchFamily="18" charset="0"/>
                <a:cs typeface="Times New Roman" panose="02020603050405020304" pitchFamily="18" charset="0"/>
              </a:rPr>
            </a:br>
            <a:r>
              <a:rPr lang="en-IN" sz="3200" dirty="0">
                <a:latin typeface="Times New Roman" panose="02020603050405020304" pitchFamily="18" charset="0"/>
                <a:cs typeface="Times New Roman" panose="02020603050405020304" pitchFamily="18" charset="0"/>
              </a:rPr>
              <a:t>↓</a:t>
            </a:r>
            <a:br>
              <a:rPr lang="en-IN" sz="3200" dirty="0">
                <a:latin typeface="Times New Roman" panose="02020603050405020304" pitchFamily="18" charset="0"/>
                <a:cs typeface="Times New Roman" panose="02020603050405020304" pitchFamily="18" charset="0"/>
              </a:rPr>
            </a:br>
            <a:r>
              <a:rPr lang="en-IN" sz="3200" dirty="0">
                <a:latin typeface="Times New Roman" panose="02020603050405020304" pitchFamily="18" charset="0"/>
                <a:cs typeface="Times New Roman" panose="02020603050405020304" pitchFamily="18" charset="0"/>
              </a:rPr>
              <a:t>Cues to Action</a:t>
            </a:r>
            <a:br>
              <a:rPr lang="en-IN" sz="3200" dirty="0">
                <a:latin typeface="Times New Roman" panose="02020603050405020304" pitchFamily="18" charset="0"/>
                <a:cs typeface="Times New Roman" panose="02020603050405020304" pitchFamily="18" charset="0"/>
              </a:rPr>
            </a:br>
            <a:r>
              <a:rPr lang="en-IN" sz="3200" dirty="0">
                <a:latin typeface="Times New Roman" panose="02020603050405020304" pitchFamily="18" charset="0"/>
                <a:cs typeface="Times New Roman" panose="02020603050405020304" pitchFamily="18" charset="0"/>
              </a:rPr>
              <a:t>↓</a:t>
            </a:r>
          </a:p>
          <a:p>
            <a:pPr algn="ctr">
              <a:buNone/>
            </a:pPr>
            <a:r>
              <a:rPr lang="en-IN" sz="3200" dirty="0">
                <a:latin typeface="Times New Roman" panose="02020603050405020304" pitchFamily="18" charset="0"/>
                <a:cs typeface="Times New Roman" panose="02020603050405020304" pitchFamily="18" charset="0"/>
              </a:rPr>
              <a:t>Health Behaviour Change</a:t>
            </a:r>
          </a:p>
        </p:txBody>
      </p:sp>
      <p:graphicFrame>
        <p:nvGraphicFramePr>
          <p:cNvPr id="5" name="Table 4">
            <a:extLst>
              <a:ext uri="{FF2B5EF4-FFF2-40B4-BE49-F238E27FC236}">
                <a16:creationId xmlns:a16="http://schemas.microsoft.com/office/drawing/2014/main" id="{4F3D7FCD-6BF2-8B66-706D-09BC15FFC511}"/>
              </a:ext>
            </a:extLst>
          </p:cNvPr>
          <p:cNvGraphicFramePr>
            <a:graphicFrameLocks noGrp="1"/>
          </p:cNvGraphicFramePr>
          <p:nvPr>
            <p:extLst>
              <p:ext uri="{D42A27DB-BD31-4B8C-83A1-F6EECF244321}">
                <p14:modId xmlns:p14="http://schemas.microsoft.com/office/powerpoint/2010/main" val="2294505366"/>
              </p:ext>
            </p:extLst>
          </p:nvPr>
        </p:nvGraphicFramePr>
        <p:xfrm>
          <a:off x="790354" y="2244639"/>
          <a:ext cx="9953846" cy="7387821"/>
        </p:xfrm>
        <a:graphic>
          <a:graphicData uri="http://schemas.openxmlformats.org/drawingml/2006/table">
            <a:tbl>
              <a:tblPr>
                <a:tableStyleId>{5940675A-B579-460E-94D1-54222C63F5DA}</a:tableStyleId>
              </a:tblPr>
              <a:tblGrid>
                <a:gridCol w="3172046">
                  <a:extLst>
                    <a:ext uri="{9D8B030D-6E8A-4147-A177-3AD203B41FA5}">
                      <a16:colId xmlns:a16="http://schemas.microsoft.com/office/drawing/2014/main" val="1206437481"/>
                    </a:ext>
                  </a:extLst>
                </a:gridCol>
                <a:gridCol w="6781800">
                  <a:extLst>
                    <a:ext uri="{9D8B030D-6E8A-4147-A177-3AD203B41FA5}">
                      <a16:colId xmlns:a16="http://schemas.microsoft.com/office/drawing/2014/main" val="1934366170"/>
                    </a:ext>
                  </a:extLst>
                </a:gridCol>
              </a:tblGrid>
              <a:tr h="1055403">
                <a:tc>
                  <a:txBody>
                    <a:bodyPr/>
                    <a:lstStyle/>
                    <a:p>
                      <a:pPr>
                        <a:buNone/>
                      </a:pPr>
                      <a:r>
                        <a:rPr lang="en-IN" sz="2800" b="1">
                          <a:latin typeface="Times New Roman" panose="02020603050405020304" pitchFamily="18" charset="0"/>
                          <a:cs typeface="Times New Roman" panose="02020603050405020304" pitchFamily="18" charset="0"/>
                        </a:rPr>
                        <a:t>HBM Construct</a:t>
                      </a:r>
                    </a:p>
                  </a:txBody>
                  <a:tcPr anchor="ctr"/>
                </a:tc>
                <a:tc>
                  <a:txBody>
                    <a:bodyPr/>
                    <a:lstStyle/>
                    <a:p>
                      <a:pPr>
                        <a:buNone/>
                      </a:pPr>
                      <a:r>
                        <a:rPr lang="en-IN" sz="2800" b="1" dirty="0">
                          <a:latin typeface="Times New Roman" panose="02020603050405020304" pitchFamily="18" charset="0"/>
                          <a:cs typeface="Times New Roman" panose="02020603050405020304" pitchFamily="18" charset="0"/>
                        </a:rPr>
                        <a:t>Diabetes Prevention Application</a:t>
                      </a:r>
                    </a:p>
                  </a:txBody>
                  <a:tcPr anchor="ctr"/>
                </a:tc>
                <a:extLst>
                  <a:ext uri="{0D108BD9-81ED-4DB2-BD59-A6C34878D82A}">
                    <a16:rowId xmlns:a16="http://schemas.microsoft.com/office/drawing/2014/main" val="185099829"/>
                  </a:ext>
                </a:extLst>
              </a:tr>
              <a:tr h="1055403">
                <a:tc>
                  <a:txBody>
                    <a:bodyPr/>
                    <a:lstStyle/>
                    <a:p>
                      <a:pPr>
                        <a:buNone/>
                      </a:pPr>
                      <a:r>
                        <a:rPr lang="en-IN" sz="2800">
                          <a:latin typeface="Times New Roman" panose="02020603050405020304" pitchFamily="18" charset="0"/>
                          <a:cs typeface="Times New Roman" panose="02020603050405020304" pitchFamily="18" charset="0"/>
                        </a:rPr>
                        <a:t>Susceptibility</a:t>
                      </a:r>
                    </a:p>
                  </a:txBody>
                  <a:tcPr anchor="ctr"/>
                </a:tc>
                <a:tc>
                  <a:txBody>
                    <a:bodyPr/>
                    <a:lstStyle/>
                    <a:p>
                      <a:pPr>
                        <a:buNone/>
                      </a:pPr>
                      <a:r>
                        <a:rPr lang="en-IN" sz="2800">
                          <a:latin typeface="Times New Roman" panose="02020603050405020304" pitchFamily="18" charset="0"/>
                          <a:cs typeface="Times New Roman" panose="02020603050405020304" pitchFamily="18" charset="0"/>
                        </a:rPr>
                        <a:t>Understanding personal diabetes risk</a:t>
                      </a:r>
                    </a:p>
                  </a:txBody>
                  <a:tcPr anchor="ctr"/>
                </a:tc>
                <a:extLst>
                  <a:ext uri="{0D108BD9-81ED-4DB2-BD59-A6C34878D82A}">
                    <a16:rowId xmlns:a16="http://schemas.microsoft.com/office/drawing/2014/main" val="3591356532"/>
                  </a:ext>
                </a:extLst>
              </a:tr>
              <a:tr h="1055403">
                <a:tc>
                  <a:txBody>
                    <a:bodyPr/>
                    <a:lstStyle/>
                    <a:p>
                      <a:pPr>
                        <a:buNone/>
                      </a:pPr>
                      <a:r>
                        <a:rPr lang="en-IN" sz="2800">
                          <a:latin typeface="Times New Roman" panose="02020603050405020304" pitchFamily="18" charset="0"/>
                          <a:cs typeface="Times New Roman" panose="02020603050405020304" pitchFamily="18" charset="0"/>
                        </a:rPr>
                        <a:t>Severity</a:t>
                      </a:r>
                    </a:p>
                  </a:txBody>
                  <a:tcPr anchor="ctr"/>
                </a:tc>
                <a:tc>
                  <a:txBody>
                    <a:bodyPr/>
                    <a:lstStyle/>
                    <a:p>
                      <a:pPr>
                        <a:buNone/>
                      </a:pPr>
                      <a:r>
                        <a:rPr lang="en-IN" sz="2800">
                          <a:latin typeface="Times New Roman" panose="02020603050405020304" pitchFamily="18" charset="0"/>
                          <a:cs typeface="Times New Roman" panose="02020603050405020304" pitchFamily="18" charset="0"/>
                        </a:rPr>
                        <a:t>Recognising potential diabetes complications</a:t>
                      </a:r>
                    </a:p>
                  </a:txBody>
                  <a:tcPr anchor="ctr"/>
                </a:tc>
                <a:extLst>
                  <a:ext uri="{0D108BD9-81ED-4DB2-BD59-A6C34878D82A}">
                    <a16:rowId xmlns:a16="http://schemas.microsoft.com/office/drawing/2014/main" val="2976427473"/>
                  </a:ext>
                </a:extLst>
              </a:tr>
              <a:tr h="1055403">
                <a:tc>
                  <a:txBody>
                    <a:bodyPr/>
                    <a:lstStyle/>
                    <a:p>
                      <a:pPr>
                        <a:buNone/>
                      </a:pPr>
                      <a:r>
                        <a:rPr lang="en-IN" sz="2800">
                          <a:latin typeface="Times New Roman" panose="02020603050405020304" pitchFamily="18" charset="0"/>
                          <a:cs typeface="Times New Roman" panose="02020603050405020304" pitchFamily="18" charset="0"/>
                        </a:rPr>
                        <a:t>Benefits</a:t>
                      </a:r>
                    </a:p>
                  </a:txBody>
                  <a:tcPr anchor="ctr"/>
                </a:tc>
                <a:tc>
                  <a:txBody>
                    <a:bodyPr/>
                    <a:lstStyle/>
                    <a:p>
                      <a:pPr>
                        <a:buNone/>
                      </a:pPr>
                      <a:r>
                        <a:rPr lang="en-IN" sz="2800" dirty="0">
                          <a:latin typeface="Times New Roman" panose="02020603050405020304" pitchFamily="18" charset="0"/>
                          <a:cs typeface="Times New Roman" panose="02020603050405020304" pitchFamily="18" charset="0"/>
                        </a:rPr>
                        <a:t>Understanding lifestyle-change advantages</a:t>
                      </a:r>
                    </a:p>
                  </a:txBody>
                  <a:tcPr anchor="ctr"/>
                </a:tc>
                <a:extLst>
                  <a:ext uri="{0D108BD9-81ED-4DB2-BD59-A6C34878D82A}">
                    <a16:rowId xmlns:a16="http://schemas.microsoft.com/office/drawing/2014/main" val="1287685229"/>
                  </a:ext>
                </a:extLst>
              </a:tr>
              <a:tr h="1055403">
                <a:tc>
                  <a:txBody>
                    <a:bodyPr/>
                    <a:lstStyle/>
                    <a:p>
                      <a:pPr>
                        <a:buNone/>
                      </a:pPr>
                      <a:r>
                        <a:rPr lang="en-IN" sz="2800">
                          <a:latin typeface="Times New Roman" panose="02020603050405020304" pitchFamily="18" charset="0"/>
                          <a:cs typeface="Times New Roman" panose="02020603050405020304" pitchFamily="18" charset="0"/>
                        </a:rPr>
                        <a:t>Barriers</a:t>
                      </a:r>
                    </a:p>
                  </a:txBody>
                  <a:tcPr anchor="ctr"/>
                </a:tc>
                <a:tc>
                  <a:txBody>
                    <a:bodyPr/>
                    <a:lstStyle/>
                    <a:p>
                      <a:pPr>
                        <a:buNone/>
                      </a:pPr>
                      <a:r>
                        <a:rPr lang="en-IN" sz="2800">
                          <a:latin typeface="Times New Roman" panose="02020603050405020304" pitchFamily="18" charset="0"/>
                          <a:cs typeface="Times New Roman" panose="02020603050405020304" pitchFamily="18" charset="0"/>
                        </a:rPr>
                        <a:t>Addressing cost, time and motivation</a:t>
                      </a:r>
                    </a:p>
                  </a:txBody>
                  <a:tcPr anchor="ctr"/>
                </a:tc>
                <a:extLst>
                  <a:ext uri="{0D108BD9-81ED-4DB2-BD59-A6C34878D82A}">
                    <a16:rowId xmlns:a16="http://schemas.microsoft.com/office/drawing/2014/main" val="2684606080"/>
                  </a:ext>
                </a:extLst>
              </a:tr>
              <a:tr h="1055403">
                <a:tc>
                  <a:txBody>
                    <a:bodyPr/>
                    <a:lstStyle/>
                    <a:p>
                      <a:pPr>
                        <a:buNone/>
                      </a:pPr>
                      <a:r>
                        <a:rPr lang="en-IN" sz="2800">
                          <a:latin typeface="Times New Roman" panose="02020603050405020304" pitchFamily="18" charset="0"/>
                          <a:cs typeface="Times New Roman" panose="02020603050405020304" pitchFamily="18" charset="0"/>
                        </a:rPr>
                        <a:t>Cues</a:t>
                      </a:r>
                    </a:p>
                  </a:txBody>
                  <a:tcPr anchor="ctr"/>
                </a:tc>
                <a:tc>
                  <a:txBody>
                    <a:bodyPr/>
                    <a:lstStyle/>
                    <a:p>
                      <a:pPr>
                        <a:buNone/>
                      </a:pPr>
                      <a:r>
                        <a:rPr lang="en-IN" sz="2800">
                          <a:latin typeface="Times New Roman" panose="02020603050405020304" pitchFamily="18" charset="0"/>
                          <a:cs typeface="Times New Roman" panose="02020603050405020304" pitchFamily="18" charset="0"/>
                        </a:rPr>
                        <a:t>GP referrals and health messaging</a:t>
                      </a:r>
                    </a:p>
                  </a:txBody>
                  <a:tcPr anchor="ctr"/>
                </a:tc>
                <a:extLst>
                  <a:ext uri="{0D108BD9-81ED-4DB2-BD59-A6C34878D82A}">
                    <a16:rowId xmlns:a16="http://schemas.microsoft.com/office/drawing/2014/main" val="1492125646"/>
                  </a:ext>
                </a:extLst>
              </a:tr>
              <a:tr h="1055403">
                <a:tc>
                  <a:txBody>
                    <a:bodyPr/>
                    <a:lstStyle/>
                    <a:p>
                      <a:pPr>
                        <a:buNone/>
                      </a:pPr>
                      <a:r>
                        <a:rPr lang="en-IN" sz="2800">
                          <a:latin typeface="Times New Roman" panose="02020603050405020304" pitchFamily="18" charset="0"/>
                          <a:cs typeface="Times New Roman" panose="02020603050405020304" pitchFamily="18" charset="0"/>
                        </a:rPr>
                        <a:t>Self-efficacy</a:t>
                      </a:r>
                    </a:p>
                  </a:txBody>
                  <a:tcPr anchor="ctr"/>
                </a:tc>
                <a:tc>
                  <a:txBody>
                    <a:bodyPr/>
                    <a:lstStyle/>
                    <a:p>
                      <a:pPr>
                        <a:buNone/>
                      </a:pPr>
                      <a:r>
                        <a:rPr lang="en-IN" sz="2800" dirty="0">
                          <a:latin typeface="Times New Roman" panose="02020603050405020304" pitchFamily="18" charset="0"/>
                          <a:cs typeface="Times New Roman" panose="02020603050405020304" pitchFamily="18" charset="0"/>
                        </a:rPr>
                        <a:t>Building confidence in behaviour change</a:t>
                      </a:r>
                    </a:p>
                  </a:txBody>
                  <a:tcPr anchor="ctr"/>
                </a:tc>
                <a:extLst>
                  <a:ext uri="{0D108BD9-81ED-4DB2-BD59-A6C34878D82A}">
                    <a16:rowId xmlns:a16="http://schemas.microsoft.com/office/drawing/2014/main" val="329058709"/>
                  </a:ext>
                </a:extLst>
              </a:tr>
            </a:tbl>
          </a:graphicData>
        </a:graphic>
      </p:graphicFrame>
      <p:sp>
        <p:nvSpPr>
          <p:cNvPr id="2" name="Slide Number Placeholder 1">
            <a:extLst>
              <a:ext uri="{FF2B5EF4-FFF2-40B4-BE49-F238E27FC236}">
                <a16:creationId xmlns:a16="http://schemas.microsoft.com/office/drawing/2014/main" id="{626023E2-322F-C418-8D21-338F3FDC531E}"/>
              </a:ext>
            </a:extLst>
          </p:cNvPr>
          <p:cNvSpPr>
            <a:spLocks noGrp="1"/>
          </p:cNvSpPr>
          <p:nvPr>
            <p:ph type="sldNum" sz="quarter" idx="12"/>
          </p:nvPr>
        </p:nvSpPr>
        <p:spPr/>
        <p:txBody>
          <a:bodyPr/>
          <a:lstStyle/>
          <a:p>
            <a:fld id="{B6F15528-21DE-4FAA-801E-634DDDAF4B2B}" type="slidenum">
              <a:rPr lang="en-US" smtClean="0"/>
              <a:t>11</a:t>
            </a:fld>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E9EFEC"/>
        </a:solidFill>
        <a:effectLst/>
      </p:bgPr>
    </p:bg>
    <p:spTree>
      <p:nvGrpSpPr>
        <p:cNvPr id="1" name=""/>
        <p:cNvGrpSpPr/>
        <p:nvPr/>
      </p:nvGrpSpPr>
      <p:grpSpPr>
        <a:xfrm>
          <a:off x="0" y="0"/>
          <a:ext cx="0" cy="0"/>
          <a:chOff x="0" y="0"/>
          <a:chExt cx="0" cy="0"/>
        </a:xfrm>
      </p:grpSpPr>
      <p:grpSp>
        <p:nvGrpSpPr>
          <p:cNvPr id="2" name="Group 2"/>
          <p:cNvGrpSpPr/>
          <p:nvPr/>
        </p:nvGrpSpPr>
        <p:grpSpPr>
          <a:xfrm>
            <a:off x="6858000" y="2583488"/>
            <a:ext cx="11430000" cy="7055812"/>
            <a:chOff x="0" y="0"/>
            <a:chExt cx="2375799" cy="584885"/>
          </a:xfrm>
        </p:grpSpPr>
        <p:sp>
          <p:nvSpPr>
            <p:cNvPr id="3" name="Freeform 3"/>
            <p:cNvSpPr/>
            <p:nvPr/>
          </p:nvSpPr>
          <p:spPr>
            <a:xfrm>
              <a:off x="0" y="0"/>
              <a:ext cx="2375799" cy="584885"/>
            </a:xfrm>
            <a:custGeom>
              <a:avLst/>
              <a:gdLst/>
              <a:ahLst/>
              <a:cxnLst/>
              <a:rect l="l" t="t" r="r" b="b"/>
              <a:pathLst>
                <a:path w="2375799" h="584885">
                  <a:moveTo>
                    <a:pt x="17165" y="0"/>
                  </a:moveTo>
                  <a:lnTo>
                    <a:pt x="2358634" y="0"/>
                  </a:lnTo>
                  <a:cubicBezTo>
                    <a:pt x="2363186" y="0"/>
                    <a:pt x="2367552" y="1808"/>
                    <a:pt x="2370772" y="5027"/>
                  </a:cubicBezTo>
                  <a:cubicBezTo>
                    <a:pt x="2373991" y="8247"/>
                    <a:pt x="2375799" y="12613"/>
                    <a:pt x="2375799" y="17165"/>
                  </a:cubicBezTo>
                  <a:lnTo>
                    <a:pt x="2375799" y="567720"/>
                  </a:lnTo>
                  <a:cubicBezTo>
                    <a:pt x="2375799" y="572273"/>
                    <a:pt x="2373991" y="576639"/>
                    <a:pt x="2370772" y="579858"/>
                  </a:cubicBezTo>
                  <a:cubicBezTo>
                    <a:pt x="2367552" y="583077"/>
                    <a:pt x="2363186" y="584885"/>
                    <a:pt x="2358634" y="584885"/>
                  </a:cubicBezTo>
                  <a:lnTo>
                    <a:pt x="17165" y="584885"/>
                  </a:lnTo>
                  <a:cubicBezTo>
                    <a:pt x="12613" y="584885"/>
                    <a:pt x="8247" y="583077"/>
                    <a:pt x="5027" y="579858"/>
                  </a:cubicBezTo>
                  <a:cubicBezTo>
                    <a:pt x="1808" y="576639"/>
                    <a:pt x="0" y="572273"/>
                    <a:pt x="0" y="567720"/>
                  </a:cubicBezTo>
                  <a:lnTo>
                    <a:pt x="0" y="17165"/>
                  </a:lnTo>
                  <a:cubicBezTo>
                    <a:pt x="0" y="12613"/>
                    <a:pt x="1808" y="8247"/>
                    <a:pt x="5027" y="5027"/>
                  </a:cubicBezTo>
                  <a:cubicBezTo>
                    <a:pt x="8247" y="1808"/>
                    <a:pt x="12613" y="0"/>
                    <a:pt x="17165" y="0"/>
                  </a:cubicBezTo>
                  <a:close/>
                </a:path>
              </a:pathLst>
            </a:custGeom>
            <a:gradFill rotWithShape="1">
              <a:gsLst>
                <a:gs pos="0">
                  <a:srgbClr val="C4DAD2">
                    <a:alpha val="100000"/>
                  </a:srgbClr>
                </a:gs>
                <a:gs pos="100000">
                  <a:srgbClr val="E9EFEC">
                    <a:alpha val="100000"/>
                  </a:srgbClr>
                </a:gs>
              </a:gsLst>
              <a:lin ang="0"/>
            </a:gradFill>
          </p:spPr>
          <p:txBody>
            <a:bodyPr/>
            <a:lstStyle/>
            <a:p>
              <a:endParaRPr lang="en-GB"/>
            </a:p>
          </p:txBody>
        </p:sp>
        <p:sp>
          <p:nvSpPr>
            <p:cNvPr id="4" name="TextBox 4"/>
            <p:cNvSpPr txBox="1"/>
            <p:nvPr/>
          </p:nvSpPr>
          <p:spPr>
            <a:xfrm>
              <a:off x="0" y="-38100"/>
              <a:ext cx="2375799" cy="622985"/>
            </a:xfrm>
            <a:prstGeom prst="rect">
              <a:avLst/>
            </a:prstGeom>
          </p:spPr>
          <p:txBody>
            <a:bodyPr lIns="50800" tIns="50800" rIns="50800" bIns="50800" rtlCol="0" anchor="ctr"/>
            <a:lstStyle/>
            <a:p>
              <a:pPr algn="ctr">
                <a:lnSpc>
                  <a:spcPts val="2660"/>
                </a:lnSpc>
                <a:spcBef>
                  <a:spcPct val="0"/>
                </a:spcBef>
              </a:pPr>
              <a:endParaRPr/>
            </a:p>
          </p:txBody>
        </p:sp>
      </p:grpSp>
      <p:sp>
        <p:nvSpPr>
          <p:cNvPr id="14" name="TextBox 14"/>
          <p:cNvSpPr txBox="1"/>
          <p:nvPr/>
        </p:nvSpPr>
        <p:spPr>
          <a:xfrm>
            <a:off x="13168176" y="292015"/>
            <a:ext cx="5879212" cy="1328709"/>
          </a:xfrm>
          <a:prstGeom prst="rect">
            <a:avLst/>
          </a:prstGeom>
        </p:spPr>
        <p:txBody>
          <a:bodyPr lIns="50800" tIns="50800" rIns="50800" bIns="50800" rtlCol="0" anchor="ctr"/>
          <a:lstStyle/>
          <a:p>
            <a:pPr algn="ctr">
              <a:lnSpc>
                <a:spcPts val="2660"/>
              </a:lnSpc>
              <a:spcBef>
                <a:spcPct val="0"/>
              </a:spcBef>
            </a:pPr>
            <a:endParaRPr/>
          </a:p>
        </p:txBody>
      </p:sp>
      <p:sp>
        <p:nvSpPr>
          <p:cNvPr id="17" name="TextBox 17"/>
          <p:cNvSpPr txBox="1"/>
          <p:nvPr/>
        </p:nvSpPr>
        <p:spPr>
          <a:xfrm>
            <a:off x="6019800" y="795695"/>
            <a:ext cx="9159684" cy="920958"/>
          </a:xfrm>
          <a:prstGeom prst="rect">
            <a:avLst/>
          </a:prstGeom>
        </p:spPr>
        <p:txBody>
          <a:bodyPr wrap="square" lIns="0" tIns="0" rIns="0" bIns="0" rtlCol="0" anchor="t">
            <a:spAutoFit/>
          </a:bodyPr>
          <a:lstStyle/>
          <a:p>
            <a:pPr algn="l">
              <a:lnSpc>
                <a:spcPts val="7680"/>
              </a:lnSpc>
            </a:pPr>
            <a:r>
              <a:rPr lang="en-US" sz="6000" b="1" dirty="0">
                <a:solidFill>
                  <a:srgbClr val="16423C"/>
                </a:solidFill>
                <a:latin typeface="Times New Roman" panose="02020603050405020304" pitchFamily="18" charset="0"/>
                <a:ea typeface="Garet Bold"/>
                <a:cs typeface="Times New Roman" panose="02020603050405020304" pitchFamily="18" charset="0"/>
                <a:sym typeface="Garet Bold"/>
              </a:rPr>
              <a:t>Equity and Access</a:t>
            </a:r>
          </a:p>
        </p:txBody>
      </p:sp>
      <p:sp>
        <p:nvSpPr>
          <p:cNvPr id="20" name="Rectangle 19"/>
          <p:cNvSpPr/>
          <p:nvPr/>
        </p:nvSpPr>
        <p:spPr>
          <a:xfrm>
            <a:off x="7162800" y="2604003"/>
            <a:ext cx="10115115" cy="5174493"/>
          </a:xfrm>
          <a:prstGeom prst="rect">
            <a:avLst/>
          </a:prstGeom>
        </p:spPr>
        <p:txBody>
          <a:bodyPr wrap="square">
            <a:spAutoFit/>
          </a:bodyPr>
          <a:lstStyle/>
          <a:p>
            <a:pPr lvl="0" algn="just">
              <a:lnSpc>
                <a:spcPct val="150000"/>
              </a:lnSpc>
            </a:pPr>
            <a:r>
              <a:rPr lang="en-US" sz="3200" b="1" dirty="0">
                <a:latin typeface="Times New Roman" panose="02020603050405020304" pitchFamily="18" charset="0"/>
                <a:cs typeface="Times New Roman" panose="02020603050405020304" pitchFamily="18" charset="0"/>
              </a:rPr>
              <a:t>Health Inequalities and Service Accessibility</a:t>
            </a:r>
          </a:p>
          <a:p>
            <a:pPr marL="285750" lvl="0" indent="-285750" algn="just">
              <a:lnSpc>
                <a:spcPct val="150000"/>
              </a:lnSpc>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Deprivation contributes to unequal health outcomes. </a:t>
            </a:r>
          </a:p>
          <a:p>
            <a:pPr marL="285750" lvl="0" indent="-285750" algn="just">
              <a:lnSpc>
                <a:spcPct val="150000"/>
              </a:lnSpc>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Digital exclusion can restrict healthcare participation. </a:t>
            </a:r>
          </a:p>
          <a:p>
            <a:pPr marL="285750" lvl="0" indent="-285750" algn="just">
              <a:lnSpc>
                <a:spcPct val="150000"/>
              </a:lnSpc>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Ethnic inequalities can affect healthcare experiences. </a:t>
            </a:r>
          </a:p>
          <a:p>
            <a:pPr marL="285750" lvl="0" indent="-285750" algn="just">
              <a:lnSpc>
                <a:spcPct val="150000"/>
              </a:lnSpc>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Disability may create additional accessibility barriers. </a:t>
            </a:r>
          </a:p>
          <a:p>
            <a:pPr marL="285750" lvl="0" indent="-285750" algn="just">
              <a:lnSpc>
                <a:spcPct val="150000"/>
              </a:lnSpc>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Targeted approaches can improve equitable service delivery.</a:t>
            </a:r>
          </a:p>
        </p:txBody>
      </p:sp>
      <p:pic>
        <p:nvPicPr>
          <p:cNvPr id="5" name="Picture 4" descr="2. Barriers and Disparities in Access to Healthcare | ATrain Education">
            <a:extLst>
              <a:ext uri="{FF2B5EF4-FFF2-40B4-BE49-F238E27FC236}">
                <a16:creationId xmlns:a16="http://schemas.microsoft.com/office/drawing/2014/main" id="{F006DA36-FE39-2B20-D935-E0BB1303FF3D}"/>
              </a:ext>
            </a:extLst>
          </p:cNvPr>
          <p:cNvPicPr>
            <a:picLocks noChangeAspect="1"/>
          </p:cNvPicPr>
          <p:nvPr/>
        </p:nvPicPr>
        <p:blipFill>
          <a:blip r:embed="rId3"/>
          <a:srcRect b="10985"/>
          <a:stretch>
            <a:fillRect/>
          </a:stretch>
        </p:blipFill>
        <p:spPr>
          <a:xfrm>
            <a:off x="36095" y="2695404"/>
            <a:ext cx="6514462" cy="6372355"/>
          </a:xfrm>
          <a:prstGeom prst="rect">
            <a:avLst/>
          </a:prstGeom>
        </p:spPr>
      </p:pic>
      <p:sp>
        <p:nvSpPr>
          <p:cNvPr id="6" name="Slide Number Placeholder 5">
            <a:extLst>
              <a:ext uri="{FF2B5EF4-FFF2-40B4-BE49-F238E27FC236}">
                <a16:creationId xmlns:a16="http://schemas.microsoft.com/office/drawing/2014/main" id="{8E21DC81-C12E-3E90-6733-43639D941CAD}"/>
              </a:ext>
            </a:extLst>
          </p:cNvPr>
          <p:cNvSpPr>
            <a:spLocks noGrp="1"/>
          </p:cNvSpPr>
          <p:nvPr>
            <p:ph type="sldNum" sz="quarter" idx="12"/>
          </p:nvPr>
        </p:nvSpPr>
        <p:spPr/>
        <p:txBody>
          <a:bodyPr/>
          <a:lstStyle/>
          <a:p>
            <a:fld id="{B6F15528-21DE-4FAA-801E-634DDDAF4B2B}" type="slidenum">
              <a:rPr lang="en-US" smtClean="0"/>
              <a:t>12</a:t>
            </a:fld>
            <a:endParaRPr 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E9EFEC"/>
        </a:solidFill>
        <a:effectLst/>
      </p:bgPr>
    </p:bg>
    <p:spTree>
      <p:nvGrpSpPr>
        <p:cNvPr id="1" name="">
          <a:extLst>
            <a:ext uri="{FF2B5EF4-FFF2-40B4-BE49-F238E27FC236}">
              <a16:creationId xmlns:a16="http://schemas.microsoft.com/office/drawing/2014/main" id="{C8C62683-1559-A5C1-77E9-F676BCE348F7}"/>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9EC25ABB-B094-7003-2357-083FFEDFD08E}"/>
              </a:ext>
            </a:extLst>
          </p:cNvPr>
          <p:cNvGrpSpPr/>
          <p:nvPr/>
        </p:nvGrpSpPr>
        <p:grpSpPr>
          <a:xfrm>
            <a:off x="8610600" y="2583488"/>
            <a:ext cx="9677400" cy="7055812"/>
            <a:chOff x="0" y="0"/>
            <a:chExt cx="2375799" cy="584885"/>
          </a:xfrm>
        </p:grpSpPr>
        <p:sp>
          <p:nvSpPr>
            <p:cNvPr id="3" name="Freeform 3">
              <a:extLst>
                <a:ext uri="{FF2B5EF4-FFF2-40B4-BE49-F238E27FC236}">
                  <a16:creationId xmlns:a16="http://schemas.microsoft.com/office/drawing/2014/main" id="{B6A96189-7C2A-0E99-E8E9-3958252AC8E4}"/>
                </a:ext>
              </a:extLst>
            </p:cNvPr>
            <p:cNvSpPr/>
            <p:nvPr/>
          </p:nvSpPr>
          <p:spPr>
            <a:xfrm>
              <a:off x="0" y="0"/>
              <a:ext cx="2375799" cy="584885"/>
            </a:xfrm>
            <a:custGeom>
              <a:avLst/>
              <a:gdLst/>
              <a:ahLst/>
              <a:cxnLst/>
              <a:rect l="l" t="t" r="r" b="b"/>
              <a:pathLst>
                <a:path w="2375799" h="584885">
                  <a:moveTo>
                    <a:pt x="17165" y="0"/>
                  </a:moveTo>
                  <a:lnTo>
                    <a:pt x="2358634" y="0"/>
                  </a:lnTo>
                  <a:cubicBezTo>
                    <a:pt x="2363186" y="0"/>
                    <a:pt x="2367552" y="1808"/>
                    <a:pt x="2370772" y="5027"/>
                  </a:cubicBezTo>
                  <a:cubicBezTo>
                    <a:pt x="2373991" y="8247"/>
                    <a:pt x="2375799" y="12613"/>
                    <a:pt x="2375799" y="17165"/>
                  </a:cubicBezTo>
                  <a:lnTo>
                    <a:pt x="2375799" y="567720"/>
                  </a:lnTo>
                  <a:cubicBezTo>
                    <a:pt x="2375799" y="572273"/>
                    <a:pt x="2373991" y="576639"/>
                    <a:pt x="2370772" y="579858"/>
                  </a:cubicBezTo>
                  <a:cubicBezTo>
                    <a:pt x="2367552" y="583077"/>
                    <a:pt x="2363186" y="584885"/>
                    <a:pt x="2358634" y="584885"/>
                  </a:cubicBezTo>
                  <a:lnTo>
                    <a:pt x="17165" y="584885"/>
                  </a:lnTo>
                  <a:cubicBezTo>
                    <a:pt x="12613" y="584885"/>
                    <a:pt x="8247" y="583077"/>
                    <a:pt x="5027" y="579858"/>
                  </a:cubicBezTo>
                  <a:cubicBezTo>
                    <a:pt x="1808" y="576639"/>
                    <a:pt x="0" y="572273"/>
                    <a:pt x="0" y="567720"/>
                  </a:cubicBezTo>
                  <a:lnTo>
                    <a:pt x="0" y="17165"/>
                  </a:lnTo>
                  <a:cubicBezTo>
                    <a:pt x="0" y="12613"/>
                    <a:pt x="1808" y="8247"/>
                    <a:pt x="5027" y="5027"/>
                  </a:cubicBezTo>
                  <a:cubicBezTo>
                    <a:pt x="8247" y="1808"/>
                    <a:pt x="12613" y="0"/>
                    <a:pt x="17165" y="0"/>
                  </a:cubicBezTo>
                  <a:close/>
                </a:path>
              </a:pathLst>
            </a:custGeom>
            <a:gradFill rotWithShape="1">
              <a:gsLst>
                <a:gs pos="0">
                  <a:srgbClr val="C4DAD2">
                    <a:alpha val="100000"/>
                  </a:srgbClr>
                </a:gs>
                <a:gs pos="100000">
                  <a:srgbClr val="E9EFEC">
                    <a:alpha val="100000"/>
                  </a:srgbClr>
                </a:gs>
              </a:gsLst>
              <a:lin ang="0"/>
            </a:gradFill>
          </p:spPr>
          <p:txBody>
            <a:bodyPr/>
            <a:lstStyle/>
            <a:p>
              <a:endParaRPr lang="en-GB"/>
            </a:p>
          </p:txBody>
        </p:sp>
        <p:sp>
          <p:nvSpPr>
            <p:cNvPr id="4" name="TextBox 4">
              <a:extLst>
                <a:ext uri="{FF2B5EF4-FFF2-40B4-BE49-F238E27FC236}">
                  <a16:creationId xmlns:a16="http://schemas.microsoft.com/office/drawing/2014/main" id="{F75BE10C-3819-4F72-05CB-80C1D0441BAD}"/>
                </a:ext>
              </a:extLst>
            </p:cNvPr>
            <p:cNvSpPr txBox="1"/>
            <p:nvPr/>
          </p:nvSpPr>
          <p:spPr>
            <a:xfrm>
              <a:off x="0" y="-38100"/>
              <a:ext cx="2375799" cy="622985"/>
            </a:xfrm>
            <a:prstGeom prst="rect">
              <a:avLst/>
            </a:prstGeom>
          </p:spPr>
          <p:txBody>
            <a:bodyPr lIns="50800" tIns="50800" rIns="50800" bIns="50800" rtlCol="0" anchor="ctr"/>
            <a:lstStyle/>
            <a:p>
              <a:pPr algn="ctr">
                <a:lnSpc>
                  <a:spcPts val="2660"/>
                </a:lnSpc>
                <a:spcBef>
                  <a:spcPct val="0"/>
                </a:spcBef>
              </a:pPr>
              <a:endParaRPr/>
            </a:p>
          </p:txBody>
        </p:sp>
      </p:grpSp>
      <p:sp>
        <p:nvSpPr>
          <p:cNvPr id="14" name="TextBox 14">
            <a:extLst>
              <a:ext uri="{FF2B5EF4-FFF2-40B4-BE49-F238E27FC236}">
                <a16:creationId xmlns:a16="http://schemas.microsoft.com/office/drawing/2014/main" id="{E694F189-B413-B514-822E-1F52373E3265}"/>
              </a:ext>
            </a:extLst>
          </p:cNvPr>
          <p:cNvSpPr txBox="1"/>
          <p:nvPr/>
        </p:nvSpPr>
        <p:spPr>
          <a:xfrm>
            <a:off x="13168176" y="292015"/>
            <a:ext cx="5879212" cy="1328709"/>
          </a:xfrm>
          <a:prstGeom prst="rect">
            <a:avLst/>
          </a:prstGeom>
        </p:spPr>
        <p:txBody>
          <a:bodyPr lIns="50800" tIns="50800" rIns="50800" bIns="50800" rtlCol="0" anchor="ctr"/>
          <a:lstStyle/>
          <a:p>
            <a:pPr algn="ctr">
              <a:lnSpc>
                <a:spcPts val="2660"/>
              </a:lnSpc>
              <a:spcBef>
                <a:spcPct val="0"/>
              </a:spcBef>
            </a:pPr>
            <a:endParaRPr/>
          </a:p>
        </p:txBody>
      </p:sp>
      <p:sp>
        <p:nvSpPr>
          <p:cNvPr id="17" name="TextBox 17">
            <a:extLst>
              <a:ext uri="{FF2B5EF4-FFF2-40B4-BE49-F238E27FC236}">
                <a16:creationId xmlns:a16="http://schemas.microsoft.com/office/drawing/2014/main" id="{08F1351F-FE52-64A8-A849-4A2F4A1DC462}"/>
              </a:ext>
            </a:extLst>
          </p:cNvPr>
          <p:cNvSpPr txBox="1"/>
          <p:nvPr/>
        </p:nvSpPr>
        <p:spPr>
          <a:xfrm>
            <a:off x="1828800" y="759491"/>
            <a:ext cx="15601516" cy="920958"/>
          </a:xfrm>
          <a:prstGeom prst="rect">
            <a:avLst/>
          </a:prstGeom>
        </p:spPr>
        <p:txBody>
          <a:bodyPr wrap="square" lIns="0" tIns="0" rIns="0" bIns="0" rtlCol="0" anchor="t">
            <a:spAutoFit/>
          </a:bodyPr>
          <a:lstStyle/>
          <a:p>
            <a:pPr algn="l">
              <a:lnSpc>
                <a:spcPts val="7680"/>
              </a:lnSpc>
            </a:pPr>
            <a:r>
              <a:rPr lang="en-US" sz="6000" b="1" dirty="0">
                <a:solidFill>
                  <a:srgbClr val="16423C"/>
                </a:solidFill>
                <a:latin typeface="Times New Roman" panose="02020603050405020304" pitchFamily="18" charset="0"/>
                <a:ea typeface="Garet Bold"/>
                <a:cs typeface="Times New Roman" panose="02020603050405020304" pitchFamily="18" charset="0"/>
                <a:sym typeface="Garet Bold"/>
              </a:rPr>
              <a:t>Critical Evaluation and Recommendations</a:t>
            </a:r>
          </a:p>
        </p:txBody>
      </p:sp>
      <p:sp>
        <p:nvSpPr>
          <p:cNvPr id="20" name="Rectangle 19">
            <a:extLst>
              <a:ext uri="{FF2B5EF4-FFF2-40B4-BE49-F238E27FC236}">
                <a16:creationId xmlns:a16="http://schemas.microsoft.com/office/drawing/2014/main" id="{60397A53-84D3-B953-DD96-0699A9DB79D1}"/>
              </a:ext>
            </a:extLst>
          </p:cNvPr>
          <p:cNvSpPr/>
          <p:nvPr/>
        </p:nvSpPr>
        <p:spPr>
          <a:xfrm>
            <a:off x="9144000" y="2604003"/>
            <a:ext cx="8286316" cy="6651821"/>
          </a:xfrm>
          <a:prstGeom prst="rect">
            <a:avLst/>
          </a:prstGeom>
        </p:spPr>
        <p:txBody>
          <a:bodyPr wrap="square">
            <a:spAutoFit/>
          </a:bodyPr>
          <a:lstStyle/>
          <a:p>
            <a:pPr lvl="0" algn="ctr">
              <a:lnSpc>
                <a:spcPct val="150000"/>
              </a:lnSpc>
            </a:pPr>
            <a:r>
              <a:rPr lang="en-US" sz="3200" b="1" dirty="0">
                <a:latin typeface="Times New Roman" panose="02020603050405020304" pitchFamily="18" charset="0"/>
                <a:cs typeface="Times New Roman" panose="02020603050405020304" pitchFamily="18" charset="0"/>
              </a:rPr>
              <a:t>Recommendations</a:t>
            </a:r>
          </a:p>
          <a:p>
            <a:pPr marL="285750" lvl="0" indent="-285750" algn="just">
              <a:lnSpc>
                <a:spcPct val="150000"/>
              </a:lnSpc>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Expand inclusive prevention </a:t>
            </a:r>
            <a:r>
              <a:rPr lang="en-US" sz="3200" dirty="0" err="1">
                <a:latin typeface="Times New Roman" panose="02020603050405020304" pitchFamily="18" charset="0"/>
                <a:cs typeface="Times New Roman" panose="02020603050405020304" pitchFamily="18" charset="0"/>
              </a:rPr>
              <a:t>programmes</a:t>
            </a:r>
            <a:r>
              <a:rPr lang="en-US" sz="3200" dirty="0">
                <a:latin typeface="Times New Roman" panose="02020603050405020304" pitchFamily="18" charset="0"/>
                <a:cs typeface="Times New Roman" panose="02020603050405020304" pitchFamily="18" charset="0"/>
              </a:rPr>
              <a:t> across communities. </a:t>
            </a:r>
          </a:p>
          <a:p>
            <a:pPr marL="285750" lvl="0" indent="-285750" algn="just">
              <a:lnSpc>
                <a:spcPct val="150000"/>
              </a:lnSpc>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Maintain face-to-face alternatives alongside digital services (Crawshaw </a:t>
            </a:r>
            <a:r>
              <a:rPr lang="en-US" sz="3200" i="1" dirty="0">
                <a:latin typeface="Times New Roman" panose="02020603050405020304" pitchFamily="18" charset="0"/>
                <a:cs typeface="Times New Roman" panose="02020603050405020304" pitchFamily="18" charset="0"/>
              </a:rPr>
              <a:t>et al.,</a:t>
            </a:r>
            <a:r>
              <a:rPr lang="en-US" sz="3200" dirty="0">
                <a:latin typeface="Times New Roman" panose="02020603050405020304" pitchFamily="18" charset="0"/>
                <a:cs typeface="Times New Roman" panose="02020603050405020304" pitchFamily="18" charset="0"/>
              </a:rPr>
              <a:t> 2024). </a:t>
            </a:r>
          </a:p>
          <a:p>
            <a:pPr marL="285750" lvl="0" indent="-285750" algn="just">
              <a:lnSpc>
                <a:spcPct val="150000"/>
              </a:lnSpc>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Strengthen partnerships addressing wider social determinants. </a:t>
            </a:r>
          </a:p>
          <a:p>
            <a:pPr marL="285750" lvl="0" indent="-285750" algn="just">
              <a:lnSpc>
                <a:spcPct val="150000"/>
              </a:lnSpc>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Monitor outcomes across deprivation and ethnic groups. </a:t>
            </a:r>
          </a:p>
        </p:txBody>
      </p:sp>
      <p:graphicFrame>
        <p:nvGraphicFramePr>
          <p:cNvPr id="5" name="Table 4">
            <a:extLst>
              <a:ext uri="{FF2B5EF4-FFF2-40B4-BE49-F238E27FC236}">
                <a16:creationId xmlns:a16="http://schemas.microsoft.com/office/drawing/2014/main" id="{6B951E6E-D062-1DEB-E083-E0F481EF31AB}"/>
              </a:ext>
            </a:extLst>
          </p:cNvPr>
          <p:cNvGraphicFramePr>
            <a:graphicFrameLocks noGrp="1"/>
          </p:cNvGraphicFramePr>
          <p:nvPr>
            <p:extLst>
              <p:ext uri="{D42A27DB-BD31-4B8C-83A1-F6EECF244321}">
                <p14:modId xmlns:p14="http://schemas.microsoft.com/office/powerpoint/2010/main" val="1961278572"/>
              </p:ext>
            </p:extLst>
          </p:nvPr>
        </p:nvGraphicFramePr>
        <p:xfrm>
          <a:off x="457200" y="2604004"/>
          <a:ext cx="8001000" cy="6652943"/>
        </p:xfrm>
        <a:graphic>
          <a:graphicData uri="http://schemas.openxmlformats.org/drawingml/2006/table">
            <a:tbl>
              <a:tblPr>
                <a:tableStyleId>{5940675A-B579-460E-94D1-54222C63F5DA}</a:tableStyleId>
              </a:tblPr>
              <a:tblGrid>
                <a:gridCol w="3810000">
                  <a:extLst>
                    <a:ext uri="{9D8B030D-6E8A-4147-A177-3AD203B41FA5}">
                      <a16:colId xmlns:a16="http://schemas.microsoft.com/office/drawing/2014/main" val="1959825345"/>
                    </a:ext>
                  </a:extLst>
                </a:gridCol>
                <a:gridCol w="4191000">
                  <a:extLst>
                    <a:ext uri="{9D8B030D-6E8A-4147-A177-3AD203B41FA5}">
                      <a16:colId xmlns:a16="http://schemas.microsoft.com/office/drawing/2014/main" val="276983567"/>
                    </a:ext>
                  </a:extLst>
                </a:gridCol>
              </a:tblGrid>
              <a:tr h="1102560">
                <a:tc>
                  <a:txBody>
                    <a:bodyPr/>
                    <a:lstStyle/>
                    <a:p>
                      <a:pPr>
                        <a:buNone/>
                      </a:pPr>
                      <a:r>
                        <a:rPr lang="en-IN" sz="2800" b="1" dirty="0"/>
                        <a:t>Strengths</a:t>
                      </a:r>
                      <a:endParaRPr lang="en-IN" sz="2800" b="1" dirty="0">
                        <a:latin typeface="Times New Roman" panose="02020603050405020304" pitchFamily="18" charset="0"/>
                        <a:cs typeface="Times New Roman" panose="02020603050405020304" pitchFamily="18" charset="0"/>
                      </a:endParaRPr>
                    </a:p>
                  </a:txBody>
                  <a:tcPr anchor="ctr"/>
                </a:tc>
                <a:tc>
                  <a:txBody>
                    <a:bodyPr/>
                    <a:lstStyle/>
                    <a:p>
                      <a:pPr>
                        <a:buNone/>
                      </a:pPr>
                      <a:r>
                        <a:rPr lang="en-IN" sz="2800" b="1" dirty="0"/>
                        <a:t>Limitations</a:t>
                      </a:r>
                      <a:endParaRPr lang="en-IN" sz="2800" b="1" dirty="0">
                        <a:latin typeface="Times New Roman" panose="02020603050405020304" pitchFamily="18" charset="0"/>
                        <a:cs typeface="Times New Roman" panose="02020603050405020304" pitchFamily="18" charset="0"/>
                      </a:endParaRPr>
                    </a:p>
                  </a:txBody>
                  <a:tcPr anchor="ctr"/>
                </a:tc>
                <a:extLst>
                  <a:ext uri="{0D108BD9-81ED-4DB2-BD59-A6C34878D82A}">
                    <a16:rowId xmlns:a16="http://schemas.microsoft.com/office/drawing/2014/main" val="751239489"/>
                  </a:ext>
                </a:extLst>
              </a:tr>
              <a:tr h="1929481">
                <a:tc>
                  <a:txBody>
                    <a:bodyPr/>
                    <a:lstStyle/>
                    <a:p>
                      <a:pPr>
                        <a:buNone/>
                      </a:pPr>
                      <a:r>
                        <a:rPr lang="en-IN" sz="2800"/>
                        <a:t>Prevention reduces avoidable disease</a:t>
                      </a:r>
                      <a:endParaRPr lang="en-IN" sz="2800">
                        <a:latin typeface="Times New Roman" panose="02020603050405020304" pitchFamily="18" charset="0"/>
                        <a:cs typeface="Times New Roman" panose="02020603050405020304" pitchFamily="18" charset="0"/>
                      </a:endParaRPr>
                    </a:p>
                  </a:txBody>
                  <a:tcPr anchor="ctr"/>
                </a:tc>
                <a:tc>
                  <a:txBody>
                    <a:bodyPr/>
                    <a:lstStyle/>
                    <a:p>
                      <a:pPr>
                        <a:buNone/>
                      </a:pPr>
                      <a:r>
                        <a:rPr lang="en-IN" sz="2800"/>
                        <a:t>Behavioural focus may overlook structural barriers</a:t>
                      </a:r>
                      <a:endParaRPr lang="en-IN" sz="2800">
                        <a:latin typeface="Times New Roman" panose="02020603050405020304" pitchFamily="18" charset="0"/>
                        <a:cs typeface="Times New Roman" panose="02020603050405020304" pitchFamily="18" charset="0"/>
                      </a:endParaRPr>
                    </a:p>
                  </a:txBody>
                  <a:tcPr anchor="ctr"/>
                </a:tc>
                <a:extLst>
                  <a:ext uri="{0D108BD9-81ED-4DB2-BD59-A6C34878D82A}">
                    <a16:rowId xmlns:a16="http://schemas.microsoft.com/office/drawing/2014/main" val="576112758"/>
                  </a:ext>
                </a:extLst>
              </a:tr>
              <a:tr h="1415782">
                <a:tc>
                  <a:txBody>
                    <a:bodyPr/>
                    <a:lstStyle/>
                    <a:p>
                      <a:pPr>
                        <a:buNone/>
                      </a:pPr>
                      <a:r>
                        <a:rPr lang="en-IN" sz="2800"/>
                        <a:t>Integrated care supports holistic needs</a:t>
                      </a:r>
                      <a:endParaRPr lang="en-IN" sz="2800">
                        <a:latin typeface="Times New Roman" panose="02020603050405020304" pitchFamily="18" charset="0"/>
                        <a:cs typeface="Times New Roman" panose="02020603050405020304" pitchFamily="18" charset="0"/>
                      </a:endParaRPr>
                    </a:p>
                  </a:txBody>
                  <a:tcPr anchor="ctr"/>
                </a:tc>
                <a:tc>
                  <a:txBody>
                    <a:bodyPr/>
                    <a:lstStyle/>
                    <a:p>
                      <a:pPr>
                        <a:buNone/>
                      </a:pPr>
                      <a:r>
                        <a:rPr lang="en-IN" sz="2800"/>
                        <a:t>Partnership working can be complex</a:t>
                      </a:r>
                      <a:endParaRPr lang="en-IN" sz="2800">
                        <a:latin typeface="Times New Roman" panose="02020603050405020304" pitchFamily="18" charset="0"/>
                        <a:cs typeface="Times New Roman" panose="02020603050405020304" pitchFamily="18" charset="0"/>
                      </a:endParaRPr>
                    </a:p>
                  </a:txBody>
                  <a:tcPr anchor="ctr"/>
                </a:tc>
                <a:extLst>
                  <a:ext uri="{0D108BD9-81ED-4DB2-BD59-A6C34878D82A}">
                    <a16:rowId xmlns:a16="http://schemas.microsoft.com/office/drawing/2014/main" val="3495514420"/>
                  </a:ext>
                </a:extLst>
              </a:tr>
              <a:tr h="1102560">
                <a:tc>
                  <a:txBody>
                    <a:bodyPr/>
                    <a:lstStyle/>
                    <a:p>
                      <a:pPr>
                        <a:buNone/>
                      </a:pPr>
                      <a:r>
                        <a:rPr lang="en-IN" sz="2800"/>
                        <a:t>Digital delivery increases flexibility</a:t>
                      </a:r>
                      <a:endParaRPr lang="en-IN" sz="2800">
                        <a:latin typeface="Times New Roman" panose="02020603050405020304" pitchFamily="18" charset="0"/>
                        <a:cs typeface="Times New Roman" panose="02020603050405020304" pitchFamily="18" charset="0"/>
                      </a:endParaRPr>
                    </a:p>
                  </a:txBody>
                  <a:tcPr anchor="ctr"/>
                </a:tc>
                <a:tc>
                  <a:txBody>
                    <a:bodyPr/>
                    <a:lstStyle/>
                    <a:p>
                      <a:pPr>
                        <a:buNone/>
                      </a:pPr>
                      <a:r>
                        <a:rPr lang="en-IN" sz="2800"/>
                        <a:t>Digital exclusion can widen inequalities</a:t>
                      </a:r>
                      <a:endParaRPr lang="en-IN" sz="2800">
                        <a:latin typeface="Times New Roman" panose="02020603050405020304" pitchFamily="18" charset="0"/>
                        <a:cs typeface="Times New Roman" panose="02020603050405020304" pitchFamily="18" charset="0"/>
                      </a:endParaRPr>
                    </a:p>
                  </a:txBody>
                  <a:tcPr anchor="ctr"/>
                </a:tc>
                <a:extLst>
                  <a:ext uri="{0D108BD9-81ED-4DB2-BD59-A6C34878D82A}">
                    <a16:rowId xmlns:a16="http://schemas.microsoft.com/office/drawing/2014/main" val="1444156896"/>
                  </a:ext>
                </a:extLst>
              </a:tr>
              <a:tr h="1102560">
                <a:tc>
                  <a:txBody>
                    <a:bodyPr/>
                    <a:lstStyle/>
                    <a:p>
                      <a:pPr>
                        <a:buNone/>
                      </a:pPr>
                      <a:r>
                        <a:rPr lang="en-IN" sz="2800"/>
                        <a:t>Data supports programme evaluation</a:t>
                      </a:r>
                      <a:endParaRPr lang="en-IN" sz="2800">
                        <a:latin typeface="Times New Roman" panose="02020603050405020304" pitchFamily="18" charset="0"/>
                        <a:cs typeface="Times New Roman" panose="02020603050405020304" pitchFamily="18" charset="0"/>
                      </a:endParaRPr>
                    </a:p>
                  </a:txBody>
                  <a:tcPr anchor="ctr"/>
                </a:tc>
                <a:tc>
                  <a:txBody>
                    <a:bodyPr/>
                    <a:lstStyle/>
                    <a:p>
                      <a:pPr>
                        <a:buNone/>
                      </a:pPr>
                      <a:r>
                        <a:rPr lang="en-IN" sz="2800" dirty="0"/>
                        <a:t>Participation does not ensure completion</a:t>
                      </a:r>
                      <a:endParaRPr lang="en-IN" sz="2800" dirty="0">
                        <a:latin typeface="Times New Roman" panose="02020603050405020304" pitchFamily="18" charset="0"/>
                        <a:cs typeface="Times New Roman" panose="02020603050405020304" pitchFamily="18" charset="0"/>
                      </a:endParaRPr>
                    </a:p>
                  </a:txBody>
                  <a:tcPr anchor="ctr"/>
                </a:tc>
                <a:extLst>
                  <a:ext uri="{0D108BD9-81ED-4DB2-BD59-A6C34878D82A}">
                    <a16:rowId xmlns:a16="http://schemas.microsoft.com/office/drawing/2014/main" val="1068653137"/>
                  </a:ext>
                </a:extLst>
              </a:tr>
            </a:tbl>
          </a:graphicData>
        </a:graphic>
      </p:graphicFrame>
      <p:sp>
        <p:nvSpPr>
          <p:cNvPr id="6" name="Slide Number Placeholder 5">
            <a:extLst>
              <a:ext uri="{FF2B5EF4-FFF2-40B4-BE49-F238E27FC236}">
                <a16:creationId xmlns:a16="http://schemas.microsoft.com/office/drawing/2014/main" id="{E40AE40C-67C8-D4B3-CAE9-232C329C11A2}"/>
              </a:ext>
            </a:extLst>
          </p:cNvPr>
          <p:cNvSpPr>
            <a:spLocks noGrp="1"/>
          </p:cNvSpPr>
          <p:nvPr>
            <p:ph type="sldNum" sz="quarter" idx="12"/>
          </p:nvPr>
        </p:nvSpPr>
        <p:spPr/>
        <p:txBody>
          <a:bodyPr/>
          <a:lstStyle/>
          <a:p>
            <a:fld id="{B6F15528-21DE-4FAA-801E-634DDDAF4B2B}" type="slidenum">
              <a:rPr lang="en-US" smtClean="0"/>
              <a:t>13</a:t>
            </a:fld>
            <a:endParaRPr lang="en-US"/>
          </a:p>
        </p:txBody>
      </p:sp>
    </p:spTree>
    <p:extLst>
      <p:ext uri="{BB962C8B-B14F-4D97-AF65-F5344CB8AC3E}">
        <p14:creationId xmlns:p14="http://schemas.microsoft.com/office/powerpoint/2010/main" val="27014000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E9EFEC"/>
        </a:solidFill>
        <a:effectLst/>
      </p:bgPr>
    </p:bg>
    <p:spTree>
      <p:nvGrpSpPr>
        <p:cNvPr id="1" name=""/>
        <p:cNvGrpSpPr/>
        <p:nvPr/>
      </p:nvGrpSpPr>
      <p:grpSpPr>
        <a:xfrm>
          <a:off x="0" y="0"/>
          <a:ext cx="0" cy="0"/>
          <a:chOff x="0" y="0"/>
          <a:chExt cx="0" cy="0"/>
        </a:xfrm>
      </p:grpSpPr>
      <p:grpSp>
        <p:nvGrpSpPr>
          <p:cNvPr id="2" name="Group 2"/>
          <p:cNvGrpSpPr/>
          <p:nvPr/>
        </p:nvGrpSpPr>
        <p:grpSpPr>
          <a:xfrm>
            <a:off x="609600" y="1745176"/>
            <a:ext cx="17678400" cy="8001000"/>
            <a:chOff x="0" y="0"/>
            <a:chExt cx="3255608" cy="433237"/>
          </a:xfrm>
        </p:grpSpPr>
        <p:sp>
          <p:nvSpPr>
            <p:cNvPr id="3" name="Freeform 3"/>
            <p:cNvSpPr/>
            <p:nvPr/>
          </p:nvSpPr>
          <p:spPr>
            <a:xfrm>
              <a:off x="0" y="0"/>
              <a:ext cx="3255608" cy="433237"/>
            </a:xfrm>
            <a:custGeom>
              <a:avLst/>
              <a:gdLst/>
              <a:ahLst/>
              <a:cxnLst/>
              <a:rect l="l" t="t" r="r" b="b"/>
              <a:pathLst>
                <a:path w="3255608" h="433237">
                  <a:moveTo>
                    <a:pt x="12526" y="0"/>
                  </a:moveTo>
                  <a:lnTo>
                    <a:pt x="3243082" y="0"/>
                  </a:lnTo>
                  <a:cubicBezTo>
                    <a:pt x="3246404" y="0"/>
                    <a:pt x="3249590" y="1320"/>
                    <a:pt x="3251939" y="3669"/>
                  </a:cubicBezTo>
                  <a:cubicBezTo>
                    <a:pt x="3254288" y="6018"/>
                    <a:pt x="3255608" y="9204"/>
                    <a:pt x="3255608" y="12526"/>
                  </a:cubicBezTo>
                  <a:lnTo>
                    <a:pt x="3255608" y="420710"/>
                  </a:lnTo>
                  <a:cubicBezTo>
                    <a:pt x="3255608" y="427628"/>
                    <a:pt x="3250000" y="433237"/>
                    <a:pt x="3243082" y="433237"/>
                  </a:cubicBezTo>
                  <a:lnTo>
                    <a:pt x="12526" y="433237"/>
                  </a:lnTo>
                  <a:cubicBezTo>
                    <a:pt x="5608" y="433237"/>
                    <a:pt x="0" y="427628"/>
                    <a:pt x="0" y="420710"/>
                  </a:cubicBezTo>
                  <a:lnTo>
                    <a:pt x="0" y="12526"/>
                  </a:lnTo>
                  <a:cubicBezTo>
                    <a:pt x="0" y="5608"/>
                    <a:pt x="5608" y="0"/>
                    <a:pt x="12526" y="0"/>
                  </a:cubicBezTo>
                  <a:close/>
                </a:path>
              </a:pathLst>
            </a:custGeom>
            <a:gradFill rotWithShape="1">
              <a:gsLst>
                <a:gs pos="0">
                  <a:srgbClr val="C4DAD2">
                    <a:alpha val="100000"/>
                  </a:srgbClr>
                </a:gs>
                <a:gs pos="50000">
                  <a:srgbClr val="E9EFEC">
                    <a:alpha val="100000"/>
                  </a:srgbClr>
                </a:gs>
                <a:gs pos="100000">
                  <a:srgbClr val="C4DAD2">
                    <a:alpha val="100000"/>
                  </a:srgbClr>
                </a:gs>
              </a:gsLst>
              <a:lin ang="0"/>
            </a:gradFill>
          </p:spPr>
          <p:txBody>
            <a:bodyPr/>
            <a:lstStyle/>
            <a:p>
              <a:endParaRPr lang="en-GB"/>
            </a:p>
          </p:txBody>
        </p:sp>
        <p:sp>
          <p:nvSpPr>
            <p:cNvPr id="4" name="TextBox 4"/>
            <p:cNvSpPr txBox="1"/>
            <p:nvPr/>
          </p:nvSpPr>
          <p:spPr>
            <a:xfrm>
              <a:off x="0" y="-38100"/>
              <a:ext cx="3255608" cy="471337"/>
            </a:xfrm>
            <a:prstGeom prst="rect">
              <a:avLst/>
            </a:prstGeom>
          </p:spPr>
          <p:txBody>
            <a:bodyPr lIns="50800" tIns="50800" rIns="50800" bIns="50800" rtlCol="0" anchor="ctr"/>
            <a:lstStyle/>
            <a:p>
              <a:pPr algn="ctr">
                <a:lnSpc>
                  <a:spcPts val="2660"/>
                </a:lnSpc>
                <a:spcBef>
                  <a:spcPct val="0"/>
                </a:spcBef>
              </a:pPr>
              <a:endParaRPr/>
            </a:p>
          </p:txBody>
        </p:sp>
      </p:grpSp>
      <p:sp>
        <p:nvSpPr>
          <p:cNvPr id="18" name="TextBox 18"/>
          <p:cNvSpPr txBox="1"/>
          <p:nvPr/>
        </p:nvSpPr>
        <p:spPr>
          <a:xfrm>
            <a:off x="2590800" y="540824"/>
            <a:ext cx="14706600" cy="923330"/>
          </a:xfrm>
          <a:prstGeom prst="rect">
            <a:avLst/>
          </a:prstGeom>
        </p:spPr>
        <p:txBody>
          <a:bodyPr wrap="square" lIns="0" tIns="0" rIns="0" bIns="0" rtlCol="0" anchor="t">
            <a:spAutoFit/>
          </a:bodyPr>
          <a:lstStyle/>
          <a:p>
            <a:pPr algn="ctr">
              <a:lnSpc>
                <a:spcPts val="7205"/>
              </a:lnSpc>
            </a:pPr>
            <a:r>
              <a:rPr lang="en-US" sz="6000" b="1" dirty="0">
                <a:solidFill>
                  <a:srgbClr val="16423C"/>
                </a:solidFill>
                <a:latin typeface="Times New Roman" panose="02020603050405020304" pitchFamily="18" charset="0"/>
                <a:ea typeface="Garet Bold"/>
                <a:cs typeface="Times New Roman" panose="02020603050405020304" pitchFamily="18" charset="0"/>
                <a:sym typeface="Garet Bold"/>
              </a:rPr>
              <a:t>Conclusion</a:t>
            </a:r>
          </a:p>
        </p:txBody>
      </p:sp>
      <p:sp>
        <p:nvSpPr>
          <p:cNvPr id="20" name="Rectangle 19"/>
          <p:cNvSpPr/>
          <p:nvPr/>
        </p:nvSpPr>
        <p:spPr>
          <a:xfrm>
            <a:off x="1658506" y="2411847"/>
            <a:ext cx="9695294" cy="6833605"/>
          </a:xfrm>
          <a:prstGeom prst="rect">
            <a:avLst/>
          </a:prstGeom>
        </p:spPr>
        <p:txBody>
          <a:bodyPr wrap="square">
            <a:spAutoFit/>
          </a:bodyPr>
          <a:lstStyle/>
          <a:p>
            <a:pPr lvl="0" algn="just">
              <a:lnSpc>
                <a:spcPct val="150000"/>
              </a:lnSpc>
            </a:pPr>
            <a:r>
              <a:rPr lang="en-US" sz="3200" b="1" dirty="0">
                <a:latin typeface="Times New Roman" panose="02020603050405020304" pitchFamily="18" charset="0"/>
                <a:cs typeface="Times New Roman" panose="02020603050405020304" pitchFamily="18" charset="0"/>
              </a:rPr>
              <a:t>Key Conclusions</a:t>
            </a:r>
          </a:p>
          <a:p>
            <a:pPr marL="457200" lvl="0" indent="-457200" algn="just">
              <a:lnSpc>
                <a:spcPct val="150000"/>
              </a:lnSpc>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Health, wellbeing and sustainability are interconnected. </a:t>
            </a:r>
          </a:p>
          <a:p>
            <a:pPr marL="457200" lvl="0" indent="-457200" algn="just">
              <a:lnSpc>
                <a:spcPct val="150000"/>
              </a:lnSpc>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Integrated models support more holistic service delivery. </a:t>
            </a:r>
          </a:p>
          <a:p>
            <a:pPr marL="457200" lvl="0" indent="-457200" algn="just">
              <a:lnSpc>
                <a:spcPct val="150000"/>
              </a:lnSpc>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SDG 3 strengthens prevention and wellbeing priorities. </a:t>
            </a:r>
          </a:p>
          <a:p>
            <a:pPr marL="457200" lvl="0" indent="-457200" algn="just">
              <a:lnSpc>
                <a:spcPct val="150000"/>
              </a:lnSpc>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Diabetes prevention demonstrates measurable population benefits. </a:t>
            </a:r>
          </a:p>
          <a:p>
            <a:pPr marL="457200" lvl="0" indent="-457200" algn="just">
              <a:lnSpc>
                <a:spcPct val="150000"/>
              </a:lnSpc>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Sustainable care requires equity, prevention and collaboration.</a:t>
            </a:r>
          </a:p>
        </p:txBody>
      </p:sp>
      <p:pic>
        <p:nvPicPr>
          <p:cNvPr id="5" name="Picture 4" descr="Integrating environmental sustainability into hospitals performance  management systems: a scoping review | BMC Health Services Research |  Springer Nature Link">
            <a:extLst>
              <a:ext uri="{FF2B5EF4-FFF2-40B4-BE49-F238E27FC236}">
                <a16:creationId xmlns:a16="http://schemas.microsoft.com/office/drawing/2014/main" id="{61EB24D1-46DD-AAC2-9DDE-7048DF07805F}"/>
              </a:ext>
            </a:extLst>
          </p:cNvPr>
          <p:cNvPicPr>
            <a:picLocks noChangeAspect="1"/>
          </p:cNvPicPr>
          <p:nvPr/>
        </p:nvPicPr>
        <p:blipFill>
          <a:blip r:embed="rId3"/>
          <a:stretch>
            <a:fillRect/>
          </a:stretch>
        </p:blipFill>
        <p:spPr>
          <a:xfrm>
            <a:off x="11734800" y="2167783"/>
            <a:ext cx="6303095" cy="6833605"/>
          </a:xfrm>
          <a:prstGeom prst="rect">
            <a:avLst/>
          </a:prstGeom>
        </p:spPr>
      </p:pic>
      <p:sp>
        <p:nvSpPr>
          <p:cNvPr id="6" name="Slide Number Placeholder 5">
            <a:extLst>
              <a:ext uri="{FF2B5EF4-FFF2-40B4-BE49-F238E27FC236}">
                <a16:creationId xmlns:a16="http://schemas.microsoft.com/office/drawing/2014/main" id="{49E32212-48B4-E32E-5721-CA13E46AD963}"/>
              </a:ext>
            </a:extLst>
          </p:cNvPr>
          <p:cNvSpPr>
            <a:spLocks noGrp="1"/>
          </p:cNvSpPr>
          <p:nvPr>
            <p:ph type="sldNum" sz="quarter" idx="12"/>
          </p:nvPr>
        </p:nvSpPr>
        <p:spPr/>
        <p:txBody>
          <a:bodyPr/>
          <a:lstStyle/>
          <a:p>
            <a:fld id="{B6F15528-21DE-4FAA-801E-634DDDAF4B2B}" type="slidenum">
              <a:rPr lang="en-US" smtClean="0"/>
              <a:t>14</a:t>
            </a:fld>
            <a:endParaRPr 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E9EFEC"/>
        </a:solidFill>
        <a:effectLst/>
      </p:bgPr>
    </p:bg>
    <p:spTree>
      <p:nvGrpSpPr>
        <p:cNvPr id="1" name="">
          <a:extLst>
            <a:ext uri="{FF2B5EF4-FFF2-40B4-BE49-F238E27FC236}">
              <a16:creationId xmlns:a16="http://schemas.microsoft.com/office/drawing/2014/main" id="{A2354E28-5E4C-BC43-6844-7E942F325961}"/>
            </a:ext>
          </a:extLst>
        </p:cNvPr>
        <p:cNvGrpSpPr/>
        <p:nvPr/>
      </p:nvGrpSpPr>
      <p:grpSpPr>
        <a:xfrm>
          <a:off x="0" y="0"/>
          <a:ext cx="0" cy="0"/>
          <a:chOff x="0" y="0"/>
          <a:chExt cx="0" cy="0"/>
        </a:xfrm>
      </p:grpSpPr>
      <p:sp>
        <p:nvSpPr>
          <p:cNvPr id="18" name="TextBox 18">
            <a:extLst>
              <a:ext uri="{FF2B5EF4-FFF2-40B4-BE49-F238E27FC236}">
                <a16:creationId xmlns:a16="http://schemas.microsoft.com/office/drawing/2014/main" id="{B61A442F-6C97-8630-EA2E-95520E748B2B}"/>
              </a:ext>
            </a:extLst>
          </p:cNvPr>
          <p:cNvSpPr txBox="1"/>
          <p:nvPr/>
        </p:nvSpPr>
        <p:spPr>
          <a:xfrm>
            <a:off x="3852199" y="240067"/>
            <a:ext cx="13380592" cy="923394"/>
          </a:xfrm>
          <a:prstGeom prst="rect">
            <a:avLst/>
          </a:prstGeom>
        </p:spPr>
        <p:txBody>
          <a:bodyPr lIns="0" tIns="0" rIns="0" bIns="0" rtlCol="0" anchor="t">
            <a:spAutoFit/>
          </a:bodyPr>
          <a:lstStyle/>
          <a:p>
            <a:pPr algn="ctr">
              <a:lnSpc>
                <a:spcPts val="7205"/>
              </a:lnSpc>
            </a:pPr>
            <a:r>
              <a:rPr lang="en-US" sz="6000" b="1" dirty="0">
                <a:solidFill>
                  <a:srgbClr val="16423C"/>
                </a:solidFill>
                <a:latin typeface="Times New Roman" panose="02020603050405020304" pitchFamily="18" charset="0"/>
                <a:ea typeface="Garet Bold"/>
                <a:cs typeface="Times New Roman" panose="02020603050405020304" pitchFamily="18" charset="0"/>
                <a:sym typeface="Garet Bold"/>
              </a:rPr>
              <a:t>References</a:t>
            </a:r>
          </a:p>
        </p:txBody>
      </p:sp>
      <p:sp>
        <p:nvSpPr>
          <p:cNvPr id="6" name="Rectangle 5">
            <a:extLst>
              <a:ext uri="{FF2B5EF4-FFF2-40B4-BE49-F238E27FC236}">
                <a16:creationId xmlns:a16="http://schemas.microsoft.com/office/drawing/2014/main" id="{7BB06B38-F9D4-B05C-FB8A-5B5165883CDA}"/>
              </a:ext>
            </a:extLst>
          </p:cNvPr>
          <p:cNvSpPr/>
          <p:nvPr/>
        </p:nvSpPr>
        <p:spPr>
          <a:xfrm>
            <a:off x="0" y="1472729"/>
            <a:ext cx="17907000" cy="9633406"/>
          </a:xfrm>
          <a:prstGeom prst="rect">
            <a:avLst/>
          </a:prstGeom>
        </p:spPr>
        <p:txBody>
          <a:bodyPr wrap="square">
            <a:spAutoFit/>
          </a:bodyPr>
          <a:lstStyle/>
          <a:p>
            <a:pPr algn="just"/>
            <a:r>
              <a:rPr lang="en-IN" sz="2000" dirty="0">
                <a:latin typeface="Times New Roman" panose="02020603050405020304" pitchFamily="18" charset="0"/>
                <a:cs typeface="Times New Roman" panose="02020603050405020304" pitchFamily="18" charset="0"/>
              </a:rPr>
              <a:t>Almeida, V. C., Pereira, L. C. D., Machado, S. D. C., Maciel, L. Y. D. S., de Farias Neto, J. P., &amp; de Santana Filho, V. J. (2024). The use of a biopsychosocial model in the treatment of patients with chronic. </a:t>
            </a:r>
            <a:r>
              <a:rPr lang="en-IN" sz="2000" i="1" dirty="0">
                <a:latin typeface="Times New Roman" panose="02020603050405020304" pitchFamily="18" charset="0"/>
                <a:cs typeface="Times New Roman" panose="02020603050405020304" pitchFamily="18" charset="0"/>
              </a:rPr>
              <a:t>Patient education and </a:t>
            </a:r>
            <a:r>
              <a:rPr lang="en-IN" sz="2000" i="1" dirty="0" err="1">
                <a:latin typeface="Times New Roman" panose="02020603050405020304" pitchFamily="18" charset="0"/>
                <a:cs typeface="Times New Roman" panose="02020603050405020304" pitchFamily="18" charset="0"/>
              </a:rPr>
              <a:t>counseling</a:t>
            </a:r>
            <a:r>
              <a:rPr lang="en-IN" sz="2000" dirty="0">
                <a:latin typeface="Times New Roman" panose="02020603050405020304" pitchFamily="18" charset="0"/>
                <a:cs typeface="Times New Roman" panose="02020603050405020304" pitchFamily="18" charset="0"/>
              </a:rPr>
              <a:t>, </a:t>
            </a:r>
            <a:r>
              <a:rPr lang="en-IN" sz="2000" i="1" dirty="0">
                <a:latin typeface="Times New Roman" panose="02020603050405020304" pitchFamily="18" charset="0"/>
                <a:cs typeface="Times New Roman" panose="02020603050405020304" pitchFamily="18" charset="0"/>
              </a:rPr>
              <a:t>121</a:t>
            </a:r>
            <a:r>
              <a:rPr lang="en-IN" sz="2000" dirty="0">
                <a:latin typeface="Times New Roman" panose="02020603050405020304" pitchFamily="18" charset="0"/>
                <a:cs typeface="Times New Roman" panose="02020603050405020304" pitchFamily="18" charset="0"/>
              </a:rPr>
              <a:t>, 108117. </a:t>
            </a:r>
            <a:r>
              <a:rPr lang="en-IN" sz="2000" u="sng" dirty="0">
                <a:latin typeface="Times New Roman" panose="02020603050405020304" pitchFamily="18" charset="0"/>
                <a:cs typeface="Times New Roman" panose="02020603050405020304" pitchFamily="18" charset="0"/>
                <a:hlinkClick r:id="rId3"/>
              </a:rPr>
              <a:t>https://doi.org/10.1016/j.pec.2023.108117</a:t>
            </a:r>
            <a:r>
              <a:rPr lang="en-IN" sz="2000" dirty="0">
                <a:latin typeface="Times New Roman" panose="02020603050405020304" pitchFamily="18" charset="0"/>
                <a:cs typeface="Times New Roman" panose="02020603050405020304" pitchFamily="18" charset="0"/>
              </a:rPr>
              <a:t> </a:t>
            </a:r>
          </a:p>
          <a:p>
            <a:pPr algn="just"/>
            <a:r>
              <a:rPr lang="en-IN" sz="2000" dirty="0">
                <a:latin typeface="Times New Roman" panose="02020603050405020304" pitchFamily="18" charset="0"/>
                <a:cs typeface="Times New Roman" panose="02020603050405020304" pitchFamily="18" charset="0"/>
              </a:rPr>
              <a:t>Bolton, D. (2023) ‘A revitalized biopsychosocial model: Core theory, research paradigms, and clinical implications’, Psychological Medicine, 53(16), pp. 7504–7511. DOI: </a:t>
            </a:r>
            <a:r>
              <a:rPr lang="en-IN" sz="2000" u="sng" dirty="0">
                <a:latin typeface="Times New Roman" panose="02020603050405020304" pitchFamily="18" charset="0"/>
                <a:cs typeface="Times New Roman" panose="02020603050405020304" pitchFamily="18" charset="0"/>
                <a:hlinkClick r:id="rId4"/>
              </a:rPr>
              <a:t>https://doi.org/10.1017/S0033291723002660</a:t>
            </a:r>
            <a:r>
              <a:rPr lang="en-IN" sz="2000" dirty="0">
                <a:latin typeface="Times New Roman" panose="02020603050405020304" pitchFamily="18" charset="0"/>
                <a:cs typeface="Times New Roman" panose="02020603050405020304" pitchFamily="18" charset="0"/>
              </a:rPr>
              <a:t> </a:t>
            </a:r>
          </a:p>
          <a:p>
            <a:pPr algn="just"/>
            <a:r>
              <a:rPr lang="en-IN" sz="2000" dirty="0">
                <a:latin typeface="Times New Roman" panose="02020603050405020304" pitchFamily="18" charset="0"/>
                <a:cs typeface="Times New Roman" panose="02020603050405020304" pitchFamily="18" charset="0"/>
              </a:rPr>
              <a:t>Bower, P., </a:t>
            </a:r>
            <a:r>
              <a:rPr lang="en-IN" sz="2000" dirty="0" err="1">
                <a:latin typeface="Times New Roman" panose="02020603050405020304" pitchFamily="18" charset="0"/>
                <a:cs typeface="Times New Roman" panose="02020603050405020304" pitchFamily="18" charset="0"/>
              </a:rPr>
              <a:t>Soiland</a:t>
            </a:r>
            <a:r>
              <a:rPr lang="en-IN" sz="2000" dirty="0">
                <a:latin typeface="Times New Roman" panose="02020603050405020304" pitchFamily="18" charset="0"/>
                <a:cs typeface="Times New Roman" panose="02020603050405020304" pitchFamily="18" charset="0"/>
              </a:rPr>
              <a:t>-Reyes, C., Bennett, C., Brunton, L., Burch, P., Cameron, E., Chandola, T., Chatzi, G., Cotterill, S., French, D.P. and Gellatly, J., (2025). The effectiveness and cost-effectiveness of the NHS Diabetes Prevention Programme (NHS-DPP): the DIPLOMA long-term multimethod assessment. </a:t>
            </a:r>
            <a:r>
              <a:rPr lang="en-IN" sz="2000" i="1" dirty="0">
                <a:latin typeface="Times New Roman" panose="02020603050405020304" pitchFamily="18" charset="0"/>
                <a:cs typeface="Times New Roman" panose="02020603050405020304" pitchFamily="18" charset="0"/>
              </a:rPr>
              <a:t>Health and Social Care Delivery Research</a:t>
            </a:r>
            <a:r>
              <a:rPr lang="en-IN" sz="2000" dirty="0">
                <a:latin typeface="Times New Roman" panose="02020603050405020304" pitchFamily="18" charset="0"/>
                <a:cs typeface="Times New Roman" panose="02020603050405020304" pitchFamily="18" charset="0"/>
              </a:rPr>
              <a:t>, pp.1-47. </a:t>
            </a:r>
            <a:r>
              <a:rPr lang="en-IN" sz="2000" u="sng" dirty="0">
                <a:latin typeface="Times New Roman" panose="02020603050405020304" pitchFamily="18" charset="0"/>
                <a:cs typeface="Times New Roman" panose="02020603050405020304" pitchFamily="18" charset="0"/>
                <a:hlinkClick r:id="rId5"/>
              </a:rPr>
              <a:t>https://eprints.whiterose.ac.uk/id/eprint/226649/</a:t>
            </a:r>
            <a:r>
              <a:rPr lang="en-IN" sz="2000" dirty="0">
                <a:latin typeface="Times New Roman" panose="02020603050405020304" pitchFamily="18" charset="0"/>
                <a:cs typeface="Times New Roman" panose="02020603050405020304" pitchFamily="18" charset="0"/>
              </a:rPr>
              <a:t> </a:t>
            </a:r>
          </a:p>
          <a:p>
            <a:pPr algn="just"/>
            <a:r>
              <a:rPr lang="en-IN" sz="2000" dirty="0">
                <a:latin typeface="Times New Roman" panose="02020603050405020304" pitchFamily="18" charset="0"/>
                <a:cs typeface="Times New Roman" panose="02020603050405020304" pitchFamily="18" charset="0"/>
              </a:rPr>
              <a:t>Bower, P., </a:t>
            </a:r>
            <a:r>
              <a:rPr lang="en-IN" sz="2000" dirty="0" err="1">
                <a:latin typeface="Times New Roman" panose="02020603050405020304" pitchFamily="18" charset="0"/>
                <a:cs typeface="Times New Roman" panose="02020603050405020304" pitchFamily="18" charset="0"/>
              </a:rPr>
              <a:t>Soiland</a:t>
            </a:r>
            <a:r>
              <a:rPr lang="en-IN" sz="2000" dirty="0">
                <a:latin typeface="Times New Roman" panose="02020603050405020304" pitchFamily="18" charset="0"/>
                <a:cs typeface="Times New Roman" panose="02020603050405020304" pitchFamily="18" charset="0"/>
              </a:rPr>
              <a:t>-Reyes, C., Heller, S., Wilson, P., Cotterill, S., French, D. and Sutton, M. (2023) ‘Diabetes prevention at scale: Narrative review of findings and lessons from the DIPLOMA evaluation of the NHS Diabetes Prevention Programme in England’, Diabetic Medicine, 40(11), e15209. DOI: </a:t>
            </a:r>
            <a:r>
              <a:rPr lang="en-IN" sz="2000" u="sng" dirty="0">
                <a:latin typeface="Times New Roman" panose="02020603050405020304" pitchFamily="18" charset="0"/>
                <a:cs typeface="Times New Roman" panose="02020603050405020304" pitchFamily="18" charset="0"/>
                <a:hlinkClick r:id="rId6"/>
              </a:rPr>
              <a:t>https://doi.org/10.1111/dme.15209</a:t>
            </a:r>
            <a:r>
              <a:rPr lang="en-IN" sz="2000" dirty="0">
                <a:latin typeface="Times New Roman" panose="02020603050405020304" pitchFamily="18" charset="0"/>
                <a:cs typeface="Times New Roman" panose="02020603050405020304" pitchFamily="18" charset="0"/>
              </a:rPr>
              <a:t> </a:t>
            </a:r>
          </a:p>
          <a:p>
            <a:pPr algn="just"/>
            <a:r>
              <a:rPr lang="en-IN" sz="2000" dirty="0">
                <a:latin typeface="Times New Roman" panose="02020603050405020304" pitchFamily="18" charset="0"/>
                <a:cs typeface="Times New Roman" panose="02020603050405020304" pitchFamily="18" charset="0"/>
              </a:rPr>
              <a:t>Crawshaw, P., Gray, J., Haighton, C. and Lloyd, S., (2024). Health inequalities and health-related economic inactivity: Why good work needs good health. </a:t>
            </a:r>
            <a:r>
              <a:rPr lang="en-IN" sz="2000" i="1" dirty="0">
                <a:latin typeface="Times New Roman" panose="02020603050405020304" pitchFamily="18" charset="0"/>
                <a:cs typeface="Times New Roman" panose="02020603050405020304" pitchFamily="18" charset="0"/>
              </a:rPr>
              <a:t>Public Health in Practice</a:t>
            </a:r>
            <a:r>
              <a:rPr lang="en-IN" sz="2000" dirty="0">
                <a:latin typeface="Times New Roman" panose="02020603050405020304" pitchFamily="18" charset="0"/>
                <a:cs typeface="Times New Roman" panose="02020603050405020304" pitchFamily="18" charset="0"/>
              </a:rPr>
              <a:t>, </a:t>
            </a:r>
            <a:r>
              <a:rPr lang="en-IN" sz="2000" i="1" dirty="0">
                <a:latin typeface="Times New Roman" panose="02020603050405020304" pitchFamily="18" charset="0"/>
                <a:cs typeface="Times New Roman" panose="02020603050405020304" pitchFamily="18" charset="0"/>
              </a:rPr>
              <a:t>8</a:t>
            </a:r>
            <a:r>
              <a:rPr lang="en-IN" sz="2000" dirty="0">
                <a:latin typeface="Times New Roman" panose="02020603050405020304" pitchFamily="18" charset="0"/>
                <a:cs typeface="Times New Roman" panose="02020603050405020304" pitchFamily="18" charset="0"/>
              </a:rPr>
              <a:t>, p.100555. </a:t>
            </a:r>
            <a:r>
              <a:rPr lang="en-IN" sz="2000" u="sng" dirty="0">
                <a:latin typeface="Times New Roman" panose="02020603050405020304" pitchFamily="18" charset="0"/>
                <a:cs typeface="Times New Roman" panose="02020603050405020304" pitchFamily="18" charset="0"/>
                <a:hlinkClick r:id="rId7"/>
              </a:rPr>
              <a:t>https://www.sciencedirect.com/science/article/pii/S2666535224000922</a:t>
            </a:r>
            <a:r>
              <a:rPr lang="en-IN" sz="2000" dirty="0">
                <a:latin typeface="Times New Roman" panose="02020603050405020304" pitchFamily="18" charset="0"/>
                <a:cs typeface="Times New Roman" panose="02020603050405020304" pitchFamily="18" charset="0"/>
              </a:rPr>
              <a:t> </a:t>
            </a:r>
          </a:p>
          <a:p>
            <a:pPr algn="just"/>
            <a:r>
              <a:rPr lang="en-IN" sz="2000" dirty="0" err="1">
                <a:latin typeface="Times New Roman" panose="02020603050405020304" pitchFamily="18" charset="0"/>
                <a:cs typeface="Times New Roman" panose="02020603050405020304" pitchFamily="18" charset="0"/>
              </a:rPr>
              <a:t>Gkiouleka</a:t>
            </a:r>
            <a:r>
              <a:rPr lang="en-IN" sz="2000" dirty="0">
                <a:latin typeface="Times New Roman" panose="02020603050405020304" pitchFamily="18" charset="0"/>
                <a:cs typeface="Times New Roman" panose="02020603050405020304" pitchFamily="18" charset="0"/>
              </a:rPr>
              <a:t>, A., Wong, G., Sowden, S., Bambra, C., </a:t>
            </a:r>
            <a:r>
              <a:rPr lang="en-IN" sz="2000" dirty="0" err="1">
                <a:latin typeface="Times New Roman" panose="02020603050405020304" pitchFamily="18" charset="0"/>
                <a:cs typeface="Times New Roman" panose="02020603050405020304" pitchFamily="18" charset="0"/>
              </a:rPr>
              <a:t>Siersbaek</a:t>
            </a:r>
            <a:r>
              <a:rPr lang="en-IN" sz="2000" dirty="0">
                <a:latin typeface="Times New Roman" panose="02020603050405020304" pitchFamily="18" charset="0"/>
                <a:cs typeface="Times New Roman" panose="02020603050405020304" pitchFamily="18" charset="0"/>
              </a:rPr>
              <a:t>, R., Manji, S., Moseley, A., Harmston, R., Kuhn, I. and Ford, J., (2023). Reducing health inequalities through general practice. </a:t>
            </a:r>
            <a:r>
              <a:rPr lang="en-IN" sz="2000" i="1" dirty="0">
                <a:latin typeface="Times New Roman" panose="02020603050405020304" pitchFamily="18" charset="0"/>
                <a:cs typeface="Times New Roman" panose="02020603050405020304" pitchFamily="18" charset="0"/>
              </a:rPr>
              <a:t>The Lancet Public Health</a:t>
            </a:r>
            <a:r>
              <a:rPr lang="en-IN" sz="2000" dirty="0">
                <a:latin typeface="Times New Roman" panose="02020603050405020304" pitchFamily="18" charset="0"/>
                <a:cs typeface="Times New Roman" panose="02020603050405020304" pitchFamily="18" charset="0"/>
              </a:rPr>
              <a:t>, </a:t>
            </a:r>
            <a:r>
              <a:rPr lang="en-IN" sz="2000" i="1" dirty="0">
                <a:latin typeface="Times New Roman" panose="02020603050405020304" pitchFamily="18" charset="0"/>
                <a:cs typeface="Times New Roman" panose="02020603050405020304" pitchFamily="18" charset="0"/>
              </a:rPr>
              <a:t>8</a:t>
            </a:r>
            <a:r>
              <a:rPr lang="en-IN" sz="2000" dirty="0">
                <a:latin typeface="Times New Roman" panose="02020603050405020304" pitchFamily="18" charset="0"/>
                <a:cs typeface="Times New Roman" panose="02020603050405020304" pitchFamily="18" charset="0"/>
              </a:rPr>
              <a:t>(6), pp.e463-e472. </a:t>
            </a:r>
            <a:r>
              <a:rPr lang="en-IN" sz="2000" u="sng" dirty="0">
                <a:latin typeface="Times New Roman" panose="02020603050405020304" pitchFamily="18" charset="0"/>
                <a:cs typeface="Times New Roman" panose="02020603050405020304" pitchFamily="18" charset="0"/>
                <a:hlinkClick r:id="rId8"/>
              </a:rPr>
              <a:t>https://www.thelancet.com/article/S2468-2667(23)00093-2/fulltext</a:t>
            </a:r>
            <a:r>
              <a:rPr lang="en-IN" sz="2000" dirty="0">
                <a:latin typeface="Times New Roman" panose="02020603050405020304" pitchFamily="18" charset="0"/>
                <a:cs typeface="Times New Roman" panose="02020603050405020304" pitchFamily="18" charset="0"/>
              </a:rPr>
              <a:t> </a:t>
            </a:r>
          </a:p>
          <a:p>
            <a:pPr algn="just"/>
            <a:r>
              <a:rPr lang="en-IN" sz="2000" dirty="0">
                <a:latin typeface="Times New Roman" panose="02020603050405020304" pitchFamily="18" charset="0"/>
                <a:cs typeface="Times New Roman" panose="02020603050405020304" pitchFamily="18" charset="0"/>
              </a:rPr>
              <a:t>Leifheit, K.M., Schwartz, G.L., Pollack, C.E. and Linton, S.L., (2022). Building health equity through housing policies: critical reflections and future directions for research. </a:t>
            </a:r>
            <a:r>
              <a:rPr lang="en-IN" sz="2000" i="1" dirty="0">
                <a:latin typeface="Times New Roman" panose="02020603050405020304" pitchFamily="18" charset="0"/>
                <a:cs typeface="Times New Roman" panose="02020603050405020304" pitchFamily="18" charset="0"/>
              </a:rPr>
              <a:t>Journal of epidemiology and community health</a:t>
            </a:r>
            <a:r>
              <a:rPr lang="en-IN" sz="2000" dirty="0">
                <a:latin typeface="Times New Roman" panose="02020603050405020304" pitchFamily="18" charset="0"/>
                <a:cs typeface="Times New Roman" panose="02020603050405020304" pitchFamily="18" charset="0"/>
              </a:rPr>
              <a:t>, </a:t>
            </a:r>
            <a:r>
              <a:rPr lang="en-IN" sz="2000" i="1" dirty="0">
                <a:latin typeface="Times New Roman" panose="02020603050405020304" pitchFamily="18" charset="0"/>
                <a:cs typeface="Times New Roman" panose="02020603050405020304" pitchFamily="18" charset="0"/>
              </a:rPr>
              <a:t>76</a:t>
            </a:r>
            <a:r>
              <a:rPr lang="en-IN" sz="2000" dirty="0">
                <a:latin typeface="Times New Roman" panose="02020603050405020304" pitchFamily="18" charset="0"/>
                <a:cs typeface="Times New Roman" panose="02020603050405020304" pitchFamily="18" charset="0"/>
              </a:rPr>
              <a:t>(8), pp.759-763. </a:t>
            </a:r>
            <a:r>
              <a:rPr lang="en-IN" sz="2000" u="sng" dirty="0">
                <a:latin typeface="Times New Roman" panose="02020603050405020304" pitchFamily="18" charset="0"/>
                <a:cs typeface="Times New Roman" panose="02020603050405020304" pitchFamily="18" charset="0"/>
                <a:hlinkClick r:id="rId9"/>
              </a:rPr>
              <a:t>https://jech.bmj.com/content/76/8/759.abstract</a:t>
            </a:r>
            <a:r>
              <a:rPr lang="en-IN" sz="2000" dirty="0">
                <a:latin typeface="Times New Roman" panose="02020603050405020304" pitchFamily="18" charset="0"/>
                <a:cs typeface="Times New Roman" panose="02020603050405020304" pitchFamily="18" charset="0"/>
              </a:rPr>
              <a:t> </a:t>
            </a:r>
          </a:p>
          <a:p>
            <a:pPr algn="just"/>
            <a:r>
              <a:rPr lang="en-IN" sz="2000" dirty="0">
                <a:latin typeface="Times New Roman" panose="02020603050405020304" pitchFamily="18" charset="0"/>
                <a:cs typeface="Times New Roman" panose="02020603050405020304" pitchFamily="18" charset="0"/>
              </a:rPr>
              <a:t>Long, D., (2022). SDG 3: Ensure healthy lives and promote well-being for all at all ages. </a:t>
            </a:r>
            <a:r>
              <a:rPr lang="en-IN" sz="2000" i="1" dirty="0">
                <a:latin typeface="Times New Roman" panose="02020603050405020304" pitchFamily="18" charset="0"/>
                <a:cs typeface="Times New Roman" panose="02020603050405020304" pitchFamily="18" charset="0"/>
              </a:rPr>
              <a:t>EU Centre and Social and Global Studies Centre at RMIT University</a:t>
            </a:r>
            <a:r>
              <a:rPr lang="en-IN" sz="2000" dirty="0">
                <a:latin typeface="Times New Roman" panose="02020603050405020304" pitchFamily="18" charset="0"/>
                <a:cs typeface="Times New Roman" panose="02020603050405020304" pitchFamily="18" charset="0"/>
              </a:rPr>
              <a:t>. </a:t>
            </a:r>
            <a:r>
              <a:rPr lang="en-IN" sz="2000" u="sng" dirty="0">
                <a:latin typeface="Times New Roman" panose="02020603050405020304" pitchFamily="18" charset="0"/>
                <a:cs typeface="Times New Roman" panose="02020603050405020304" pitchFamily="18" charset="0"/>
                <a:hlinkClick r:id="rId10"/>
              </a:rPr>
              <a:t>https://www.rmit.edu.au/content/dam/rmit/rmit-images/college-of-dsc-images/eu-centre/SDG3%20Policy%20Brief%20-%20Digital%20Version.pdf</a:t>
            </a:r>
            <a:r>
              <a:rPr lang="en-IN" sz="2000" dirty="0">
                <a:latin typeface="Times New Roman" panose="02020603050405020304" pitchFamily="18" charset="0"/>
                <a:cs typeface="Times New Roman" panose="02020603050405020304" pitchFamily="18" charset="0"/>
              </a:rPr>
              <a:t> </a:t>
            </a:r>
          </a:p>
          <a:p>
            <a:pPr algn="just"/>
            <a:r>
              <a:rPr lang="en-IN" sz="2000" dirty="0">
                <a:latin typeface="Times New Roman" panose="02020603050405020304" pitchFamily="18" charset="0"/>
                <a:cs typeface="Times New Roman" panose="02020603050405020304" pitchFamily="18" charset="0"/>
              </a:rPr>
              <a:t>Sachar, A., Breslin, N. and Ng, S.M., (2023). An integrated care model for mental health in diabetes: Recommendations for local implementation by the Diabetes and Mental Health Expert Working Group in England. </a:t>
            </a:r>
            <a:r>
              <a:rPr lang="en-IN" sz="2000" i="1" dirty="0">
                <a:latin typeface="Times New Roman" panose="02020603050405020304" pitchFamily="18" charset="0"/>
                <a:cs typeface="Times New Roman" panose="02020603050405020304" pitchFamily="18" charset="0"/>
              </a:rPr>
              <a:t>Diabetic Medicine</a:t>
            </a:r>
            <a:r>
              <a:rPr lang="en-IN" sz="2000" dirty="0">
                <a:latin typeface="Times New Roman" panose="02020603050405020304" pitchFamily="18" charset="0"/>
                <a:cs typeface="Times New Roman" panose="02020603050405020304" pitchFamily="18" charset="0"/>
              </a:rPr>
              <a:t>, </a:t>
            </a:r>
            <a:r>
              <a:rPr lang="en-IN" sz="2000" i="1" dirty="0">
                <a:latin typeface="Times New Roman" panose="02020603050405020304" pitchFamily="18" charset="0"/>
                <a:cs typeface="Times New Roman" panose="02020603050405020304" pitchFamily="18" charset="0"/>
              </a:rPr>
              <a:t>40</a:t>
            </a:r>
            <a:r>
              <a:rPr lang="en-IN" sz="2000" dirty="0">
                <a:latin typeface="Times New Roman" panose="02020603050405020304" pitchFamily="18" charset="0"/>
                <a:cs typeface="Times New Roman" panose="02020603050405020304" pitchFamily="18" charset="0"/>
              </a:rPr>
              <a:t>(4), p.e15029 </a:t>
            </a:r>
            <a:r>
              <a:rPr lang="en-IN" sz="2000" u="sng" dirty="0">
                <a:latin typeface="Times New Roman" panose="02020603050405020304" pitchFamily="18" charset="0"/>
                <a:cs typeface="Times New Roman" panose="02020603050405020304" pitchFamily="18" charset="0"/>
                <a:hlinkClick r:id="rId11"/>
              </a:rPr>
              <a:t>https://onlinelibrary.wiley.com/doi/abs/10.1111/dme.15029</a:t>
            </a:r>
            <a:endParaRPr lang="en-IN" sz="2000" u="sng" dirty="0">
              <a:latin typeface="Times New Roman" panose="02020603050405020304" pitchFamily="18" charset="0"/>
              <a:cs typeface="Times New Roman" panose="02020603050405020304" pitchFamily="18" charset="0"/>
            </a:endParaRPr>
          </a:p>
          <a:p>
            <a:pPr algn="just"/>
            <a:r>
              <a:rPr lang="en-IN" sz="2000" dirty="0">
                <a:latin typeface="Times New Roman" panose="02020603050405020304" pitchFamily="18" charset="0"/>
                <a:cs typeface="Times New Roman" panose="02020603050405020304" pitchFamily="18" charset="0"/>
              </a:rPr>
              <a:t> NHS England (2019). NHS long term plan. [online] NHS. Available at: https://www.england.nhs.uk/long-term-plan/ [Accessed 14 Oct. 2026].</a:t>
            </a:r>
          </a:p>
          <a:p>
            <a:pPr algn="just"/>
            <a:r>
              <a:rPr lang="en-IN" sz="2000" dirty="0">
                <a:latin typeface="Times New Roman" panose="02020603050405020304" pitchFamily="18" charset="0"/>
                <a:cs typeface="Times New Roman" panose="02020603050405020304" pitchFamily="18" charset="0"/>
              </a:rPr>
              <a:t>NHS England (2023). NHS diabetes Prevention Programme (NHS DPP). [online] NHS England. Available at: https://www.england.nhs.uk/diabetes/diabetes-prevention/ [Accessed 14 Oct. 2026].</a:t>
            </a:r>
          </a:p>
          <a:p>
            <a:pPr algn="just"/>
            <a:r>
              <a:rPr lang="en-IN" sz="2000" dirty="0" err="1">
                <a:latin typeface="Times New Roman" panose="02020603050405020304" pitchFamily="18" charset="0"/>
                <a:cs typeface="Times New Roman" panose="02020603050405020304" pitchFamily="18" charset="0"/>
              </a:rPr>
              <a:t>Schramme</a:t>
            </a:r>
            <a:r>
              <a:rPr lang="en-IN" sz="2000" dirty="0">
                <a:latin typeface="Times New Roman" panose="02020603050405020304" pitchFamily="18" charset="0"/>
                <a:cs typeface="Times New Roman" panose="02020603050405020304" pitchFamily="18" charset="0"/>
              </a:rPr>
              <a:t>, T. (2023). Health as complete well-being: the WHO definition and beyond. </a:t>
            </a:r>
            <a:r>
              <a:rPr lang="en-IN" sz="2000" i="1" dirty="0">
                <a:latin typeface="Times New Roman" panose="02020603050405020304" pitchFamily="18" charset="0"/>
                <a:cs typeface="Times New Roman" panose="02020603050405020304" pitchFamily="18" charset="0"/>
              </a:rPr>
              <a:t>Public health ethics</a:t>
            </a:r>
            <a:r>
              <a:rPr lang="en-IN" sz="2000" dirty="0">
                <a:latin typeface="Times New Roman" panose="02020603050405020304" pitchFamily="18" charset="0"/>
                <a:cs typeface="Times New Roman" panose="02020603050405020304" pitchFamily="18" charset="0"/>
              </a:rPr>
              <a:t>, </a:t>
            </a:r>
            <a:r>
              <a:rPr lang="en-IN" sz="2000" i="1" dirty="0">
                <a:latin typeface="Times New Roman" panose="02020603050405020304" pitchFamily="18" charset="0"/>
                <a:cs typeface="Times New Roman" panose="02020603050405020304" pitchFamily="18" charset="0"/>
              </a:rPr>
              <a:t>16</a:t>
            </a:r>
            <a:r>
              <a:rPr lang="en-IN" sz="2000" dirty="0">
                <a:latin typeface="Times New Roman" panose="02020603050405020304" pitchFamily="18" charset="0"/>
                <a:cs typeface="Times New Roman" panose="02020603050405020304" pitchFamily="18" charset="0"/>
              </a:rPr>
              <a:t>(3), pp.210-218.  </a:t>
            </a:r>
            <a:r>
              <a:rPr lang="en-IN" sz="2000" u="sng" dirty="0">
                <a:latin typeface="Times New Roman" panose="02020603050405020304" pitchFamily="18" charset="0"/>
                <a:cs typeface="Times New Roman" panose="02020603050405020304" pitchFamily="18" charset="0"/>
                <a:hlinkClick r:id="rId12"/>
              </a:rPr>
              <a:t>https://academic.oup.com/phe/article-abstract/16/3/210/7232444</a:t>
            </a:r>
            <a:r>
              <a:rPr lang="en-IN" sz="2000" dirty="0">
                <a:latin typeface="Times New Roman" panose="02020603050405020304" pitchFamily="18" charset="0"/>
                <a:cs typeface="Times New Roman" panose="02020603050405020304" pitchFamily="18" charset="0"/>
              </a:rPr>
              <a:t> </a:t>
            </a:r>
          </a:p>
          <a:p>
            <a:pPr algn="just"/>
            <a:r>
              <a:rPr lang="en-IN" sz="2000" dirty="0">
                <a:latin typeface="Times New Roman" panose="02020603050405020304" pitchFamily="18" charset="0"/>
                <a:cs typeface="Times New Roman" panose="02020603050405020304" pitchFamily="18" charset="0"/>
              </a:rPr>
              <a:t>World Health Organisation (2024) Achieving well-being: a global framework for integrating well-being into public health utilising a health promotion approach. Accessed from &lt; </a:t>
            </a:r>
            <a:r>
              <a:rPr lang="en-IN" sz="2000" u="sng" dirty="0">
                <a:latin typeface="Times New Roman" panose="02020603050405020304" pitchFamily="18" charset="0"/>
                <a:cs typeface="Times New Roman" panose="02020603050405020304" pitchFamily="18" charset="0"/>
                <a:hlinkClick r:id="rId13"/>
              </a:rPr>
              <a:t>https://www.who.int/publications/i/item/9789240084858</a:t>
            </a:r>
            <a:r>
              <a:rPr lang="en-IN" sz="2000" dirty="0">
                <a:latin typeface="Times New Roman" panose="02020603050405020304" pitchFamily="18" charset="0"/>
                <a:cs typeface="Times New Roman" panose="02020603050405020304" pitchFamily="18" charset="0"/>
              </a:rPr>
              <a:t> &gt;. Accessed on 1/10/2026.</a:t>
            </a:r>
          </a:p>
          <a:p>
            <a:pPr algn="just"/>
            <a:r>
              <a:rPr lang="en-IN" sz="2000" dirty="0">
                <a:latin typeface="Times New Roman" panose="02020603050405020304" pitchFamily="18" charset="0"/>
                <a:cs typeface="Times New Roman" panose="02020603050405020304" pitchFamily="18" charset="0"/>
              </a:rPr>
              <a:t>Zewdie, A., Mose, A., Sahle, T., </a:t>
            </a:r>
            <a:r>
              <a:rPr lang="en-IN" sz="2000" dirty="0" err="1">
                <a:latin typeface="Times New Roman" panose="02020603050405020304" pitchFamily="18" charset="0"/>
                <a:cs typeface="Times New Roman" panose="02020603050405020304" pitchFamily="18" charset="0"/>
              </a:rPr>
              <a:t>Bedewi</a:t>
            </a:r>
            <a:r>
              <a:rPr lang="en-IN" sz="2000" dirty="0">
                <a:latin typeface="Times New Roman" panose="02020603050405020304" pitchFamily="18" charset="0"/>
                <a:cs typeface="Times New Roman" panose="02020603050405020304" pitchFamily="18" charset="0"/>
              </a:rPr>
              <a:t>, J., </a:t>
            </a:r>
            <a:r>
              <a:rPr lang="en-IN" sz="2000" dirty="0" err="1">
                <a:latin typeface="Times New Roman" panose="02020603050405020304" pitchFamily="18" charset="0"/>
                <a:cs typeface="Times New Roman" panose="02020603050405020304" pitchFamily="18" charset="0"/>
              </a:rPr>
              <a:t>Gashu</a:t>
            </a:r>
            <a:r>
              <a:rPr lang="en-IN" sz="2000" dirty="0">
                <a:latin typeface="Times New Roman" panose="02020603050405020304" pitchFamily="18" charset="0"/>
                <a:cs typeface="Times New Roman" panose="02020603050405020304" pitchFamily="18" charset="0"/>
              </a:rPr>
              <a:t>, M., Kebede, N. and Yimer, A. (2022) ‘The health belief model’s ability to predict COVID-19 preventive </a:t>
            </a:r>
            <a:r>
              <a:rPr lang="en-IN" sz="2000" dirty="0" err="1">
                <a:latin typeface="Times New Roman" panose="02020603050405020304" pitchFamily="18" charset="0"/>
                <a:cs typeface="Times New Roman" panose="02020603050405020304" pitchFamily="18" charset="0"/>
              </a:rPr>
              <a:t>behavior</a:t>
            </a:r>
            <a:r>
              <a:rPr lang="en-IN" sz="2000" dirty="0">
                <a:latin typeface="Times New Roman" panose="02020603050405020304" pitchFamily="18" charset="0"/>
                <a:cs typeface="Times New Roman" panose="02020603050405020304" pitchFamily="18" charset="0"/>
              </a:rPr>
              <a:t>: A systematic review’, SAGE Open Medicine, 10. DOI: </a:t>
            </a:r>
            <a:r>
              <a:rPr lang="en-IN" sz="2000" u="sng" dirty="0">
                <a:latin typeface="Times New Roman" panose="02020603050405020304" pitchFamily="18" charset="0"/>
                <a:cs typeface="Times New Roman" panose="02020603050405020304" pitchFamily="18" charset="0"/>
                <a:hlinkClick r:id="rId14"/>
              </a:rPr>
              <a:t>https://doi.org/10.1177/20503121221113668</a:t>
            </a:r>
            <a:r>
              <a:rPr lang="en-IN" sz="2000" dirty="0">
                <a:latin typeface="Times New Roman" panose="02020603050405020304" pitchFamily="18" charset="0"/>
                <a:cs typeface="Times New Roman" panose="02020603050405020304" pitchFamily="18" charset="0"/>
              </a:rPr>
              <a:t> </a:t>
            </a:r>
          </a:p>
          <a:p>
            <a:pPr algn="just"/>
            <a:endParaRPr lang="en-IN" sz="2000" dirty="0">
              <a:latin typeface="Times New Roman" panose="02020603050405020304" pitchFamily="18" charset="0"/>
              <a:cs typeface="Times New Roman" panose="02020603050405020304" pitchFamily="18" charset="0"/>
            </a:endParaRPr>
          </a:p>
          <a:p>
            <a:pPr algn="just"/>
            <a:r>
              <a:rPr lang="en-IN" sz="2000" dirty="0">
                <a:latin typeface="Times New Roman" panose="02020603050405020304" pitchFamily="18" charset="0"/>
                <a:cs typeface="Times New Roman" panose="02020603050405020304" pitchFamily="18" charset="0"/>
              </a:rPr>
              <a:t> </a:t>
            </a:r>
          </a:p>
        </p:txBody>
      </p:sp>
      <p:sp>
        <p:nvSpPr>
          <p:cNvPr id="2" name="Slide Number Placeholder 1">
            <a:extLst>
              <a:ext uri="{FF2B5EF4-FFF2-40B4-BE49-F238E27FC236}">
                <a16:creationId xmlns:a16="http://schemas.microsoft.com/office/drawing/2014/main" id="{9736482B-54B9-A96D-3AC2-862517745AA4}"/>
              </a:ext>
            </a:extLst>
          </p:cNvPr>
          <p:cNvSpPr>
            <a:spLocks noGrp="1"/>
          </p:cNvSpPr>
          <p:nvPr>
            <p:ph type="sldNum" sz="quarter" idx="12"/>
          </p:nvPr>
        </p:nvSpPr>
        <p:spPr/>
        <p:txBody>
          <a:bodyPr/>
          <a:lstStyle/>
          <a:p>
            <a:fld id="{B6F15528-21DE-4FAA-801E-634DDDAF4B2B}" type="slidenum">
              <a:rPr lang="en-US" smtClean="0"/>
              <a:t>15</a:t>
            </a:fld>
            <a:endParaRPr lang="en-US"/>
          </a:p>
        </p:txBody>
      </p:sp>
    </p:spTree>
    <p:extLst>
      <p:ext uri="{BB962C8B-B14F-4D97-AF65-F5344CB8AC3E}">
        <p14:creationId xmlns:p14="http://schemas.microsoft.com/office/powerpoint/2010/main" val="16933876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E9EFEC"/>
        </a:solidFill>
        <a:effectLst/>
      </p:bgPr>
    </p:bg>
    <p:spTree>
      <p:nvGrpSpPr>
        <p:cNvPr id="1" name=""/>
        <p:cNvGrpSpPr/>
        <p:nvPr/>
      </p:nvGrpSpPr>
      <p:grpSpPr>
        <a:xfrm>
          <a:off x="0" y="0"/>
          <a:ext cx="0" cy="0"/>
          <a:chOff x="0" y="0"/>
          <a:chExt cx="0" cy="0"/>
        </a:xfrm>
      </p:grpSpPr>
      <p:sp>
        <p:nvSpPr>
          <p:cNvPr id="18" name="TextBox 18"/>
          <p:cNvSpPr txBox="1"/>
          <p:nvPr/>
        </p:nvSpPr>
        <p:spPr>
          <a:xfrm>
            <a:off x="2743200" y="4381500"/>
            <a:ext cx="13380592" cy="1107291"/>
          </a:xfrm>
          <a:prstGeom prst="rect">
            <a:avLst/>
          </a:prstGeom>
        </p:spPr>
        <p:txBody>
          <a:bodyPr lIns="0" tIns="0" rIns="0" bIns="0" rtlCol="0" anchor="t">
            <a:spAutoFit/>
          </a:bodyPr>
          <a:lstStyle/>
          <a:p>
            <a:pPr algn="ctr">
              <a:lnSpc>
                <a:spcPts val="7205"/>
              </a:lnSpc>
            </a:pPr>
            <a:r>
              <a:rPr lang="en-US" sz="13800" b="1" dirty="0">
                <a:solidFill>
                  <a:srgbClr val="16423C"/>
                </a:solidFill>
                <a:latin typeface="Times New Roman" panose="02020603050405020304" pitchFamily="18" charset="0"/>
                <a:ea typeface="Garet Bold"/>
                <a:cs typeface="Times New Roman" panose="02020603050405020304" pitchFamily="18" charset="0"/>
                <a:sym typeface="Garet Bold"/>
              </a:rPr>
              <a:t>THANK YOU</a:t>
            </a:r>
          </a:p>
        </p:txBody>
      </p:sp>
      <p:sp>
        <p:nvSpPr>
          <p:cNvPr id="2" name="Slide Number Placeholder 1">
            <a:extLst>
              <a:ext uri="{FF2B5EF4-FFF2-40B4-BE49-F238E27FC236}">
                <a16:creationId xmlns:a16="http://schemas.microsoft.com/office/drawing/2014/main" id="{466EAC5D-CABD-39AF-AD00-FA7541B96D2E}"/>
              </a:ext>
            </a:extLst>
          </p:cNvPr>
          <p:cNvSpPr>
            <a:spLocks noGrp="1"/>
          </p:cNvSpPr>
          <p:nvPr>
            <p:ph type="sldNum" sz="quarter" idx="12"/>
          </p:nvPr>
        </p:nvSpPr>
        <p:spPr/>
        <p:txBody>
          <a:bodyPr/>
          <a:lstStyle/>
          <a:p>
            <a:fld id="{B6F15528-21DE-4FAA-801E-634DDDAF4B2B}" type="slidenum">
              <a:rPr lang="en-US" smtClean="0"/>
              <a:t>16</a:t>
            </a:fld>
            <a:endParaRPr lang="en-US"/>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996</TotalTime>
  <Words>3524</Words>
  <Application>Microsoft Office PowerPoint</Application>
  <PresentationFormat>Custom</PresentationFormat>
  <Paragraphs>221</Paragraphs>
  <Slides>16</Slides>
  <Notes>16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Calibri</vt:lpstr>
      <vt:lpstr>Times New Roman</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Augustine Ajayi</cp:lastModifiedBy>
  <cp:revision>1</cp:revision>
  <dcterms:created xsi:type="dcterms:W3CDTF">2006-08-16T00:00:00Z</dcterms:created>
  <dcterms:modified xsi:type="dcterms:W3CDTF">2026-10-14T15:37:58Z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3CA7A18723D74A92BF12574A086BC278_12</vt:lpwstr>
  </property>
  <property fmtid="{D5CDD505-2E9C-101B-9397-08002B2CF9AE}" pid="3" name="KSOProductBuildVer">
    <vt:lpwstr>2057-12.2.0.23206</vt:lpwstr>
  </property>
</Properties>
</file>