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1F99"/>
    <a:srgbClr val="2173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D456C5-7FC2-C8CE-8E07-503C06D50C04}" v="5039" dt="2021-03-25T11:24:03.232"/>
    <p1510:client id="{A6ECAE4A-7FEA-4508-BF8B-16F3727AF975}" v="1309" dt="2021-03-23T14:05:45.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58939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398865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4224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21123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03562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17646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8736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52091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80461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51789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3/25/2021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1808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3/25/2021</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03224272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martsheet.com/how-to-use-team-roles-to-boost-performance" TargetMode="External"/><Relationship Id="rId2" Type="http://schemas.openxmlformats.org/officeDocument/2006/relationships/hyperlink" Target="https://www.actionlearningassociates.co.uk/wordpress/wp-content/uploads/body-shop-case-study.pdf" TargetMode="External"/><Relationship Id="rId1" Type="http://schemas.openxmlformats.org/officeDocument/2006/relationships/slideLayout" Target="../slideLayouts/slideLayout2.xml"/><Relationship Id="rId5" Type="http://schemas.openxmlformats.org/officeDocument/2006/relationships/hyperlink" Target="http://ergo.human.cornell.edu/ecotecture/Case%20Studies/Body%20Shop/Body%20Shop_home.html#:~:text=to%20dedicate%20our%20business%20to,%2C%20franchisees%2C%20suppliers%20and%20shareholders" TargetMode="External"/><Relationship Id="rId4" Type="http://schemas.openxmlformats.org/officeDocument/2006/relationships/hyperlink" Target="https://businesscasestudies.co.uk/the-body-shop-approach-to-stakeholder-audit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hebodyshop.com/en-gb/about-us/our-story/a/a00002" TargetMode="External"/><Relationship Id="rId2" Type="http://schemas.openxmlformats.org/officeDocument/2006/relationships/hyperlink" Target="https://www.mbaskool.com/brandguide/lifestyle-and-retail/9339-the-body-shop.html" TargetMode="External"/><Relationship Id="rId1" Type="http://schemas.openxmlformats.org/officeDocument/2006/relationships/slideLayout" Target="../slideLayouts/slideLayout2.xml"/><Relationship Id="rId6" Type="http://schemas.openxmlformats.org/officeDocument/2006/relationships/hyperlink" Target="http://www.mspguide.org/tool/tuckman-forming-norming-storming-performing" TargetMode="External"/><Relationship Id="rId5" Type="http://schemas.openxmlformats.org/officeDocument/2006/relationships/hyperlink" Target="https://www.thebodyshop.com/en-gb/about-us/our-story/brand-purpose/a/a00003" TargetMode="External"/><Relationship Id="rId4" Type="http://schemas.openxmlformats.org/officeDocument/2006/relationships/hyperlink" Target="https://www.thebodyshop.com/en-gb/about-us/our-story/b-corp/a/a00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int splash on a white background">
            <a:extLst>
              <a:ext uri="{FF2B5EF4-FFF2-40B4-BE49-F238E27FC236}">
                <a16:creationId xmlns:a16="http://schemas.microsoft.com/office/drawing/2014/main" id="{0F6DD927-48A7-459C-9EC1-15A088F2527B}"/>
              </a:ext>
            </a:extLst>
          </p:cNvPr>
          <p:cNvPicPr>
            <a:picLocks noChangeAspect="1"/>
          </p:cNvPicPr>
          <p:nvPr/>
        </p:nvPicPr>
        <p:blipFill rotWithShape="1">
          <a:blip r:embed="rId2"/>
          <a:srcRect r="-2" b="-2"/>
          <a:stretch/>
        </p:blipFill>
        <p:spPr>
          <a:xfrm>
            <a:off x="20" y="10"/>
            <a:ext cx="12191962" cy="6857990"/>
          </a:xfrm>
          <a:prstGeom prst="rect">
            <a:avLst/>
          </a:prstGeom>
        </p:spPr>
      </p:pic>
      <p:sp>
        <p:nvSpPr>
          <p:cNvPr id="11" name="Rectangle 10">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85812" y="2522070"/>
            <a:ext cx="4606621" cy="1533098"/>
          </a:xfrm>
        </p:spPr>
        <p:txBody>
          <a:bodyPr>
            <a:normAutofit fontScale="90000"/>
          </a:bodyPr>
          <a:lstStyle/>
          <a:p>
            <a:r>
              <a:rPr lang="en-GB" sz="4000"/>
              <a:t>Contemporary Management Approaches</a:t>
            </a:r>
          </a:p>
        </p:txBody>
      </p:sp>
      <p:sp>
        <p:nvSpPr>
          <p:cNvPr id="3" name="Subtitle 2"/>
          <p:cNvSpPr>
            <a:spLocks noGrp="1"/>
          </p:cNvSpPr>
          <p:nvPr>
            <p:ph type="subTitle" idx="1"/>
          </p:nvPr>
        </p:nvSpPr>
        <p:spPr>
          <a:xfrm>
            <a:off x="3848670" y="4155083"/>
            <a:ext cx="4490112" cy="553395"/>
          </a:xfrm>
        </p:spPr>
        <p:txBody>
          <a:bodyPr vert="horz" lIns="91440" tIns="45720" rIns="91440" bIns="45720" rtlCol="0" anchor="t">
            <a:normAutofit/>
          </a:bodyPr>
          <a:lstStyle/>
          <a:p>
            <a:r>
              <a:rPr lang="en-GB"/>
              <a:t>Kirsty Thomas (2014376)</a:t>
            </a:r>
          </a:p>
        </p:txBody>
      </p:sp>
      <p:grpSp>
        <p:nvGrpSpPr>
          <p:cNvPr id="13" name="Group 12">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14"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B38D3DFC-D367-4EEB-BBE9-EC0FEA419901}"/>
              </a:ext>
            </a:extLst>
          </p:cNvPr>
          <p:cNvPicPr>
            <a:picLocks noChangeAspect="1"/>
          </p:cNvPicPr>
          <p:nvPr/>
        </p:nvPicPr>
        <p:blipFill rotWithShape="1">
          <a:blip r:embed="rId2">
            <a:alphaModFix amt="60000"/>
          </a:blip>
          <a:srcRect l="41497" r="7099" b="3"/>
          <a:stretch/>
        </p:blipFill>
        <p:spPr>
          <a:xfrm>
            <a:off x="-1" y="1"/>
            <a:ext cx="5295331" cy="6875834"/>
          </a:xfrm>
          <a:prstGeom prst="rect">
            <a:avLst/>
          </a:prstGeom>
        </p:spPr>
      </p:pic>
      <p:sp>
        <p:nvSpPr>
          <p:cNvPr id="2" name="Title 1">
            <a:extLst>
              <a:ext uri="{FF2B5EF4-FFF2-40B4-BE49-F238E27FC236}">
                <a16:creationId xmlns:a16="http://schemas.microsoft.com/office/drawing/2014/main" id="{D023B13A-87B3-49B0-BA36-160F64067596}"/>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Contents  </a:t>
            </a:r>
          </a:p>
        </p:txBody>
      </p:sp>
      <p:sp>
        <p:nvSpPr>
          <p:cNvPr id="3" name="Content Placeholder 2">
            <a:extLst>
              <a:ext uri="{FF2B5EF4-FFF2-40B4-BE49-F238E27FC236}">
                <a16:creationId xmlns:a16="http://schemas.microsoft.com/office/drawing/2014/main" id="{A0B294EA-B694-4993-B6FD-D1E768602FAF}"/>
              </a:ext>
            </a:extLst>
          </p:cNvPr>
          <p:cNvSpPr>
            <a:spLocks noGrp="1"/>
          </p:cNvSpPr>
          <p:nvPr>
            <p:ph idx="1"/>
          </p:nvPr>
        </p:nvSpPr>
        <p:spPr>
          <a:xfrm>
            <a:off x="6096000" y="876300"/>
            <a:ext cx="5219700" cy="5105400"/>
          </a:xfrm>
        </p:spPr>
        <p:txBody>
          <a:bodyPr vert="horz" lIns="91440" tIns="45720" rIns="91440" bIns="45720" rtlCol="0" anchor="t">
            <a:noAutofit/>
          </a:bodyPr>
          <a:lstStyle/>
          <a:p>
            <a:pPr marL="0" indent="0">
              <a:buNone/>
            </a:pPr>
            <a:r>
              <a:rPr lang="en-GB" sz="1100" dirty="0">
                <a:solidFill>
                  <a:schemeClr val="tx1"/>
                </a:solidFill>
              </a:rPr>
              <a:t>1. Introduction </a:t>
            </a:r>
            <a:endParaRPr lang="en-US" sz="1100">
              <a:solidFill>
                <a:schemeClr val="tx1"/>
              </a:solidFill>
            </a:endParaRPr>
          </a:p>
          <a:p>
            <a:pPr marL="0" indent="0">
              <a:buClr>
                <a:srgbClr val="B5A9A2"/>
              </a:buClr>
              <a:buNone/>
            </a:pPr>
            <a:r>
              <a:rPr lang="en-GB" sz="1100" dirty="0">
                <a:solidFill>
                  <a:schemeClr val="tx1"/>
                </a:solidFill>
              </a:rPr>
              <a:t>2. About The Body Shop</a:t>
            </a:r>
          </a:p>
          <a:p>
            <a:pPr marL="0" indent="0">
              <a:buClr>
                <a:srgbClr val="B5A9A2"/>
              </a:buClr>
              <a:buNone/>
            </a:pPr>
            <a:r>
              <a:rPr lang="en-GB" sz="1100" dirty="0">
                <a:solidFill>
                  <a:schemeClr val="tx1"/>
                </a:solidFill>
              </a:rPr>
              <a:t>3.Mission Statement</a:t>
            </a:r>
          </a:p>
          <a:p>
            <a:pPr marL="0" indent="0">
              <a:buClr>
                <a:srgbClr val="B5A9A2"/>
              </a:buClr>
              <a:buNone/>
            </a:pPr>
            <a:r>
              <a:rPr lang="en-GB" sz="1100" dirty="0">
                <a:solidFill>
                  <a:schemeClr val="tx1"/>
                </a:solidFill>
              </a:rPr>
              <a:t>4. Mission statement</a:t>
            </a:r>
          </a:p>
          <a:p>
            <a:pPr marL="0" indent="0">
              <a:buClr>
                <a:srgbClr val="B5A9A2"/>
              </a:buClr>
              <a:buNone/>
            </a:pPr>
            <a:r>
              <a:rPr lang="en-GB" sz="1100" dirty="0">
                <a:solidFill>
                  <a:schemeClr val="tx1"/>
                </a:solidFill>
              </a:rPr>
              <a:t>5. SWOT Analysis </a:t>
            </a:r>
          </a:p>
          <a:p>
            <a:pPr marL="0" indent="0">
              <a:buClr>
                <a:srgbClr val="B5A9A2"/>
              </a:buClr>
              <a:buNone/>
            </a:pPr>
            <a:r>
              <a:rPr lang="en-GB" sz="1100" dirty="0">
                <a:solidFill>
                  <a:schemeClr val="tx1"/>
                </a:solidFill>
              </a:rPr>
              <a:t>6. PESTEL Analysis </a:t>
            </a:r>
          </a:p>
          <a:p>
            <a:pPr marL="0" indent="0">
              <a:buClr>
                <a:srgbClr val="B5A9A2"/>
              </a:buClr>
              <a:buNone/>
            </a:pPr>
            <a:r>
              <a:rPr lang="en-GB" sz="1100" dirty="0">
                <a:solidFill>
                  <a:schemeClr val="tx1"/>
                </a:solidFill>
              </a:rPr>
              <a:t>7. Leadership</a:t>
            </a:r>
          </a:p>
          <a:p>
            <a:pPr marL="0" indent="0">
              <a:buNone/>
            </a:pPr>
            <a:r>
              <a:rPr lang="en-GB" sz="1100" dirty="0">
                <a:solidFill>
                  <a:schemeClr val="tx1"/>
                </a:solidFill>
              </a:rPr>
              <a:t>8. Leadership skills</a:t>
            </a:r>
          </a:p>
          <a:p>
            <a:pPr marL="0" indent="0">
              <a:buNone/>
            </a:pPr>
            <a:r>
              <a:rPr lang="en-GB" sz="1100" dirty="0">
                <a:solidFill>
                  <a:schemeClr val="tx1"/>
                </a:solidFill>
              </a:rPr>
              <a:t>9. Body Shop helping the environment</a:t>
            </a:r>
          </a:p>
          <a:p>
            <a:pPr marL="0" indent="0">
              <a:buNone/>
            </a:pPr>
            <a:r>
              <a:rPr lang="en-GB" sz="1100" dirty="0">
                <a:solidFill>
                  <a:schemeClr val="tx1"/>
                </a:solidFill>
              </a:rPr>
              <a:t>10. B Corp</a:t>
            </a:r>
          </a:p>
          <a:p>
            <a:pPr marL="0" indent="0">
              <a:buNone/>
            </a:pPr>
            <a:r>
              <a:rPr lang="en-GB" sz="1100" dirty="0">
                <a:solidFill>
                  <a:schemeClr val="tx1"/>
                </a:solidFill>
              </a:rPr>
              <a:t>11. Initiatives that helped The Body Shop meet the B Corp certification</a:t>
            </a:r>
          </a:p>
          <a:p>
            <a:pPr marL="0" indent="0">
              <a:buNone/>
            </a:pPr>
            <a:r>
              <a:rPr lang="en-GB" sz="1100">
                <a:solidFill>
                  <a:schemeClr val="tx1"/>
                </a:solidFill>
              </a:rPr>
              <a:t>12. Employees at The Body Shjop</a:t>
            </a:r>
            <a:endParaRPr lang="en-GB" sz="1100" dirty="0">
              <a:solidFill>
                <a:schemeClr val="tx1"/>
              </a:solidFill>
            </a:endParaRPr>
          </a:p>
          <a:p>
            <a:pPr marL="0" indent="0">
              <a:buNone/>
            </a:pPr>
            <a:r>
              <a:rPr lang="en-GB" sz="1100">
                <a:solidFill>
                  <a:schemeClr val="tx1"/>
                </a:solidFill>
              </a:rPr>
              <a:t>13. Tuckman's Theory </a:t>
            </a:r>
            <a:endParaRPr lang="en-GB" sz="1100" dirty="0">
              <a:solidFill>
                <a:schemeClr val="tx1"/>
              </a:solidFill>
            </a:endParaRPr>
          </a:p>
          <a:p>
            <a:pPr marL="0" indent="0">
              <a:buNone/>
            </a:pPr>
            <a:r>
              <a:rPr lang="en-GB" sz="1100">
                <a:solidFill>
                  <a:schemeClr val="tx1"/>
                </a:solidFill>
              </a:rPr>
              <a:t>14. Beln=bins Theory </a:t>
            </a:r>
            <a:endParaRPr lang="en-GB" sz="1100" dirty="0">
              <a:solidFill>
                <a:schemeClr val="tx1"/>
              </a:solidFill>
            </a:endParaRPr>
          </a:p>
          <a:p>
            <a:pPr marL="0" indent="0">
              <a:buNone/>
            </a:pPr>
            <a:r>
              <a:rPr lang="en-GB" sz="1100">
                <a:solidFill>
                  <a:schemeClr val="tx1"/>
                </a:solidFill>
              </a:rPr>
              <a:t>15-16. Reference </a:t>
            </a:r>
            <a:endParaRPr lang="en-GB" sz="1100" dirty="0">
              <a:solidFill>
                <a:schemeClr val="tx1"/>
              </a:solidFill>
            </a:endParaRPr>
          </a:p>
          <a:p>
            <a:pPr marL="0" indent="0">
              <a:buNone/>
            </a:pPr>
            <a:endParaRPr lang="en-GB" dirty="0"/>
          </a:p>
        </p:txBody>
      </p:sp>
    </p:spTree>
    <p:extLst>
      <p:ext uri="{BB962C8B-B14F-4D97-AF65-F5344CB8AC3E}">
        <p14:creationId xmlns:p14="http://schemas.microsoft.com/office/powerpoint/2010/main" val="163549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7" name="Rectangle 166">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Rectangle 168">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 name="Picture 162" descr="White paper ships being led by a yellow ship">
            <a:extLst>
              <a:ext uri="{FF2B5EF4-FFF2-40B4-BE49-F238E27FC236}">
                <a16:creationId xmlns:a16="http://schemas.microsoft.com/office/drawing/2014/main" id="{C989A3FC-36EA-478B-B4E6-4BA2E9633377}"/>
              </a:ext>
            </a:extLst>
          </p:cNvPr>
          <p:cNvPicPr>
            <a:picLocks noChangeAspect="1"/>
          </p:cNvPicPr>
          <p:nvPr/>
        </p:nvPicPr>
        <p:blipFill rotWithShape="1">
          <a:blip r:embed="rId2">
            <a:alphaModFix amt="60000"/>
          </a:blip>
          <a:srcRect l="38181" r="10487" b="-5"/>
          <a:stretch/>
        </p:blipFill>
        <p:spPr>
          <a:xfrm>
            <a:off x="-1" y="1"/>
            <a:ext cx="5295331" cy="6875834"/>
          </a:xfrm>
          <a:prstGeom prst="rect">
            <a:avLst/>
          </a:prstGeom>
        </p:spPr>
      </p:pic>
      <p:sp>
        <p:nvSpPr>
          <p:cNvPr id="2" name="Title 1">
            <a:extLst>
              <a:ext uri="{FF2B5EF4-FFF2-40B4-BE49-F238E27FC236}">
                <a16:creationId xmlns:a16="http://schemas.microsoft.com/office/drawing/2014/main" id="{C813D8F4-8F97-42A3-AAE3-C77AAAF03528}"/>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The body Shop </a:t>
            </a:r>
          </a:p>
        </p:txBody>
      </p:sp>
      <p:sp>
        <p:nvSpPr>
          <p:cNvPr id="3" name="Content Placeholder 2">
            <a:extLst>
              <a:ext uri="{FF2B5EF4-FFF2-40B4-BE49-F238E27FC236}">
                <a16:creationId xmlns:a16="http://schemas.microsoft.com/office/drawing/2014/main" id="{9E0D8756-EC0B-4690-89CC-785E1AFEA6FD}"/>
              </a:ext>
            </a:extLst>
          </p:cNvPr>
          <p:cNvSpPr>
            <a:spLocks noGrp="1"/>
          </p:cNvSpPr>
          <p:nvPr>
            <p:ph idx="1"/>
          </p:nvPr>
        </p:nvSpPr>
        <p:spPr>
          <a:xfrm>
            <a:off x="6096000" y="876300"/>
            <a:ext cx="5219700" cy="5105400"/>
          </a:xfrm>
        </p:spPr>
        <p:txBody>
          <a:bodyPr vert="horz" lIns="91440" tIns="45720" rIns="91440" bIns="45720" rtlCol="0" anchor="t">
            <a:normAutofit/>
          </a:bodyPr>
          <a:lstStyle/>
          <a:p>
            <a:pPr marL="0" indent="0">
              <a:buNone/>
            </a:pPr>
            <a:r>
              <a:rPr lang="en-GB" b="1"/>
              <a:t>Introduction </a:t>
            </a:r>
          </a:p>
          <a:p>
            <a:pPr marL="0" indent="0">
              <a:buNone/>
            </a:pPr>
            <a:r>
              <a:rPr lang="en-GB" b="1" dirty="0"/>
              <a:t>This presentation is desgined to look at the organisations appraoch to strategy, their goals, objectives and what approach to  management do they take. It will include how well the organisation is reasoning for CRS also how well their </a:t>
            </a:r>
            <a:r>
              <a:rPr lang="en-GB" b="1"/>
              <a:t>leadership skills are. The presentation will also include a SWOT and PESTEL analysis. </a:t>
            </a:r>
          </a:p>
        </p:txBody>
      </p:sp>
    </p:spTree>
    <p:extLst>
      <p:ext uri="{BB962C8B-B14F-4D97-AF65-F5344CB8AC3E}">
        <p14:creationId xmlns:p14="http://schemas.microsoft.com/office/powerpoint/2010/main" val="3913872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997A-68FA-4BA8-8992-C380A8E9DF44}"/>
              </a:ext>
            </a:extLst>
          </p:cNvPr>
          <p:cNvSpPr>
            <a:spLocks noGrp="1"/>
          </p:cNvSpPr>
          <p:nvPr>
            <p:ph type="title"/>
          </p:nvPr>
        </p:nvSpPr>
        <p:spPr/>
        <p:txBody>
          <a:bodyPr/>
          <a:lstStyle/>
          <a:p>
            <a:r>
              <a:rPr lang="en-GB"/>
              <a:t>           About The Body Shop</a:t>
            </a:r>
          </a:p>
        </p:txBody>
      </p:sp>
      <p:sp>
        <p:nvSpPr>
          <p:cNvPr id="3" name="Content Placeholder 2">
            <a:extLst>
              <a:ext uri="{FF2B5EF4-FFF2-40B4-BE49-F238E27FC236}">
                <a16:creationId xmlns:a16="http://schemas.microsoft.com/office/drawing/2014/main" id="{025C8D85-2491-42F3-AF60-3FE2DAF50C93}"/>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pPr>
              <a:buClr>
                <a:srgbClr val="B5A9A2"/>
              </a:buClr>
            </a:pPr>
            <a:endParaRPr lang="en-GB" dirty="0"/>
          </a:p>
        </p:txBody>
      </p:sp>
      <p:sp>
        <p:nvSpPr>
          <p:cNvPr id="4" name="TextBox 3">
            <a:extLst>
              <a:ext uri="{FF2B5EF4-FFF2-40B4-BE49-F238E27FC236}">
                <a16:creationId xmlns:a16="http://schemas.microsoft.com/office/drawing/2014/main" id="{6EBEF13A-6BDB-473A-9663-2124F86E0307}"/>
              </a:ext>
            </a:extLst>
          </p:cNvPr>
          <p:cNvSpPr txBox="1"/>
          <p:nvPr/>
        </p:nvSpPr>
        <p:spPr>
          <a:xfrm>
            <a:off x="1000664" y="1820174"/>
            <a:ext cx="932802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The body shop started in 1976</a:t>
            </a:r>
          </a:p>
          <a:p>
            <a:r>
              <a:rPr lang="en-GB" dirty="0"/>
              <a:t>• Founder – Anita Roddick </a:t>
            </a:r>
          </a:p>
          <a:p>
            <a:r>
              <a:rPr lang="en-GB" dirty="0"/>
              <a:t>•The store sells all ethical sourced and naturally based ingredients </a:t>
            </a:r>
          </a:p>
          <a:p>
            <a:r>
              <a:rPr lang="en-GB" dirty="0"/>
              <a:t>• Body shop have a strong passion for the planet</a:t>
            </a:r>
          </a:p>
          <a:p>
            <a:r>
              <a:rPr lang="en-GB" dirty="0"/>
              <a:t>• No product is tested on animals </a:t>
            </a:r>
          </a:p>
          <a:p>
            <a:r>
              <a:rPr lang="en-GB" dirty="0"/>
              <a:t>• Products are designed to make women feel good</a:t>
            </a:r>
          </a:p>
          <a:p>
            <a:r>
              <a:rPr lang="en-GB" dirty="0"/>
              <a:t>• They work with farmers and suppliers and help the communities </a:t>
            </a:r>
          </a:p>
          <a:p>
            <a:r>
              <a:rPr lang="en-GB" dirty="0"/>
              <a:t>• Anita built the brand to empower women and girls through their fair-trade programme </a:t>
            </a:r>
          </a:p>
          <a:p>
            <a:r>
              <a:rPr lang="en-GB" dirty="0"/>
              <a:t>• Body shop fight to save the planet and for what is good</a:t>
            </a:r>
          </a:p>
          <a:p>
            <a:endParaRPr lang="en-GB" dirty="0"/>
          </a:p>
          <a:p>
            <a:endParaRPr lang="en-GB" dirty="0"/>
          </a:p>
        </p:txBody>
      </p:sp>
    </p:spTree>
    <p:extLst>
      <p:ext uri="{BB962C8B-B14F-4D97-AF65-F5344CB8AC3E}">
        <p14:creationId xmlns:p14="http://schemas.microsoft.com/office/powerpoint/2010/main" val="2238283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8CBA64-7743-4C5C-83B8-655DE1450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6312E-010F-4303-9B49-85A10E8EDC77}"/>
              </a:ext>
            </a:extLst>
          </p:cNvPr>
          <p:cNvSpPr>
            <a:spLocks noGrp="1"/>
          </p:cNvSpPr>
          <p:nvPr>
            <p:ph type="title"/>
          </p:nvPr>
        </p:nvSpPr>
        <p:spPr>
          <a:xfrm>
            <a:off x="782233" y="1028183"/>
            <a:ext cx="3370079" cy="4792068"/>
          </a:xfrm>
        </p:spPr>
        <p:txBody>
          <a:bodyPr>
            <a:normAutofit/>
          </a:bodyPr>
          <a:lstStyle/>
          <a:p>
            <a:r>
              <a:rPr lang="en-GB" dirty="0"/>
              <a:t>Mission Statement </a:t>
            </a:r>
          </a:p>
        </p:txBody>
      </p:sp>
      <p:grpSp>
        <p:nvGrpSpPr>
          <p:cNvPr id="10" name="Group 9">
            <a:extLst>
              <a:ext uri="{FF2B5EF4-FFF2-40B4-BE49-F238E27FC236}">
                <a16:creationId xmlns:a16="http://schemas.microsoft.com/office/drawing/2014/main" id="{12153040-1C1F-4962-9E5D-0793F73FC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71012" y="-44968"/>
            <a:ext cx="4693761" cy="1003641"/>
            <a:chOff x="6771012" y="-54859"/>
            <a:chExt cx="4693761" cy="1003641"/>
          </a:xfrm>
        </p:grpSpPr>
        <p:sp>
          <p:nvSpPr>
            <p:cNvPr id="11" name="Freeform 10">
              <a:extLst>
                <a:ext uri="{FF2B5EF4-FFF2-40B4-BE49-F238E27FC236}">
                  <a16:creationId xmlns:a16="http://schemas.microsoft.com/office/drawing/2014/main" id="{22657FD3-A974-4296-9FBE-0C2FD52954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2153" y="110830"/>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15">
              <a:extLst>
                <a:ext uri="{FF2B5EF4-FFF2-40B4-BE49-F238E27FC236}">
                  <a16:creationId xmlns:a16="http://schemas.microsoft.com/office/drawing/2014/main" id="{887B7096-0CDA-429B-A1C2-CDAC575E9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6083" y="62502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8">
              <a:extLst>
                <a:ext uri="{FF2B5EF4-FFF2-40B4-BE49-F238E27FC236}">
                  <a16:creationId xmlns:a16="http://schemas.microsoft.com/office/drawing/2014/main" id="{BB5C54D6-30FE-4CE5-8C46-A7FD28A8A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9497" y="368284"/>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2">
              <a:extLst>
                <a:ext uri="{FF2B5EF4-FFF2-40B4-BE49-F238E27FC236}">
                  <a16:creationId xmlns:a16="http://schemas.microsoft.com/office/drawing/2014/main" id="{EC42106A-B41F-4ADB-82C8-D3CDCA1C7C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51204" y="40918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ED969A3C-A50C-44D0-ABC9-7ADE93FBCC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132" y="57281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9">
              <a:extLst>
                <a:ext uri="{FF2B5EF4-FFF2-40B4-BE49-F238E27FC236}">
                  <a16:creationId xmlns:a16="http://schemas.microsoft.com/office/drawing/2014/main" id="{341AB3CA-DC2A-4577-8F22-83D408C67A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07744" y="21409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8">
              <a:extLst>
                <a:ext uri="{FF2B5EF4-FFF2-40B4-BE49-F238E27FC236}">
                  <a16:creationId xmlns:a16="http://schemas.microsoft.com/office/drawing/2014/main" id="{E613EEB8-55A9-4D44-B402-00D03F775E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88510" y="6796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9">
              <a:extLst>
                <a:ext uri="{FF2B5EF4-FFF2-40B4-BE49-F238E27FC236}">
                  <a16:creationId xmlns:a16="http://schemas.microsoft.com/office/drawing/2014/main" id="{8F4D24CA-5C8D-49C0-ACC5-434542DDC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45905" y="75259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1FFEFFD4-59AE-43E2-8D65-C2B6FD3C60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0000" y="4750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6">
              <a:extLst>
                <a:ext uri="{FF2B5EF4-FFF2-40B4-BE49-F238E27FC236}">
                  <a16:creationId xmlns:a16="http://schemas.microsoft.com/office/drawing/2014/main" id="{7A9DF6A7-06B9-4C7C-BB38-49BADFABF6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9969" y="1290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6">
              <a:extLst>
                <a:ext uri="{FF2B5EF4-FFF2-40B4-BE49-F238E27FC236}">
                  <a16:creationId xmlns:a16="http://schemas.microsoft.com/office/drawing/2014/main" id="{477D55E3-BEBF-4F32-8501-97DD438187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15668" y="5476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0">
              <a:extLst>
                <a:ext uri="{FF2B5EF4-FFF2-40B4-BE49-F238E27FC236}">
                  <a16:creationId xmlns:a16="http://schemas.microsoft.com/office/drawing/2014/main" id="{7524CAEC-4AFA-4EF2-A441-964B9319F0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93392" y="2998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12AEAA0B-80F2-49BE-8FE4-DAF46FDF0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75104" y="172222"/>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719C39C7-4E0E-4693-A9C9-90BD5C82E6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48325" y="461471"/>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73F04989-E7CE-4345-914E-485DC1EFF2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39598" y="6988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
              <a:extLst>
                <a:ext uri="{FF2B5EF4-FFF2-40B4-BE49-F238E27FC236}">
                  <a16:creationId xmlns:a16="http://schemas.microsoft.com/office/drawing/2014/main" id="{73914653-6F3A-4492-92C5-D5B51F5B4C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972" y="-65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
              <a:extLst>
                <a:ext uri="{FF2B5EF4-FFF2-40B4-BE49-F238E27FC236}">
                  <a16:creationId xmlns:a16="http://schemas.microsoft.com/office/drawing/2014/main" id="{A9FC54A4-336E-4076-9203-AA2D68215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29149" y="556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7BE7DE9E-E667-496B-8996-13CF79B193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77466" y="2821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
              <a:extLst>
                <a:ext uri="{FF2B5EF4-FFF2-40B4-BE49-F238E27FC236}">
                  <a16:creationId xmlns:a16="http://schemas.microsoft.com/office/drawing/2014/main" id="{1771F469-0310-43EB-85A0-D9BFF0D9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6038" y="83988"/>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5">
              <a:extLst>
                <a:ext uri="{FF2B5EF4-FFF2-40B4-BE49-F238E27FC236}">
                  <a16:creationId xmlns:a16="http://schemas.microsoft.com/office/drawing/2014/main" id="{E1BA5C1F-DCD5-4D95-9884-0A08346991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9968" y="598185"/>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8">
              <a:extLst>
                <a:ext uri="{FF2B5EF4-FFF2-40B4-BE49-F238E27FC236}">
                  <a16:creationId xmlns:a16="http://schemas.microsoft.com/office/drawing/2014/main" id="{E4992CBB-3FD8-418A-B568-B47907CCC0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03382" y="341442"/>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1B87DF6E-8D8C-4FE7-A8CF-4408ABD047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85089" y="38234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CDAABDF1-DB94-46F6-8825-97360C3BF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017" y="54597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36FD073-63B2-4137-82CB-2B3D754DF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41629" y="18724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8">
              <a:extLst>
                <a:ext uri="{FF2B5EF4-FFF2-40B4-BE49-F238E27FC236}">
                  <a16:creationId xmlns:a16="http://schemas.microsoft.com/office/drawing/2014/main" id="{C4ACAB12-D209-499A-A732-0D8F88941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22395" y="65278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4">
              <a:extLst>
                <a:ext uri="{FF2B5EF4-FFF2-40B4-BE49-F238E27FC236}">
                  <a16:creationId xmlns:a16="http://schemas.microsoft.com/office/drawing/2014/main" id="{645005B8-197A-4046-94EF-17115FFA8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03885" y="44820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6">
              <a:extLst>
                <a:ext uri="{FF2B5EF4-FFF2-40B4-BE49-F238E27FC236}">
                  <a16:creationId xmlns:a16="http://schemas.microsoft.com/office/drawing/2014/main" id="{A9BA9B36-D9CE-409A-80D2-A44A673247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55553" y="224568"/>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6">
              <a:extLst>
                <a:ext uri="{FF2B5EF4-FFF2-40B4-BE49-F238E27FC236}">
                  <a16:creationId xmlns:a16="http://schemas.microsoft.com/office/drawing/2014/main" id="{C017D4DA-C769-4177-9064-AE44C2741E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49553" y="52081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0">
              <a:extLst>
                <a:ext uri="{FF2B5EF4-FFF2-40B4-BE49-F238E27FC236}">
                  <a16:creationId xmlns:a16="http://schemas.microsoft.com/office/drawing/2014/main" id="{68CB10AF-3534-40F8-A060-A4553445C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27277" y="27297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23">
              <a:extLst>
                <a:ext uri="{FF2B5EF4-FFF2-40B4-BE49-F238E27FC236}">
                  <a16:creationId xmlns:a16="http://schemas.microsoft.com/office/drawing/2014/main" id="{03FFDE36-0C19-4CC1-BDD1-27A048FE9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97726" y="19570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30">
              <a:extLst>
                <a:ext uri="{FF2B5EF4-FFF2-40B4-BE49-F238E27FC236}">
                  <a16:creationId xmlns:a16="http://schemas.microsoft.com/office/drawing/2014/main" id="{72303E7A-1C17-48A7-93CA-7C7AFD7F23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82210" y="43462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35">
              <a:extLst>
                <a:ext uri="{FF2B5EF4-FFF2-40B4-BE49-F238E27FC236}">
                  <a16:creationId xmlns:a16="http://schemas.microsoft.com/office/drawing/2014/main" id="{D067651F-28D9-48CB-A77C-A15EC7E4EB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83018" y="70214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1D291151-E63E-499B-8FA8-89BA93D9FF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857" y="-3334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89CB8859-CCFB-4D06-AECC-0029CA6194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63034" y="288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6">
              <a:extLst>
                <a:ext uri="{FF2B5EF4-FFF2-40B4-BE49-F238E27FC236}">
                  <a16:creationId xmlns:a16="http://schemas.microsoft.com/office/drawing/2014/main" id="{2075F976-9885-4165-BC9C-DBA16FD38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73357" y="-39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760609C2-3DE5-4EDD-B7BF-A320FC1F23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64761" y="124645"/>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5">
              <a:extLst>
                <a:ext uri="{FF2B5EF4-FFF2-40B4-BE49-F238E27FC236}">
                  <a16:creationId xmlns:a16="http://schemas.microsoft.com/office/drawing/2014/main" id="{51823375-A051-4BC7-825B-0F6656043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68691" y="638842"/>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8">
              <a:extLst>
                <a:ext uri="{FF2B5EF4-FFF2-40B4-BE49-F238E27FC236}">
                  <a16:creationId xmlns:a16="http://schemas.microsoft.com/office/drawing/2014/main" id="{CFB367EA-590F-47B3-8700-EAF9963CE7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72105" y="382099"/>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2">
              <a:extLst>
                <a:ext uri="{FF2B5EF4-FFF2-40B4-BE49-F238E27FC236}">
                  <a16:creationId xmlns:a16="http://schemas.microsoft.com/office/drawing/2014/main" id="{DE400FD4-1037-42CF-84E1-8E60C7A6A9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53812" y="42300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54">
              <a:extLst>
                <a:ext uri="{FF2B5EF4-FFF2-40B4-BE49-F238E27FC236}">
                  <a16:creationId xmlns:a16="http://schemas.microsoft.com/office/drawing/2014/main" id="{1A8EC63B-9778-42C3-8E45-B6B6224C9D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30740" y="58663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9">
              <a:extLst>
                <a:ext uri="{FF2B5EF4-FFF2-40B4-BE49-F238E27FC236}">
                  <a16:creationId xmlns:a16="http://schemas.microsoft.com/office/drawing/2014/main" id="{B1CC9D87-2F53-4AB3-8F05-4D628F2CD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10352" y="227906"/>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8">
              <a:extLst>
                <a:ext uri="{FF2B5EF4-FFF2-40B4-BE49-F238E27FC236}">
                  <a16:creationId xmlns:a16="http://schemas.microsoft.com/office/drawing/2014/main" id="{648CF0D8-56FC-478C-8B69-D8E76492F3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82824" y="60951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4">
              <a:extLst>
                <a:ext uri="{FF2B5EF4-FFF2-40B4-BE49-F238E27FC236}">
                  <a16:creationId xmlns:a16="http://schemas.microsoft.com/office/drawing/2014/main" id="{1E71CA55-130A-456D-A26A-D072544E1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14853" y="3936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86">
              <a:extLst>
                <a:ext uri="{FF2B5EF4-FFF2-40B4-BE49-F238E27FC236}">
                  <a16:creationId xmlns:a16="http://schemas.microsoft.com/office/drawing/2014/main" id="{FCA6EC8F-0157-4B9B-882A-82225E7E32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82576" y="87808"/>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6">
              <a:extLst>
                <a:ext uri="{FF2B5EF4-FFF2-40B4-BE49-F238E27FC236}">
                  <a16:creationId xmlns:a16="http://schemas.microsoft.com/office/drawing/2014/main" id="{2AC8E27E-3B2B-4726-B298-F8D6E843F1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18276" y="56146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10">
              <a:extLst>
                <a:ext uri="{FF2B5EF4-FFF2-40B4-BE49-F238E27FC236}">
                  <a16:creationId xmlns:a16="http://schemas.microsoft.com/office/drawing/2014/main" id="{97FA679C-2A10-445C-9C4E-7185405D7E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96000" y="3136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23">
              <a:extLst>
                <a:ext uri="{FF2B5EF4-FFF2-40B4-BE49-F238E27FC236}">
                  <a16:creationId xmlns:a16="http://schemas.microsoft.com/office/drawing/2014/main" id="{508CE495-5226-4004-A03C-A1A6986C05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77712" y="20396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0">
              <a:extLst>
                <a:ext uri="{FF2B5EF4-FFF2-40B4-BE49-F238E27FC236}">
                  <a16:creationId xmlns:a16="http://schemas.microsoft.com/office/drawing/2014/main" id="{7E048EA9-47E8-455A-AD7B-24D1474A2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50933" y="4752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8">
              <a:extLst>
                <a:ext uri="{FF2B5EF4-FFF2-40B4-BE49-F238E27FC236}">
                  <a16:creationId xmlns:a16="http://schemas.microsoft.com/office/drawing/2014/main" id="{C0D48D73-E5D7-4D42-98D4-960F12F174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31580" y="7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
              <a:extLst>
                <a:ext uri="{FF2B5EF4-FFF2-40B4-BE49-F238E27FC236}">
                  <a16:creationId xmlns:a16="http://schemas.microsoft.com/office/drawing/2014/main" id="{96AC2D82-5C61-4A26-B2B5-B539F28B4D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31757" y="695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06">
              <a:extLst>
                <a:ext uri="{FF2B5EF4-FFF2-40B4-BE49-F238E27FC236}">
                  <a16:creationId xmlns:a16="http://schemas.microsoft.com/office/drawing/2014/main" id="{FAC301C4-466F-464C-A194-6E6FDF04F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1007" y="870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8">
              <a:extLst>
                <a:ext uri="{FF2B5EF4-FFF2-40B4-BE49-F238E27FC236}">
                  <a16:creationId xmlns:a16="http://schemas.microsoft.com/office/drawing/2014/main" id="{B3D709AF-EABF-4CE4-9F48-4648CBA70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1431" y="566910"/>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84">
              <a:extLst>
                <a:ext uri="{FF2B5EF4-FFF2-40B4-BE49-F238E27FC236}">
                  <a16:creationId xmlns:a16="http://schemas.microsoft.com/office/drawing/2014/main" id="{04E78BF2-AFDF-4D21-9C53-6DB3E2B5D4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2921" y="36232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86">
              <a:extLst>
                <a:ext uri="{FF2B5EF4-FFF2-40B4-BE49-F238E27FC236}">
                  <a16:creationId xmlns:a16="http://schemas.microsoft.com/office/drawing/2014/main" id="{6BA6D0CD-F8DC-4D2F-9D99-098F0F1253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2890" y="940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6">
              <a:extLst>
                <a:ext uri="{FF2B5EF4-FFF2-40B4-BE49-F238E27FC236}">
                  <a16:creationId xmlns:a16="http://schemas.microsoft.com/office/drawing/2014/main" id="{056AADDE-FBBA-497F-9A08-A7D5E3C713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589" y="51262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10">
              <a:extLst>
                <a:ext uri="{FF2B5EF4-FFF2-40B4-BE49-F238E27FC236}">
                  <a16:creationId xmlns:a16="http://schemas.microsoft.com/office/drawing/2014/main" id="{1F60A2E5-6C68-4EC0-A5C3-AD401385E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6313" y="26479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2">
              <a:extLst>
                <a:ext uri="{FF2B5EF4-FFF2-40B4-BE49-F238E27FC236}">
                  <a16:creationId xmlns:a16="http://schemas.microsoft.com/office/drawing/2014/main" id="{99E55911-E2C8-4B40-98FD-79A3B760C1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6607" y="69143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23">
              <a:extLst>
                <a:ext uri="{FF2B5EF4-FFF2-40B4-BE49-F238E27FC236}">
                  <a16:creationId xmlns:a16="http://schemas.microsoft.com/office/drawing/2014/main" id="{12610BA4-0146-4CC0-BDB2-11A948F00F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8025" y="196956"/>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30">
              <a:extLst>
                <a:ext uri="{FF2B5EF4-FFF2-40B4-BE49-F238E27FC236}">
                  <a16:creationId xmlns:a16="http://schemas.microsoft.com/office/drawing/2014/main" id="{76946214-CF5D-4B57-8E22-854F5D5FA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1246" y="4862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35">
              <a:extLst>
                <a:ext uri="{FF2B5EF4-FFF2-40B4-BE49-F238E27FC236}">
                  <a16:creationId xmlns:a16="http://schemas.microsoft.com/office/drawing/2014/main" id="{E285B1F0-7213-4DC0-A10E-B02797F53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3661" y="7835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01025D1B-EAF1-4988-939A-476DDB2700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2070" y="2066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6">
              <a:extLst>
                <a:ext uri="{FF2B5EF4-FFF2-40B4-BE49-F238E27FC236}">
                  <a16:creationId xmlns:a16="http://schemas.microsoft.com/office/drawing/2014/main" id="{98AC36B2-A922-481E-8AC6-E0CEBACF4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2007" y="4892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5">
              <a:extLst>
                <a:ext uri="{FF2B5EF4-FFF2-40B4-BE49-F238E27FC236}">
                  <a16:creationId xmlns:a16="http://schemas.microsoft.com/office/drawing/2014/main" id="{86793B47-6F23-4531-B615-2117296482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05580" y="82092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E40091B3-76CD-40EF-A893-21701C3A69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13937" y="72724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4">
              <a:extLst>
                <a:ext uri="{FF2B5EF4-FFF2-40B4-BE49-F238E27FC236}">
                  <a16:creationId xmlns:a16="http://schemas.microsoft.com/office/drawing/2014/main" id="{121648B0-1487-40D9-8DAE-916653F526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9500" y="78253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5">
              <a:extLst>
                <a:ext uri="{FF2B5EF4-FFF2-40B4-BE49-F238E27FC236}">
                  <a16:creationId xmlns:a16="http://schemas.microsoft.com/office/drawing/2014/main" id="{B5CF2290-AD1C-4885-917C-498579A14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1841" y="81980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F07321C0-AEED-46D0-A0E5-09BD430BC0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38871" y="76576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4">
              <a:extLst>
                <a:ext uri="{FF2B5EF4-FFF2-40B4-BE49-F238E27FC236}">
                  <a16:creationId xmlns:a16="http://schemas.microsoft.com/office/drawing/2014/main" id="{13063EF5-53D0-4CD8-A83E-4089A06C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35602" y="77698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35">
              <a:extLst>
                <a:ext uri="{FF2B5EF4-FFF2-40B4-BE49-F238E27FC236}">
                  <a16:creationId xmlns:a16="http://schemas.microsoft.com/office/drawing/2014/main" id="{B2C4E99F-A1C6-4344-BF75-27AFFD091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3873" y="79135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4">
              <a:extLst>
                <a:ext uri="{FF2B5EF4-FFF2-40B4-BE49-F238E27FC236}">
                  <a16:creationId xmlns:a16="http://schemas.microsoft.com/office/drawing/2014/main" id="{00FF74AE-2593-4F6B-81F5-F590CBDE3A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24638" y="7367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0D88C936-973F-4C41-93CD-06ACC3BE0B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53545" y="83106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4">
              <a:extLst>
                <a:ext uri="{FF2B5EF4-FFF2-40B4-BE49-F238E27FC236}">
                  <a16:creationId xmlns:a16="http://schemas.microsoft.com/office/drawing/2014/main" id="{FBB916FA-E2F0-42B2-9568-E0EC975B89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53406" y="76618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4">
              <a:extLst>
                <a:ext uri="{FF2B5EF4-FFF2-40B4-BE49-F238E27FC236}">
                  <a16:creationId xmlns:a16="http://schemas.microsoft.com/office/drawing/2014/main" id="{2EED1F78-EBC1-42E8-B3ED-F3260AE703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40317" y="83914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85" name="Group 84">
            <a:extLst>
              <a:ext uri="{FF2B5EF4-FFF2-40B4-BE49-F238E27FC236}">
                <a16:creationId xmlns:a16="http://schemas.microsoft.com/office/drawing/2014/main" id="{9E420B60-EB39-4544-87CE-09C5D7DE30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24456" y="5884485"/>
            <a:ext cx="4752301" cy="951832"/>
            <a:chOff x="6624456" y="5930493"/>
            <a:chExt cx="4752301" cy="951832"/>
          </a:xfrm>
        </p:grpSpPr>
        <p:sp>
          <p:nvSpPr>
            <p:cNvPr id="86" name="Freeform 8">
              <a:extLst>
                <a:ext uri="{FF2B5EF4-FFF2-40B4-BE49-F238E27FC236}">
                  <a16:creationId xmlns:a16="http://schemas.microsoft.com/office/drawing/2014/main" id="{7E80A177-CE54-47FE-B857-BF477246A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5128" y="674290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25">
              <a:extLst>
                <a:ext uri="{FF2B5EF4-FFF2-40B4-BE49-F238E27FC236}">
                  <a16:creationId xmlns:a16="http://schemas.microsoft.com/office/drawing/2014/main" id="{A198D49F-543D-45A6-8055-BB8E0267A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11214" y="6481642"/>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31">
              <a:extLst>
                <a:ext uri="{FF2B5EF4-FFF2-40B4-BE49-F238E27FC236}">
                  <a16:creationId xmlns:a16="http://schemas.microsoft.com/office/drawing/2014/main" id="{ECD712F5-F742-47FE-A71E-88165011F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90137" y="6264505"/>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36">
              <a:extLst>
                <a:ext uri="{FF2B5EF4-FFF2-40B4-BE49-F238E27FC236}">
                  <a16:creationId xmlns:a16="http://schemas.microsoft.com/office/drawing/2014/main" id="{42492919-7062-4930-8341-A532F329CE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2949" y="607102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41">
              <a:extLst>
                <a:ext uri="{FF2B5EF4-FFF2-40B4-BE49-F238E27FC236}">
                  <a16:creationId xmlns:a16="http://schemas.microsoft.com/office/drawing/2014/main" id="{5F9DA937-61A8-4E63-B01C-F4A443DDF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2949" y="63030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49">
              <a:extLst>
                <a:ext uri="{FF2B5EF4-FFF2-40B4-BE49-F238E27FC236}">
                  <a16:creationId xmlns:a16="http://schemas.microsoft.com/office/drawing/2014/main" id="{F5A6C680-A4FC-4262-8A10-BC70695E02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3831" y="65322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0">
              <a:extLst>
                <a:ext uri="{FF2B5EF4-FFF2-40B4-BE49-F238E27FC236}">
                  <a16:creationId xmlns:a16="http://schemas.microsoft.com/office/drawing/2014/main" id="{CD563E08-AB21-4835-A4DF-DDAF94780D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4409" y="627102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5">
              <a:extLst>
                <a:ext uri="{FF2B5EF4-FFF2-40B4-BE49-F238E27FC236}">
                  <a16:creationId xmlns:a16="http://schemas.microsoft.com/office/drawing/2014/main" id="{2A586E34-A7CD-4D99-9717-AABFBC282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7815" y="645892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7">
              <a:extLst>
                <a:ext uri="{FF2B5EF4-FFF2-40B4-BE49-F238E27FC236}">
                  <a16:creationId xmlns:a16="http://schemas.microsoft.com/office/drawing/2014/main" id="{EF31E361-DA1E-4CE6-98D8-291444CEEC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65294" y="6681956"/>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7">
              <a:extLst>
                <a:ext uri="{FF2B5EF4-FFF2-40B4-BE49-F238E27FC236}">
                  <a16:creationId xmlns:a16="http://schemas.microsoft.com/office/drawing/2014/main" id="{66829572-6C2D-47A1-A37E-CC2FA7E86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72050" y="602857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8">
              <a:extLst>
                <a:ext uri="{FF2B5EF4-FFF2-40B4-BE49-F238E27FC236}">
                  <a16:creationId xmlns:a16="http://schemas.microsoft.com/office/drawing/2014/main" id="{50DCE6C4-F390-41AE-B5CE-BB2DAF401A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1466" y="6606259"/>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9">
              <a:extLst>
                <a:ext uri="{FF2B5EF4-FFF2-40B4-BE49-F238E27FC236}">
                  <a16:creationId xmlns:a16="http://schemas.microsoft.com/office/drawing/2014/main" id="{B172F65D-71C6-45BA-94E4-377171B6FA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7983" y="6387216"/>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39">
              <a:extLst>
                <a:ext uri="{FF2B5EF4-FFF2-40B4-BE49-F238E27FC236}">
                  <a16:creationId xmlns:a16="http://schemas.microsoft.com/office/drawing/2014/main" id="{A1099F0A-8048-4CBD-9ED0-72CF3432E4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33386" y="658345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44">
              <a:extLst>
                <a:ext uri="{FF2B5EF4-FFF2-40B4-BE49-F238E27FC236}">
                  <a16:creationId xmlns:a16="http://schemas.microsoft.com/office/drawing/2014/main" id="{C9CAE903-ADB3-4CE4-950E-EE0837F2D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96245" y="61112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45">
              <a:extLst>
                <a:ext uri="{FF2B5EF4-FFF2-40B4-BE49-F238E27FC236}">
                  <a16:creationId xmlns:a16="http://schemas.microsoft.com/office/drawing/2014/main" id="{81FA9D8F-DF11-408E-A5F7-94E3C41BD0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12555" y="6322928"/>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8">
              <a:extLst>
                <a:ext uri="{FF2B5EF4-FFF2-40B4-BE49-F238E27FC236}">
                  <a16:creationId xmlns:a16="http://schemas.microsoft.com/office/drawing/2014/main" id="{4A8A749C-9CB9-446B-8CA4-7E77E2EDC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39098" y="6772684"/>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6">
              <a:extLst>
                <a:ext uri="{FF2B5EF4-FFF2-40B4-BE49-F238E27FC236}">
                  <a16:creationId xmlns:a16="http://schemas.microsoft.com/office/drawing/2014/main" id="{8DCE61AA-D23B-4949-B97D-8107FB476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8303" y="669747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D5734C15-885E-4C4A-BCE2-40EEBC4201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29013" y="671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25">
              <a:extLst>
                <a:ext uri="{FF2B5EF4-FFF2-40B4-BE49-F238E27FC236}">
                  <a16:creationId xmlns:a16="http://schemas.microsoft.com/office/drawing/2014/main" id="{0DF76958-CCA0-4139-9926-1713899D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45099" y="6447976"/>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31">
              <a:extLst>
                <a:ext uri="{FF2B5EF4-FFF2-40B4-BE49-F238E27FC236}">
                  <a16:creationId xmlns:a16="http://schemas.microsoft.com/office/drawing/2014/main" id="{997EAA8D-E8EB-4B67-BA2D-4CC4C6087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4022" y="623083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1">
              <a:extLst>
                <a:ext uri="{FF2B5EF4-FFF2-40B4-BE49-F238E27FC236}">
                  <a16:creationId xmlns:a16="http://schemas.microsoft.com/office/drawing/2014/main" id="{41C18114-E8E5-4736-9BE6-D4E67C3DF6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26834" y="627619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9">
              <a:extLst>
                <a:ext uri="{FF2B5EF4-FFF2-40B4-BE49-F238E27FC236}">
                  <a16:creationId xmlns:a16="http://schemas.microsoft.com/office/drawing/2014/main" id="{0389C81B-E6D1-4D7D-903B-154945D7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97716" y="6505408"/>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70">
              <a:extLst>
                <a:ext uri="{FF2B5EF4-FFF2-40B4-BE49-F238E27FC236}">
                  <a16:creationId xmlns:a16="http://schemas.microsoft.com/office/drawing/2014/main" id="{D2AB3F76-E9FC-4760-8087-74D9EC6B7A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08294" y="624418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85">
              <a:extLst>
                <a:ext uri="{FF2B5EF4-FFF2-40B4-BE49-F238E27FC236}">
                  <a16:creationId xmlns:a16="http://schemas.microsoft.com/office/drawing/2014/main" id="{BC4AA8F0-169B-4D3A-99B4-B8757EE21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11700" y="643208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87">
              <a:extLst>
                <a:ext uri="{FF2B5EF4-FFF2-40B4-BE49-F238E27FC236}">
                  <a16:creationId xmlns:a16="http://schemas.microsoft.com/office/drawing/2014/main" id="{2E71E590-28E1-4E12-A79C-376650B7B1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499179" y="6655114"/>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3">
              <a:extLst>
                <a:ext uri="{FF2B5EF4-FFF2-40B4-BE49-F238E27FC236}">
                  <a16:creationId xmlns:a16="http://schemas.microsoft.com/office/drawing/2014/main" id="{FB9AB424-39E3-46C5-A19E-DDEE175545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234692" y="67505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17">
              <a:extLst>
                <a:ext uri="{FF2B5EF4-FFF2-40B4-BE49-F238E27FC236}">
                  <a16:creationId xmlns:a16="http://schemas.microsoft.com/office/drawing/2014/main" id="{2ED9F50D-1DF6-4628-AC2C-FB8CAC3D04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05935" y="59744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8">
              <a:extLst>
                <a:ext uri="{FF2B5EF4-FFF2-40B4-BE49-F238E27FC236}">
                  <a16:creationId xmlns:a16="http://schemas.microsoft.com/office/drawing/2014/main" id="{0E070AAF-5102-4318-B35D-13957B198A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195351" y="6552121"/>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9">
              <a:extLst>
                <a:ext uri="{FF2B5EF4-FFF2-40B4-BE49-F238E27FC236}">
                  <a16:creationId xmlns:a16="http://schemas.microsoft.com/office/drawing/2014/main" id="{5436B656-AD36-4B2B-9198-4C370D8F70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182025" y="6283746"/>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9">
              <a:extLst>
                <a:ext uri="{FF2B5EF4-FFF2-40B4-BE49-F238E27FC236}">
                  <a16:creationId xmlns:a16="http://schemas.microsoft.com/office/drawing/2014/main" id="{2071E1E0-F515-47F5-A550-E9ED439385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67271" y="6556608"/>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4">
              <a:extLst>
                <a:ext uri="{FF2B5EF4-FFF2-40B4-BE49-F238E27FC236}">
                  <a16:creationId xmlns:a16="http://schemas.microsoft.com/office/drawing/2014/main" id="{7DCF15B1-1606-4701-8EC0-95112EC8FF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48602" y="597959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45">
              <a:extLst>
                <a:ext uri="{FF2B5EF4-FFF2-40B4-BE49-F238E27FC236}">
                  <a16:creationId xmlns:a16="http://schemas.microsoft.com/office/drawing/2014/main" id="{8C9C97D2-7D94-41DB-B4EC-4B69B0D509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46440" y="629608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8">
              <a:extLst>
                <a:ext uri="{FF2B5EF4-FFF2-40B4-BE49-F238E27FC236}">
                  <a16:creationId xmlns:a16="http://schemas.microsoft.com/office/drawing/2014/main" id="{65F9D91C-5585-464F-8086-E5ED0ADB5C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72983" y="674584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06">
              <a:extLst>
                <a:ext uri="{FF2B5EF4-FFF2-40B4-BE49-F238E27FC236}">
                  <a16:creationId xmlns:a16="http://schemas.microsoft.com/office/drawing/2014/main" id="{99F6EA4E-7EF3-4B4A-BEA7-0D3D931C0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2188" y="666381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
              <a:extLst>
                <a:ext uri="{FF2B5EF4-FFF2-40B4-BE49-F238E27FC236}">
                  <a16:creationId xmlns:a16="http://schemas.microsoft.com/office/drawing/2014/main" id="{BA526659-F1A4-4042-A108-76CFB3DBD7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78347" y="672697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25">
              <a:extLst>
                <a:ext uri="{FF2B5EF4-FFF2-40B4-BE49-F238E27FC236}">
                  <a16:creationId xmlns:a16="http://schemas.microsoft.com/office/drawing/2014/main" id="{9877EF40-90CB-4799-8572-4F4A5E10AC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713822" y="653640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29">
              <a:extLst>
                <a:ext uri="{FF2B5EF4-FFF2-40B4-BE49-F238E27FC236}">
                  <a16:creationId xmlns:a16="http://schemas.microsoft.com/office/drawing/2014/main" id="{285DA720-E488-4A9B-A140-1F44737EC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733243" y="6057983"/>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31">
              <a:extLst>
                <a:ext uri="{FF2B5EF4-FFF2-40B4-BE49-F238E27FC236}">
                  <a16:creationId xmlns:a16="http://schemas.microsoft.com/office/drawing/2014/main" id="{D38D4092-51E3-4A36-8175-82F5C85F4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92683" y="637736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36">
              <a:extLst>
                <a:ext uri="{FF2B5EF4-FFF2-40B4-BE49-F238E27FC236}">
                  <a16:creationId xmlns:a16="http://schemas.microsoft.com/office/drawing/2014/main" id="{6D5B3102-2CB4-4953-9813-30F073A29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95557" y="601806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41">
              <a:extLst>
                <a:ext uri="{FF2B5EF4-FFF2-40B4-BE49-F238E27FC236}">
                  <a16:creationId xmlns:a16="http://schemas.microsoft.com/office/drawing/2014/main" id="{AFCEC11A-95B5-4DF7-A30A-DD051FCDAB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95557" y="625006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49">
              <a:extLst>
                <a:ext uri="{FF2B5EF4-FFF2-40B4-BE49-F238E27FC236}">
                  <a16:creationId xmlns:a16="http://schemas.microsoft.com/office/drawing/2014/main" id="{C37CBD80-4119-4E02-94C4-260BA62B5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66439" y="6479284"/>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0">
              <a:extLst>
                <a:ext uri="{FF2B5EF4-FFF2-40B4-BE49-F238E27FC236}">
                  <a16:creationId xmlns:a16="http://schemas.microsoft.com/office/drawing/2014/main" id="{64EDD805-B615-4022-8A64-4554869C6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77017" y="628484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5">
              <a:extLst>
                <a:ext uri="{FF2B5EF4-FFF2-40B4-BE49-F238E27FC236}">
                  <a16:creationId xmlns:a16="http://schemas.microsoft.com/office/drawing/2014/main" id="{5A8DE9EF-D932-4386-88F7-1D0F5A2E1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80423" y="647273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0439362E-63A9-4091-92AF-0B6203699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67902" y="669577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17">
              <a:extLst>
                <a:ext uri="{FF2B5EF4-FFF2-40B4-BE49-F238E27FC236}">
                  <a16:creationId xmlns:a16="http://schemas.microsoft.com/office/drawing/2014/main" id="{041EAA16-517F-47E9-AB9D-47740608E5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74658" y="601509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18">
              <a:extLst>
                <a:ext uri="{FF2B5EF4-FFF2-40B4-BE49-F238E27FC236}">
                  <a16:creationId xmlns:a16="http://schemas.microsoft.com/office/drawing/2014/main" id="{E0071F9A-C5AF-4EA0-A186-BF24F089D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4074" y="659277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19">
              <a:extLst>
                <a:ext uri="{FF2B5EF4-FFF2-40B4-BE49-F238E27FC236}">
                  <a16:creationId xmlns:a16="http://schemas.microsoft.com/office/drawing/2014/main" id="{8273660E-2FC8-4FED-8D67-CFF1D69A3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0748" y="632440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39">
              <a:extLst>
                <a:ext uri="{FF2B5EF4-FFF2-40B4-BE49-F238E27FC236}">
                  <a16:creationId xmlns:a16="http://schemas.microsoft.com/office/drawing/2014/main" id="{92B33B56-557D-46CD-89E8-FA7B9BFF7C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5994" y="6563145"/>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44">
              <a:extLst>
                <a:ext uri="{FF2B5EF4-FFF2-40B4-BE49-F238E27FC236}">
                  <a16:creationId xmlns:a16="http://schemas.microsoft.com/office/drawing/2014/main" id="{43EAC14F-C938-4BCE-A1EC-4E31AEC3B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8853" y="6090959"/>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45">
              <a:extLst>
                <a:ext uri="{FF2B5EF4-FFF2-40B4-BE49-F238E27FC236}">
                  <a16:creationId xmlns:a16="http://schemas.microsoft.com/office/drawing/2014/main" id="{5C3C5159-9C8B-4BC2-BDF4-DB4B56DF5D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15163" y="6302623"/>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
              <a:extLst>
                <a:ext uri="{FF2B5EF4-FFF2-40B4-BE49-F238E27FC236}">
                  <a16:creationId xmlns:a16="http://schemas.microsoft.com/office/drawing/2014/main" id="{50ECDAAF-E711-4CBA-AD5D-B5A352589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41706" y="675237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6">
              <a:extLst>
                <a:ext uri="{FF2B5EF4-FFF2-40B4-BE49-F238E27FC236}">
                  <a16:creationId xmlns:a16="http://schemas.microsoft.com/office/drawing/2014/main" id="{ABD3ADE5-C4C8-43BF-A004-1DB4E97675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90911" y="675223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70">
              <a:extLst>
                <a:ext uri="{FF2B5EF4-FFF2-40B4-BE49-F238E27FC236}">
                  <a16:creationId xmlns:a16="http://schemas.microsoft.com/office/drawing/2014/main" id="{E7018D39-07D6-4351-810D-29741E7128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7330" y="6235999"/>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5">
              <a:extLst>
                <a:ext uri="{FF2B5EF4-FFF2-40B4-BE49-F238E27FC236}">
                  <a16:creationId xmlns:a16="http://schemas.microsoft.com/office/drawing/2014/main" id="{45EC1EF3-73E3-46EC-B05F-E68CE1676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0736" y="6423893"/>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7">
              <a:extLst>
                <a:ext uri="{FF2B5EF4-FFF2-40B4-BE49-F238E27FC236}">
                  <a16:creationId xmlns:a16="http://schemas.microsoft.com/office/drawing/2014/main" id="{D455521C-F22B-4367-ACA7-595CC4F42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8215" y="664692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03">
              <a:extLst>
                <a:ext uri="{FF2B5EF4-FFF2-40B4-BE49-F238E27FC236}">
                  <a16:creationId xmlns:a16="http://schemas.microsoft.com/office/drawing/2014/main" id="{9B228660-6A2E-4C6F-9B6C-D7A7CC69D6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5018" y="611334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7">
              <a:extLst>
                <a:ext uri="{FF2B5EF4-FFF2-40B4-BE49-F238E27FC236}">
                  <a16:creationId xmlns:a16="http://schemas.microsoft.com/office/drawing/2014/main" id="{C20DC9CF-6D6F-44D0-A7C5-3222D6A89A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4971" y="596624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18">
              <a:extLst>
                <a:ext uri="{FF2B5EF4-FFF2-40B4-BE49-F238E27FC236}">
                  <a16:creationId xmlns:a16="http://schemas.microsoft.com/office/drawing/2014/main" id="{78BFEA79-09D0-47A0-8777-82867E0E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4271" y="663936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19">
              <a:extLst>
                <a:ext uri="{FF2B5EF4-FFF2-40B4-BE49-F238E27FC236}">
                  <a16:creationId xmlns:a16="http://schemas.microsoft.com/office/drawing/2014/main" id="{A150377E-0862-45D6-9912-9237A1F857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378" y="638073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9">
              <a:extLst>
                <a:ext uri="{FF2B5EF4-FFF2-40B4-BE49-F238E27FC236}">
                  <a16:creationId xmlns:a16="http://schemas.microsoft.com/office/drawing/2014/main" id="{44B0C21D-2951-47F9-88CA-1F4E98538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6307" y="6548421"/>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44">
              <a:extLst>
                <a:ext uri="{FF2B5EF4-FFF2-40B4-BE49-F238E27FC236}">
                  <a16:creationId xmlns:a16="http://schemas.microsoft.com/office/drawing/2014/main" id="{E5B500A1-AF9B-49A1-B6B0-51FC17B8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9166" y="607623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45">
              <a:extLst>
                <a:ext uri="{FF2B5EF4-FFF2-40B4-BE49-F238E27FC236}">
                  <a16:creationId xmlns:a16="http://schemas.microsoft.com/office/drawing/2014/main" id="{E4D6D63F-DCA7-42C7-A1FF-844F40C50B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75476" y="6287899"/>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8">
              <a:extLst>
                <a:ext uri="{FF2B5EF4-FFF2-40B4-BE49-F238E27FC236}">
                  <a16:creationId xmlns:a16="http://schemas.microsoft.com/office/drawing/2014/main" id="{8697CA0D-22DD-482E-9EBE-5AC02B1C09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02019" y="67376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5">
              <a:extLst>
                <a:ext uri="{FF2B5EF4-FFF2-40B4-BE49-F238E27FC236}">
                  <a16:creationId xmlns:a16="http://schemas.microsoft.com/office/drawing/2014/main" id="{0F638DFA-E3FC-449B-A784-DC4E10846E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11068" y="6040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54">
              <a:extLst>
                <a:ext uri="{FF2B5EF4-FFF2-40B4-BE49-F238E27FC236}">
                  <a16:creationId xmlns:a16="http://schemas.microsoft.com/office/drawing/2014/main" id="{30C58E92-3C12-4DDC-9E8B-6B8949D3EC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17909" y="594520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84">
              <a:extLst>
                <a:ext uri="{FF2B5EF4-FFF2-40B4-BE49-F238E27FC236}">
                  <a16:creationId xmlns:a16="http://schemas.microsoft.com/office/drawing/2014/main" id="{65C2555C-68ED-4AA1-8EC4-9ED08441E0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17059" y="607518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0">
              <a:extLst>
                <a:ext uri="{FF2B5EF4-FFF2-40B4-BE49-F238E27FC236}">
                  <a16:creationId xmlns:a16="http://schemas.microsoft.com/office/drawing/2014/main" id="{2E89B8BC-4B28-466A-9162-64BABFA94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7349" y="609830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85">
              <a:extLst>
                <a:ext uri="{FF2B5EF4-FFF2-40B4-BE49-F238E27FC236}">
                  <a16:creationId xmlns:a16="http://schemas.microsoft.com/office/drawing/2014/main" id="{CE1C577C-8272-42AD-BA80-547605EE38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212741" y="609601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38">
              <a:extLst>
                <a:ext uri="{FF2B5EF4-FFF2-40B4-BE49-F238E27FC236}">
                  <a16:creationId xmlns:a16="http://schemas.microsoft.com/office/drawing/2014/main" id="{9D6179B9-63A8-4087-B0D7-442412CBD4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5941" y="600415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39">
              <a:extLst>
                <a:ext uri="{FF2B5EF4-FFF2-40B4-BE49-F238E27FC236}">
                  <a16:creationId xmlns:a16="http://schemas.microsoft.com/office/drawing/2014/main" id="{CADD67EC-77B7-47BA-9D84-FC526915ED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3951" y="6199762"/>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38">
              <a:extLst>
                <a:ext uri="{FF2B5EF4-FFF2-40B4-BE49-F238E27FC236}">
                  <a16:creationId xmlns:a16="http://schemas.microsoft.com/office/drawing/2014/main" id="{5CFAE0AC-B0B1-4BBD-A3B2-476B343D9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61807" y="606739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39">
              <a:extLst>
                <a:ext uri="{FF2B5EF4-FFF2-40B4-BE49-F238E27FC236}">
                  <a16:creationId xmlns:a16="http://schemas.microsoft.com/office/drawing/2014/main" id="{F33104F7-7254-4522-B3EF-B9391BA9DE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70379" y="5977807"/>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38">
              <a:extLst>
                <a:ext uri="{FF2B5EF4-FFF2-40B4-BE49-F238E27FC236}">
                  <a16:creationId xmlns:a16="http://schemas.microsoft.com/office/drawing/2014/main" id="{95F2981E-6FD0-4E2E-9C96-25DDC8ABF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84348" y="608122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39">
              <a:extLst>
                <a:ext uri="{FF2B5EF4-FFF2-40B4-BE49-F238E27FC236}">
                  <a16:creationId xmlns:a16="http://schemas.microsoft.com/office/drawing/2014/main" id="{C4B43AF8-30C3-4D75-9592-EB022861F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32809" y="604404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1" name="Rectangle 160">
            <a:extLst>
              <a:ext uri="{FF2B5EF4-FFF2-40B4-BE49-F238E27FC236}">
                <a16:creationId xmlns:a16="http://schemas.microsoft.com/office/drawing/2014/main" id="{B4CE0640-B5AC-420F-A979-4701983D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2773" y="871729"/>
            <a:ext cx="7849227" cy="510997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D991B4-B5C6-4F3C-9E16-D041E27A6345}"/>
              </a:ext>
            </a:extLst>
          </p:cNvPr>
          <p:cNvSpPr>
            <a:spLocks noGrp="1"/>
          </p:cNvSpPr>
          <p:nvPr>
            <p:ph idx="1"/>
          </p:nvPr>
        </p:nvSpPr>
        <p:spPr>
          <a:xfrm>
            <a:off x="5214561" y="1690931"/>
            <a:ext cx="6173327" cy="3503497"/>
          </a:xfrm>
        </p:spPr>
        <p:txBody>
          <a:bodyPr vert="horz" lIns="91440" tIns="45720" rIns="91440" bIns="45720" rtlCol="0" anchor="t">
            <a:normAutofit/>
          </a:bodyPr>
          <a:lstStyle/>
          <a:p>
            <a:pPr marL="0" indent="0">
              <a:buNone/>
            </a:pPr>
            <a:r>
              <a:rPr lang="en-GB" sz="2800" dirty="0">
                <a:solidFill>
                  <a:schemeClr val="accent4">
                    <a:lumMod val="75000"/>
                  </a:schemeClr>
                </a:solidFill>
              </a:rPr>
              <a:t>Anita Roddick states that their reason for being is to dedicate their business to the pursuit of social and environment change (Ecotecture, 2021). </a:t>
            </a:r>
            <a:endParaRPr lang="en-US" sz="2800" dirty="0">
              <a:solidFill>
                <a:schemeClr val="accent4">
                  <a:lumMod val="75000"/>
                </a:schemeClr>
              </a:solidFill>
            </a:endParaRPr>
          </a:p>
        </p:txBody>
      </p:sp>
    </p:spTree>
    <p:extLst>
      <p:ext uri="{BB962C8B-B14F-4D97-AF65-F5344CB8AC3E}">
        <p14:creationId xmlns:p14="http://schemas.microsoft.com/office/powerpoint/2010/main" val="1088934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BAFB-04CE-474C-8983-C867E4D4CC0A}"/>
              </a:ext>
            </a:extLst>
          </p:cNvPr>
          <p:cNvSpPr>
            <a:spLocks noGrp="1"/>
          </p:cNvSpPr>
          <p:nvPr>
            <p:ph type="title"/>
          </p:nvPr>
        </p:nvSpPr>
        <p:spPr/>
        <p:txBody>
          <a:bodyPr/>
          <a:lstStyle/>
          <a:p>
            <a:pPr algn="ctr"/>
            <a:r>
              <a:rPr lang="en-GB" dirty="0"/>
              <a:t>Mission Statement </a:t>
            </a:r>
            <a:endParaRPr lang="en-US"/>
          </a:p>
        </p:txBody>
      </p:sp>
      <p:sp>
        <p:nvSpPr>
          <p:cNvPr id="3" name="Text Placeholder 2">
            <a:extLst>
              <a:ext uri="{FF2B5EF4-FFF2-40B4-BE49-F238E27FC236}">
                <a16:creationId xmlns:a16="http://schemas.microsoft.com/office/drawing/2014/main" id="{2FD88B74-3F92-47B4-8F2E-0639E28C2F6C}"/>
              </a:ext>
            </a:extLst>
          </p:cNvPr>
          <p:cNvSpPr>
            <a:spLocks noGrp="1"/>
          </p:cNvSpPr>
          <p:nvPr>
            <p:ph type="body" idx="1"/>
          </p:nvPr>
        </p:nvSpPr>
        <p:spPr/>
        <p:txBody>
          <a:bodyPr/>
          <a:lstStyle/>
          <a:p>
            <a:r>
              <a:rPr lang="en-GB" dirty="0"/>
              <a:t>Body Shop</a:t>
            </a:r>
          </a:p>
        </p:txBody>
      </p:sp>
      <p:sp>
        <p:nvSpPr>
          <p:cNvPr id="4" name="Content Placeholder 3">
            <a:extLst>
              <a:ext uri="{FF2B5EF4-FFF2-40B4-BE49-F238E27FC236}">
                <a16:creationId xmlns:a16="http://schemas.microsoft.com/office/drawing/2014/main" id="{CB1DFB55-A6D0-4411-84F4-E0682C4B4EA4}"/>
              </a:ext>
            </a:extLst>
          </p:cNvPr>
          <p:cNvSpPr>
            <a:spLocks noGrp="1"/>
          </p:cNvSpPr>
          <p:nvPr>
            <p:ph sz="half" idx="2"/>
          </p:nvPr>
        </p:nvSpPr>
        <p:spPr/>
        <p:txBody>
          <a:bodyPr vert="horz" lIns="91440" tIns="45720" rIns="91440" bIns="45720" rtlCol="0" anchor="t">
            <a:normAutofit fontScale="85000" lnSpcReduction="10000"/>
          </a:bodyPr>
          <a:lstStyle/>
          <a:p>
            <a:r>
              <a:rPr lang="en-GB" dirty="0">
                <a:solidFill>
                  <a:schemeClr val="accent1">
                    <a:lumMod val="75000"/>
                  </a:schemeClr>
                </a:solidFill>
              </a:rPr>
              <a:t>To creatively balance the financial and human needs for their stakeholders.</a:t>
            </a:r>
          </a:p>
          <a:p>
            <a:pPr>
              <a:buClr>
                <a:srgbClr val="B5A9A2"/>
              </a:buClr>
            </a:pPr>
            <a:r>
              <a:rPr lang="en-GB" dirty="0">
                <a:solidFill>
                  <a:schemeClr val="accent1">
                    <a:lumMod val="75000"/>
                  </a:schemeClr>
                </a:solidFill>
              </a:rPr>
              <a:t>To courageously ensure that their business is ecologically sustainable.</a:t>
            </a:r>
          </a:p>
          <a:p>
            <a:pPr>
              <a:buClr>
                <a:srgbClr val="B5A9A2"/>
              </a:buClr>
            </a:pPr>
            <a:r>
              <a:rPr lang="en-GB" dirty="0">
                <a:solidFill>
                  <a:schemeClr val="accent1">
                    <a:lumMod val="75000"/>
                  </a:schemeClr>
                </a:solidFill>
              </a:rPr>
              <a:t>To meaningfully contribute to local, national and international communities in which they trade, by adopting a code of conduct which ensures care, honesty, fairness and respect.</a:t>
            </a:r>
          </a:p>
          <a:p>
            <a:pPr>
              <a:buClr>
                <a:srgbClr val="B5A9A2"/>
              </a:buClr>
            </a:pPr>
            <a:endParaRPr lang="en-GB" dirty="0"/>
          </a:p>
        </p:txBody>
      </p:sp>
      <p:sp>
        <p:nvSpPr>
          <p:cNvPr id="5" name="Text Placeholder 4">
            <a:extLst>
              <a:ext uri="{FF2B5EF4-FFF2-40B4-BE49-F238E27FC236}">
                <a16:creationId xmlns:a16="http://schemas.microsoft.com/office/drawing/2014/main" id="{DDD4706C-6597-401B-910A-1FA2B7599DC9}"/>
              </a:ext>
            </a:extLst>
          </p:cNvPr>
          <p:cNvSpPr>
            <a:spLocks noGrp="1"/>
          </p:cNvSpPr>
          <p:nvPr>
            <p:ph type="body" sz="quarter" idx="3"/>
          </p:nvPr>
        </p:nvSpPr>
        <p:spPr/>
        <p:txBody>
          <a:bodyPr/>
          <a:lstStyle/>
          <a:p>
            <a:r>
              <a:rPr lang="en-GB" dirty="0"/>
              <a:t>Body Shop</a:t>
            </a:r>
          </a:p>
        </p:txBody>
      </p:sp>
      <p:sp>
        <p:nvSpPr>
          <p:cNvPr id="6" name="Content Placeholder 5">
            <a:extLst>
              <a:ext uri="{FF2B5EF4-FFF2-40B4-BE49-F238E27FC236}">
                <a16:creationId xmlns:a16="http://schemas.microsoft.com/office/drawing/2014/main" id="{245DBBD7-BE99-491B-83DD-B950E61E2EC4}"/>
              </a:ext>
            </a:extLst>
          </p:cNvPr>
          <p:cNvSpPr>
            <a:spLocks noGrp="1"/>
          </p:cNvSpPr>
          <p:nvPr>
            <p:ph sz="quarter" idx="4"/>
          </p:nvPr>
        </p:nvSpPr>
        <p:spPr/>
        <p:txBody>
          <a:bodyPr vert="horz" lIns="91440" tIns="45720" rIns="91440" bIns="45720" rtlCol="0" anchor="t">
            <a:normAutofit fontScale="85000" lnSpcReduction="10000"/>
          </a:bodyPr>
          <a:lstStyle/>
          <a:p>
            <a:r>
              <a:rPr lang="en-GB" dirty="0">
                <a:solidFill>
                  <a:schemeClr val="accent1">
                    <a:lumMod val="75000"/>
                  </a:schemeClr>
                </a:solidFill>
              </a:rPr>
              <a:t>To passionately campaign for the protection of the environment and human civil rights.</a:t>
            </a:r>
          </a:p>
          <a:p>
            <a:pPr>
              <a:buClr>
                <a:srgbClr val="B5A9A2"/>
              </a:buClr>
            </a:pPr>
            <a:r>
              <a:rPr lang="en-GB" dirty="0">
                <a:solidFill>
                  <a:schemeClr val="accent1">
                    <a:lumMod val="75000"/>
                  </a:schemeClr>
                </a:solidFill>
              </a:rPr>
              <a:t>To tirelessly work to narrow the gap between principle and practice, while making fun, passion and care part of their daily lives. </a:t>
            </a:r>
          </a:p>
          <a:p>
            <a:pPr>
              <a:buClr>
                <a:srgbClr val="B5A9A2"/>
              </a:buClr>
            </a:pPr>
            <a:endParaRPr lang="en-GB" dirty="0"/>
          </a:p>
        </p:txBody>
      </p:sp>
    </p:spTree>
    <p:extLst>
      <p:ext uri="{BB962C8B-B14F-4D97-AF65-F5344CB8AC3E}">
        <p14:creationId xmlns:p14="http://schemas.microsoft.com/office/powerpoint/2010/main" val="3425570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882C-AFEB-44F1-87F5-56774A81C899}"/>
              </a:ext>
            </a:extLst>
          </p:cNvPr>
          <p:cNvSpPr>
            <a:spLocks noGrp="1"/>
          </p:cNvSpPr>
          <p:nvPr>
            <p:ph type="title"/>
          </p:nvPr>
        </p:nvSpPr>
        <p:spPr/>
        <p:txBody>
          <a:bodyPr/>
          <a:lstStyle/>
          <a:p>
            <a:pPr algn="ctr"/>
            <a:r>
              <a:rPr lang="en-GB" dirty="0">
                <a:solidFill>
                  <a:schemeClr val="accent4"/>
                </a:solidFill>
              </a:rPr>
              <a:t>SWOT Analysis </a:t>
            </a:r>
            <a:endParaRPr lang="en-US" dirty="0">
              <a:solidFill>
                <a:schemeClr val="accent4"/>
              </a:solidFill>
            </a:endParaRPr>
          </a:p>
        </p:txBody>
      </p:sp>
      <p:sp>
        <p:nvSpPr>
          <p:cNvPr id="3" name="Content Placeholder 2">
            <a:extLst>
              <a:ext uri="{FF2B5EF4-FFF2-40B4-BE49-F238E27FC236}">
                <a16:creationId xmlns:a16="http://schemas.microsoft.com/office/drawing/2014/main" id="{B3327E71-E16D-44F2-BA78-7A3D3D23D49A}"/>
              </a:ext>
            </a:extLst>
          </p:cNvPr>
          <p:cNvSpPr>
            <a:spLocks noGrp="1"/>
          </p:cNvSpPr>
          <p:nvPr>
            <p:ph idx="1"/>
          </p:nvPr>
        </p:nvSpPr>
        <p:spPr/>
        <p:txBody>
          <a:bodyPr vert="horz" lIns="91440" tIns="45720" rIns="91440" bIns="45720" rtlCol="0" anchor="t">
            <a:normAutofit/>
          </a:bodyPr>
          <a:lstStyle/>
          <a:p>
            <a:pPr marL="0" indent="0">
              <a:lnSpc>
                <a:spcPct val="100000"/>
              </a:lnSpc>
              <a:buNone/>
            </a:pPr>
            <a:r>
              <a:rPr lang="en-GB" b="1" dirty="0">
                <a:solidFill>
                  <a:srgbClr val="00B050"/>
                </a:solidFill>
              </a:rPr>
              <a:t>STRENGHTS</a:t>
            </a:r>
            <a:r>
              <a:rPr lang="en-GB" dirty="0">
                <a:solidFill>
                  <a:srgbClr val="00B050"/>
                </a:solidFill>
              </a:rPr>
              <a:t> </a:t>
            </a:r>
            <a:r>
              <a:rPr lang="en-GB" dirty="0"/>
              <a:t>– Huge franchisee network of over 2,600 franchised stores in over 60 countries.</a:t>
            </a:r>
            <a:endParaRPr lang="en-US" dirty="0"/>
          </a:p>
          <a:p>
            <a:pPr>
              <a:lnSpc>
                <a:spcPct val="100000"/>
              </a:lnSpc>
            </a:pPr>
            <a:r>
              <a:rPr lang="en-GB" dirty="0"/>
              <a:t>Has a high brand value </a:t>
            </a:r>
          </a:p>
          <a:p>
            <a:pPr>
              <a:lnSpc>
                <a:spcPct val="100000"/>
              </a:lnSpc>
              <a:buClr>
                <a:srgbClr val="B5A9A2"/>
              </a:buClr>
            </a:pPr>
            <a:r>
              <a:rPr lang="en-GB" dirty="0"/>
              <a:t>Wide range of products </a:t>
            </a:r>
          </a:p>
          <a:p>
            <a:pPr marL="0" indent="0">
              <a:lnSpc>
                <a:spcPct val="100000"/>
              </a:lnSpc>
              <a:buNone/>
            </a:pPr>
            <a:r>
              <a:rPr lang="en-GB" b="1" dirty="0">
                <a:solidFill>
                  <a:srgbClr val="2173A6"/>
                </a:solidFill>
              </a:rPr>
              <a:t>WEAKNESSES</a:t>
            </a:r>
            <a:r>
              <a:rPr lang="en-GB" dirty="0"/>
              <a:t> – Does not advertise much of its products. </a:t>
            </a:r>
          </a:p>
          <a:p>
            <a:pPr>
              <a:lnSpc>
                <a:spcPct val="100000"/>
              </a:lnSpc>
            </a:pPr>
            <a:r>
              <a:rPr lang="en-GB" dirty="0"/>
              <a:t>Number of retail outlets limited which impacts sales volumes </a:t>
            </a:r>
          </a:p>
          <a:p>
            <a:pPr marL="0" indent="0">
              <a:lnSpc>
                <a:spcPct val="100000"/>
              </a:lnSpc>
              <a:buClr>
                <a:srgbClr val="B5A9A2"/>
              </a:buClr>
              <a:buNone/>
            </a:pPr>
            <a:r>
              <a:rPr lang="en-GB" b="1" dirty="0">
                <a:solidFill>
                  <a:srgbClr val="FFC000"/>
                </a:solidFill>
              </a:rPr>
              <a:t>OPPORTUNITIES </a:t>
            </a:r>
            <a:r>
              <a:rPr lang="en-GB" dirty="0"/>
              <a:t>– With the increasing awareness of natural and eco-friendly products it has huge potential to grow.</a:t>
            </a:r>
          </a:p>
          <a:p>
            <a:pPr marL="0" indent="0">
              <a:lnSpc>
                <a:spcPct val="100000"/>
              </a:lnSpc>
              <a:buClr>
                <a:srgbClr val="B5A9A2"/>
              </a:buClr>
              <a:buNone/>
            </a:pPr>
            <a:r>
              <a:rPr lang="en-GB" b="1" dirty="0">
                <a:solidFill>
                  <a:srgbClr val="951F99"/>
                </a:solidFill>
              </a:rPr>
              <a:t>THREATS </a:t>
            </a:r>
            <a:r>
              <a:rPr lang="en-GB" dirty="0"/>
              <a:t>- The products use some exquisite raw materials from all over the world. Which means legislation or some problems in trade with supplier countries can heavily impact in operations.</a:t>
            </a:r>
          </a:p>
          <a:p>
            <a:pPr>
              <a:buClr>
                <a:srgbClr val="B5A9A2"/>
              </a:buClr>
            </a:pPr>
            <a:endParaRPr lang="en-GB" dirty="0"/>
          </a:p>
        </p:txBody>
      </p:sp>
    </p:spTree>
    <p:extLst>
      <p:ext uri="{BB962C8B-B14F-4D97-AF65-F5344CB8AC3E}">
        <p14:creationId xmlns:p14="http://schemas.microsoft.com/office/powerpoint/2010/main" val="1490679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79E93-315F-486F-915A-779FD1D092BD}"/>
              </a:ext>
            </a:extLst>
          </p:cNvPr>
          <p:cNvSpPr>
            <a:spLocks noGrp="1"/>
          </p:cNvSpPr>
          <p:nvPr>
            <p:ph type="title"/>
          </p:nvPr>
        </p:nvSpPr>
        <p:spPr>
          <a:xfrm>
            <a:off x="803932" y="571500"/>
            <a:ext cx="5110909" cy="1691969"/>
          </a:xfrm>
        </p:spPr>
        <p:txBody>
          <a:bodyPr vert="horz" lIns="91440" tIns="45720" rIns="91440" bIns="45720" rtlCol="0" anchor="ctr">
            <a:normAutofit/>
          </a:bodyPr>
          <a:lstStyle/>
          <a:p>
            <a:pPr algn="ctr"/>
            <a:r>
              <a:rPr lang="en-US" sz="4000" kern="1200">
                <a:solidFill>
                  <a:schemeClr val="tx2"/>
                </a:solidFill>
                <a:latin typeface="+mj-lt"/>
                <a:ea typeface="+mj-ea"/>
                <a:cs typeface="+mj-cs"/>
              </a:rPr>
              <a:t>PESTEL Analysis </a:t>
            </a:r>
          </a:p>
        </p:txBody>
      </p:sp>
      <p:sp>
        <p:nvSpPr>
          <p:cNvPr id="4" name="Text Placeholder 3">
            <a:extLst>
              <a:ext uri="{FF2B5EF4-FFF2-40B4-BE49-F238E27FC236}">
                <a16:creationId xmlns:a16="http://schemas.microsoft.com/office/drawing/2014/main" id="{2F097483-99FD-4E9C-99FC-D5E47BF95676}"/>
              </a:ext>
            </a:extLst>
          </p:cNvPr>
          <p:cNvSpPr>
            <a:spLocks noGrp="1"/>
          </p:cNvSpPr>
          <p:nvPr>
            <p:ph type="body" sz="half" idx="2"/>
          </p:nvPr>
        </p:nvSpPr>
        <p:spPr>
          <a:xfrm>
            <a:off x="1066799" y="2415379"/>
            <a:ext cx="4539129" cy="3699747"/>
          </a:xfrm>
        </p:spPr>
        <p:txBody>
          <a:bodyPr vert="horz" lIns="91440" tIns="45720" rIns="91440" bIns="45720" rtlCol="0" anchor="t">
            <a:normAutofit/>
          </a:bodyPr>
          <a:lstStyle/>
          <a:p>
            <a:r>
              <a:rPr lang="en-US" dirty="0"/>
              <a:t>POLITICAL</a:t>
            </a:r>
          </a:p>
          <a:p>
            <a:r>
              <a:rPr lang="en-US" dirty="0"/>
              <a:t>ECONOMIC</a:t>
            </a:r>
          </a:p>
          <a:p>
            <a:r>
              <a:rPr lang="en-US" dirty="0"/>
              <a:t>SOCIALCULTURE</a:t>
            </a:r>
          </a:p>
          <a:p>
            <a:r>
              <a:rPr lang="en-US" dirty="0"/>
              <a:t>TECHNOLOGICAL</a:t>
            </a:r>
          </a:p>
          <a:p>
            <a:r>
              <a:rPr lang="en-US" dirty="0"/>
              <a:t>ENVIRONMENT</a:t>
            </a:r>
          </a:p>
          <a:p>
            <a:r>
              <a:rPr lang="en-US" dirty="0"/>
              <a:t>LEGAL </a:t>
            </a:r>
          </a:p>
          <a:p>
            <a:endParaRPr lang="en-US" dirty="0"/>
          </a:p>
        </p:txBody>
      </p:sp>
      <p:pic>
        <p:nvPicPr>
          <p:cNvPr id="5" name="Picture 5" descr="Sea of hands in the middle">
            <a:extLst>
              <a:ext uri="{FF2B5EF4-FFF2-40B4-BE49-F238E27FC236}">
                <a16:creationId xmlns:a16="http://schemas.microsoft.com/office/drawing/2014/main" id="{DA184E8D-141A-436C-92B8-D94583668970}"/>
              </a:ext>
            </a:extLst>
          </p:cNvPr>
          <p:cNvPicPr>
            <a:picLocks noGrp="1" noChangeAspect="1"/>
          </p:cNvPicPr>
          <p:nvPr>
            <p:ph type="pic" idx="1"/>
          </p:nvPr>
        </p:nvPicPr>
        <p:blipFill rotWithShape="1">
          <a:blip r:embed="rId2"/>
          <a:srcRect l="23041" r="23041"/>
          <a:stretch/>
        </p:blipFill>
        <p:spPr>
          <a:xfrm>
            <a:off x="6645834" y="1"/>
            <a:ext cx="5546166" cy="6866192"/>
          </a:xfrm>
          <a:prstGeom prst="rect">
            <a:avLst/>
          </a:prstGeom>
        </p:spPr>
      </p:pic>
      <p:grpSp>
        <p:nvGrpSpPr>
          <p:cNvPr id="73" name="Group 7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7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496957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8010F0A5-756D-4E16-8AAE-FC94E969C95B}"/>
              </a:ext>
            </a:extLst>
          </p:cNvPr>
          <p:cNvPicPr>
            <a:picLocks noChangeAspect="1"/>
          </p:cNvPicPr>
          <p:nvPr/>
        </p:nvPicPr>
        <p:blipFill rotWithShape="1">
          <a:blip r:embed="rId2">
            <a:alphaModFix amt="60000"/>
          </a:blip>
          <a:srcRect l="25479" r="16760" b="-2"/>
          <a:stretch/>
        </p:blipFill>
        <p:spPr>
          <a:xfrm>
            <a:off x="-1" y="1"/>
            <a:ext cx="5295331" cy="6875834"/>
          </a:xfrm>
          <a:prstGeom prst="rect">
            <a:avLst/>
          </a:prstGeom>
        </p:spPr>
      </p:pic>
      <p:sp>
        <p:nvSpPr>
          <p:cNvPr id="2" name="Title 1">
            <a:extLst>
              <a:ext uri="{FF2B5EF4-FFF2-40B4-BE49-F238E27FC236}">
                <a16:creationId xmlns:a16="http://schemas.microsoft.com/office/drawing/2014/main" id="{D7376FC8-AD1C-4FDA-AE03-8AFE57ECEA80}"/>
              </a:ext>
            </a:extLst>
          </p:cNvPr>
          <p:cNvSpPr>
            <a:spLocks noGrp="1"/>
          </p:cNvSpPr>
          <p:nvPr>
            <p:ph type="title"/>
          </p:nvPr>
        </p:nvSpPr>
        <p:spPr>
          <a:xfrm>
            <a:off x="591674" y="1395699"/>
            <a:ext cx="4223965" cy="4111831"/>
          </a:xfrm>
        </p:spPr>
        <p:txBody>
          <a:bodyPr vert="horz" lIns="91440" tIns="45720" rIns="91440" bIns="45720" rtlCol="0">
            <a:normAutofit/>
          </a:bodyPr>
          <a:lstStyle/>
          <a:p>
            <a:pPr algn="ctr"/>
            <a:r>
              <a:rPr lang="en-US">
                <a:solidFill>
                  <a:srgbClr val="FFFFFF"/>
                </a:solidFill>
              </a:rPr>
              <a:t>Leadership </a:t>
            </a:r>
          </a:p>
        </p:txBody>
      </p:sp>
      <p:sp>
        <p:nvSpPr>
          <p:cNvPr id="3" name="Content Placeholder 2">
            <a:extLst>
              <a:ext uri="{FF2B5EF4-FFF2-40B4-BE49-F238E27FC236}">
                <a16:creationId xmlns:a16="http://schemas.microsoft.com/office/drawing/2014/main" id="{8EC6D30B-8F0D-4D2D-89F0-2706166BE0B7}"/>
              </a:ext>
            </a:extLst>
          </p:cNvPr>
          <p:cNvSpPr>
            <a:spLocks noGrp="1"/>
          </p:cNvSpPr>
          <p:nvPr>
            <p:ph idx="1"/>
          </p:nvPr>
        </p:nvSpPr>
        <p:spPr>
          <a:xfrm>
            <a:off x="6096000" y="876300"/>
            <a:ext cx="5334718" cy="5148532"/>
          </a:xfrm>
        </p:spPr>
        <p:txBody>
          <a:bodyPr vert="horz" lIns="91440" tIns="45720" rIns="91440" bIns="45720" rtlCol="0" anchor="t">
            <a:normAutofit fontScale="92500" lnSpcReduction="10000"/>
          </a:bodyPr>
          <a:lstStyle/>
          <a:p>
            <a:pPr marL="0" indent="0">
              <a:buNone/>
            </a:pPr>
            <a:r>
              <a:rPr lang="en-US" cap="all" spc="600" dirty="0">
                <a:solidFill>
                  <a:schemeClr val="tx1"/>
                </a:solidFill>
                <a:latin typeface="Angsana New"/>
                <a:cs typeface="Angsana New"/>
              </a:rPr>
              <a:t>The Body Shop uses action learning as a part of the people management essentials and improving people management </a:t>
            </a:r>
            <a:r>
              <a:rPr lang="en-US" cap="all" spc="600" dirty="0" err="1">
                <a:solidFill>
                  <a:schemeClr val="tx1"/>
                </a:solidFill>
                <a:latin typeface="Angsana New"/>
                <a:cs typeface="Angsana New"/>
              </a:rPr>
              <a:t>programmes</a:t>
            </a:r>
            <a:r>
              <a:rPr lang="en-US" cap="all" spc="600" dirty="0">
                <a:solidFill>
                  <a:schemeClr val="tx1"/>
                </a:solidFill>
                <a:latin typeface="Angsana New"/>
                <a:cs typeface="Angsana New"/>
              </a:rPr>
              <a:t>. They are challenged to develop their leadership skills and become more aware of their own management style and how this might impact on the people that they managed (</a:t>
            </a:r>
            <a:r>
              <a:rPr lang="en-US" cap="all" spc="600" dirty="0" err="1">
                <a:solidFill>
                  <a:schemeClr val="tx1"/>
                </a:solidFill>
                <a:latin typeface="Angsana New"/>
                <a:cs typeface="Angsana New"/>
              </a:rPr>
              <a:t>Actionlearning</a:t>
            </a:r>
            <a:r>
              <a:rPr lang="en-US" cap="all" spc="600" dirty="0">
                <a:solidFill>
                  <a:schemeClr val="tx1"/>
                </a:solidFill>
                <a:latin typeface="Angsana New"/>
                <a:cs typeface="Angsana New"/>
              </a:rPr>
              <a:t>, 2021).</a:t>
            </a:r>
          </a:p>
        </p:txBody>
      </p:sp>
    </p:spTree>
    <p:extLst>
      <p:ext uri="{BB962C8B-B14F-4D97-AF65-F5344CB8AC3E}">
        <p14:creationId xmlns:p14="http://schemas.microsoft.com/office/powerpoint/2010/main" val="1944892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A24BC8D9-2C36-40C8-A7BC-B440C6E8F136}"/>
              </a:ext>
            </a:extLst>
          </p:cNvPr>
          <p:cNvPicPr>
            <a:picLocks noChangeAspect="1"/>
          </p:cNvPicPr>
          <p:nvPr/>
        </p:nvPicPr>
        <p:blipFill rotWithShape="1">
          <a:blip r:embed="rId2">
            <a:alphaModFix amt="60000"/>
          </a:blip>
          <a:srcRect l="15237" r="33431" b="-5"/>
          <a:stretch/>
        </p:blipFill>
        <p:spPr>
          <a:xfrm>
            <a:off x="-1" y="1"/>
            <a:ext cx="5295331" cy="6875834"/>
          </a:xfrm>
          <a:prstGeom prst="rect">
            <a:avLst/>
          </a:prstGeom>
        </p:spPr>
      </p:pic>
      <p:sp>
        <p:nvSpPr>
          <p:cNvPr id="2" name="Title 1">
            <a:extLst>
              <a:ext uri="{FF2B5EF4-FFF2-40B4-BE49-F238E27FC236}">
                <a16:creationId xmlns:a16="http://schemas.microsoft.com/office/drawing/2014/main" id="{8DD3A786-B87D-4F5A-8BA6-F25367E05D0E}"/>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Leadership Skills </a:t>
            </a:r>
            <a:endParaRPr lang="en-US">
              <a:solidFill>
                <a:srgbClr val="FFFFFF"/>
              </a:solidFill>
            </a:endParaRPr>
          </a:p>
        </p:txBody>
      </p:sp>
      <p:sp>
        <p:nvSpPr>
          <p:cNvPr id="3" name="Content Placeholder 2">
            <a:extLst>
              <a:ext uri="{FF2B5EF4-FFF2-40B4-BE49-F238E27FC236}">
                <a16:creationId xmlns:a16="http://schemas.microsoft.com/office/drawing/2014/main" id="{4855C8BC-BF3B-457E-9B04-0AE1B9D332BD}"/>
              </a:ext>
            </a:extLst>
          </p:cNvPr>
          <p:cNvSpPr>
            <a:spLocks noGrp="1"/>
          </p:cNvSpPr>
          <p:nvPr>
            <p:ph idx="1"/>
          </p:nvPr>
        </p:nvSpPr>
        <p:spPr>
          <a:xfrm>
            <a:off x="6096000" y="876300"/>
            <a:ext cx="5219700" cy="5105400"/>
          </a:xfrm>
        </p:spPr>
        <p:txBody>
          <a:bodyPr vert="horz" lIns="91440" tIns="45720" rIns="91440" bIns="45720" rtlCol="0" anchor="t">
            <a:normAutofit fontScale="85000" lnSpcReduction="10000"/>
          </a:bodyPr>
          <a:lstStyle/>
          <a:p>
            <a:pPr>
              <a:buFont typeface="Wingdings" panose="020B0604020202020204" pitchFamily="34" charset="0"/>
              <a:buChar char="v"/>
            </a:pPr>
            <a:r>
              <a:rPr lang="en-GB" dirty="0"/>
              <a:t>Improve ability to take on real life challenges </a:t>
            </a:r>
          </a:p>
          <a:p>
            <a:pPr>
              <a:buClr>
                <a:srgbClr val="B5A9A2"/>
              </a:buClr>
              <a:buFont typeface="Wingdings" panose="020B0604020202020204" pitchFamily="34" charset="0"/>
              <a:buChar char="v"/>
            </a:pPr>
            <a:r>
              <a:rPr lang="en-GB" dirty="0"/>
              <a:t>To develop active listening skills</a:t>
            </a:r>
          </a:p>
          <a:p>
            <a:pPr>
              <a:buClr>
                <a:srgbClr val="B5A9A2"/>
              </a:buClr>
              <a:buFont typeface="Wingdings" panose="020B0604020202020204" pitchFamily="34" charset="0"/>
              <a:buChar char="v"/>
            </a:pPr>
            <a:r>
              <a:rPr lang="en-GB" dirty="0"/>
              <a:t>To develop questioning skills</a:t>
            </a:r>
          </a:p>
          <a:p>
            <a:pPr>
              <a:buClr>
                <a:srgbClr val="B5A9A2"/>
              </a:buClr>
              <a:buFont typeface="Wingdings" panose="020B0604020202020204" pitchFamily="34" charset="0"/>
              <a:buChar char="v"/>
            </a:pPr>
            <a:r>
              <a:rPr lang="en-GB" dirty="0"/>
              <a:t>To develop self-awareness </a:t>
            </a:r>
          </a:p>
          <a:p>
            <a:pPr>
              <a:buClr>
                <a:srgbClr val="B5A9A2"/>
              </a:buClr>
              <a:buFont typeface="Wingdings" panose="020B0604020202020204" pitchFamily="34" charset="0"/>
              <a:buChar char="v"/>
            </a:pPr>
            <a:r>
              <a:rPr lang="en-GB" dirty="0"/>
              <a:t>Improved organisational awareness </a:t>
            </a:r>
          </a:p>
          <a:p>
            <a:pPr>
              <a:buClr>
                <a:srgbClr val="B5A9A2"/>
              </a:buClr>
              <a:buFont typeface="Wingdings" panose="020B0604020202020204" pitchFamily="34" charset="0"/>
              <a:buChar char="v"/>
            </a:pPr>
            <a:r>
              <a:rPr lang="en-GB" dirty="0"/>
              <a:t>Greater confidence and resilience </a:t>
            </a:r>
          </a:p>
          <a:p>
            <a:pPr>
              <a:buClr>
                <a:srgbClr val="B5A9A2"/>
              </a:buClr>
              <a:buFont typeface="Wingdings" panose="020B0604020202020204" pitchFamily="34" charset="0"/>
              <a:buChar char="v"/>
            </a:pPr>
            <a:r>
              <a:rPr lang="en-GB" dirty="0"/>
              <a:t>Be more assertive </a:t>
            </a:r>
          </a:p>
          <a:p>
            <a:pPr>
              <a:buClr>
                <a:srgbClr val="B5A9A2"/>
              </a:buClr>
              <a:buFont typeface="Wingdings" panose="020B0604020202020204" pitchFamily="34" charset="0"/>
              <a:buChar char="v"/>
            </a:pPr>
            <a:r>
              <a:rPr lang="en-GB" dirty="0"/>
              <a:t>Better appreciation of their leadership strengths and weaknesses and tactics to address them. </a:t>
            </a:r>
          </a:p>
          <a:p>
            <a:pPr>
              <a:buClr>
                <a:srgbClr val="B5A9A2"/>
              </a:buClr>
              <a:buFont typeface="Wingdings" panose="020B0604020202020204" pitchFamily="34" charset="0"/>
              <a:buChar char="v"/>
            </a:pPr>
            <a:endParaRPr lang="en-GB" dirty="0"/>
          </a:p>
        </p:txBody>
      </p:sp>
    </p:spTree>
    <p:extLst>
      <p:ext uri="{BB962C8B-B14F-4D97-AF65-F5344CB8AC3E}">
        <p14:creationId xmlns:p14="http://schemas.microsoft.com/office/powerpoint/2010/main" val="2012060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89A88-0166-428A-8169-BBA481B8B8EA}"/>
              </a:ext>
            </a:extLst>
          </p:cNvPr>
          <p:cNvSpPr>
            <a:spLocks noGrp="1"/>
          </p:cNvSpPr>
          <p:nvPr>
            <p:ph type="title"/>
          </p:nvPr>
        </p:nvSpPr>
        <p:spPr/>
        <p:txBody>
          <a:bodyPr/>
          <a:lstStyle/>
          <a:p>
            <a:r>
              <a:rPr lang="en-GB" dirty="0">
                <a:solidFill>
                  <a:schemeClr val="accent4">
                    <a:lumMod val="60000"/>
                    <a:lumOff val="40000"/>
                  </a:schemeClr>
                </a:solidFill>
              </a:rPr>
              <a:t>Body shop helping the environment </a:t>
            </a:r>
            <a:r>
              <a:rPr lang="en-GB" dirty="0"/>
              <a:t> </a:t>
            </a:r>
          </a:p>
        </p:txBody>
      </p:sp>
      <p:sp>
        <p:nvSpPr>
          <p:cNvPr id="3" name="Content Placeholder 2">
            <a:extLst>
              <a:ext uri="{FF2B5EF4-FFF2-40B4-BE49-F238E27FC236}">
                <a16:creationId xmlns:a16="http://schemas.microsoft.com/office/drawing/2014/main" id="{D18657DC-1587-4ECD-9DEB-6B3E06D4D96F}"/>
              </a:ext>
            </a:extLst>
          </p:cNvPr>
          <p:cNvSpPr>
            <a:spLocks noGrp="1"/>
          </p:cNvSpPr>
          <p:nvPr>
            <p:ph idx="1"/>
          </p:nvPr>
        </p:nvSpPr>
        <p:spPr/>
        <p:txBody>
          <a:bodyPr vert="horz" lIns="91440" tIns="45720" rIns="91440" bIns="45720" rtlCol="0" anchor="t">
            <a:normAutofit/>
          </a:bodyPr>
          <a:lstStyle/>
          <a:p>
            <a:r>
              <a:rPr lang="en-GB" dirty="0">
                <a:solidFill>
                  <a:schemeClr val="tx1"/>
                </a:solidFill>
              </a:rPr>
              <a:t>The body shop fight for a fairer, more beautiful world, they believe in beauty of the planet and the good in people, Anita built the body shop to fight for what is good. </a:t>
            </a:r>
          </a:p>
          <a:p>
            <a:pPr>
              <a:buClr>
                <a:srgbClr val="B5A9A2"/>
              </a:buClr>
            </a:pPr>
            <a:r>
              <a:rPr lang="en-GB" dirty="0">
                <a:solidFill>
                  <a:schemeClr val="tx1"/>
                </a:solidFill>
              </a:rPr>
              <a:t>Anita wanted to be different and start a new business, one that balances purpose and profit . The body shop has now amended their governing documents to reflect a Tipple Bottom line business. This means they strive to balance people, planet and profit (The Body Shop, 2021). </a:t>
            </a:r>
          </a:p>
        </p:txBody>
      </p:sp>
    </p:spTree>
    <p:extLst>
      <p:ext uri="{BB962C8B-B14F-4D97-AF65-F5344CB8AC3E}">
        <p14:creationId xmlns:p14="http://schemas.microsoft.com/office/powerpoint/2010/main" val="368504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C1999-1AA6-4E38-B839-AB1A02CF5787}"/>
              </a:ext>
            </a:extLst>
          </p:cNvPr>
          <p:cNvSpPr>
            <a:spLocks noGrp="1"/>
          </p:cNvSpPr>
          <p:nvPr>
            <p:ph type="title"/>
          </p:nvPr>
        </p:nvSpPr>
        <p:spPr/>
        <p:txBody>
          <a:bodyPr/>
          <a:lstStyle/>
          <a:p>
            <a:pPr algn="ctr"/>
            <a:r>
              <a:rPr lang="en-GB" dirty="0">
                <a:solidFill>
                  <a:schemeClr val="tx2">
                    <a:lumMod val="90000"/>
                    <a:lumOff val="10000"/>
                  </a:schemeClr>
                </a:solidFill>
              </a:rPr>
              <a:t>B Corp</a:t>
            </a:r>
            <a:endParaRPr lang="en-GB">
              <a:solidFill>
                <a:schemeClr val="tx2">
                  <a:lumMod val="90000"/>
                  <a:lumOff val="10000"/>
                </a:schemeClr>
              </a:solidFill>
            </a:endParaRPr>
          </a:p>
        </p:txBody>
      </p:sp>
      <p:sp>
        <p:nvSpPr>
          <p:cNvPr id="3" name="Content Placeholder 2">
            <a:extLst>
              <a:ext uri="{FF2B5EF4-FFF2-40B4-BE49-F238E27FC236}">
                <a16:creationId xmlns:a16="http://schemas.microsoft.com/office/drawing/2014/main" id="{D744DCEF-FD94-4DFB-B12E-EA79432591FE}"/>
              </a:ext>
            </a:extLst>
          </p:cNvPr>
          <p:cNvSpPr>
            <a:spLocks noGrp="1"/>
          </p:cNvSpPr>
          <p:nvPr>
            <p:ph idx="1"/>
          </p:nvPr>
        </p:nvSpPr>
        <p:spPr/>
        <p:txBody>
          <a:bodyPr vert="horz" lIns="91440" tIns="45720" rIns="91440" bIns="45720" rtlCol="0" anchor="t">
            <a:noAutofit/>
          </a:bodyPr>
          <a:lstStyle/>
          <a:p>
            <a:pPr marL="0" indent="0">
              <a:buNone/>
            </a:pPr>
            <a:r>
              <a:rPr lang="en-GB" sz="2400" dirty="0">
                <a:solidFill>
                  <a:schemeClr val="accent4">
                    <a:lumMod val="50000"/>
                  </a:schemeClr>
                </a:solidFill>
              </a:rPr>
              <a:t>In 2019 The Body Shop became a certified B </a:t>
            </a:r>
            <a:r>
              <a:rPr lang="en-GB" sz="2400" dirty="0" err="1">
                <a:solidFill>
                  <a:schemeClr val="accent4">
                    <a:lumMod val="50000"/>
                  </a:schemeClr>
                </a:solidFill>
              </a:rPr>
              <a:t>corp</a:t>
            </a:r>
            <a:r>
              <a:rPr lang="en-GB" sz="2400" dirty="0">
                <a:solidFill>
                  <a:schemeClr val="accent4">
                    <a:lumMod val="50000"/>
                  </a:schemeClr>
                </a:solidFill>
              </a:rPr>
              <a:t>, this means The Body Shop  as a business meets the highest verified standards of social and environmental performance, transparency and accountability. They care about people and the planet and not just profit.</a:t>
            </a:r>
            <a:endParaRPr lang="en-US" sz="2400">
              <a:solidFill>
                <a:schemeClr val="accent4">
                  <a:lumMod val="50000"/>
                </a:schemeClr>
              </a:solidFill>
            </a:endParaRPr>
          </a:p>
          <a:p>
            <a:pPr marL="0" indent="0">
              <a:buClr>
                <a:srgbClr val="B5A9A2"/>
              </a:buClr>
              <a:buNone/>
            </a:pPr>
            <a:r>
              <a:rPr lang="en-GB" sz="2400" dirty="0">
                <a:solidFill>
                  <a:schemeClr val="accent4">
                    <a:lumMod val="50000"/>
                  </a:schemeClr>
                </a:solidFill>
              </a:rPr>
              <a:t>To become a B </a:t>
            </a:r>
            <a:r>
              <a:rPr lang="en-GB" sz="2400" dirty="0" err="1">
                <a:solidFill>
                  <a:schemeClr val="accent4">
                    <a:lumMod val="50000"/>
                  </a:schemeClr>
                </a:solidFill>
              </a:rPr>
              <a:t>corp</a:t>
            </a:r>
            <a:r>
              <a:rPr lang="en-GB" sz="2400" dirty="0">
                <a:solidFill>
                  <a:schemeClr val="accent4">
                    <a:lumMod val="50000"/>
                  </a:schemeClr>
                </a:solidFill>
              </a:rPr>
              <a:t> the business must be assessed on their performance in five key categories – Governance, workers, customers, community and the environment.</a:t>
            </a:r>
            <a:r>
              <a:rPr lang="en-GB" sz="2400" dirty="0"/>
              <a:t> </a:t>
            </a:r>
          </a:p>
        </p:txBody>
      </p:sp>
    </p:spTree>
    <p:extLst>
      <p:ext uri="{BB962C8B-B14F-4D97-AF65-F5344CB8AC3E}">
        <p14:creationId xmlns:p14="http://schemas.microsoft.com/office/powerpoint/2010/main" val="3736380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E6C62-420A-4CDA-8FFE-1682662C4EE9}"/>
              </a:ext>
            </a:extLst>
          </p:cNvPr>
          <p:cNvSpPr>
            <a:spLocks noGrp="1"/>
          </p:cNvSpPr>
          <p:nvPr>
            <p:ph type="title"/>
          </p:nvPr>
        </p:nvSpPr>
        <p:spPr/>
        <p:txBody>
          <a:bodyPr>
            <a:normAutofit fontScale="90000"/>
          </a:bodyPr>
          <a:lstStyle/>
          <a:p>
            <a:r>
              <a:rPr lang="en-GB" dirty="0"/>
              <a:t>Few of the initiatives that have helped The Body Shop meet B Corp certification!</a:t>
            </a:r>
          </a:p>
        </p:txBody>
      </p:sp>
      <p:sp>
        <p:nvSpPr>
          <p:cNvPr id="3" name="Content Placeholder 2">
            <a:extLst>
              <a:ext uri="{FF2B5EF4-FFF2-40B4-BE49-F238E27FC236}">
                <a16:creationId xmlns:a16="http://schemas.microsoft.com/office/drawing/2014/main" id="{C97E4E82-D41D-4665-BF8C-0EDDD17955B9}"/>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sz="2400" dirty="0">
                <a:solidFill>
                  <a:srgbClr val="7030A0"/>
                </a:solidFill>
              </a:rPr>
              <a:t>Activist campaign </a:t>
            </a:r>
          </a:p>
          <a:p>
            <a:pPr>
              <a:buClr>
                <a:srgbClr val="B5A9A2"/>
              </a:buClr>
              <a:buFont typeface="Wingdings" panose="020B0604020202020204" pitchFamily="34" charset="0"/>
              <a:buChar char="Ø"/>
            </a:pPr>
            <a:r>
              <a:rPr lang="en-GB" sz="2400" dirty="0">
                <a:solidFill>
                  <a:srgbClr val="7030A0"/>
                </a:solidFill>
              </a:rPr>
              <a:t>Influencing Legislation </a:t>
            </a:r>
          </a:p>
          <a:p>
            <a:pPr>
              <a:buClr>
                <a:srgbClr val="B5A9A2"/>
              </a:buClr>
              <a:buFont typeface="Wingdings" panose="020B0604020202020204" pitchFamily="34" charset="0"/>
              <a:buChar char="Ø"/>
            </a:pPr>
            <a:r>
              <a:rPr lang="en-GB" sz="2400" dirty="0">
                <a:solidFill>
                  <a:srgbClr val="7030A0"/>
                </a:solidFill>
              </a:rPr>
              <a:t>Recycling </a:t>
            </a:r>
          </a:p>
          <a:p>
            <a:pPr>
              <a:buClr>
                <a:srgbClr val="B5A9A2"/>
              </a:buClr>
              <a:buFont typeface="Wingdings" panose="020B0604020202020204" pitchFamily="34" charset="0"/>
              <a:buChar char="Ø"/>
            </a:pPr>
            <a:r>
              <a:rPr lang="en-GB" sz="2400" dirty="0">
                <a:solidFill>
                  <a:srgbClr val="7030A0"/>
                </a:solidFill>
              </a:rPr>
              <a:t>Volunteering </a:t>
            </a:r>
          </a:p>
          <a:p>
            <a:pPr>
              <a:buClr>
                <a:srgbClr val="B5A9A2"/>
              </a:buClr>
              <a:buFont typeface="Wingdings" panose="020B0604020202020204" pitchFamily="34" charset="0"/>
              <a:buChar char="Ø"/>
            </a:pPr>
            <a:r>
              <a:rPr lang="en-GB" sz="2400" dirty="0">
                <a:solidFill>
                  <a:srgbClr val="7030A0"/>
                </a:solidFill>
              </a:rPr>
              <a:t>Training and engaging their team commitment </a:t>
            </a:r>
          </a:p>
        </p:txBody>
      </p:sp>
    </p:spTree>
    <p:extLst>
      <p:ext uri="{BB962C8B-B14F-4D97-AF65-F5344CB8AC3E}">
        <p14:creationId xmlns:p14="http://schemas.microsoft.com/office/powerpoint/2010/main" val="2315400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5B76-495F-4F74-AB75-2F7AE9F31111}"/>
              </a:ext>
            </a:extLst>
          </p:cNvPr>
          <p:cNvSpPr>
            <a:spLocks noGrp="1"/>
          </p:cNvSpPr>
          <p:nvPr>
            <p:ph type="title"/>
          </p:nvPr>
        </p:nvSpPr>
        <p:spPr/>
        <p:txBody>
          <a:bodyPr/>
          <a:lstStyle/>
          <a:p>
            <a:pPr algn="ctr"/>
            <a:r>
              <a:rPr lang="en-GB">
                <a:solidFill>
                  <a:schemeClr val="accent3">
                    <a:lumMod val="75000"/>
                  </a:schemeClr>
                </a:solidFill>
              </a:rPr>
              <a:t>Employees at The Body Shop</a:t>
            </a:r>
            <a:endParaRPr lang="en-US">
              <a:solidFill>
                <a:schemeClr val="accent3">
                  <a:lumMod val="75000"/>
                </a:schemeClr>
              </a:solidFill>
            </a:endParaRPr>
          </a:p>
        </p:txBody>
      </p:sp>
      <p:sp>
        <p:nvSpPr>
          <p:cNvPr id="3" name="Content Placeholder 2">
            <a:extLst>
              <a:ext uri="{FF2B5EF4-FFF2-40B4-BE49-F238E27FC236}">
                <a16:creationId xmlns:a16="http://schemas.microsoft.com/office/drawing/2014/main" id="{3DB471A5-2E31-43A3-9310-EE74608BDC93}"/>
              </a:ext>
            </a:extLst>
          </p:cNvPr>
          <p:cNvSpPr>
            <a:spLocks noGrp="1"/>
          </p:cNvSpPr>
          <p:nvPr>
            <p:ph idx="1"/>
          </p:nvPr>
        </p:nvSpPr>
        <p:spPr/>
        <p:txBody>
          <a:bodyPr vert="horz" lIns="91440" tIns="45720" rIns="91440" bIns="45720" rtlCol="0" anchor="t">
            <a:normAutofit/>
          </a:bodyPr>
          <a:lstStyle/>
          <a:p>
            <a:pPr marL="0" indent="0">
              <a:buNone/>
            </a:pPr>
            <a:r>
              <a:rPr lang="en-GB" b="1"/>
              <a:t>The Employees</a:t>
            </a:r>
            <a:r>
              <a:rPr lang="en-GB" b="1" dirty="0"/>
              <a:t> aspirations include -</a:t>
            </a:r>
          </a:p>
          <a:p>
            <a:pPr>
              <a:buFont typeface="Wingdings" panose="020B0604020202020204" pitchFamily="34" charset="0"/>
              <a:buChar char="Ø"/>
            </a:pPr>
            <a:r>
              <a:rPr lang="en-GB"/>
              <a:t>Job security and diversity </a:t>
            </a:r>
            <a:endParaRPr lang="en-GB" dirty="0"/>
          </a:p>
          <a:p>
            <a:pPr>
              <a:buClr>
                <a:srgbClr val="B5A9A2"/>
              </a:buClr>
              <a:buFont typeface="Wingdings" panose="020B0604020202020204" pitchFamily="34" charset="0"/>
              <a:buChar char="Ø"/>
            </a:pPr>
            <a:r>
              <a:rPr lang="en-GB"/>
              <a:t>Fair income </a:t>
            </a:r>
            <a:endParaRPr lang="en-GB" dirty="0"/>
          </a:p>
          <a:p>
            <a:pPr>
              <a:buClr>
                <a:srgbClr val="B5A9A2"/>
              </a:buClr>
              <a:buFont typeface="Wingdings" panose="020B0604020202020204" pitchFamily="34" charset="0"/>
              <a:buChar char="Ø"/>
            </a:pPr>
            <a:r>
              <a:rPr lang="en-GB"/>
              <a:t>Promotion and training opportunities </a:t>
            </a:r>
            <a:endParaRPr lang="en-GB" dirty="0"/>
          </a:p>
          <a:p>
            <a:pPr>
              <a:buClr>
                <a:srgbClr val="B5A9A2"/>
              </a:buClr>
              <a:buFont typeface="Wingdings" panose="020B0604020202020204" pitchFamily="34" charset="0"/>
              <a:buChar char="Ø"/>
            </a:pPr>
            <a:r>
              <a:rPr lang="en-GB"/>
              <a:t>Worker's rights include a safe, healthy working atmosphere and no discrimination. </a:t>
            </a:r>
            <a:endParaRPr lang="en-GB" dirty="0"/>
          </a:p>
          <a:p>
            <a:pPr marL="0" indent="0">
              <a:buNone/>
            </a:pPr>
            <a:endParaRPr lang="en-GB" dirty="0"/>
          </a:p>
        </p:txBody>
      </p:sp>
    </p:spTree>
    <p:extLst>
      <p:ext uri="{BB962C8B-B14F-4D97-AF65-F5344CB8AC3E}">
        <p14:creationId xmlns:p14="http://schemas.microsoft.com/office/powerpoint/2010/main" val="4144382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2D302-EC1D-48FB-A030-3618ACC2E0AD}"/>
              </a:ext>
            </a:extLst>
          </p:cNvPr>
          <p:cNvSpPr>
            <a:spLocks noGrp="1"/>
          </p:cNvSpPr>
          <p:nvPr>
            <p:ph type="title"/>
          </p:nvPr>
        </p:nvSpPr>
        <p:spPr/>
        <p:txBody>
          <a:bodyPr/>
          <a:lstStyle/>
          <a:p>
            <a:pPr algn="ctr"/>
            <a:r>
              <a:rPr lang="en-GB"/>
              <a:t>Tuckman's Theory </a:t>
            </a:r>
            <a:endParaRPr lang="en-US"/>
          </a:p>
        </p:txBody>
      </p:sp>
      <p:sp>
        <p:nvSpPr>
          <p:cNvPr id="3" name="Content Placeholder 2">
            <a:extLst>
              <a:ext uri="{FF2B5EF4-FFF2-40B4-BE49-F238E27FC236}">
                <a16:creationId xmlns:a16="http://schemas.microsoft.com/office/drawing/2014/main" id="{D1C2EC22-3305-40E6-A509-412F4E3CC1A3}"/>
              </a:ext>
            </a:extLst>
          </p:cNvPr>
          <p:cNvSpPr>
            <a:spLocks noGrp="1"/>
          </p:cNvSpPr>
          <p:nvPr>
            <p:ph idx="1"/>
          </p:nvPr>
        </p:nvSpPr>
        <p:spPr>
          <a:xfrm>
            <a:off x="1069848" y="1874520"/>
            <a:ext cx="9634011" cy="4480734"/>
          </a:xfrm>
        </p:spPr>
        <p:txBody>
          <a:bodyPr vert="horz" lIns="91440" tIns="45720" rIns="91440" bIns="45720" rtlCol="0" anchor="t">
            <a:noAutofit/>
          </a:bodyPr>
          <a:lstStyle/>
          <a:p>
            <a:endParaRPr lang="en-GB"/>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a:buClr>
                <a:srgbClr val="B5A9A2"/>
              </a:buClr>
            </a:pPr>
            <a:endParaRPr lang="en-GB" dirty="0"/>
          </a:p>
          <a:p>
            <a:pPr marL="0" indent="0">
              <a:buClr>
                <a:srgbClr val="B5A9A2"/>
              </a:buClr>
              <a:buNone/>
            </a:pPr>
            <a:endParaRPr lang="en-GB" dirty="0"/>
          </a:p>
          <a:p>
            <a:pPr marL="0" indent="0">
              <a:buNone/>
            </a:pPr>
            <a:r>
              <a:rPr lang="en-GB" sz="1400"/>
              <a:t>(Wageningen, 2021)</a:t>
            </a:r>
            <a:endParaRPr lang="en-GB" sz="1400" dirty="0"/>
          </a:p>
        </p:txBody>
      </p:sp>
      <p:sp>
        <p:nvSpPr>
          <p:cNvPr id="4" name="Oval 3">
            <a:extLst>
              <a:ext uri="{FF2B5EF4-FFF2-40B4-BE49-F238E27FC236}">
                <a16:creationId xmlns:a16="http://schemas.microsoft.com/office/drawing/2014/main" id="{AEB186C7-D39A-41C2-AEDA-83BA8B0FD4A9}"/>
              </a:ext>
            </a:extLst>
          </p:cNvPr>
          <p:cNvSpPr/>
          <p:nvPr/>
        </p:nvSpPr>
        <p:spPr>
          <a:xfrm>
            <a:off x="4459858" y="3187461"/>
            <a:ext cx="2415394" cy="1696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Group </a:t>
            </a:r>
            <a:r>
              <a:rPr lang="en-GB"/>
              <a:t>development</a:t>
            </a:r>
            <a:endParaRPr lang="en-GB" dirty="0"/>
          </a:p>
        </p:txBody>
      </p:sp>
      <p:sp>
        <p:nvSpPr>
          <p:cNvPr id="5" name="Rectangle: Rounded Corners 4">
            <a:extLst>
              <a:ext uri="{FF2B5EF4-FFF2-40B4-BE49-F238E27FC236}">
                <a16:creationId xmlns:a16="http://schemas.microsoft.com/office/drawing/2014/main" id="{A57C248E-E7C3-49DF-8EE5-835C41FDAFA2}"/>
              </a:ext>
            </a:extLst>
          </p:cNvPr>
          <p:cNvSpPr/>
          <p:nvPr/>
        </p:nvSpPr>
        <p:spPr>
          <a:xfrm>
            <a:off x="7104392" y="3229694"/>
            <a:ext cx="1178942" cy="891396"/>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Forming</a:t>
            </a:r>
          </a:p>
        </p:txBody>
      </p:sp>
      <p:sp>
        <p:nvSpPr>
          <p:cNvPr id="6" name="Rectangle: Rounded Corners 5">
            <a:extLst>
              <a:ext uri="{FF2B5EF4-FFF2-40B4-BE49-F238E27FC236}">
                <a16:creationId xmlns:a16="http://schemas.microsoft.com/office/drawing/2014/main" id="{E6185AA0-2906-4A56-AF38-1351050C8A3F}"/>
              </a:ext>
            </a:extLst>
          </p:cNvPr>
          <p:cNvSpPr/>
          <p:nvPr/>
        </p:nvSpPr>
        <p:spPr>
          <a:xfrm>
            <a:off x="2790286" y="3027512"/>
            <a:ext cx="1308338" cy="920150"/>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Storming</a:t>
            </a:r>
          </a:p>
        </p:txBody>
      </p:sp>
      <p:sp>
        <p:nvSpPr>
          <p:cNvPr id="7" name="Rectangle: Rounded Corners 6">
            <a:extLst>
              <a:ext uri="{FF2B5EF4-FFF2-40B4-BE49-F238E27FC236}">
                <a16:creationId xmlns:a16="http://schemas.microsoft.com/office/drawing/2014/main" id="{82A3CB7F-DBED-460A-A340-0A68AF9FC3DB}"/>
              </a:ext>
            </a:extLst>
          </p:cNvPr>
          <p:cNvSpPr/>
          <p:nvPr/>
        </p:nvSpPr>
        <p:spPr>
          <a:xfrm>
            <a:off x="6757538" y="4881293"/>
            <a:ext cx="1452111" cy="92015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Norming</a:t>
            </a:r>
          </a:p>
        </p:txBody>
      </p:sp>
      <p:sp>
        <p:nvSpPr>
          <p:cNvPr id="8" name="Rectangle: Rounded Corners 7">
            <a:extLst>
              <a:ext uri="{FF2B5EF4-FFF2-40B4-BE49-F238E27FC236}">
                <a16:creationId xmlns:a16="http://schemas.microsoft.com/office/drawing/2014/main" id="{CD35D2EA-9205-41D1-B20D-B298DDAFC479}"/>
              </a:ext>
            </a:extLst>
          </p:cNvPr>
          <p:cNvSpPr/>
          <p:nvPr/>
        </p:nvSpPr>
        <p:spPr>
          <a:xfrm>
            <a:off x="3047281" y="4966658"/>
            <a:ext cx="1567131" cy="83388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Performing</a:t>
            </a:r>
          </a:p>
        </p:txBody>
      </p:sp>
      <p:sp>
        <p:nvSpPr>
          <p:cNvPr id="9" name="Rectangle: Rounded Corners 8">
            <a:extLst>
              <a:ext uri="{FF2B5EF4-FFF2-40B4-BE49-F238E27FC236}">
                <a16:creationId xmlns:a16="http://schemas.microsoft.com/office/drawing/2014/main" id="{787637E8-DDE6-4999-A8E8-0F9CE56FA4E0}"/>
              </a:ext>
            </a:extLst>
          </p:cNvPr>
          <p:cNvSpPr/>
          <p:nvPr/>
        </p:nvSpPr>
        <p:spPr>
          <a:xfrm>
            <a:off x="4728533" y="2047156"/>
            <a:ext cx="1365848" cy="920150"/>
          </a:xfrm>
          <a:prstGeom prst="round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Mourning</a:t>
            </a:r>
          </a:p>
        </p:txBody>
      </p:sp>
      <p:sp>
        <p:nvSpPr>
          <p:cNvPr id="10" name="TextBox 9">
            <a:extLst>
              <a:ext uri="{FF2B5EF4-FFF2-40B4-BE49-F238E27FC236}">
                <a16:creationId xmlns:a16="http://schemas.microsoft.com/office/drawing/2014/main" id="{90D0343F-D2B3-42C8-A364-EF6D93FC3AB2}"/>
              </a:ext>
            </a:extLst>
          </p:cNvPr>
          <p:cNvSpPr txBox="1"/>
          <p:nvPr/>
        </p:nvSpPr>
        <p:spPr>
          <a:xfrm>
            <a:off x="8112065" y="59267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(wageningen, 2021)</a:t>
            </a:r>
          </a:p>
        </p:txBody>
      </p:sp>
    </p:spTree>
    <p:extLst>
      <p:ext uri="{BB962C8B-B14F-4D97-AF65-F5344CB8AC3E}">
        <p14:creationId xmlns:p14="http://schemas.microsoft.com/office/powerpoint/2010/main" val="523664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35CC-114C-4926-9A3A-A8999F07D12F}"/>
              </a:ext>
            </a:extLst>
          </p:cNvPr>
          <p:cNvSpPr>
            <a:spLocks noGrp="1"/>
          </p:cNvSpPr>
          <p:nvPr>
            <p:ph type="title"/>
          </p:nvPr>
        </p:nvSpPr>
        <p:spPr>
          <a:xfrm>
            <a:off x="1069848" y="373524"/>
            <a:ext cx="9634011" cy="1454959"/>
          </a:xfrm>
        </p:spPr>
        <p:txBody>
          <a:bodyPr/>
          <a:lstStyle/>
          <a:p>
            <a:pPr algn="ctr"/>
            <a:r>
              <a:rPr lang="en-GB">
                <a:solidFill>
                  <a:schemeClr val="accent4">
                    <a:lumMod val="75000"/>
                  </a:schemeClr>
                </a:solidFill>
              </a:rPr>
              <a:t>Belbin's theory </a:t>
            </a:r>
            <a:endParaRPr lang="en-US">
              <a:solidFill>
                <a:schemeClr val="accent4">
                  <a:lumMod val="75000"/>
                </a:schemeClr>
              </a:solidFill>
            </a:endParaRPr>
          </a:p>
        </p:txBody>
      </p:sp>
      <p:sp>
        <p:nvSpPr>
          <p:cNvPr id="3" name="Content Placeholder 2">
            <a:extLst>
              <a:ext uri="{FF2B5EF4-FFF2-40B4-BE49-F238E27FC236}">
                <a16:creationId xmlns:a16="http://schemas.microsoft.com/office/drawing/2014/main" id="{85C5CFFD-EFDC-49E0-AA3F-8B9190FAF978}"/>
              </a:ext>
            </a:extLst>
          </p:cNvPr>
          <p:cNvSpPr>
            <a:spLocks noGrp="1"/>
          </p:cNvSpPr>
          <p:nvPr>
            <p:ph idx="1"/>
          </p:nvPr>
        </p:nvSpPr>
        <p:spPr>
          <a:xfrm>
            <a:off x="1069848" y="1400068"/>
            <a:ext cx="9634011" cy="4667639"/>
          </a:xfrm>
        </p:spPr>
        <p:txBody>
          <a:bodyPr vert="horz" lIns="91440" tIns="45720" rIns="91440" bIns="45720" rtlCol="0" anchor="t">
            <a:noAutofit/>
          </a:bodyPr>
          <a:lstStyle/>
          <a:p>
            <a:pPr marL="0" indent="0">
              <a:buNone/>
            </a:pPr>
            <a:r>
              <a:rPr lang="en-GB" sz="1600" b="1">
                <a:solidFill>
                  <a:schemeClr val="tx1"/>
                </a:solidFill>
              </a:rPr>
              <a:t>Belbin's Team Roles -</a:t>
            </a:r>
          </a:p>
          <a:p>
            <a:r>
              <a:rPr lang="en-GB" sz="1600">
                <a:solidFill>
                  <a:schemeClr val="tx1"/>
                </a:solidFill>
              </a:rPr>
              <a:t>The completer/finisher </a:t>
            </a:r>
          </a:p>
          <a:p>
            <a:pPr>
              <a:buClr>
                <a:srgbClr val="B5A9A2"/>
              </a:buClr>
            </a:pPr>
            <a:r>
              <a:rPr lang="en-GB" sz="1600">
                <a:solidFill>
                  <a:schemeClr val="tx1"/>
                </a:solidFill>
              </a:rPr>
              <a:t>The coordinator</a:t>
            </a:r>
          </a:p>
          <a:p>
            <a:pPr>
              <a:buClr>
                <a:srgbClr val="B5A9A2"/>
              </a:buClr>
            </a:pPr>
            <a:r>
              <a:rPr lang="en-GB" sz="1600">
                <a:solidFill>
                  <a:schemeClr val="tx1"/>
                </a:solidFill>
              </a:rPr>
              <a:t>The implementer</a:t>
            </a:r>
          </a:p>
          <a:p>
            <a:pPr>
              <a:buClr>
                <a:srgbClr val="B5A9A2"/>
              </a:buClr>
            </a:pPr>
            <a:r>
              <a:rPr lang="en-GB" sz="1600">
                <a:solidFill>
                  <a:schemeClr val="tx1"/>
                </a:solidFill>
              </a:rPr>
              <a:t>The monitor/evaluator</a:t>
            </a:r>
          </a:p>
          <a:p>
            <a:pPr>
              <a:buClr>
                <a:srgbClr val="B5A9A2"/>
              </a:buClr>
            </a:pPr>
            <a:r>
              <a:rPr lang="en-GB" sz="1600">
                <a:solidFill>
                  <a:schemeClr val="tx1"/>
                </a:solidFill>
              </a:rPr>
              <a:t>The team worker</a:t>
            </a:r>
          </a:p>
          <a:p>
            <a:pPr>
              <a:buClr>
                <a:srgbClr val="B5A9A2"/>
              </a:buClr>
            </a:pPr>
            <a:r>
              <a:rPr lang="en-GB" sz="1600">
                <a:solidFill>
                  <a:schemeClr val="tx1"/>
                </a:solidFill>
              </a:rPr>
              <a:t>The specialist</a:t>
            </a:r>
          </a:p>
          <a:p>
            <a:pPr>
              <a:buClr>
                <a:srgbClr val="B5A9A2"/>
              </a:buClr>
            </a:pPr>
            <a:r>
              <a:rPr lang="en-GB" sz="1600">
                <a:solidFill>
                  <a:schemeClr val="tx1"/>
                </a:solidFill>
              </a:rPr>
              <a:t>The shaper</a:t>
            </a:r>
          </a:p>
          <a:p>
            <a:pPr>
              <a:buClr>
                <a:srgbClr val="B5A9A2"/>
              </a:buClr>
            </a:pPr>
            <a:r>
              <a:rPr lang="en-GB" sz="1600">
                <a:solidFill>
                  <a:schemeClr val="tx1"/>
                </a:solidFill>
              </a:rPr>
              <a:t>The plant</a:t>
            </a:r>
          </a:p>
          <a:p>
            <a:pPr>
              <a:buClr>
                <a:srgbClr val="B5A9A2"/>
              </a:buClr>
            </a:pPr>
            <a:r>
              <a:rPr lang="en-GB" sz="1600">
                <a:solidFill>
                  <a:schemeClr val="tx1"/>
                </a:solidFill>
              </a:rPr>
              <a:t>The resource investigator </a:t>
            </a:r>
            <a:endParaRPr lang="en-GB" sz="1600" dirty="0">
              <a:solidFill>
                <a:schemeClr val="tx1"/>
              </a:solidFill>
            </a:endParaRPr>
          </a:p>
          <a:p>
            <a:pPr marL="0" indent="0">
              <a:buNone/>
            </a:pPr>
            <a:endParaRPr lang="en-GB" dirty="0"/>
          </a:p>
        </p:txBody>
      </p:sp>
      <p:sp>
        <p:nvSpPr>
          <p:cNvPr id="4" name="TextBox 3">
            <a:extLst>
              <a:ext uri="{FF2B5EF4-FFF2-40B4-BE49-F238E27FC236}">
                <a16:creationId xmlns:a16="http://schemas.microsoft.com/office/drawing/2014/main" id="{AAFC4920-C5DF-47D6-B153-90BAAD8559AC}"/>
              </a:ext>
            </a:extLst>
          </p:cNvPr>
          <p:cNvSpPr txBox="1"/>
          <p:nvPr/>
        </p:nvSpPr>
        <p:spPr>
          <a:xfrm>
            <a:off x="7973683" y="59608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 2017)</a:t>
            </a:r>
            <a:endParaRPr lang="en-GB" dirty="0"/>
          </a:p>
        </p:txBody>
      </p:sp>
    </p:spTree>
    <p:extLst>
      <p:ext uri="{BB962C8B-B14F-4D97-AF65-F5344CB8AC3E}">
        <p14:creationId xmlns:p14="http://schemas.microsoft.com/office/powerpoint/2010/main" val="1599356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68CB-92F8-4AE0-AFFC-6C7CBF98A39B}"/>
              </a:ext>
            </a:extLst>
          </p:cNvPr>
          <p:cNvSpPr>
            <a:spLocks noGrp="1"/>
          </p:cNvSpPr>
          <p:nvPr>
            <p:ph type="title"/>
          </p:nvPr>
        </p:nvSpPr>
        <p:spPr/>
        <p:txBody>
          <a:bodyPr/>
          <a:lstStyle/>
          <a:p>
            <a:pPr algn="ctr"/>
            <a:r>
              <a:rPr lang="en-GB">
                <a:solidFill>
                  <a:schemeClr val="accent1">
                    <a:lumMod val="40000"/>
                    <a:lumOff val="60000"/>
                  </a:schemeClr>
                </a:solidFill>
              </a:rPr>
              <a:t>Reference </a:t>
            </a:r>
            <a:endParaRPr lang="en-GB"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86531429-D3D3-4B8F-B028-82FB957D2650}"/>
              </a:ext>
            </a:extLst>
          </p:cNvPr>
          <p:cNvSpPr>
            <a:spLocks noGrp="1"/>
          </p:cNvSpPr>
          <p:nvPr>
            <p:ph idx="1"/>
          </p:nvPr>
        </p:nvSpPr>
        <p:spPr/>
        <p:txBody>
          <a:bodyPr vert="horz" lIns="91440" tIns="45720" rIns="91440" bIns="45720" rtlCol="0" anchor="t">
            <a:normAutofit fontScale="92500" lnSpcReduction="20000"/>
          </a:bodyPr>
          <a:lstStyle/>
          <a:p>
            <a:pPr marL="0" indent="0">
              <a:lnSpc>
                <a:spcPct val="100000"/>
              </a:lnSpc>
              <a:buNone/>
            </a:pPr>
            <a:r>
              <a:rPr lang="en-GB">
                <a:ea typeface="+mn-lt"/>
                <a:cs typeface="+mn-lt"/>
              </a:rPr>
              <a:t>Action Learning. (2021). </a:t>
            </a:r>
            <a:r>
              <a:rPr lang="en-GB" i="1">
                <a:ea typeface="+mn-lt"/>
                <a:cs typeface="+mn-lt"/>
              </a:rPr>
              <a:t>Action learning and development at the body shop </a:t>
            </a:r>
            <a:endParaRPr lang="en-GB"/>
          </a:p>
          <a:p>
            <a:pPr marL="0" indent="0">
              <a:lnSpc>
                <a:spcPct val="100000"/>
              </a:lnSpc>
              <a:buClr>
                <a:srgbClr val="B5A9A2"/>
              </a:buClr>
              <a:buNone/>
            </a:pPr>
            <a:r>
              <a:rPr lang="en-GB" dirty="0">
                <a:ea typeface="+mn-lt"/>
                <a:cs typeface="+mn-lt"/>
                <a:hlinkClick r:id="rId2"/>
              </a:rPr>
              <a:t>https://www.actionlearningassociates.co.uk/wordpress/wp-content/uploads/body-shop-case-study.pdf</a:t>
            </a:r>
            <a:endParaRPr lang="en-GB"/>
          </a:p>
          <a:p>
            <a:pPr>
              <a:lnSpc>
                <a:spcPct val="100000"/>
              </a:lnSpc>
              <a:buNone/>
            </a:pPr>
            <a:r>
              <a:rPr lang="en-US">
                <a:ea typeface="+mn-lt"/>
                <a:cs typeface="+mn-lt"/>
              </a:rPr>
              <a:t>Becky Simon. (2017) </a:t>
            </a:r>
            <a:r>
              <a:rPr lang="en-US" i="1">
                <a:ea typeface="+mn-lt"/>
                <a:cs typeface="+mn-lt"/>
              </a:rPr>
              <a:t>How to use Teamworks role to build winning teams </a:t>
            </a:r>
            <a:endParaRPr lang="en-US"/>
          </a:p>
          <a:p>
            <a:pPr>
              <a:lnSpc>
                <a:spcPct val="100000"/>
              </a:lnSpc>
              <a:buNone/>
            </a:pPr>
            <a:r>
              <a:rPr lang="en-US" dirty="0">
                <a:ea typeface="+mn-lt"/>
                <a:cs typeface="+mn-lt"/>
                <a:hlinkClick r:id="rId3"/>
              </a:rPr>
              <a:t>https://www.smartsheet.com/how-to-use-team-roles-to-boost-performance</a:t>
            </a:r>
            <a:endParaRPr lang="en-US"/>
          </a:p>
          <a:p>
            <a:pPr>
              <a:lnSpc>
                <a:spcPct val="110000"/>
              </a:lnSpc>
              <a:buNone/>
            </a:pPr>
            <a:r>
              <a:rPr lang="en-US">
                <a:ea typeface="+mn-lt"/>
                <a:cs typeface="+mn-lt"/>
              </a:rPr>
              <a:t>Business Caste Study. (2019). </a:t>
            </a:r>
            <a:r>
              <a:rPr lang="en-US" i="1">
                <a:ea typeface="+mn-lt"/>
                <a:cs typeface="+mn-lt"/>
              </a:rPr>
              <a:t>The Body Shop approach to stakeholder auditing </a:t>
            </a:r>
            <a:endParaRPr lang="en-US"/>
          </a:p>
          <a:p>
            <a:pPr>
              <a:lnSpc>
                <a:spcPct val="110000"/>
              </a:lnSpc>
              <a:buNone/>
            </a:pPr>
            <a:r>
              <a:rPr lang="en-US" dirty="0">
                <a:ea typeface="+mn-lt"/>
                <a:cs typeface="+mn-lt"/>
                <a:hlinkClick r:id="rId4"/>
              </a:rPr>
              <a:t>https://businesscasestudies.co.uk/the-body-shop-approach-to-stakeholder-auditing/</a:t>
            </a:r>
            <a:endParaRPr lang="en-US"/>
          </a:p>
          <a:p>
            <a:pPr>
              <a:lnSpc>
                <a:spcPct val="120000"/>
              </a:lnSpc>
              <a:buNone/>
            </a:pPr>
            <a:r>
              <a:rPr lang="en-US">
                <a:ea typeface="+mn-lt"/>
                <a:cs typeface="+mn-lt"/>
              </a:rPr>
              <a:t>Ecotecture. (2021). </a:t>
            </a:r>
            <a:r>
              <a:rPr lang="en-US" i="1">
                <a:ea typeface="+mn-lt"/>
                <a:cs typeface="+mn-lt"/>
              </a:rPr>
              <a:t>The</a:t>
            </a:r>
            <a:r>
              <a:rPr lang="en-US" dirty="0">
                <a:ea typeface="+mn-lt"/>
                <a:cs typeface="+mn-lt"/>
              </a:rPr>
              <a:t> </a:t>
            </a:r>
            <a:r>
              <a:rPr lang="en-US" i="1">
                <a:ea typeface="+mn-lt"/>
                <a:cs typeface="+mn-lt"/>
              </a:rPr>
              <a:t>Body shop mission statement </a:t>
            </a:r>
            <a:endParaRPr lang="en-US"/>
          </a:p>
          <a:p>
            <a:pPr marL="0" indent="0">
              <a:lnSpc>
                <a:spcPct val="120000"/>
              </a:lnSpc>
              <a:buNone/>
            </a:pPr>
            <a:r>
              <a:rPr lang="en-US" dirty="0">
                <a:ea typeface="+mn-lt"/>
                <a:cs typeface="+mn-lt"/>
                <a:hlinkClick r:id="rId5"/>
              </a:rPr>
              <a:t>http://ergo.human.cornell.edu/ecotecture/Case%20Studies/Body%20Shop/Body%20Shop_home.html#:~:text=to%20dedicate%20our%20business%20to,%2C%20franchisees%2C%20suppliers%20and%20shareholders</a:t>
            </a:r>
            <a:r>
              <a:rPr lang="en-US" dirty="0">
                <a:ea typeface="+mn-lt"/>
                <a:cs typeface="+mn-lt"/>
              </a:rPr>
              <a:t>.</a:t>
            </a:r>
            <a:br>
              <a:rPr lang="en-US" dirty="0"/>
            </a:br>
            <a:endParaRPr lang="en-US"/>
          </a:p>
        </p:txBody>
      </p:sp>
    </p:spTree>
    <p:extLst>
      <p:ext uri="{BB962C8B-B14F-4D97-AF65-F5344CB8AC3E}">
        <p14:creationId xmlns:p14="http://schemas.microsoft.com/office/powerpoint/2010/main" val="3744091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17FE4-1032-483C-ABCE-A8E29435B5B1}"/>
              </a:ext>
            </a:extLst>
          </p:cNvPr>
          <p:cNvSpPr>
            <a:spLocks noGrp="1"/>
          </p:cNvSpPr>
          <p:nvPr>
            <p:ph type="title"/>
          </p:nvPr>
        </p:nvSpPr>
        <p:spPr/>
        <p:txBody>
          <a:bodyPr/>
          <a:lstStyle/>
          <a:p>
            <a:pPr algn="ctr"/>
            <a:r>
              <a:rPr lang="en-GB">
                <a:solidFill>
                  <a:schemeClr val="accent1">
                    <a:lumMod val="40000"/>
                    <a:lumOff val="60000"/>
                  </a:schemeClr>
                </a:solidFill>
              </a:rPr>
              <a:t>Reference</a:t>
            </a:r>
            <a:r>
              <a:rPr lang="en-GB" dirty="0"/>
              <a:t> </a:t>
            </a:r>
            <a:endParaRPr lang="en-US" dirty="0"/>
          </a:p>
        </p:txBody>
      </p:sp>
      <p:sp>
        <p:nvSpPr>
          <p:cNvPr id="3" name="Content Placeholder 2">
            <a:extLst>
              <a:ext uri="{FF2B5EF4-FFF2-40B4-BE49-F238E27FC236}">
                <a16:creationId xmlns:a16="http://schemas.microsoft.com/office/drawing/2014/main" id="{876A45D4-B43F-4558-A288-6A84DB6F9AC2}"/>
              </a:ext>
            </a:extLst>
          </p:cNvPr>
          <p:cNvSpPr>
            <a:spLocks noGrp="1"/>
          </p:cNvSpPr>
          <p:nvPr>
            <p:ph idx="1"/>
          </p:nvPr>
        </p:nvSpPr>
        <p:spPr/>
        <p:txBody>
          <a:bodyPr vert="horz" lIns="91440" tIns="45720" rIns="91440" bIns="45720" rtlCol="0" anchor="t">
            <a:normAutofit fontScale="77500" lnSpcReduction="20000"/>
          </a:bodyPr>
          <a:lstStyle/>
          <a:p>
            <a:pPr>
              <a:lnSpc>
                <a:spcPct val="120000"/>
              </a:lnSpc>
              <a:buNone/>
            </a:pPr>
            <a:r>
              <a:rPr lang="en-GB" sz="1400">
                <a:ea typeface="+mn-lt"/>
                <a:cs typeface="+mn-lt"/>
              </a:rPr>
              <a:t>MBS Skool. (2020). </a:t>
            </a:r>
            <a:r>
              <a:rPr lang="en-GB" sz="1400" i="1">
                <a:ea typeface="+mn-lt"/>
                <a:cs typeface="+mn-lt"/>
              </a:rPr>
              <a:t>The Body Shop SWOT Analysis, Competitors, STP &amp; USP</a:t>
            </a:r>
            <a:endParaRPr lang="en-GB" sz="1400"/>
          </a:p>
          <a:p>
            <a:pPr>
              <a:lnSpc>
                <a:spcPct val="120000"/>
              </a:lnSpc>
              <a:buNone/>
            </a:pPr>
            <a:r>
              <a:rPr lang="en-GB" sz="1400" dirty="0">
                <a:ea typeface="+mn-lt"/>
                <a:cs typeface="+mn-lt"/>
                <a:hlinkClick r:id="rId2"/>
              </a:rPr>
              <a:t>https://www.mbaskool.com/brandguide/lifestyle-and-retail/9339-the-body-shop.html</a:t>
            </a:r>
            <a:endParaRPr lang="en-GB" sz="1400"/>
          </a:p>
          <a:p>
            <a:pPr marL="0" indent="0">
              <a:lnSpc>
                <a:spcPct val="120000"/>
              </a:lnSpc>
              <a:buNone/>
            </a:pPr>
            <a:r>
              <a:rPr lang="en-US" sz="1400">
                <a:ea typeface="+mn-lt"/>
                <a:cs typeface="+mn-lt"/>
              </a:rPr>
              <a:t>The Body shop. (2021). </a:t>
            </a:r>
            <a:r>
              <a:rPr lang="en-US" sz="1400" i="1">
                <a:ea typeface="+mn-lt"/>
                <a:cs typeface="+mn-lt"/>
              </a:rPr>
              <a:t>Our Story</a:t>
            </a:r>
            <a:endParaRPr lang="en-US" sz="1400"/>
          </a:p>
          <a:p>
            <a:pPr>
              <a:lnSpc>
                <a:spcPct val="120000"/>
              </a:lnSpc>
              <a:buNone/>
            </a:pPr>
            <a:r>
              <a:rPr lang="en-US" sz="1400" dirty="0">
                <a:ea typeface="+mn-lt"/>
                <a:cs typeface="+mn-lt"/>
                <a:hlinkClick r:id="rId3"/>
              </a:rPr>
              <a:t>https://www.thebodyshop.com/en-gb/about-us/our-story/a/a00002</a:t>
            </a:r>
            <a:endParaRPr lang="en-US" sz="1400"/>
          </a:p>
          <a:p>
            <a:pPr>
              <a:lnSpc>
                <a:spcPct val="120000"/>
              </a:lnSpc>
              <a:buNone/>
            </a:pPr>
            <a:r>
              <a:rPr lang="en-US" sz="1400">
                <a:ea typeface="+mn-lt"/>
                <a:cs typeface="+mn-lt"/>
              </a:rPr>
              <a:t>The Body Shop. (2021). </a:t>
            </a:r>
            <a:r>
              <a:rPr lang="en-US" sz="1400" i="1">
                <a:ea typeface="+mn-lt"/>
                <a:cs typeface="+mn-lt"/>
              </a:rPr>
              <a:t>We’re B-corp certified </a:t>
            </a:r>
            <a:endParaRPr lang="en-US" sz="1400"/>
          </a:p>
          <a:p>
            <a:pPr>
              <a:lnSpc>
                <a:spcPct val="120000"/>
              </a:lnSpc>
              <a:buNone/>
            </a:pPr>
            <a:r>
              <a:rPr lang="en-US" sz="1400" dirty="0">
                <a:ea typeface="+mn-lt"/>
                <a:cs typeface="+mn-lt"/>
                <a:hlinkClick r:id="rId4"/>
              </a:rPr>
              <a:t>https://www.thebodyshop.com/en-gb/about-us/our-story/b-corp/a/a00004</a:t>
            </a:r>
            <a:endParaRPr lang="en-US" sz="1400"/>
          </a:p>
          <a:p>
            <a:pPr>
              <a:lnSpc>
                <a:spcPct val="120000"/>
              </a:lnSpc>
              <a:buNone/>
            </a:pPr>
            <a:r>
              <a:rPr lang="en-US" sz="1400">
                <a:ea typeface="+mn-lt"/>
                <a:cs typeface="+mn-lt"/>
              </a:rPr>
              <a:t>The Body Shop. (2021). </a:t>
            </a:r>
            <a:r>
              <a:rPr lang="en-US" sz="1400" i="1">
                <a:ea typeface="+mn-lt"/>
                <a:cs typeface="+mn-lt"/>
              </a:rPr>
              <a:t>Our Brand Purpose </a:t>
            </a:r>
            <a:endParaRPr lang="en-US" sz="1400"/>
          </a:p>
          <a:p>
            <a:pPr>
              <a:lnSpc>
                <a:spcPct val="120000"/>
              </a:lnSpc>
              <a:buNone/>
            </a:pPr>
            <a:r>
              <a:rPr lang="en-US" sz="1400" dirty="0">
                <a:ea typeface="+mn-lt"/>
                <a:cs typeface="+mn-lt"/>
                <a:hlinkClick r:id="rId5"/>
              </a:rPr>
              <a:t>https://www.thebodyshop.com/en-gb/about-us/our-story/brand-purpose/a/a00003</a:t>
            </a:r>
            <a:endParaRPr lang="en-US" sz="1400"/>
          </a:p>
          <a:p>
            <a:pPr>
              <a:lnSpc>
                <a:spcPct val="120000"/>
              </a:lnSpc>
              <a:buNone/>
            </a:pPr>
            <a:r>
              <a:rPr lang="en-US" sz="1400">
                <a:ea typeface="+mn-lt"/>
                <a:cs typeface="+mn-lt"/>
              </a:rPr>
              <a:t>Wageningen. (2021). </a:t>
            </a:r>
            <a:r>
              <a:rPr lang="en-US" sz="1400" i="1">
                <a:ea typeface="+mn-lt"/>
                <a:cs typeface="+mn-lt"/>
              </a:rPr>
              <a:t>Tuckman</a:t>
            </a:r>
            <a:endParaRPr lang="en-US" sz="1400"/>
          </a:p>
          <a:p>
            <a:pPr>
              <a:lnSpc>
                <a:spcPct val="120000"/>
              </a:lnSpc>
              <a:buNone/>
            </a:pPr>
            <a:r>
              <a:rPr lang="en-US" sz="1400" dirty="0">
                <a:ea typeface="+mn-lt"/>
                <a:cs typeface="+mn-lt"/>
                <a:hlinkClick r:id="rId6"/>
              </a:rPr>
              <a:t>http://www.mspguide.org/tool/tuckman-forming-norming-storming-performing</a:t>
            </a:r>
            <a:endParaRPr lang="en-US" sz="1400"/>
          </a:p>
          <a:p>
            <a:pPr>
              <a:lnSpc>
                <a:spcPct val="120000"/>
              </a:lnSpc>
              <a:buNone/>
            </a:pPr>
            <a:br>
              <a:rPr lang="en-US" dirty="0"/>
            </a:br>
            <a:endParaRPr lang="en-US" dirty="0"/>
          </a:p>
          <a:p>
            <a:pPr marL="0" indent="0">
              <a:buNone/>
            </a:pPr>
            <a:br>
              <a:rPr lang="en-US" dirty="0"/>
            </a:br>
            <a:endParaRPr lang="en-US" dirty="0"/>
          </a:p>
        </p:txBody>
      </p:sp>
    </p:spTree>
    <p:extLst>
      <p:ext uri="{BB962C8B-B14F-4D97-AF65-F5344CB8AC3E}">
        <p14:creationId xmlns:p14="http://schemas.microsoft.com/office/powerpoint/2010/main" val="1689320169"/>
      </p:ext>
    </p:extLst>
  </p:cSld>
  <p:clrMapOvr>
    <a:masterClrMapping/>
  </p:clrMapOvr>
</p:sld>
</file>

<file path=ppt/theme/theme1.xml><?xml version="1.0" encoding="utf-8"?>
<a:theme xmlns:a="http://schemas.openxmlformats.org/drawingml/2006/main" name="BohemianVTI">
  <a:themeElements>
    <a:clrScheme name="AnalogousFromRegularSeed_2SEEDS">
      <a:dk1>
        <a:srgbClr val="000000"/>
      </a:dk1>
      <a:lt1>
        <a:srgbClr val="FFFFFF"/>
      </a:lt1>
      <a:dk2>
        <a:srgbClr val="243641"/>
      </a:dk2>
      <a:lt2>
        <a:srgbClr val="E8E4E2"/>
      </a:lt2>
      <a:accent1>
        <a:srgbClr val="2288CA"/>
      </a:accent1>
      <a:accent2>
        <a:srgbClr val="2AB3B0"/>
      </a:accent2>
      <a:accent3>
        <a:srgbClr val="3454DC"/>
      </a:accent3>
      <a:accent4>
        <a:srgbClr val="CA2236"/>
      </a:accent4>
      <a:accent5>
        <a:srgbClr val="DC6634"/>
      </a:accent5>
      <a:accent6>
        <a:srgbClr val="CA9A22"/>
      </a:accent6>
      <a:hlink>
        <a:srgbClr val="BD703E"/>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BohemianVTI</vt:lpstr>
      <vt:lpstr>Contemporary Management Approaches</vt:lpstr>
      <vt:lpstr>Contents  </vt:lpstr>
      <vt:lpstr>The body Shop </vt:lpstr>
      <vt:lpstr>           About The Body Shop</vt:lpstr>
      <vt:lpstr>Mission Statement </vt:lpstr>
      <vt:lpstr>Mission Statement </vt:lpstr>
      <vt:lpstr>SWOT Analysis </vt:lpstr>
      <vt:lpstr>PESTEL Analysis </vt:lpstr>
      <vt:lpstr>Leadership </vt:lpstr>
      <vt:lpstr>Leadership Skills </vt:lpstr>
      <vt:lpstr>Body shop helping the environment  </vt:lpstr>
      <vt:lpstr>B Corp</vt:lpstr>
      <vt:lpstr>Few of the initiatives that have helped The Body Shop meet B Corp certification!</vt:lpstr>
      <vt:lpstr>Employees at The Body Shop</vt:lpstr>
      <vt:lpstr>Tuckman's Theory </vt:lpstr>
      <vt:lpstr>Belbin's theory </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571</cp:revision>
  <dcterms:created xsi:type="dcterms:W3CDTF">2021-03-23T12:45:35Z</dcterms:created>
  <dcterms:modified xsi:type="dcterms:W3CDTF">2021-03-25T11:24:13Z</dcterms:modified>
</cp:coreProperties>
</file>