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5"/>
  </p:notesMasterIdLst>
  <p:handoutMasterIdLst>
    <p:handoutMasterId r:id="rId66"/>
  </p:handoutMasterIdLst>
  <p:sldIdLst>
    <p:sldId id="256" r:id="rId2"/>
    <p:sldId id="257" r:id="rId3"/>
    <p:sldId id="258" r:id="rId4"/>
    <p:sldId id="259" r:id="rId5"/>
    <p:sldId id="260" r:id="rId6"/>
    <p:sldId id="261" r:id="rId7"/>
    <p:sldId id="262" r:id="rId8"/>
    <p:sldId id="267" r:id="rId9"/>
    <p:sldId id="264" r:id="rId10"/>
    <p:sldId id="265" r:id="rId11"/>
    <p:sldId id="266" r:id="rId12"/>
    <p:sldId id="263" r:id="rId13"/>
    <p:sldId id="268" r:id="rId14"/>
    <p:sldId id="269" r:id="rId15"/>
    <p:sldId id="270" r:id="rId16"/>
    <p:sldId id="271" r:id="rId17"/>
    <p:sldId id="278" r:id="rId18"/>
    <p:sldId id="279" r:id="rId19"/>
    <p:sldId id="280" r:id="rId20"/>
    <p:sldId id="283" r:id="rId21"/>
    <p:sldId id="284" r:id="rId22"/>
    <p:sldId id="285" r:id="rId23"/>
    <p:sldId id="272" r:id="rId24"/>
    <p:sldId id="273" r:id="rId25"/>
    <p:sldId id="274" r:id="rId26"/>
    <p:sldId id="275" r:id="rId27"/>
    <p:sldId id="276" r:id="rId28"/>
    <p:sldId id="277" r:id="rId29"/>
    <p:sldId id="286" r:id="rId30"/>
    <p:sldId id="287" r:id="rId31"/>
    <p:sldId id="289" r:id="rId32"/>
    <p:sldId id="290" r:id="rId33"/>
    <p:sldId id="288"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1" r:id="rId54"/>
    <p:sldId id="310" r:id="rId55"/>
    <p:sldId id="312" r:id="rId56"/>
    <p:sldId id="313" r:id="rId57"/>
    <p:sldId id="314" r:id="rId58"/>
    <p:sldId id="315" r:id="rId59"/>
    <p:sldId id="319" r:id="rId60"/>
    <p:sldId id="316" r:id="rId61"/>
    <p:sldId id="317" r:id="rId62"/>
    <p:sldId id="320" r:id="rId63"/>
    <p:sldId id="318" r:id="rId6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9" autoAdjust="0"/>
    <p:restoredTop sz="79398" autoAdjust="0"/>
  </p:normalViewPr>
  <p:slideViewPr>
    <p:cSldViewPr snapToGrid="0">
      <p:cViewPr varScale="1">
        <p:scale>
          <a:sx n="92" d="100"/>
          <a:sy n="92" d="100"/>
        </p:scale>
        <p:origin x="211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9EAFE71-D025-4C72-84AD-DB99060EB0BA}" type="datetimeFigureOut">
              <a:rPr lang="en-GB" smtClean="0"/>
              <a:t>13/02/2018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35A35F8-0160-466B-B078-23C59BC238DB}" type="slidenum">
              <a:rPr lang="en-GB" smtClean="0"/>
              <a:t>‹#›</a:t>
            </a:fld>
            <a:endParaRPr lang="en-GB"/>
          </a:p>
        </p:txBody>
      </p:sp>
    </p:spTree>
    <p:extLst>
      <p:ext uri="{BB962C8B-B14F-4D97-AF65-F5344CB8AC3E}">
        <p14:creationId xmlns:p14="http://schemas.microsoft.com/office/powerpoint/2010/main" val="25970673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A15FED3-A5C1-432C-9956-2E077A23F48A}" type="datetimeFigureOut">
              <a:rPr lang="en-GB" smtClean="0"/>
              <a:t>13/02/2018</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90B31B4-65C6-4A8A-B2A1-2CC4B320668C}" type="slidenum">
              <a:rPr lang="en-GB" smtClean="0"/>
              <a:t>‹#›</a:t>
            </a:fld>
            <a:endParaRPr lang="en-GB"/>
          </a:p>
        </p:txBody>
      </p:sp>
    </p:spTree>
    <p:extLst>
      <p:ext uri="{BB962C8B-B14F-4D97-AF65-F5344CB8AC3E}">
        <p14:creationId xmlns:p14="http://schemas.microsoft.com/office/powerpoint/2010/main" val="2685433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This can create challenges </a:t>
            </a:r>
            <a:r>
              <a:rPr lang="en-GB" altLang="en-US" dirty="0" smtClean="0"/>
              <a:t>when work-related stress appears on medical/sick notes. This also has implications for employers—what does work</a:t>
            </a:r>
            <a:r>
              <a:rPr lang="en-GB" altLang="en-US" baseline="0" dirty="0" smtClean="0"/>
              <a:t> </a:t>
            </a:r>
            <a:r>
              <a:rPr lang="en-GB" altLang="en-US" dirty="0" smtClean="0"/>
              <a:t>related stress on a sick note mean to them?</a:t>
            </a:r>
          </a:p>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2</a:t>
            </a:fld>
            <a:endParaRPr lang="en-GB"/>
          </a:p>
        </p:txBody>
      </p:sp>
    </p:spTree>
    <p:extLst>
      <p:ext uri="{BB962C8B-B14F-4D97-AF65-F5344CB8AC3E}">
        <p14:creationId xmlns:p14="http://schemas.microsoft.com/office/powerpoint/2010/main" val="3290102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6</a:t>
            </a:fld>
            <a:endParaRPr lang="en-GB"/>
          </a:p>
        </p:txBody>
      </p:sp>
    </p:spTree>
    <p:extLst>
      <p:ext uri="{BB962C8B-B14F-4D97-AF65-F5344CB8AC3E}">
        <p14:creationId xmlns:p14="http://schemas.microsoft.com/office/powerpoint/2010/main" val="852988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modern theories of work stress define is as a negative emotional</a:t>
            </a:r>
            <a:r>
              <a:rPr lang="en-GB" baseline="0" dirty="0" smtClean="0"/>
              <a:t> state that can results from the interaction between a person and their environment. It is something that is CAUSED OR MADE WORSE by work. Therefore, stress is not high work load or work related absence, rather is </a:t>
            </a:r>
            <a:r>
              <a:rPr lang="en-GB" baseline="0" dirty="0" err="1" smtClean="0"/>
              <a:t>is</a:t>
            </a:r>
            <a:r>
              <a:rPr lang="en-GB" baseline="0" dirty="0" smtClean="0"/>
              <a:t> the negative emotional state that can arise from </a:t>
            </a:r>
            <a:r>
              <a:rPr lang="en-GB" baseline="0" dirty="0" err="1" smtClean="0"/>
              <a:t>pressues</a:t>
            </a:r>
            <a:r>
              <a:rPr lang="en-GB" baseline="0" dirty="0" smtClean="0"/>
              <a:t> are work . </a:t>
            </a:r>
            <a:r>
              <a:rPr lang="en-GB" baseline="0" dirty="0" err="1" smtClean="0"/>
              <a:t>Eg</a:t>
            </a:r>
            <a:r>
              <a:rPr lang="en-GB" baseline="0" dirty="0" smtClean="0"/>
              <a:t> high workload is a potential cause of stress – and can contribute to a range of psychological or physical health problems causes absence – i.e., a consequence of stress.</a:t>
            </a:r>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7</a:t>
            </a:fld>
            <a:endParaRPr lang="en-GB"/>
          </a:p>
        </p:txBody>
      </p:sp>
    </p:spTree>
    <p:extLst>
      <p:ext uri="{BB962C8B-B14F-4D97-AF65-F5344CB8AC3E}">
        <p14:creationId xmlns:p14="http://schemas.microsoft.com/office/powerpoint/2010/main" val="117484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Shape 42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428" name="Shape 428"/>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429" name="Shape 429"/>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8</a:t>
            </a:fld>
            <a:endParaRPr lang="en-GB"/>
          </a:p>
        </p:txBody>
      </p:sp>
    </p:spTree>
    <p:extLst>
      <p:ext uri="{BB962C8B-B14F-4D97-AF65-F5344CB8AC3E}">
        <p14:creationId xmlns:p14="http://schemas.microsoft.com/office/powerpoint/2010/main" val="2121275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Shape 44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442" name="Shape 442"/>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rtl="0">
              <a:spcBef>
                <a:spcPts val="0"/>
              </a:spcBef>
              <a:buNone/>
            </a:pPr>
            <a:r>
              <a:rPr lang="en-GB" dirty="0"/>
              <a:t>In primary appraisal, the person considers the quality and nature of the stimulus event. Lazarus distinguished three kinds of possible stressor: those that pose harm, those that threaten, and those that set a challenge. Harm is </a:t>
            </a:r>
            <a:r>
              <a:rPr lang="en-GB" dirty="0" err="1"/>
              <a:t>considred</a:t>
            </a:r>
            <a:r>
              <a:rPr lang="en-GB" dirty="0"/>
              <a:t> as damage that has already been done, i.e., a loss or failure; threat is the expectation of future harm; and challenge results from demands that are appraised as opportunities for personal growth or opportunities that the person is confident about dealing with. Any events that are not appraised as either of these three things are considered to be benign events that require no further action.</a:t>
            </a:r>
          </a:p>
          <a:p>
            <a:pPr rtl="0">
              <a:spcBef>
                <a:spcPts val="0"/>
              </a:spcBef>
              <a:buNone/>
            </a:pPr>
            <a:endParaRPr dirty="0"/>
          </a:p>
          <a:p>
            <a:pPr rtl="0">
              <a:spcBef>
                <a:spcPts val="0"/>
              </a:spcBef>
              <a:buNone/>
            </a:pPr>
            <a:r>
              <a:rPr lang="en-GB" dirty="0"/>
              <a:t>At the same time as carrying out primary appraisals, Lazarus proposed that secondary appraisals are initiated whereby one assesses one’s resources and abilities to cope with the stress (coping potential).</a:t>
            </a:r>
          </a:p>
          <a:p>
            <a:pPr rtl="0">
              <a:spcBef>
                <a:spcPts val="0"/>
              </a:spcBef>
              <a:buNone/>
            </a:pPr>
            <a:endParaRPr dirty="0"/>
          </a:p>
        </p:txBody>
      </p:sp>
      <p:sp>
        <p:nvSpPr>
          <p:cNvPr id="443" name="Shape 443"/>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10</a:t>
            </a:fld>
            <a:endParaRPr lang="en-GB"/>
          </a:p>
        </p:txBody>
      </p:sp>
    </p:spTree>
    <p:extLst>
      <p:ext uri="{BB962C8B-B14F-4D97-AF65-F5344CB8AC3E}">
        <p14:creationId xmlns:p14="http://schemas.microsoft.com/office/powerpoint/2010/main" val="2183197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Lazarus maintains that STRESS would be experienced when perceived harm or threat was high but perceived coping ability was low, whereas when perceived coping ability was appraised to be high, then stress was likely to be minimal. In other words, stress arises from a mismatch between perceived demands and resources, both of which can change over time.</a:t>
            </a:r>
          </a:p>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11</a:t>
            </a:fld>
            <a:endParaRPr lang="en-GB"/>
          </a:p>
        </p:txBody>
      </p:sp>
    </p:spTree>
    <p:extLst>
      <p:ext uri="{BB962C8B-B14F-4D97-AF65-F5344CB8AC3E}">
        <p14:creationId xmlns:p14="http://schemas.microsoft.com/office/powerpoint/2010/main" val="4027367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12</a:t>
            </a:fld>
            <a:endParaRPr lang="en-GB"/>
          </a:p>
        </p:txBody>
      </p:sp>
    </p:spTree>
    <p:extLst>
      <p:ext uri="{BB962C8B-B14F-4D97-AF65-F5344CB8AC3E}">
        <p14:creationId xmlns:p14="http://schemas.microsoft.com/office/powerpoint/2010/main" val="1216497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13</a:t>
            </a:fld>
            <a:endParaRPr lang="en-GB"/>
          </a:p>
        </p:txBody>
      </p:sp>
    </p:spTree>
    <p:extLst>
      <p:ext uri="{BB962C8B-B14F-4D97-AF65-F5344CB8AC3E}">
        <p14:creationId xmlns:p14="http://schemas.microsoft.com/office/powerpoint/2010/main" val="3925462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14</a:t>
            </a:fld>
            <a:endParaRPr lang="en-GB"/>
          </a:p>
        </p:txBody>
      </p:sp>
    </p:spTree>
    <p:extLst>
      <p:ext uri="{BB962C8B-B14F-4D97-AF65-F5344CB8AC3E}">
        <p14:creationId xmlns:p14="http://schemas.microsoft.com/office/powerpoint/2010/main" val="8029041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Shape 46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465" name="Shape 465"/>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466" name="Shape 466"/>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15</a:t>
            </a:fld>
            <a:endParaRPr lang="en-GB"/>
          </a:p>
        </p:txBody>
      </p:sp>
    </p:spTree>
    <p:extLst>
      <p:ext uri="{BB962C8B-B14F-4D97-AF65-F5344CB8AC3E}">
        <p14:creationId xmlns:p14="http://schemas.microsoft.com/office/powerpoint/2010/main" val="1297959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Shape 47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472" name="Shape 472"/>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473" name="Shape 473"/>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16</a:t>
            </a:fld>
            <a:endParaRPr lang="en-GB"/>
          </a:p>
        </p:txBody>
      </p:sp>
    </p:spTree>
    <p:extLst>
      <p:ext uri="{BB962C8B-B14F-4D97-AF65-F5344CB8AC3E}">
        <p14:creationId xmlns:p14="http://schemas.microsoft.com/office/powerpoint/2010/main" val="142080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17</a:t>
            </a:fld>
            <a:endParaRPr lang="en-GB"/>
          </a:p>
        </p:txBody>
      </p:sp>
    </p:spTree>
    <p:extLst>
      <p:ext uri="{BB962C8B-B14F-4D97-AF65-F5344CB8AC3E}">
        <p14:creationId xmlns:p14="http://schemas.microsoft.com/office/powerpoint/2010/main" val="2645792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18</a:t>
            </a:fld>
            <a:endParaRPr lang="en-GB"/>
          </a:p>
        </p:txBody>
      </p:sp>
    </p:spTree>
    <p:extLst>
      <p:ext uri="{BB962C8B-B14F-4D97-AF65-F5344CB8AC3E}">
        <p14:creationId xmlns:p14="http://schemas.microsoft.com/office/powerpoint/2010/main" val="3191767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Karasek</a:t>
            </a:r>
            <a:r>
              <a:rPr lang="en-GB" dirty="0" smtClean="0"/>
              <a:t> and</a:t>
            </a:r>
            <a:r>
              <a:rPr lang="en-GB" baseline="0" dirty="0" smtClean="0"/>
              <a:t> Theorell (1990) – employees in high strain jobs were at increased risk of various health problems, including serious psychological and physical health problems. Interestingly, control has a positive role in employee well-being. Those in active job roles (high control and high demands) were found to be the healthiest.</a:t>
            </a:r>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19</a:t>
            </a:fld>
            <a:endParaRPr lang="en-GB"/>
          </a:p>
        </p:txBody>
      </p:sp>
    </p:spTree>
    <p:extLst>
      <p:ext uri="{BB962C8B-B14F-4D97-AF65-F5344CB8AC3E}">
        <p14:creationId xmlns:p14="http://schemas.microsoft.com/office/powerpoint/2010/main" val="35870003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20</a:t>
            </a:fld>
            <a:endParaRPr lang="en-GB"/>
          </a:p>
        </p:txBody>
      </p:sp>
    </p:spTree>
    <p:extLst>
      <p:ext uri="{BB962C8B-B14F-4D97-AF65-F5344CB8AC3E}">
        <p14:creationId xmlns:p14="http://schemas.microsoft.com/office/powerpoint/2010/main" val="4704110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21</a:t>
            </a:fld>
            <a:endParaRPr lang="en-GB"/>
          </a:p>
        </p:txBody>
      </p:sp>
    </p:spTree>
    <p:extLst>
      <p:ext uri="{BB962C8B-B14F-4D97-AF65-F5344CB8AC3E}">
        <p14:creationId xmlns:p14="http://schemas.microsoft.com/office/powerpoint/2010/main" val="9140108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22</a:t>
            </a:fld>
            <a:endParaRPr lang="en-GB"/>
          </a:p>
        </p:txBody>
      </p:sp>
    </p:spTree>
    <p:extLst>
      <p:ext uri="{BB962C8B-B14F-4D97-AF65-F5344CB8AC3E}">
        <p14:creationId xmlns:p14="http://schemas.microsoft.com/office/powerpoint/2010/main" val="1780837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23</a:t>
            </a:fld>
            <a:endParaRPr lang="en-GB"/>
          </a:p>
        </p:txBody>
      </p:sp>
    </p:spTree>
    <p:extLst>
      <p:ext uri="{BB962C8B-B14F-4D97-AF65-F5344CB8AC3E}">
        <p14:creationId xmlns:p14="http://schemas.microsoft.com/office/powerpoint/2010/main" val="31213722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24</a:t>
            </a:fld>
            <a:endParaRPr lang="en-GB"/>
          </a:p>
        </p:txBody>
      </p:sp>
    </p:spTree>
    <p:extLst>
      <p:ext uri="{BB962C8B-B14F-4D97-AF65-F5344CB8AC3E}">
        <p14:creationId xmlns:p14="http://schemas.microsoft.com/office/powerpoint/2010/main" val="23023771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25</a:t>
            </a:fld>
            <a:endParaRPr lang="en-GB"/>
          </a:p>
        </p:txBody>
      </p:sp>
    </p:spTree>
    <p:extLst>
      <p:ext uri="{BB962C8B-B14F-4D97-AF65-F5344CB8AC3E}">
        <p14:creationId xmlns:p14="http://schemas.microsoft.com/office/powerpoint/2010/main" val="33840669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26</a:t>
            </a:fld>
            <a:endParaRPr lang="en-GB"/>
          </a:p>
        </p:txBody>
      </p:sp>
    </p:spTree>
    <p:extLst>
      <p:ext uri="{BB962C8B-B14F-4D97-AF65-F5344CB8AC3E}">
        <p14:creationId xmlns:p14="http://schemas.microsoft.com/office/powerpoint/2010/main" val="752640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27</a:t>
            </a:fld>
            <a:endParaRPr lang="en-GB"/>
          </a:p>
        </p:txBody>
      </p:sp>
    </p:spTree>
    <p:extLst>
      <p:ext uri="{BB962C8B-B14F-4D97-AF65-F5344CB8AC3E}">
        <p14:creationId xmlns:p14="http://schemas.microsoft.com/office/powerpoint/2010/main" val="7157850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28</a:t>
            </a:fld>
            <a:endParaRPr lang="en-GB"/>
          </a:p>
        </p:txBody>
      </p:sp>
    </p:spTree>
    <p:extLst>
      <p:ext uri="{BB962C8B-B14F-4D97-AF65-F5344CB8AC3E}">
        <p14:creationId xmlns:p14="http://schemas.microsoft.com/office/powerpoint/2010/main" val="13996201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29</a:t>
            </a:fld>
            <a:endParaRPr lang="en-GB"/>
          </a:p>
        </p:txBody>
      </p:sp>
    </p:spTree>
    <p:extLst>
      <p:ext uri="{BB962C8B-B14F-4D97-AF65-F5344CB8AC3E}">
        <p14:creationId xmlns:p14="http://schemas.microsoft.com/office/powerpoint/2010/main" val="3714736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30</a:t>
            </a:fld>
            <a:endParaRPr lang="en-GB"/>
          </a:p>
        </p:txBody>
      </p:sp>
    </p:spTree>
    <p:extLst>
      <p:ext uri="{BB962C8B-B14F-4D97-AF65-F5344CB8AC3E}">
        <p14:creationId xmlns:p14="http://schemas.microsoft.com/office/powerpoint/2010/main" val="2890842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31</a:t>
            </a:fld>
            <a:endParaRPr lang="en-GB"/>
          </a:p>
        </p:txBody>
      </p:sp>
    </p:spTree>
    <p:extLst>
      <p:ext uri="{BB962C8B-B14F-4D97-AF65-F5344CB8AC3E}">
        <p14:creationId xmlns:p14="http://schemas.microsoft.com/office/powerpoint/2010/main" val="3800020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32</a:t>
            </a:fld>
            <a:endParaRPr lang="en-GB"/>
          </a:p>
        </p:txBody>
      </p:sp>
    </p:spTree>
    <p:extLst>
      <p:ext uri="{BB962C8B-B14F-4D97-AF65-F5344CB8AC3E}">
        <p14:creationId xmlns:p14="http://schemas.microsoft.com/office/powerpoint/2010/main" val="29166851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33</a:t>
            </a:fld>
            <a:endParaRPr lang="en-GB"/>
          </a:p>
        </p:txBody>
      </p:sp>
    </p:spTree>
    <p:extLst>
      <p:ext uri="{BB962C8B-B14F-4D97-AF65-F5344CB8AC3E}">
        <p14:creationId xmlns:p14="http://schemas.microsoft.com/office/powerpoint/2010/main" val="1611843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34</a:t>
            </a:fld>
            <a:endParaRPr lang="en-GB"/>
          </a:p>
        </p:txBody>
      </p:sp>
    </p:spTree>
    <p:extLst>
      <p:ext uri="{BB962C8B-B14F-4D97-AF65-F5344CB8AC3E}">
        <p14:creationId xmlns:p14="http://schemas.microsoft.com/office/powerpoint/2010/main" val="42121253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35</a:t>
            </a:fld>
            <a:endParaRPr lang="en-GB"/>
          </a:p>
        </p:txBody>
      </p:sp>
    </p:spTree>
    <p:extLst>
      <p:ext uri="{BB962C8B-B14F-4D97-AF65-F5344CB8AC3E}">
        <p14:creationId xmlns:p14="http://schemas.microsoft.com/office/powerpoint/2010/main" val="17593451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36</a:t>
            </a:fld>
            <a:endParaRPr lang="en-GB"/>
          </a:p>
        </p:txBody>
      </p:sp>
    </p:spTree>
    <p:extLst>
      <p:ext uri="{BB962C8B-B14F-4D97-AF65-F5344CB8AC3E}">
        <p14:creationId xmlns:p14="http://schemas.microsoft.com/office/powerpoint/2010/main" val="126702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37</a:t>
            </a:fld>
            <a:endParaRPr lang="en-GB"/>
          </a:p>
        </p:txBody>
      </p:sp>
    </p:spTree>
    <p:extLst>
      <p:ext uri="{BB962C8B-B14F-4D97-AF65-F5344CB8AC3E}">
        <p14:creationId xmlns:p14="http://schemas.microsoft.com/office/powerpoint/2010/main" val="30649490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lack of influence in</a:t>
            </a:r>
            <a:r>
              <a:rPr lang="en-GB" baseline="0" dirty="0" smtClean="0"/>
              <a:t> the way in which work is organised and performed can be damaging to psychological and physical well-being. While low levels of control are a source of work stress, high levels of control tend to be beneficial.</a:t>
            </a:r>
          </a:p>
          <a:p>
            <a:endParaRPr lang="en-GB" baseline="0" dirty="0" smtClean="0"/>
          </a:p>
        </p:txBody>
      </p:sp>
      <p:sp>
        <p:nvSpPr>
          <p:cNvPr id="4" name="Slide Number Placeholder 3"/>
          <p:cNvSpPr>
            <a:spLocks noGrp="1"/>
          </p:cNvSpPr>
          <p:nvPr>
            <p:ph type="sldNum" sz="quarter" idx="10"/>
          </p:nvPr>
        </p:nvSpPr>
        <p:spPr/>
        <p:txBody>
          <a:bodyPr/>
          <a:lstStyle/>
          <a:p>
            <a:fld id="{790B31B4-65C6-4A8A-B2A1-2CC4B320668C}" type="slidenum">
              <a:rPr lang="en-GB" smtClean="0"/>
              <a:t>38</a:t>
            </a:fld>
            <a:endParaRPr lang="en-GB"/>
          </a:p>
        </p:txBody>
      </p:sp>
    </p:spTree>
    <p:extLst>
      <p:ext uri="{BB962C8B-B14F-4D97-AF65-F5344CB8AC3E}">
        <p14:creationId xmlns:p14="http://schemas.microsoft.com/office/powerpoint/2010/main" val="20536928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Control is a powerful predictor of employee health. Bond et al also found that high levels of control are also associated with higher levels of job performance and lower levels of absence.</a:t>
            </a:r>
            <a:endParaRPr lang="en-GB" dirty="0" smtClean="0"/>
          </a:p>
          <a:p>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39</a:t>
            </a:fld>
            <a:endParaRPr lang="en-GB"/>
          </a:p>
        </p:txBody>
      </p:sp>
    </p:spTree>
    <p:extLst>
      <p:ext uri="{BB962C8B-B14F-4D97-AF65-F5344CB8AC3E}">
        <p14:creationId xmlns:p14="http://schemas.microsoft.com/office/powerpoint/2010/main" val="37157240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40</a:t>
            </a:fld>
            <a:endParaRPr lang="en-GB"/>
          </a:p>
        </p:txBody>
      </p:sp>
    </p:spTree>
    <p:extLst>
      <p:ext uri="{BB962C8B-B14F-4D97-AF65-F5344CB8AC3E}">
        <p14:creationId xmlns:p14="http://schemas.microsoft.com/office/powerpoint/2010/main" val="2481191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41</a:t>
            </a:fld>
            <a:endParaRPr lang="en-GB"/>
          </a:p>
        </p:txBody>
      </p:sp>
    </p:spTree>
    <p:extLst>
      <p:ext uri="{BB962C8B-B14F-4D97-AF65-F5344CB8AC3E}">
        <p14:creationId xmlns:p14="http://schemas.microsoft.com/office/powerpoint/2010/main" val="14138036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42</a:t>
            </a:fld>
            <a:endParaRPr lang="en-GB"/>
          </a:p>
        </p:txBody>
      </p:sp>
    </p:spTree>
    <p:extLst>
      <p:ext uri="{BB962C8B-B14F-4D97-AF65-F5344CB8AC3E}">
        <p14:creationId xmlns:p14="http://schemas.microsoft.com/office/powerpoint/2010/main" val="31811856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43</a:t>
            </a:fld>
            <a:endParaRPr lang="en-GB"/>
          </a:p>
        </p:txBody>
      </p:sp>
    </p:spTree>
    <p:extLst>
      <p:ext uri="{BB962C8B-B14F-4D97-AF65-F5344CB8AC3E}">
        <p14:creationId xmlns:p14="http://schemas.microsoft.com/office/powerpoint/2010/main" val="30972554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44</a:t>
            </a:fld>
            <a:endParaRPr lang="en-GB"/>
          </a:p>
        </p:txBody>
      </p:sp>
    </p:spTree>
    <p:extLst>
      <p:ext uri="{BB962C8B-B14F-4D97-AF65-F5344CB8AC3E}">
        <p14:creationId xmlns:p14="http://schemas.microsoft.com/office/powerpoint/2010/main" val="21344229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45</a:t>
            </a:fld>
            <a:endParaRPr lang="en-GB"/>
          </a:p>
        </p:txBody>
      </p:sp>
    </p:spTree>
    <p:extLst>
      <p:ext uri="{BB962C8B-B14F-4D97-AF65-F5344CB8AC3E}">
        <p14:creationId xmlns:p14="http://schemas.microsoft.com/office/powerpoint/2010/main" val="15335772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46</a:t>
            </a:fld>
            <a:endParaRPr lang="en-GB"/>
          </a:p>
        </p:txBody>
      </p:sp>
    </p:spTree>
    <p:extLst>
      <p:ext uri="{BB962C8B-B14F-4D97-AF65-F5344CB8AC3E}">
        <p14:creationId xmlns:p14="http://schemas.microsoft.com/office/powerpoint/2010/main" val="18980088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People who exhibit type a personality</a:t>
            </a:r>
            <a:r>
              <a:rPr lang="en-GB" baseline="0" dirty="0" smtClean="0"/>
              <a:t> are more prone than others to the effects of stress.</a:t>
            </a:r>
            <a:endParaRPr lang="en-GB" dirty="0"/>
          </a:p>
        </p:txBody>
      </p:sp>
      <p:sp>
        <p:nvSpPr>
          <p:cNvPr id="4" name="Slide Number Placeholder 3"/>
          <p:cNvSpPr>
            <a:spLocks noGrp="1"/>
          </p:cNvSpPr>
          <p:nvPr>
            <p:ph type="sldNum" sz="quarter" idx="10"/>
          </p:nvPr>
        </p:nvSpPr>
        <p:spPr/>
        <p:txBody>
          <a:bodyPr/>
          <a:lstStyle/>
          <a:p>
            <a:fld id="{790B31B4-65C6-4A8A-B2A1-2CC4B320668C}" type="slidenum">
              <a:rPr lang="en-GB" smtClean="0"/>
              <a:t>47</a:t>
            </a:fld>
            <a:endParaRPr lang="en-GB"/>
          </a:p>
        </p:txBody>
      </p:sp>
    </p:spTree>
    <p:extLst>
      <p:ext uri="{BB962C8B-B14F-4D97-AF65-F5344CB8AC3E}">
        <p14:creationId xmlns:p14="http://schemas.microsoft.com/office/powerpoint/2010/main" val="27057755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48</a:t>
            </a:fld>
            <a:endParaRPr lang="en-GB"/>
          </a:p>
        </p:txBody>
      </p:sp>
    </p:spTree>
    <p:extLst>
      <p:ext uri="{BB962C8B-B14F-4D97-AF65-F5344CB8AC3E}">
        <p14:creationId xmlns:p14="http://schemas.microsoft.com/office/powerpoint/2010/main" val="10179038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49</a:t>
            </a:fld>
            <a:endParaRPr lang="en-GB"/>
          </a:p>
        </p:txBody>
      </p:sp>
    </p:spTree>
    <p:extLst>
      <p:ext uri="{BB962C8B-B14F-4D97-AF65-F5344CB8AC3E}">
        <p14:creationId xmlns:p14="http://schemas.microsoft.com/office/powerpoint/2010/main" val="27965775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50</a:t>
            </a:fld>
            <a:endParaRPr lang="en-GB"/>
          </a:p>
        </p:txBody>
      </p:sp>
    </p:spTree>
    <p:extLst>
      <p:ext uri="{BB962C8B-B14F-4D97-AF65-F5344CB8AC3E}">
        <p14:creationId xmlns:p14="http://schemas.microsoft.com/office/powerpoint/2010/main" val="584179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51</a:t>
            </a:fld>
            <a:endParaRPr lang="en-GB"/>
          </a:p>
        </p:txBody>
      </p:sp>
    </p:spTree>
    <p:extLst>
      <p:ext uri="{BB962C8B-B14F-4D97-AF65-F5344CB8AC3E}">
        <p14:creationId xmlns:p14="http://schemas.microsoft.com/office/powerpoint/2010/main" val="25058041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52</a:t>
            </a:fld>
            <a:endParaRPr lang="en-GB"/>
          </a:p>
        </p:txBody>
      </p:sp>
    </p:spTree>
    <p:extLst>
      <p:ext uri="{BB962C8B-B14F-4D97-AF65-F5344CB8AC3E}">
        <p14:creationId xmlns:p14="http://schemas.microsoft.com/office/powerpoint/2010/main" val="13760186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53</a:t>
            </a:fld>
            <a:endParaRPr lang="en-GB"/>
          </a:p>
        </p:txBody>
      </p:sp>
    </p:spTree>
    <p:extLst>
      <p:ext uri="{BB962C8B-B14F-4D97-AF65-F5344CB8AC3E}">
        <p14:creationId xmlns:p14="http://schemas.microsoft.com/office/powerpoint/2010/main" val="328776291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54</a:t>
            </a:fld>
            <a:endParaRPr lang="en-GB"/>
          </a:p>
        </p:txBody>
      </p:sp>
    </p:spTree>
    <p:extLst>
      <p:ext uri="{BB962C8B-B14F-4D97-AF65-F5344CB8AC3E}">
        <p14:creationId xmlns:p14="http://schemas.microsoft.com/office/powerpoint/2010/main" val="35376339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55</a:t>
            </a:fld>
            <a:endParaRPr lang="en-GB"/>
          </a:p>
        </p:txBody>
      </p:sp>
    </p:spTree>
    <p:extLst>
      <p:ext uri="{BB962C8B-B14F-4D97-AF65-F5344CB8AC3E}">
        <p14:creationId xmlns:p14="http://schemas.microsoft.com/office/powerpoint/2010/main" val="3041451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56</a:t>
            </a:fld>
            <a:endParaRPr lang="en-GB"/>
          </a:p>
        </p:txBody>
      </p:sp>
    </p:spTree>
    <p:extLst>
      <p:ext uri="{BB962C8B-B14F-4D97-AF65-F5344CB8AC3E}">
        <p14:creationId xmlns:p14="http://schemas.microsoft.com/office/powerpoint/2010/main" val="411450701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57</a:t>
            </a:fld>
            <a:endParaRPr lang="en-GB"/>
          </a:p>
        </p:txBody>
      </p:sp>
    </p:spTree>
    <p:extLst>
      <p:ext uri="{BB962C8B-B14F-4D97-AF65-F5344CB8AC3E}">
        <p14:creationId xmlns:p14="http://schemas.microsoft.com/office/powerpoint/2010/main" val="105751051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58</a:t>
            </a:fld>
            <a:endParaRPr lang="en-GB"/>
          </a:p>
        </p:txBody>
      </p:sp>
    </p:spTree>
    <p:extLst>
      <p:ext uri="{BB962C8B-B14F-4D97-AF65-F5344CB8AC3E}">
        <p14:creationId xmlns:p14="http://schemas.microsoft.com/office/powerpoint/2010/main" val="123822026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59</a:t>
            </a:fld>
            <a:endParaRPr lang="en-GB"/>
          </a:p>
        </p:txBody>
      </p:sp>
    </p:spTree>
    <p:extLst>
      <p:ext uri="{BB962C8B-B14F-4D97-AF65-F5344CB8AC3E}">
        <p14:creationId xmlns:p14="http://schemas.microsoft.com/office/powerpoint/2010/main" val="20953410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60</a:t>
            </a:fld>
            <a:endParaRPr lang="en-GB"/>
          </a:p>
        </p:txBody>
      </p:sp>
    </p:spTree>
    <p:extLst>
      <p:ext uri="{BB962C8B-B14F-4D97-AF65-F5344CB8AC3E}">
        <p14:creationId xmlns:p14="http://schemas.microsoft.com/office/powerpoint/2010/main" val="98679147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61</a:t>
            </a:fld>
            <a:endParaRPr lang="en-GB"/>
          </a:p>
        </p:txBody>
      </p:sp>
    </p:spTree>
    <p:extLst>
      <p:ext uri="{BB962C8B-B14F-4D97-AF65-F5344CB8AC3E}">
        <p14:creationId xmlns:p14="http://schemas.microsoft.com/office/powerpoint/2010/main" val="11251332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0B31B4-65C6-4A8A-B2A1-2CC4B320668C}" type="slidenum">
              <a:rPr lang="en-GB" smtClean="0"/>
              <a:t>63</a:t>
            </a:fld>
            <a:endParaRPr lang="en-GB"/>
          </a:p>
        </p:txBody>
      </p:sp>
    </p:spTree>
    <p:extLst>
      <p:ext uri="{BB962C8B-B14F-4D97-AF65-F5344CB8AC3E}">
        <p14:creationId xmlns:p14="http://schemas.microsoft.com/office/powerpoint/2010/main" val="2593674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34900" y="3085765"/>
            <a:ext cx="8447150"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435894" y="1020431"/>
            <a:ext cx="8245162" cy="1475013"/>
          </a:xfrm>
          <a:effectLst/>
        </p:spPr>
        <p:txBody>
          <a:bodyPr anchor="b">
            <a:normAutofit/>
          </a:bodyPr>
          <a:lstStyle>
            <a:lvl1pPr>
              <a:defRPr sz="27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35895" y="2495446"/>
            <a:ext cx="8245160" cy="590321"/>
          </a:xfrm>
        </p:spPr>
        <p:txBody>
          <a:bodyPr anchor="t">
            <a:normAutofit/>
          </a:bodyPr>
          <a:lstStyle>
            <a:lvl1pPr marL="0" indent="0" algn="l">
              <a:buNone/>
              <a:defRPr sz="1200" cap="all">
                <a:solidFill>
                  <a:schemeClr val="accent2"/>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5704463" y="5956138"/>
            <a:ext cx="2133600" cy="365125"/>
          </a:xfrm>
        </p:spPr>
        <p:txBody>
          <a:bodyPr/>
          <a:lstStyle>
            <a:lvl1pPr>
              <a:defRPr>
                <a:solidFill>
                  <a:schemeClr val="accent1">
                    <a:lumMod val="75000"/>
                    <a:lumOff val="25000"/>
                  </a:schemeClr>
                </a:solidFill>
              </a:defRPr>
            </a:lvl1pPr>
          </a:lstStyle>
          <a:p>
            <a:fld id="{B61BEF0D-F0BB-DE4B-95CE-6DB70DBA9567}" type="datetimeFigureOut">
              <a:rPr lang="en-US" dirty="0"/>
              <a:pPr/>
              <a:t>2/13/2018</a:t>
            </a:fld>
            <a:endParaRPr lang="en-US" dirty="0"/>
          </a:p>
        </p:txBody>
      </p:sp>
      <p:sp>
        <p:nvSpPr>
          <p:cNvPr id="5" name="Footer Placeholder 4"/>
          <p:cNvSpPr>
            <a:spLocks noGrp="1"/>
          </p:cNvSpPr>
          <p:nvPr>
            <p:ph type="ftr" sz="quarter" idx="11"/>
          </p:nvPr>
        </p:nvSpPr>
        <p:spPr>
          <a:xfrm>
            <a:off x="435894" y="5951812"/>
            <a:ext cx="5187908"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7918725" y="5956138"/>
            <a:ext cx="76233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35894" y="702156"/>
            <a:ext cx="8272212"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435895" y="2180497"/>
            <a:ext cx="8272211" cy="36783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7918725" y="5956138"/>
            <a:ext cx="789381"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335863" y="5141975"/>
            <a:ext cx="8468145"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35895" y="3043911"/>
            <a:ext cx="8272211" cy="1497507"/>
          </a:xfrm>
        </p:spPr>
        <p:txBody>
          <a:bodyPr anchor="b">
            <a:normAutofit/>
          </a:bodyPr>
          <a:lstStyle>
            <a:lvl1pPr algn="l">
              <a:defRPr sz="27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35895" y="4541417"/>
            <a:ext cx="8272211" cy="600556"/>
          </a:xfrm>
        </p:spPr>
        <p:txBody>
          <a:bodyPr anchor="t">
            <a:normAutofit/>
          </a:bodyPr>
          <a:lstStyle>
            <a:lvl1pPr marL="0" indent="0" algn="l">
              <a:buNone/>
              <a:defRPr sz="1350" cap="all">
                <a:solidFill>
                  <a:schemeClr val="accent2"/>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2/13/2018</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334487" y="606555"/>
            <a:ext cx="847502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35895" y="729658"/>
            <a:ext cx="8272212"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35895" y="2228004"/>
            <a:ext cx="4066793"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1313" y="2228004"/>
            <a:ext cx="4066794"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334487" y="606555"/>
            <a:ext cx="847502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435895" y="729658"/>
            <a:ext cx="8272212"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65415" y="2250893"/>
            <a:ext cx="3815306" cy="536005"/>
          </a:xfrm>
        </p:spPr>
        <p:txBody>
          <a:bodyPr anchor="b">
            <a:noAutofit/>
          </a:bodyPr>
          <a:lstStyle>
            <a:lvl1pPr marL="0" indent="0">
              <a:buNone/>
              <a:defRPr sz="1650" b="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35896" y="2926053"/>
            <a:ext cx="4044825"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2802" y="2250893"/>
            <a:ext cx="3815305" cy="553373"/>
          </a:xfrm>
        </p:spPr>
        <p:txBody>
          <a:bodyPr anchor="b">
            <a:noAutofit/>
          </a:bodyPr>
          <a:lstStyle>
            <a:lvl1pPr marL="0" indent="0">
              <a:buNone/>
              <a:defRPr sz="1650" b="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282" y="2926053"/>
            <a:ext cx="4044825"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330512" y="606555"/>
            <a:ext cx="847502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431921" y="729658"/>
            <a:ext cx="8272212"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335863" y="5141973"/>
            <a:ext cx="847365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35894" y="5262296"/>
            <a:ext cx="3682084" cy="689514"/>
          </a:xfrm>
        </p:spPr>
        <p:txBody>
          <a:bodyPr anchor="ctr"/>
          <a:lstStyle>
            <a:lvl1pPr algn="l">
              <a:defRPr sz="15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35862" y="601200"/>
            <a:ext cx="8469630" cy="4204800"/>
          </a:xfrm>
        </p:spPr>
        <p:txBody>
          <a:bodyPr anchor="ctr">
            <a:normAutofit/>
          </a:bodyPr>
          <a:lstStyle>
            <a:lvl1pPr>
              <a:defRPr sz="1500">
                <a:solidFill>
                  <a:schemeClr val="tx2"/>
                </a:solidFill>
              </a:defRPr>
            </a:lvl1pPr>
            <a:lvl2pPr>
              <a:defRPr sz="1350">
                <a:solidFill>
                  <a:schemeClr val="tx2"/>
                </a:solidFill>
              </a:defRPr>
            </a:lvl2pPr>
            <a:lvl3pPr>
              <a:defRPr sz="1200">
                <a:solidFill>
                  <a:schemeClr val="tx2"/>
                </a:solidFill>
              </a:defRPr>
            </a:lvl3pPr>
            <a:lvl4pPr>
              <a:defRPr sz="1050">
                <a:solidFill>
                  <a:schemeClr val="tx2"/>
                </a:solidFill>
              </a:defRPr>
            </a:lvl4pPr>
            <a:lvl5pPr>
              <a:defRPr sz="1050">
                <a:solidFill>
                  <a:schemeClr val="tx2"/>
                </a:solidFill>
              </a:defRPr>
            </a:lvl5pPr>
            <a:lvl6pPr>
              <a:defRPr sz="1050">
                <a:solidFill>
                  <a:schemeClr val="tx2"/>
                </a:solidFill>
              </a:defRPr>
            </a:lvl6pPr>
            <a:lvl7pPr>
              <a:defRPr sz="1050">
                <a:solidFill>
                  <a:schemeClr val="tx2"/>
                </a:solidFill>
              </a:defRPr>
            </a:lvl7pPr>
            <a:lvl8pPr>
              <a:defRPr sz="1050">
                <a:solidFill>
                  <a:schemeClr val="tx2"/>
                </a:solidFill>
              </a:defRPr>
            </a:lvl8pPr>
            <a:lvl9pPr>
              <a:defRPr sz="105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305618" y="5262297"/>
            <a:ext cx="4402490" cy="689515"/>
          </a:xfrm>
        </p:spPr>
        <p:txBody>
          <a:bodyPr anchor="ctr">
            <a:normAutofit/>
          </a:bodyPr>
          <a:lstStyle>
            <a:lvl1pPr marL="0" indent="0" algn="r">
              <a:buNone/>
              <a:defRPr sz="825">
                <a:solidFill>
                  <a:schemeClr val="bg1"/>
                </a:solidFill>
              </a:defRPr>
            </a:lvl1pPr>
            <a:lvl2pPr marL="342900" indent="0">
              <a:buNone/>
              <a:defRPr sz="825"/>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2/13/2018</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35895" y="4693389"/>
            <a:ext cx="8272212" cy="566738"/>
          </a:xfrm>
        </p:spPr>
        <p:txBody>
          <a:bodyPr anchor="b">
            <a:normAutofit/>
          </a:bodyPr>
          <a:lstStyle>
            <a:lvl1pPr algn="l">
              <a:defRPr sz="18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35863" y="599725"/>
            <a:ext cx="8468144" cy="3557252"/>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435894" y="5260128"/>
            <a:ext cx="8272213" cy="598671"/>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330214" y="614407"/>
            <a:ext cx="8482004"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435894" y="702156"/>
            <a:ext cx="8272212"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1" y="599725"/>
            <a:ext cx="2180113"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1" y="675727"/>
            <a:ext cx="1503123"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81193" y="675727"/>
            <a:ext cx="592220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745255" y="5956138"/>
            <a:ext cx="996106" cy="365125"/>
          </a:xfrm>
        </p:spPr>
        <p:txBody>
          <a:bodyPr/>
          <a:lstStyle>
            <a:lvl1pPr>
              <a:defRPr>
                <a:solidFill>
                  <a:schemeClr val="accent1">
                    <a:lumMod val="75000"/>
                    <a:lumOff val="25000"/>
                  </a:schemeClr>
                </a:solidFill>
              </a:defRPr>
            </a:lvl1pPr>
          </a:lstStyle>
          <a:p>
            <a:fld id="{B61BEF0D-F0BB-DE4B-95CE-6DB70DBA9567}" type="datetimeFigureOut">
              <a:rPr lang="en-US" dirty="0"/>
              <a:pPr/>
              <a:t>2/13/2018</a:t>
            </a:fld>
            <a:endParaRPr lang="en-US" dirty="0"/>
          </a:p>
        </p:txBody>
      </p:sp>
      <p:sp>
        <p:nvSpPr>
          <p:cNvPr id="5" name="Footer Placeholder 4"/>
          <p:cNvSpPr>
            <a:spLocks noGrp="1"/>
          </p:cNvSpPr>
          <p:nvPr>
            <p:ph type="ftr" sz="quarter" idx="11"/>
          </p:nvPr>
        </p:nvSpPr>
        <p:spPr>
          <a:xfrm>
            <a:off x="581193" y="5951812"/>
            <a:ext cx="5922209" cy="365125"/>
          </a:xfrm>
        </p:spPr>
        <p:txBody>
          <a:bodyPr/>
          <a:lstStyle/>
          <a:p>
            <a:endParaRPr lang="en-US" dirty="0"/>
          </a:p>
        </p:txBody>
      </p:sp>
      <p:sp>
        <p:nvSpPr>
          <p:cNvPr id="6" name="Slide Number Placeholder 5"/>
          <p:cNvSpPr>
            <a:spLocks noGrp="1"/>
          </p:cNvSpPr>
          <p:nvPr>
            <p:ph type="sldNum" sz="quarter" idx="12"/>
          </p:nvPr>
        </p:nvSpPr>
        <p:spPr>
          <a:xfrm>
            <a:off x="7834962" y="5956138"/>
            <a:ext cx="873146"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35894" y="705124"/>
            <a:ext cx="8272212"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35894" y="2336003"/>
            <a:ext cx="8272212" cy="3522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04464" y="5956138"/>
            <a:ext cx="2133599" cy="365125"/>
          </a:xfrm>
          <a:prstGeom prst="rect">
            <a:avLst/>
          </a:prstGeom>
        </p:spPr>
        <p:txBody>
          <a:bodyPr vert="horz" lIns="91440" tIns="45720" rIns="91440" bIns="45720" rtlCol="0" anchor="ctr"/>
          <a:lstStyle>
            <a:lvl1pPr algn="r">
              <a:defRPr sz="675">
                <a:solidFill>
                  <a:schemeClr val="accent2"/>
                </a:solidFill>
              </a:defRPr>
            </a:lvl1pPr>
          </a:lstStyle>
          <a:p>
            <a:fld id="{B61BEF0D-F0BB-DE4B-95CE-6DB70DBA9567}" type="datetimeFigureOut">
              <a:rPr lang="en-US" dirty="0"/>
              <a:pPr/>
              <a:t>2/13/2018</a:t>
            </a:fld>
            <a:endParaRPr lang="en-US" dirty="0"/>
          </a:p>
        </p:txBody>
      </p:sp>
      <p:sp>
        <p:nvSpPr>
          <p:cNvPr id="5" name="Footer Placeholder 4"/>
          <p:cNvSpPr>
            <a:spLocks noGrp="1"/>
          </p:cNvSpPr>
          <p:nvPr>
            <p:ph type="ftr" sz="quarter" idx="3"/>
          </p:nvPr>
        </p:nvSpPr>
        <p:spPr>
          <a:xfrm>
            <a:off x="435894" y="5951812"/>
            <a:ext cx="5187908" cy="365125"/>
          </a:xfrm>
          <a:prstGeom prst="rect">
            <a:avLst/>
          </a:prstGeom>
        </p:spPr>
        <p:txBody>
          <a:bodyPr vert="horz" lIns="91440" tIns="45720" rIns="91440" bIns="45720" rtlCol="0" anchor="ctr"/>
          <a:lstStyle>
            <a:lvl1pPr algn="l">
              <a:defRPr sz="675"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7918725" y="5956138"/>
            <a:ext cx="789383" cy="365125"/>
          </a:xfrm>
          <a:prstGeom prst="rect">
            <a:avLst/>
          </a:prstGeom>
        </p:spPr>
        <p:txBody>
          <a:bodyPr vert="horz" lIns="91440" tIns="45720" rIns="91440" bIns="45720" rtlCol="0" anchor="ctr"/>
          <a:lstStyle>
            <a:lvl1pPr algn="r">
              <a:defRPr sz="675">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334901"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3181373"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42900" rtl="0" eaLnBrk="1" latinLnBrk="0" hangingPunct="1">
        <a:spcBef>
          <a:spcPct val="0"/>
        </a:spcBef>
        <a:buNone/>
        <a:defRPr sz="21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9500" indent="-22950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1350" kern="1200">
          <a:solidFill>
            <a:schemeClr val="tx2"/>
          </a:solidFill>
          <a:latin typeface="+mn-lt"/>
          <a:ea typeface="+mn-ea"/>
          <a:cs typeface="+mn-cs"/>
        </a:defRPr>
      </a:lvl1pPr>
      <a:lvl2pPr marL="472500" indent="-22950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2pPr>
      <a:lvl3pPr marL="675000" indent="-20250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1050" kern="1200">
          <a:solidFill>
            <a:schemeClr val="tx2"/>
          </a:solidFill>
          <a:latin typeface="+mn-lt"/>
          <a:ea typeface="+mn-ea"/>
          <a:cs typeface="+mn-cs"/>
        </a:defRPr>
      </a:lvl3pPr>
      <a:lvl4pPr marL="931500" indent="-17550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4pPr>
      <a:lvl5pPr marL="1201500" indent="-17550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5pPr>
      <a:lvl6pPr marL="1425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6pPr>
      <a:lvl7pPr marL="1650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7pPr>
      <a:lvl8pPr marL="1875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8pPr>
      <a:lvl9pPr marL="2100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www.hse.gov.uk/stress/"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5894" y="1555407"/>
            <a:ext cx="8245162" cy="555589"/>
          </a:xfrm>
        </p:spPr>
        <p:txBody>
          <a:bodyPr>
            <a:noAutofit/>
          </a:bodyPr>
          <a:lstStyle/>
          <a:p>
            <a:r>
              <a:rPr lang="en-GB" sz="3600" dirty="0"/>
              <a:t>Occupational psychology</a:t>
            </a:r>
          </a:p>
        </p:txBody>
      </p:sp>
      <p:sp>
        <p:nvSpPr>
          <p:cNvPr id="3" name="Subtitle 2"/>
          <p:cNvSpPr>
            <a:spLocks noGrp="1"/>
          </p:cNvSpPr>
          <p:nvPr>
            <p:ph type="subTitle" idx="1"/>
          </p:nvPr>
        </p:nvSpPr>
        <p:spPr>
          <a:xfrm>
            <a:off x="435895" y="2327239"/>
            <a:ext cx="8245160" cy="442741"/>
          </a:xfrm>
        </p:spPr>
        <p:txBody>
          <a:bodyPr>
            <a:normAutofit/>
          </a:bodyPr>
          <a:lstStyle/>
          <a:p>
            <a:r>
              <a:rPr lang="en-GB" sz="2100" dirty="0" smtClean="0"/>
              <a:t>Work related stress</a:t>
            </a:r>
            <a:endParaRPr lang="en-GB" sz="2100" dirty="0"/>
          </a:p>
        </p:txBody>
      </p:sp>
      <p:pic>
        <p:nvPicPr>
          <p:cNvPr id="4" name="Picture 3"/>
          <p:cNvPicPr>
            <a:picLocks noChangeAspect="1"/>
          </p:cNvPicPr>
          <p:nvPr/>
        </p:nvPicPr>
        <p:blipFill>
          <a:blip r:embed="rId2"/>
          <a:stretch>
            <a:fillRect/>
          </a:stretch>
        </p:blipFill>
        <p:spPr>
          <a:xfrm>
            <a:off x="3092302" y="3227062"/>
            <a:ext cx="3003698" cy="3003698"/>
          </a:xfrm>
          <a:prstGeom prst="rect">
            <a:avLst/>
          </a:prstGeom>
        </p:spPr>
      </p:pic>
    </p:spTree>
    <p:extLst>
      <p:ext uri="{BB962C8B-B14F-4D97-AF65-F5344CB8AC3E}">
        <p14:creationId xmlns:p14="http://schemas.microsoft.com/office/powerpoint/2010/main" val="227822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stress?</a:t>
            </a:r>
            <a:endParaRPr lang="en-GB" dirty="0"/>
          </a:p>
        </p:txBody>
      </p:sp>
      <p:sp>
        <p:nvSpPr>
          <p:cNvPr id="3" name="Content Placeholder 2"/>
          <p:cNvSpPr>
            <a:spLocks noGrp="1"/>
          </p:cNvSpPr>
          <p:nvPr>
            <p:ph idx="1"/>
          </p:nvPr>
        </p:nvSpPr>
        <p:spPr/>
        <p:txBody>
          <a:bodyPr>
            <a:normAutofit/>
          </a:bodyPr>
          <a:lstStyle/>
          <a:p>
            <a:r>
              <a:rPr lang="en-GB" sz="1800" dirty="0" smtClean="0"/>
              <a:t>A natural reaction to excessive pressure</a:t>
            </a:r>
          </a:p>
          <a:p>
            <a:r>
              <a:rPr lang="en-GB" sz="1800" dirty="0" smtClean="0"/>
              <a:t>When perceived demands exceed the individual’s ability to cope</a:t>
            </a:r>
          </a:p>
          <a:p>
            <a:r>
              <a:rPr lang="en-GB" sz="1800" dirty="0" smtClean="0"/>
              <a:t>It is not a disease but if excessive/prolonged can lead to mental and physical ill health</a:t>
            </a:r>
          </a:p>
          <a:p>
            <a:r>
              <a:rPr lang="en-GB" sz="1800" dirty="0" smtClean="0"/>
              <a:t>There is no such things as positive stress (only positive pressure) – stress is always negative</a:t>
            </a:r>
          </a:p>
          <a:p>
            <a:r>
              <a:rPr lang="en-GB" sz="1800" dirty="0" smtClean="0"/>
              <a:t>Stress-related disorders a DSM classification</a:t>
            </a:r>
          </a:p>
          <a:p>
            <a:endParaRPr lang="en-GB" sz="1800" dirty="0"/>
          </a:p>
          <a:p>
            <a:pPr marL="0" indent="0" algn="ctr">
              <a:buNone/>
            </a:pPr>
            <a:r>
              <a:rPr lang="en-GB" sz="1800" b="1" i="1" dirty="0" smtClean="0"/>
              <a:t>HSE Definition</a:t>
            </a:r>
          </a:p>
          <a:p>
            <a:pPr marL="0" indent="0" algn="ctr">
              <a:buNone/>
            </a:pPr>
            <a:r>
              <a:rPr lang="en-GB" sz="1800" b="1" i="1" dirty="0" smtClean="0"/>
              <a:t>Work-stress is the process that arises where work demands of various types and combinations exceed the person’s capacity and capability to cope.</a:t>
            </a:r>
            <a:endParaRPr lang="en-GB" sz="1800" b="1" i="1" dirty="0"/>
          </a:p>
        </p:txBody>
      </p:sp>
    </p:spTree>
    <p:extLst>
      <p:ext uri="{BB962C8B-B14F-4D97-AF65-F5344CB8AC3E}">
        <p14:creationId xmlns:p14="http://schemas.microsoft.com/office/powerpoint/2010/main" val="3643479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stress?</a:t>
            </a:r>
            <a:endParaRPr lang="en-GB" dirty="0"/>
          </a:p>
        </p:txBody>
      </p:sp>
      <p:sp>
        <p:nvSpPr>
          <p:cNvPr id="3" name="Content Placeholder 2"/>
          <p:cNvSpPr>
            <a:spLocks noGrp="1"/>
          </p:cNvSpPr>
          <p:nvPr>
            <p:ph idx="1"/>
          </p:nvPr>
        </p:nvSpPr>
        <p:spPr>
          <a:xfrm>
            <a:off x="435895" y="2180497"/>
            <a:ext cx="8272211" cy="4134959"/>
          </a:xfrm>
        </p:spPr>
        <p:txBody>
          <a:bodyPr>
            <a:normAutofit/>
          </a:bodyPr>
          <a:lstStyle/>
          <a:p>
            <a:r>
              <a:rPr lang="en-GB" sz="2000" dirty="0" err="1" smtClean="0"/>
              <a:t>Hinckle</a:t>
            </a:r>
            <a:r>
              <a:rPr lang="en-GB" sz="2000" dirty="0" smtClean="0"/>
              <a:t> (1973) - External forces exerting pressure upon an individual, producing strain</a:t>
            </a:r>
          </a:p>
          <a:p>
            <a:endParaRPr lang="en-GB" sz="2000" dirty="0" smtClean="0"/>
          </a:p>
          <a:p>
            <a:r>
              <a:rPr lang="en-GB" sz="2000" dirty="0" smtClean="0"/>
              <a:t>Cannon (1929) – defined stress in terms of the internal physiological state of people expose to threatening or exciting situations</a:t>
            </a:r>
          </a:p>
          <a:p>
            <a:pPr lvl="1"/>
            <a:r>
              <a:rPr lang="en-GB" sz="1850" dirty="0" smtClean="0"/>
              <a:t>‘Fight’ or ‘Flight’ occurs in stressful situations</a:t>
            </a:r>
          </a:p>
          <a:p>
            <a:pPr marL="243000" lvl="1" indent="0">
              <a:buNone/>
            </a:pPr>
            <a:endParaRPr lang="en-GB" sz="1850" dirty="0" smtClean="0"/>
          </a:p>
          <a:p>
            <a:r>
              <a:rPr lang="en-GB" sz="2000" dirty="0" err="1" smtClean="0"/>
              <a:t>Selye</a:t>
            </a:r>
            <a:r>
              <a:rPr lang="en-GB" sz="2000" dirty="0" smtClean="0"/>
              <a:t> (1946) provided a more elaborate model of the human response to stressors.</a:t>
            </a:r>
          </a:p>
          <a:p>
            <a:pPr lvl="1"/>
            <a:r>
              <a:rPr lang="en-GB" sz="1800" dirty="0" smtClean="0"/>
              <a:t>The General Adaptation Syndrome</a:t>
            </a:r>
            <a:endParaRPr lang="en-GB" sz="1800" dirty="0"/>
          </a:p>
        </p:txBody>
      </p:sp>
    </p:spTree>
    <p:extLst>
      <p:ext uri="{BB962C8B-B14F-4D97-AF65-F5344CB8AC3E}">
        <p14:creationId xmlns:p14="http://schemas.microsoft.com/office/powerpoint/2010/main" val="3146563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stress?</a:t>
            </a:r>
            <a:endParaRPr lang="en-GB" dirty="0"/>
          </a:p>
        </p:txBody>
      </p:sp>
      <p:sp>
        <p:nvSpPr>
          <p:cNvPr id="3" name="Content Placeholder 2"/>
          <p:cNvSpPr>
            <a:spLocks noGrp="1"/>
          </p:cNvSpPr>
          <p:nvPr>
            <p:ph idx="1"/>
          </p:nvPr>
        </p:nvSpPr>
        <p:spPr>
          <a:xfrm>
            <a:off x="435895" y="2180497"/>
            <a:ext cx="8272211" cy="4378799"/>
          </a:xfrm>
        </p:spPr>
        <p:txBody>
          <a:bodyPr>
            <a:normAutofit/>
          </a:bodyPr>
          <a:lstStyle/>
          <a:p>
            <a:pPr marL="342900" indent="-342900">
              <a:buAutoNum type="arabicParenR"/>
            </a:pPr>
            <a:r>
              <a:rPr lang="en-GB" sz="2000" dirty="0" smtClean="0"/>
              <a:t>Pressure caused by an outside stimulus</a:t>
            </a:r>
          </a:p>
          <a:p>
            <a:pPr marL="342900" indent="-342900">
              <a:buAutoNum type="arabicParenR"/>
            </a:pPr>
            <a:endParaRPr lang="en-GB" sz="2000" dirty="0"/>
          </a:p>
          <a:p>
            <a:r>
              <a:rPr lang="en-GB" sz="2000" dirty="0" smtClean="0"/>
              <a:t>Engineering model (physics)</a:t>
            </a:r>
          </a:p>
          <a:p>
            <a:r>
              <a:rPr lang="en-GB" sz="2000" dirty="0" smtClean="0"/>
              <a:t>External forces exert pressure and produce strain</a:t>
            </a:r>
          </a:p>
          <a:p>
            <a:pPr lvl="1"/>
            <a:r>
              <a:rPr lang="en-GB" sz="2000" dirty="0" smtClean="0"/>
              <a:t>E.g., focus on daily hassle/stressful life events</a:t>
            </a:r>
          </a:p>
          <a:p>
            <a:pPr lvl="1"/>
            <a:r>
              <a:rPr lang="en-GB" sz="2000" dirty="0" smtClean="0"/>
              <a:t>We can easily measure the stress a person is subjected to (</a:t>
            </a:r>
            <a:r>
              <a:rPr lang="en-GB" sz="2000" dirty="0" err="1" smtClean="0"/>
              <a:t>Hinckle</a:t>
            </a:r>
            <a:r>
              <a:rPr lang="en-GB" sz="2000" dirty="0" smtClean="0"/>
              <a:t>, 1973)</a:t>
            </a:r>
          </a:p>
          <a:p>
            <a:pPr lvl="1"/>
            <a:r>
              <a:rPr lang="en-GB" sz="2000" dirty="0" smtClean="0"/>
              <a:t>Does not take account for individual differences!</a:t>
            </a:r>
          </a:p>
          <a:p>
            <a:pPr lvl="1"/>
            <a:endParaRPr lang="en-GB" sz="2000" dirty="0" smtClean="0"/>
          </a:p>
          <a:p>
            <a:pPr lvl="1"/>
            <a:endParaRPr lang="en-GB" sz="2000" dirty="0"/>
          </a:p>
          <a:p>
            <a:endParaRPr lang="en-GB" sz="2000" dirty="0"/>
          </a:p>
        </p:txBody>
      </p:sp>
    </p:spTree>
    <p:extLst>
      <p:ext uri="{BB962C8B-B14F-4D97-AF65-F5344CB8AC3E}">
        <p14:creationId xmlns:p14="http://schemas.microsoft.com/office/powerpoint/2010/main" val="329454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stress?</a:t>
            </a:r>
            <a:endParaRPr lang="en-GB" dirty="0"/>
          </a:p>
        </p:txBody>
      </p:sp>
      <p:sp>
        <p:nvSpPr>
          <p:cNvPr id="3" name="Content Placeholder 2"/>
          <p:cNvSpPr>
            <a:spLocks noGrp="1"/>
          </p:cNvSpPr>
          <p:nvPr>
            <p:ph idx="1"/>
          </p:nvPr>
        </p:nvSpPr>
        <p:spPr/>
        <p:txBody>
          <a:bodyPr/>
          <a:lstStyle/>
          <a:p>
            <a:pPr marL="0" indent="0">
              <a:buNone/>
            </a:pPr>
            <a:r>
              <a:rPr lang="en-GB" sz="2000" dirty="0" smtClean="0">
                <a:solidFill>
                  <a:schemeClr val="accent1">
                    <a:lumMod val="75000"/>
                    <a:lumOff val="25000"/>
                  </a:schemeClr>
                </a:solidFill>
              </a:rPr>
              <a:t>2) </a:t>
            </a:r>
            <a:r>
              <a:rPr lang="en-GB" sz="2000" dirty="0" smtClean="0"/>
              <a:t>Cannon </a:t>
            </a:r>
            <a:r>
              <a:rPr lang="en-GB" sz="2000" dirty="0"/>
              <a:t>(1929) – ‘Fight’ </a:t>
            </a:r>
            <a:r>
              <a:rPr lang="en-GB" sz="2000" dirty="0" smtClean="0"/>
              <a:t>or </a:t>
            </a:r>
            <a:r>
              <a:rPr lang="en-GB" sz="2000" dirty="0"/>
              <a:t>‘Flight’ occurs under stressful situations</a:t>
            </a:r>
          </a:p>
          <a:p>
            <a:endParaRPr lang="en-GB" sz="2000" dirty="0" smtClean="0"/>
          </a:p>
          <a:p>
            <a:r>
              <a:rPr lang="en-GB" sz="2000" dirty="0" smtClean="0"/>
              <a:t>Defines stress </a:t>
            </a:r>
            <a:r>
              <a:rPr lang="en-GB" sz="2000" dirty="0"/>
              <a:t>in terms of the internal physiological state of people expose to threatening or exciting </a:t>
            </a:r>
            <a:r>
              <a:rPr lang="en-GB" sz="2000" dirty="0" smtClean="0"/>
              <a:t>situations</a:t>
            </a:r>
          </a:p>
          <a:p>
            <a:endParaRPr lang="en-GB" sz="1800" dirty="0"/>
          </a:p>
          <a:p>
            <a:r>
              <a:rPr lang="en-GB" sz="2000" dirty="0" err="1"/>
              <a:t>Selye</a:t>
            </a:r>
            <a:r>
              <a:rPr lang="en-GB" sz="2000" dirty="0"/>
              <a:t> (1946) provided a more elaborate model of the human response to stressors.</a:t>
            </a:r>
          </a:p>
          <a:p>
            <a:pPr lvl="1"/>
            <a:r>
              <a:rPr lang="en-GB" sz="1800" dirty="0"/>
              <a:t>The General Adaptation Syndrome</a:t>
            </a:r>
          </a:p>
          <a:p>
            <a:endParaRPr lang="en-GB" dirty="0"/>
          </a:p>
        </p:txBody>
      </p:sp>
    </p:spTree>
    <p:extLst>
      <p:ext uri="{BB962C8B-B14F-4D97-AF65-F5344CB8AC3E}">
        <p14:creationId xmlns:p14="http://schemas.microsoft.com/office/powerpoint/2010/main" val="2044955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Selye’s</a:t>
            </a:r>
            <a:r>
              <a:rPr lang="en-GB" dirty="0" smtClean="0"/>
              <a:t> 1946 General adaptation syndrome</a:t>
            </a:r>
            <a:endParaRPr lang="en-GB" dirty="0"/>
          </a:p>
        </p:txBody>
      </p:sp>
      <p:sp>
        <p:nvSpPr>
          <p:cNvPr id="3" name="Content Placeholder 2"/>
          <p:cNvSpPr>
            <a:spLocks noGrp="1"/>
          </p:cNvSpPr>
          <p:nvPr>
            <p:ph idx="1"/>
          </p:nvPr>
        </p:nvSpPr>
        <p:spPr>
          <a:xfrm>
            <a:off x="435895" y="2180497"/>
            <a:ext cx="8272211" cy="4110575"/>
          </a:xfrm>
        </p:spPr>
        <p:txBody>
          <a:bodyPr>
            <a:noAutofit/>
          </a:bodyPr>
          <a:lstStyle/>
          <a:p>
            <a:r>
              <a:rPr lang="en-GB" sz="1800" dirty="0" smtClean="0"/>
              <a:t>Stress response involves three stages:</a:t>
            </a:r>
          </a:p>
          <a:p>
            <a:endParaRPr lang="en-GB" sz="1800" dirty="0"/>
          </a:p>
          <a:p>
            <a:pPr marL="342900" indent="-342900">
              <a:buAutoNum type="arabicParenR"/>
            </a:pPr>
            <a:r>
              <a:rPr lang="en-GB" sz="1800" b="1" dirty="0" smtClean="0">
                <a:solidFill>
                  <a:schemeClr val="accent1">
                    <a:lumMod val="75000"/>
                    <a:lumOff val="25000"/>
                  </a:schemeClr>
                </a:solidFill>
              </a:rPr>
              <a:t>ALARM REACTION:</a:t>
            </a:r>
          </a:p>
          <a:p>
            <a:pPr lvl="1"/>
            <a:r>
              <a:rPr lang="en-GB" sz="1800" dirty="0" smtClean="0"/>
              <a:t>Lowered resistance initially, followed by the activation of defence mechanisms (</a:t>
            </a:r>
            <a:r>
              <a:rPr lang="en-GB" sz="1800" dirty="0" err="1" smtClean="0"/>
              <a:t>e,g</a:t>
            </a:r>
            <a:r>
              <a:rPr lang="en-GB" sz="1800" dirty="0" smtClean="0"/>
              <a:t>,, adrenalin)</a:t>
            </a:r>
          </a:p>
          <a:p>
            <a:pPr lvl="1"/>
            <a:endParaRPr lang="en-GB" sz="1800" dirty="0"/>
          </a:p>
          <a:p>
            <a:pPr marL="342900" indent="-342900">
              <a:buFont typeface="+mj-lt"/>
              <a:buAutoNum type="arabicParenR"/>
            </a:pPr>
            <a:r>
              <a:rPr lang="en-GB" sz="1800" b="1" dirty="0" smtClean="0">
                <a:solidFill>
                  <a:schemeClr val="accent1">
                    <a:lumMod val="75000"/>
                    <a:lumOff val="25000"/>
                  </a:schemeClr>
                </a:solidFill>
              </a:rPr>
              <a:t>RESISTANCE:</a:t>
            </a:r>
          </a:p>
          <a:p>
            <a:pPr lvl="1"/>
            <a:r>
              <a:rPr lang="en-GB" sz="1800" dirty="0" smtClean="0"/>
              <a:t>Stage of max. adaptation and hopefully the successful return to equilibrium. This will not happen if the stress agent continues. They will move on to the next stage.</a:t>
            </a:r>
          </a:p>
          <a:p>
            <a:pPr lvl="1"/>
            <a:endParaRPr lang="en-GB" sz="1800" dirty="0"/>
          </a:p>
          <a:p>
            <a:pPr marL="342900" indent="-342900">
              <a:buFont typeface="+mj-lt"/>
              <a:buAutoNum type="arabicParenR"/>
            </a:pPr>
            <a:r>
              <a:rPr lang="en-GB" sz="1800" b="1" dirty="0" smtClean="0">
                <a:solidFill>
                  <a:schemeClr val="accent1">
                    <a:lumMod val="75000"/>
                    <a:lumOff val="25000"/>
                  </a:schemeClr>
                </a:solidFill>
              </a:rPr>
              <a:t>EXHAUSTION:</a:t>
            </a:r>
          </a:p>
          <a:p>
            <a:pPr lvl="1"/>
            <a:r>
              <a:rPr lang="en-GB" sz="1800" dirty="0" smtClean="0"/>
              <a:t>Failure of defence/adaptive mechanisms</a:t>
            </a:r>
            <a:endParaRPr lang="en-GB" sz="1800" dirty="0"/>
          </a:p>
        </p:txBody>
      </p:sp>
    </p:spTree>
    <p:extLst>
      <p:ext uri="{BB962C8B-B14F-4D97-AF65-F5344CB8AC3E}">
        <p14:creationId xmlns:p14="http://schemas.microsoft.com/office/powerpoint/2010/main" val="12243501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 as a transaction</a:t>
            </a:r>
            <a:endParaRPr lang="en-GB" dirty="0"/>
          </a:p>
        </p:txBody>
      </p:sp>
      <p:sp>
        <p:nvSpPr>
          <p:cNvPr id="3" name="Content Placeholder 2"/>
          <p:cNvSpPr>
            <a:spLocks noGrp="1"/>
          </p:cNvSpPr>
          <p:nvPr>
            <p:ph idx="1"/>
          </p:nvPr>
        </p:nvSpPr>
        <p:spPr/>
        <p:txBody>
          <a:bodyPr>
            <a:normAutofit/>
          </a:bodyPr>
          <a:lstStyle/>
          <a:p>
            <a:r>
              <a:rPr lang="en-GB" sz="2400" dirty="0" smtClean="0"/>
              <a:t>Psychological emphasis – Stress exists when the person FEELS they cannot cope with the demands of the environment</a:t>
            </a:r>
          </a:p>
          <a:p>
            <a:endParaRPr lang="en-GB" sz="2400" dirty="0"/>
          </a:p>
          <a:p>
            <a:r>
              <a:rPr lang="en-GB" sz="2400" dirty="0" smtClean="0"/>
              <a:t>Interaction of person and environment</a:t>
            </a:r>
          </a:p>
          <a:p>
            <a:endParaRPr lang="en-GB" sz="2400" dirty="0" smtClean="0"/>
          </a:p>
          <a:p>
            <a:r>
              <a:rPr lang="en-GB" sz="2400" dirty="0" smtClean="0"/>
              <a:t>Transactional model of stress and coping (Lazarus &amp; </a:t>
            </a:r>
            <a:r>
              <a:rPr lang="en-GB" sz="2400" dirty="0" err="1" smtClean="0"/>
              <a:t>Folkman</a:t>
            </a:r>
            <a:r>
              <a:rPr lang="en-GB" sz="2400" dirty="0" smtClean="0"/>
              <a:t>, 1984).</a:t>
            </a:r>
          </a:p>
          <a:p>
            <a:pPr lvl="1"/>
            <a:r>
              <a:rPr lang="en-GB" sz="2000" dirty="0" smtClean="0"/>
              <a:t>Importance of </a:t>
            </a:r>
            <a:r>
              <a:rPr lang="en-GB" sz="2000" b="1" i="1" dirty="0" smtClean="0"/>
              <a:t>cognitive appraisals</a:t>
            </a:r>
            <a:endParaRPr lang="en-GB" sz="2000" dirty="0"/>
          </a:p>
        </p:txBody>
      </p:sp>
    </p:spTree>
    <p:extLst>
      <p:ext uri="{BB962C8B-B14F-4D97-AF65-F5344CB8AC3E}">
        <p14:creationId xmlns:p14="http://schemas.microsoft.com/office/powerpoint/2010/main" val="31116460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Shape 422"/>
          <p:cNvSpPr txBox="1">
            <a:spLocks noGrp="1"/>
          </p:cNvSpPr>
          <p:nvPr>
            <p:ph type="title"/>
          </p:nvPr>
        </p:nvSpPr>
        <p:spPr>
          <a:xfrm>
            <a:off x="347472" y="689165"/>
            <a:ext cx="8229600" cy="1143000"/>
          </a:xfrm>
          <a:prstGeom prst="rect">
            <a:avLst/>
          </a:prstGeom>
        </p:spPr>
        <p:txBody>
          <a:bodyPr lIns="91425" tIns="91425" rIns="91425" bIns="91425" anchor="ctr" anchorCtr="0">
            <a:noAutofit/>
          </a:bodyPr>
          <a:lstStyle/>
          <a:p>
            <a:pPr rtl="0">
              <a:spcBef>
                <a:spcPts val="0"/>
              </a:spcBef>
              <a:buNone/>
            </a:pPr>
            <a:r>
              <a:rPr lang="en-GB" dirty="0"/>
              <a:t>The transactional model of stress and coping</a:t>
            </a:r>
          </a:p>
          <a:p>
            <a:pPr>
              <a:spcBef>
                <a:spcPts val="0"/>
              </a:spcBef>
              <a:buNone/>
            </a:pPr>
            <a:r>
              <a:rPr lang="en-GB" dirty="0"/>
              <a:t>(Lazarus &amp; </a:t>
            </a:r>
            <a:r>
              <a:rPr lang="en-GB" dirty="0" err="1"/>
              <a:t>Folkman</a:t>
            </a:r>
            <a:r>
              <a:rPr lang="en-GB" dirty="0"/>
              <a:t>, 1984)</a:t>
            </a:r>
          </a:p>
        </p:txBody>
      </p:sp>
      <p:sp>
        <p:nvSpPr>
          <p:cNvPr id="423" name="Shape 423"/>
          <p:cNvSpPr txBox="1">
            <a:spLocks noGrp="1"/>
          </p:cNvSpPr>
          <p:nvPr>
            <p:ph type="body" idx="1"/>
          </p:nvPr>
        </p:nvSpPr>
        <p:spPr>
          <a:xfrm>
            <a:off x="457200" y="2218944"/>
            <a:ext cx="8229600" cy="3907356"/>
          </a:xfrm>
          <a:prstGeom prst="rect">
            <a:avLst/>
          </a:prstGeom>
        </p:spPr>
        <p:txBody>
          <a:bodyPr lIns="91425" tIns="91425" rIns="91425" bIns="91425" anchor="t" anchorCtr="0">
            <a:noAutofit/>
          </a:bodyPr>
          <a:lstStyle/>
          <a:p>
            <a:pPr marL="457200" lvl="0" indent="-368300" rtl="0">
              <a:spcBef>
                <a:spcPts val="0"/>
              </a:spcBef>
              <a:buClr>
                <a:schemeClr val="dk1"/>
              </a:buClr>
              <a:buSzPct val="100000"/>
              <a:buFont typeface="Arial"/>
              <a:buChar char="-"/>
            </a:pPr>
            <a:r>
              <a:rPr lang="en-GB" sz="2200" dirty="0"/>
              <a:t>According to the transactional model, the stress and coping process involves two main elements:</a:t>
            </a:r>
          </a:p>
          <a:p>
            <a:pPr marL="0" indent="0" rtl="0">
              <a:spcBef>
                <a:spcPts val="0"/>
              </a:spcBef>
              <a:buNone/>
            </a:pPr>
            <a:endParaRPr sz="1800" dirty="0"/>
          </a:p>
          <a:p>
            <a:pPr marL="0" indent="0" rtl="0">
              <a:spcBef>
                <a:spcPts val="0"/>
              </a:spcBef>
              <a:buNone/>
            </a:pPr>
            <a:endParaRPr sz="1800" dirty="0"/>
          </a:p>
          <a:p>
            <a:pPr marL="0" indent="0" rtl="0">
              <a:spcBef>
                <a:spcPts val="0"/>
              </a:spcBef>
              <a:buNone/>
            </a:pPr>
            <a:endParaRPr sz="1800" dirty="0"/>
          </a:p>
          <a:p>
            <a:pPr marL="0" indent="0" rtl="0">
              <a:spcBef>
                <a:spcPts val="0"/>
              </a:spcBef>
              <a:buNone/>
            </a:pPr>
            <a:endParaRPr sz="1800" dirty="0"/>
          </a:p>
          <a:p>
            <a:pPr marL="0" indent="0" rtl="0">
              <a:spcBef>
                <a:spcPts val="0"/>
              </a:spcBef>
              <a:buNone/>
            </a:pPr>
            <a:r>
              <a:rPr lang="en-GB" sz="2200" dirty="0"/>
              <a:t>This process of evaluation is known as </a:t>
            </a:r>
            <a:r>
              <a:rPr lang="en-GB" sz="2200" b="1" dirty="0"/>
              <a:t>Cognitive Appraisal</a:t>
            </a:r>
          </a:p>
          <a:p>
            <a:pPr marL="0" indent="0" rtl="0">
              <a:spcBef>
                <a:spcPts val="0"/>
              </a:spcBef>
              <a:buNone/>
            </a:pPr>
            <a:endParaRPr sz="1800" b="1" dirty="0"/>
          </a:p>
          <a:p>
            <a:pPr marL="914400" lvl="0" indent="-342900">
              <a:spcBef>
                <a:spcPts val="0"/>
              </a:spcBef>
              <a:buClr>
                <a:schemeClr val="dk1"/>
              </a:buClr>
              <a:buSzPct val="100000"/>
              <a:buFont typeface="Arial"/>
              <a:buChar char="-"/>
            </a:pPr>
            <a:r>
              <a:rPr lang="en-GB" sz="1800" dirty="0"/>
              <a:t>an individual's evaluation of the meaning of a particular encounter for well-being</a:t>
            </a:r>
          </a:p>
        </p:txBody>
      </p:sp>
      <p:sp>
        <p:nvSpPr>
          <p:cNvPr id="424" name="Shape 424"/>
          <p:cNvSpPr/>
          <p:nvPr/>
        </p:nvSpPr>
        <p:spPr>
          <a:xfrm>
            <a:off x="1001449" y="3312424"/>
            <a:ext cx="3079199" cy="820664"/>
          </a:xfrm>
          <a:prstGeom prst="roundRect">
            <a:avLst>
              <a:gd name="adj" fmla="val 16667"/>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algn="ctr">
              <a:spcBef>
                <a:spcPts val="0"/>
              </a:spcBef>
              <a:buNone/>
            </a:pPr>
            <a:r>
              <a:rPr lang="en-GB" dirty="0"/>
              <a:t>an </a:t>
            </a:r>
            <a:r>
              <a:rPr lang="en-GB" b="1" dirty="0"/>
              <a:t>evaluation</a:t>
            </a:r>
            <a:r>
              <a:rPr lang="en-GB" dirty="0"/>
              <a:t> of a situation that produces negative emotions</a:t>
            </a:r>
          </a:p>
        </p:txBody>
      </p:sp>
      <p:sp>
        <p:nvSpPr>
          <p:cNvPr id="425" name="Shape 425"/>
          <p:cNvSpPr/>
          <p:nvPr/>
        </p:nvSpPr>
        <p:spPr>
          <a:xfrm>
            <a:off x="5106924" y="3312424"/>
            <a:ext cx="2950800" cy="820664"/>
          </a:xfrm>
          <a:prstGeom prst="roundRect">
            <a:avLst>
              <a:gd name="adj" fmla="val 16667"/>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GB" dirty="0"/>
              <a:t>coping efforts which attempt to reduce these negative emotions</a:t>
            </a:r>
          </a:p>
        </p:txBody>
      </p:sp>
    </p:spTree>
    <p:extLst>
      <p:ext uri="{BB962C8B-B14F-4D97-AF65-F5344CB8AC3E}">
        <p14:creationId xmlns:p14="http://schemas.microsoft.com/office/powerpoint/2010/main" val="237800032"/>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4"/>
                                        </p:tgtEl>
                                        <p:attrNameLst>
                                          <p:attrName>style.visibility</p:attrName>
                                        </p:attrNameLst>
                                      </p:cBhvr>
                                      <p:to>
                                        <p:strVal val="visible"/>
                                      </p:to>
                                    </p:set>
                                    <p:animEffect transition="in" filter="fade">
                                      <p:cBhvr>
                                        <p:cTn id="7" dur="1000"/>
                                        <p:tgtEl>
                                          <p:spTgt spid="4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5"/>
                                        </p:tgtEl>
                                        <p:attrNameLst>
                                          <p:attrName>style.visibility</p:attrName>
                                        </p:attrNameLst>
                                      </p:cBhvr>
                                      <p:to>
                                        <p:strVal val="visible"/>
                                      </p:to>
                                    </p:set>
                                    <p:animEffect transition="in" filter="fade">
                                      <p:cBhvr>
                                        <p:cTn id="12" dur="1000"/>
                                        <p:tgtEl>
                                          <p:spTgt spid="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Transactional model of stress and coping</a:t>
            </a:r>
            <a:br>
              <a:rPr lang="en-GB" dirty="0" smtClean="0"/>
            </a:br>
            <a:r>
              <a:rPr lang="en-GB" dirty="0" smtClean="0"/>
              <a:t>(Lazarus &amp; </a:t>
            </a:r>
            <a:r>
              <a:rPr lang="en-GB" dirty="0" err="1" smtClean="0"/>
              <a:t>Folkman</a:t>
            </a:r>
            <a:r>
              <a:rPr lang="en-GB" dirty="0" smtClean="0"/>
              <a:t>, 1984)</a:t>
            </a:r>
            <a:endParaRPr lang="en-GB" dirty="0"/>
          </a:p>
        </p:txBody>
      </p:sp>
      <p:sp>
        <p:nvSpPr>
          <p:cNvPr id="3" name="Content Placeholder 2"/>
          <p:cNvSpPr>
            <a:spLocks noGrp="1"/>
          </p:cNvSpPr>
          <p:nvPr>
            <p:ph idx="1"/>
          </p:nvPr>
        </p:nvSpPr>
        <p:spPr/>
        <p:txBody>
          <a:bodyPr/>
          <a:lstStyle/>
          <a:p>
            <a:pPr marL="419100" indent="-342900">
              <a:spcBef>
                <a:spcPts val="0"/>
              </a:spcBef>
              <a:buClr>
                <a:schemeClr val="dk1"/>
              </a:buClr>
              <a:buSzPct val="100000"/>
            </a:pPr>
            <a:endParaRPr lang="en-GB" sz="2000" dirty="0" smtClean="0"/>
          </a:p>
          <a:p>
            <a:pPr marL="419100" indent="-342900">
              <a:spcBef>
                <a:spcPts val="0"/>
              </a:spcBef>
              <a:buClr>
                <a:schemeClr val="dk1"/>
              </a:buClr>
              <a:buSzPct val="100000"/>
            </a:pPr>
            <a:r>
              <a:rPr lang="en-GB" sz="2000" dirty="0" smtClean="0"/>
              <a:t>Stress </a:t>
            </a:r>
            <a:r>
              <a:rPr lang="en-GB" sz="2000" dirty="0"/>
              <a:t>is a result of an interaction between an individual’s characteristics and appraisals, the external or internal event (stressor) environment, and the internal or external resources a person has available to them.</a:t>
            </a:r>
          </a:p>
          <a:p>
            <a:pPr marL="0" indent="0">
              <a:spcBef>
                <a:spcPts val="0"/>
              </a:spcBef>
              <a:buNone/>
            </a:pPr>
            <a:endParaRPr lang="en-GB" sz="2000" dirty="0"/>
          </a:p>
          <a:p>
            <a:pPr marL="0" lvl="0" indent="0" algn="ctr">
              <a:spcBef>
                <a:spcPts val="0"/>
              </a:spcBef>
              <a:buNone/>
            </a:pPr>
            <a:endParaRPr lang="en-GB" sz="2000" dirty="0"/>
          </a:p>
          <a:p>
            <a:pPr marL="0" lvl="0" indent="0" algn="ctr">
              <a:spcBef>
                <a:spcPts val="0"/>
              </a:spcBef>
              <a:buNone/>
            </a:pPr>
            <a:r>
              <a:rPr lang="en-GB" sz="2000" dirty="0"/>
              <a:t>Lazarus’s initial model maintained that when individuals confront a new or changing environment they engage in a process of </a:t>
            </a:r>
            <a:r>
              <a:rPr lang="en-GB" sz="2000" b="1" dirty="0"/>
              <a:t>appraisal</a:t>
            </a:r>
            <a:r>
              <a:rPr lang="en-GB" sz="2000" dirty="0"/>
              <a:t>, which is of two types: Primary and Secondary</a:t>
            </a:r>
          </a:p>
          <a:p>
            <a:endParaRPr lang="en-GB" dirty="0"/>
          </a:p>
        </p:txBody>
      </p:sp>
    </p:spTree>
    <p:extLst>
      <p:ext uri="{BB962C8B-B14F-4D97-AF65-F5344CB8AC3E}">
        <p14:creationId xmlns:p14="http://schemas.microsoft.com/office/powerpoint/2010/main" val="37444691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Shape 438"/>
          <p:cNvSpPr txBox="1">
            <a:spLocks noGrp="1"/>
          </p:cNvSpPr>
          <p:nvPr>
            <p:ph type="title"/>
          </p:nvPr>
        </p:nvSpPr>
        <p:spPr>
          <a:xfrm>
            <a:off x="457200" y="701357"/>
            <a:ext cx="8229600" cy="1143000"/>
          </a:xfrm>
          <a:prstGeom prst="rect">
            <a:avLst/>
          </a:prstGeom>
        </p:spPr>
        <p:txBody>
          <a:bodyPr lIns="91425" tIns="91425" rIns="91425" bIns="91425" anchor="ctr" anchorCtr="0">
            <a:noAutofit/>
          </a:bodyPr>
          <a:lstStyle/>
          <a:p>
            <a:pPr lvl="0" rtl="0">
              <a:spcBef>
                <a:spcPts val="0"/>
              </a:spcBef>
              <a:buClr>
                <a:schemeClr val="dk1"/>
              </a:buClr>
              <a:buSzPct val="36666"/>
              <a:buFont typeface="Arial"/>
              <a:buNone/>
            </a:pPr>
            <a:r>
              <a:rPr lang="en-GB" dirty="0"/>
              <a:t>The transactional model of stress and coping</a:t>
            </a:r>
          </a:p>
          <a:p>
            <a:pPr lvl="0">
              <a:spcBef>
                <a:spcPts val="0"/>
              </a:spcBef>
              <a:buClr>
                <a:schemeClr val="dk1"/>
              </a:buClr>
              <a:buSzPct val="36666"/>
              <a:buFont typeface="Arial"/>
              <a:buNone/>
            </a:pPr>
            <a:r>
              <a:rPr lang="en-GB" dirty="0"/>
              <a:t>(Lazarus &amp; </a:t>
            </a:r>
            <a:r>
              <a:rPr lang="en-GB" dirty="0" err="1"/>
              <a:t>Folkman</a:t>
            </a:r>
            <a:r>
              <a:rPr lang="en-GB" dirty="0"/>
              <a:t>, 1984)</a:t>
            </a:r>
          </a:p>
        </p:txBody>
      </p:sp>
      <p:sp>
        <p:nvSpPr>
          <p:cNvPr id="439" name="Shape 439"/>
          <p:cNvSpPr txBox="1">
            <a:spLocks noGrp="1"/>
          </p:cNvSpPr>
          <p:nvPr>
            <p:ph type="body" idx="1"/>
          </p:nvPr>
        </p:nvSpPr>
        <p:spPr>
          <a:xfrm>
            <a:off x="457200" y="2133600"/>
            <a:ext cx="8229600" cy="4352544"/>
          </a:xfrm>
          <a:prstGeom prst="rect">
            <a:avLst/>
          </a:prstGeom>
        </p:spPr>
        <p:txBody>
          <a:bodyPr lIns="91425" tIns="91425" rIns="91425" bIns="91425" anchor="t" anchorCtr="0">
            <a:noAutofit/>
          </a:bodyPr>
          <a:lstStyle/>
          <a:p>
            <a:pPr marL="457200" lvl="0" indent="-368300" rtl="0">
              <a:spcBef>
                <a:spcPts val="0"/>
              </a:spcBef>
              <a:buClr>
                <a:schemeClr val="dk1"/>
              </a:buClr>
              <a:buSzPct val="100000"/>
              <a:buFont typeface="Arial"/>
              <a:buAutoNum type="arabicParenR"/>
            </a:pPr>
            <a:r>
              <a:rPr lang="en-GB" sz="2200" b="1" dirty="0"/>
              <a:t>Primary Appraisal</a:t>
            </a:r>
          </a:p>
          <a:p>
            <a:pPr marL="914400" lvl="1" indent="-368300" rtl="0">
              <a:spcBef>
                <a:spcPts val="0"/>
              </a:spcBef>
              <a:buClr>
                <a:schemeClr val="dk1"/>
              </a:buClr>
              <a:buSzPct val="100000"/>
              <a:buFont typeface="Arial"/>
              <a:buAutoNum type="alphaLcParenR"/>
            </a:pPr>
            <a:r>
              <a:rPr lang="en-GB" sz="2200" i="1" dirty="0"/>
              <a:t>What is at stake in this encounter?</a:t>
            </a:r>
          </a:p>
          <a:p>
            <a:pPr marL="914400" lvl="1" indent="-368300" rtl="0">
              <a:spcBef>
                <a:spcPts val="0"/>
              </a:spcBef>
              <a:buClr>
                <a:schemeClr val="dk1"/>
              </a:buClr>
              <a:buSzPct val="100000"/>
              <a:buFont typeface="Arial"/>
              <a:buAutoNum type="alphaLcParenR"/>
            </a:pPr>
            <a:r>
              <a:rPr lang="en-GB" sz="2200" dirty="0"/>
              <a:t>Motivational relevance</a:t>
            </a:r>
          </a:p>
          <a:p>
            <a:pPr marL="914400" lvl="1" indent="-368300" rtl="0">
              <a:spcBef>
                <a:spcPts val="0"/>
              </a:spcBef>
              <a:buClr>
                <a:schemeClr val="dk1"/>
              </a:buClr>
              <a:buSzPct val="100000"/>
              <a:buFont typeface="Arial"/>
              <a:buAutoNum type="alphaLcParenR"/>
            </a:pPr>
            <a:r>
              <a:rPr lang="en-GB" sz="2200" dirty="0"/>
              <a:t>Motivational congruence</a:t>
            </a:r>
          </a:p>
          <a:p>
            <a:pPr marL="0" indent="0" rtl="0">
              <a:spcBef>
                <a:spcPts val="0"/>
              </a:spcBef>
              <a:buNone/>
            </a:pPr>
            <a:endParaRPr sz="2200" dirty="0"/>
          </a:p>
          <a:p>
            <a:pPr marL="0" lvl="0" indent="0" rtl="0">
              <a:spcBef>
                <a:spcPts val="0"/>
              </a:spcBef>
              <a:buNone/>
            </a:pPr>
            <a:endParaRPr sz="2200" dirty="0"/>
          </a:p>
          <a:p>
            <a:pPr marL="457200" lvl="0" indent="-368300" rtl="0">
              <a:spcBef>
                <a:spcPts val="0"/>
              </a:spcBef>
              <a:buClr>
                <a:schemeClr val="dk1"/>
              </a:buClr>
              <a:buSzPct val="100000"/>
              <a:buFont typeface="Arial"/>
              <a:buAutoNum type="arabicParenR"/>
            </a:pPr>
            <a:r>
              <a:rPr lang="en-GB" sz="2200" b="1" dirty="0"/>
              <a:t>Secondary Appraisal</a:t>
            </a:r>
          </a:p>
          <a:p>
            <a:pPr marL="914400" lvl="1" indent="-368300" rtl="0">
              <a:spcBef>
                <a:spcPts val="0"/>
              </a:spcBef>
              <a:buClr>
                <a:schemeClr val="dk1"/>
              </a:buClr>
              <a:buSzPct val="100000"/>
              <a:buFont typeface="Arial"/>
              <a:buAutoNum type="alphaLcParenR"/>
            </a:pPr>
            <a:r>
              <a:rPr lang="en-GB" sz="2200" i="1" dirty="0"/>
              <a:t>What can I do to cope and how effective will this be?</a:t>
            </a:r>
          </a:p>
          <a:p>
            <a:pPr marL="914400" lvl="1" indent="-368300" rtl="0">
              <a:spcBef>
                <a:spcPts val="0"/>
              </a:spcBef>
              <a:buClr>
                <a:schemeClr val="dk1"/>
              </a:buClr>
              <a:buSzPct val="100000"/>
              <a:buFont typeface="Arial"/>
              <a:buAutoNum type="alphaLcParenR"/>
            </a:pPr>
            <a:r>
              <a:rPr lang="en-GB" sz="2200" dirty="0"/>
              <a:t>Emotion-focused coping potential</a:t>
            </a:r>
          </a:p>
          <a:p>
            <a:pPr marL="914400" lvl="1" indent="-368300">
              <a:spcBef>
                <a:spcPts val="0"/>
              </a:spcBef>
              <a:buClr>
                <a:schemeClr val="dk1"/>
              </a:buClr>
              <a:buSzPct val="100000"/>
              <a:buFont typeface="Arial"/>
              <a:buAutoNum type="alphaLcParenR"/>
            </a:pPr>
            <a:r>
              <a:rPr lang="en-GB" sz="2200" dirty="0"/>
              <a:t>Problem-focused coping potential</a:t>
            </a:r>
          </a:p>
        </p:txBody>
      </p:sp>
      <p:sp>
        <p:nvSpPr>
          <p:cNvPr id="2" name="Rounded Rectangle 1"/>
          <p:cNvSpPr/>
          <p:nvPr/>
        </p:nvSpPr>
        <p:spPr>
          <a:xfrm>
            <a:off x="6053328" y="2133600"/>
            <a:ext cx="2633472" cy="1719072"/>
          </a:xfrm>
          <a:prstGeom prst="roundRect">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Three kinds of stressor:</a:t>
            </a:r>
          </a:p>
          <a:p>
            <a:pPr marL="342900" indent="-342900" algn="ctr">
              <a:buAutoNum type="arabicParenR"/>
            </a:pPr>
            <a:r>
              <a:rPr lang="en-GB" dirty="0" smtClean="0">
                <a:solidFill>
                  <a:schemeClr val="accent2">
                    <a:lumMod val="75000"/>
                  </a:schemeClr>
                </a:solidFill>
              </a:rPr>
              <a:t>Pose harm</a:t>
            </a:r>
          </a:p>
          <a:p>
            <a:pPr marL="342900" indent="-342900" algn="ctr">
              <a:buAutoNum type="arabicParenR"/>
            </a:pPr>
            <a:r>
              <a:rPr lang="en-GB" dirty="0" smtClean="0">
                <a:solidFill>
                  <a:schemeClr val="accent2">
                    <a:lumMod val="75000"/>
                  </a:schemeClr>
                </a:solidFill>
              </a:rPr>
              <a:t>Threaten</a:t>
            </a:r>
          </a:p>
          <a:p>
            <a:pPr marL="342900" indent="-342900" algn="ctr">
              <a:buAutoNum type="arabicParenR"/>
            </a:pPr>
            <a:r>
              <a:rPr lang="en-GB" dirty="0" smtClean="0">
                <a:solidFill>
                  <a:schemeClr val="accent2">
                    <a:lumMod val="75000"/>
                  </a:schemeClr>
                </a:solidFill>
              </a:rPr>
              <a:t>Challenge</a:t>
            </a:r>
          </a:p>
        </p:txBody>
      </p:sp>
      <p:cxnSp>
        <p:nvCxnSpPr>
          <p:cNvPr id="4" name="Straight Arrow Connector 3"/>
          <p:cNvCxnSpPr/>
          <p:nvPr/>
        </p:nvCxnSpPr>
        <p:spPr>
          <a:xfrm>
            <a:off x="3560064" y="2401824"/>
            <a:ext cx="23286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417240"/>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spcBef>
                <a:spcPts val="0"/>
              </a:spcBef>
            </a:pPr>
            <a:r>
              <a:rPr lang="en-GB" dirty="0"/>
              <a:t>The transactional model of stress and coping</a:t>
            </a:r>
            <a:br>
              <a:rPr lang="en-GB" dirty="0"/>
            </a:br>
            <a:r>
              <a:rPr lang="en-GB" dirty="0"/>
              <a:t>(Lazarus &amp; </a:t>
            </a:r>
            <a:r>
              <a:rPr lang="en-GB" dirty="0" err="1"/>
              <a:t>Folkman</a:t>
            </a:r>
            <a:r>
              <a:rPr lang="en-GB" dirty="0"/>
              <a:t>, 1984)</a:t>
            </a:r>
          </a:p>
        </p:txBody>
      </p:sp>
      <p:sp>
        <p:nvSpPr>
          <p:cNvPr id="3" name="Content Placeholder 2"/>
          <p:cNvSpPr>
            <a:spLocks noGrp="1"/>
          </p:cNvSpPr>
          <p:nvPr>
            <p:ph idx="1"/>
          </p:nvPr>
        </p:nvSpPr>
        <p:spPr/>
        <p:txBody>
          <a:bodyPr>
            <a:normAutofit/>
          </a:bodyPr>
          <a:lstStyle/>
          <a:p>
            <a:r>
              <a:rPr lang="en-GB" sz="2000" dirty="0" smtClean="0"/>
              <a:t>Stress experienced when harm or threat is HIGH and perceived coping ability is LOW</a:t>
            </a:r>
          </a:p>
          <a:p>
            <a:endParaRPr lang="en-GB" sz="2000" dirty="0"/>
          </a:p>
          <a:p>
            <a:r>
              <a:rPr lang="en-GB" sz="2000" dirty="0" smtClean="0"/>
              <a:t>If perceived coping ability appraised to be HIGH, stress likely to be minimal</a:t>
            </a:r>
          </a:p>
          <a:p>
            <a:pPr algn="ctr"/>
            <a:endParaRPr lang="en-GB" sz="2000" dirty="0"/>
          </a:p>
          <a:p>
            <a:pPr marL="0" indent="0" algn="ctr">
              <a:buNone/>
            </a:pPr>
            <a:r>
              <a:rPr lang="en-GB" sz="2000" dirty="0" smtClean="0"/>
              <a:t>STRESS ARISES FROM A MISMATCH BETWEEN PERCEIVED DEMANDS AND RESOURCES</a:t>
            </a:r>
          </a:p>
          <a:p>
            <a:pPr marL="243000" lvl="1" indent="0" algn="ctr">
              <a:buNone/>
            </a:pPr>
            <a:r>
              <a:rPr lang="en-GB" sz="1800" i="1" dirty="0" smtClean="0"/>
              <a:t>(Both of which can change over time)</a:t>
            </a:r>
          </a:p>
        </p:txBody>
      </p:sp>
    </p:spTree>
    <p:extLst>
      <p:ext uri="{BB962C8B-B14F-4D97-AF65-F5344CB8AC3E}">
        <p14:creationId xmlns:p14="http://schemas.microsoft.com/office/powerpoint/2010/main" val="30588054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coping?</a:t>
            </a:r>
            <a:endParaRPr lang="en-GB" dirty="0"/>
          </a:p>
        </p:txBody>
      </p:sp>
      <p:sp>
        <p:nvSpPr>
          <p:cNvPr id="3" name="Content Placeholder 2"/>
          <p:cNvSpPr>
            <a:spLocks noGrp="1"/>
          </p:cNvSpPr>
          <p:nvPr>
            <p:ph idx="1"/>
          </p:nvPr>
        </p:nvSpPr>
        <p:spPr>
          <a:xfrm>
            <a:off x="435895" y="2180497"/>
            <a:ext cx="8272211" cy="4390991"/>
          </a:xfrm>
        </p:spPr>
        <p:txBody>
          <a:bodyPr>
            <a:normAutofit lnSpcReduction="10000"/>
          </a:bodyPr>
          <a:lstStyle/>
          <a:p>
            <a:pPr marL="457200" lvl="0" indent="-368300">
              <a:spcBef>
                <a:spcPts val="0"/>
              </a:spcBef>
              <a:buClr>
                <a:schemeClr val="dk1"/>
              </a:buClr>
              <a:buSzPct val="100000"/>
              <a:buFont typeface="Arial"/>
              <a:buChar char="●"/>
            </a:pPr>
            <a:r>
              <a:rPr lang="en-GB" sz="2200" dirty="0"/>
              <a:t>A response to negative </a:t>
            </a:r>
            <a:r>
              <a:rPr lang="en-GB" sz="2200" u="sng" dirty="0"/>
              <a:t>events </a:t>
            </a:r>
            <a:r>
              <a:rPr lang="en-GB" sz="2200" dirty="0"/>
              <a:t>or </a:t>
            </a:r>
            <a:r>
              <a:rPr lang="en-GB" sz="2200" u="sng" dirty="0"/>
              <a:t>emotions</a:t>
            </a:r>
            <a:r>
              <a:rPr lang="en-GB" sz="2200" dirty="0"/>
              <a:t>, and involves cognitive and/or behavioural efforts to manage to adapt to the stressful situation</a:t>
            </a:r>
          </a:p>
          <a:p>
            <a:pPr marL="0" lvl="0" indent="0">
              <a:spcBef>
                <a:spcPts val="0"/>
              </a:spcBef>
              <a:buNone/>
            </a:pPr>
            <a:endParaRPr lang="en-GB" sz="2200" dirty="0"/>
          </a:p>
          <a:p>
            <a:pPr marL="457200" lvl="0" indent="-368300">
              <a:spcBef>
                <a:spcPts val="0"/>
              </a:spcBef>
              <a:buClr>
                <a:schemeClr val="dk1"/>
              </a:buClr>
              <a:buSzPct val="100000"/>
              <a:buFont typeface="Arial"/>
              <a:buChar char="●"/>
            </a:pPr>
            <a:r>
              <a:rPr lang="en-GB" sz="2200" dirty="0"/>
              <a:t>Psychological theories of coping attempt to identify the mechanisms through which individuals cope with events that are </a:t>
            </a:r>
            <a:r>
              <a:rPr lang="en-GB" sz="2200" b="1" dirty="0"/>
              <a:t>perceived</a:t>
            </a:r>
            <a:r>
              <a:rPr lang="en-GB" sz="2200" dirty="0"/>
              <a:t> to be stressful or threatening</a:t>
            </a:r>
          </a:p>
          <a:p>
            <a:pPr marL="0" lvl="0" indent="0">
              <a:spcBef>
                <a:spcPts val="0"/>
              </a:spcBef>
              <a:buNone/>
            </a:pPr>
            <a:endParaRPr lang="en-GB" sz="2200" dirty="0"/>
          </a:p>
          <a:p>
            <a:pPr marL="457200" lvl="0" indent="-368300">
              <a:spcBef>
                <a:spcPts val="0"/>
              </a:spcBef>
              <a:buClr>
                <a:schemeClr val="dk1"/>
              </a:buClr>
              <a:buSzPct val="100000"/>
              <a:buFont typeface="Arial"/>
              <a:buChar char="●"/>
            </a:pPr>
            <a:r>
              <a:rPr lang="en-GB" sz="2200" dirty="0"/>
              <a:t>Emotions and coping are often considered to be part of the same </a:t>
            </a:r>
            <a:r>
              <a:rPr lang="en-GB" sz="2200" dirty="0" err="1"/>
              <a:t>adaptational</a:t>
            </a:r>
            <a:r>
              <a:rPr lang="en-GB" sz="2200" dirty="0"/>
              <a:t> system</a:t>
            </a:r>
          </a:p>
          <a:p>
            <a:pPr marL="0" lvl="0" indent="0">
              <a:spcBef>
                <a:spcPts val="0"/>
              </a:spcBef>
              <a:buNone/>
            </a:pPr>
            <a:endParaRPr lang="en-GB" sz="2200" dirty="0"/>
          </a:p>
          <a:p>
            <a:pPr marL="914400" lvl="1" indent="-381000">
              <a:spcBef>
                <a:spcPts val="0"/>
              </a:spcBef>
              <a:buClr>
                <a:schemeClr val="dk1"/>
              </a:buClr>
              <a:buSzPct val="80000"/>
              <a:buFont typeface="Arial"/>
              <a:buChar char="○"/>
            </a:pPr>
            <a:r>
              <a:rPr lang="en-GB" sz="1700" i="1" dirty="0"/>
              <a:t>E.g., Lazarus and </a:t>
            </a:r>
            <a:r>
              <a:rPr lang="en-GB" sz="1700" i="1" dirty="0" err="1"/>
              <a:t>Folkman</a:t>
            </a:r>
            <a:r>
              <a:rPr lang="en-GB" sz="1700" i="1" dirty="0"/>
              <a:t> (1984); </a:t>
            </a:r>
            <a:r>
              <a:rPr lang="en-GB" sz="1700" i="1" dirty="0" err="1"/>
              <a:t>Folkman</a:t>
            </a:r>
            <a:r>
              <a:rPr lang="en-GB" sz="1700" i="1" dirty="0"/>
              <a:t> and Lazarus (1988)</a:t>
            </a:r>
          </a:p>
          <a:p>
            <a:endParaRPr lang="en-GB" dirty="0"/>
          </a:p>
        </p:txBody>
      </p:sp>
    </p:spTree>
    <p:extLst>
      <p:ext uri="{BB962C8B-B14F-4D97-AF65-F5344CB8AC3E}">
        <p14:creationId xmlns:p14="http://schemas.microsoft.com/office/powerpoint/2010/main" val="26359557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Dimensions of coping</a:t>
            </a:r>
            <a:endParaRPr lang="en-GB" dirty="0"/>
          </a:p>
        </p:txBody>
      </p:sp>
      <p:sp>
        <p:nvSpPr>
          <p:cNvPr id="3" name="Content Placeholder 2"/>
          <p:cNvSpPr>
            <a:spLocks noGrp="1"/>
          </p:cNvSpPr>
          <p:nvPr>
            <p:ph idx="1"/>
          </p:nvPr>
        </p:nvSpPr>
        <p:spPr>
          <a:xfrm>
            <a:off x="435895" y="1962912"/>
            <a:ext cx="8272211" cy="4596383"/>
          </a:xfrm>
        </p:spPr>
        <p:txBody>
          <a:bodyPr>
            <a:normAutofit lnSpcReduction="10000"/>
          </a:bodyPr>
          <a:lstStyle/>
          <a:p>
            <a:pPr marL="342900" indent="-342900">
              <a:buFont typeface="+mj-lt"/>
              <a:buAutoNum type="arabicParenR"/>
            </a:pPr>
            <a:r>
              <a:rPr lang="en-GB" sz="2200" b="1" i="1" dirty="0" smtClean="0">
                <a:solidFill>
                  <a:schemeClr val="accent2">
                    <a:lumMod val="75000"/>
                  </a:schemeClr>
                </a:solidFill>
              </a:rPr>
              <a:t>Problem focused coping</a:t>
            </a:r>
          </a:p>
          <a:p>
            <a:pPr marL="0" indent="0">
              <a:buNone/>
            </a:pPr>
            <a:endParaRPr lang="en-GB" sz="2200" b="1" i="1" dirty="0" smtClean="0"/>
          </a:p>
          <a:p>
            <a:pPr marL="914400" lvl="1" indent="-368300">
              <a:spcBef>
                <a:spcPts val="0"/>
              </a:spcBef>
              <a:buClr>
                <a:schemeClr val="dk1"/>
              </a:buClr>
              <a:buSzPct val="100000"/>
              <a:buFont typeface="Arial"/>
              <a:buAutoNum type="alphaLcParenR"/>
            </a:pPr>
            <a:r>
              <a:rPr lang="en-GB" sz="2200" dirty="0"/>
              <a:t>targets the causes of stress in practical ways which tackles the problem or stressful situation that is causing stress, consequently directly reducing the stress</a:t>
            </a:r>
          </a:p>
          <a:p>
            <a:pPr marL="914400" lvl="1" indent="-368300">
              <a:spcBef>
                <a:spcPts val="0"/>
              </a:spcBef>
              <a:buClr>
                <a:schemeClr val="dk1"/>
              </a:buClr>
              <a:buSzPct val="100000"/>
              <a:buFont typeface="Arial"/>
              <a:buAutoNum type="alphaLcParenR"/>
            </a:pPr>
            <a:r>
              <a:rPr lang="en-GB" sz="2200" dirty="0"/>
              <a:t>aim to remove or reduce the cause of the stressor</a:t>
            </a:r>
          </a:p>
          <a:p>
            <a:pPr marL="0" indent="0">
              <a:spcBef>
                <a:spcPts val="0"/>
              </a:spcBef>
              <a:buNone/>
            </a:pPr>
            <a:endParaRPr lang="en-GB" dirty="0"/>
          </a:p>
          <a:p>
            <a:pPr marL="0" indent="0">
              <a:spcBef>
                <a:spcPts val="0"/>
              </a:spcBef>
              <a:buNone/>
            </a:pPr>
            <a:endParaRPr lang="en-GB" sz="1600" dirty="0"/>
          </a:p>
          <a:p>
            <a:pPr marL="0" indent="0">
              <a:spcBef>
                <a:spcPts val="0"/>
              </a:spcBef>
              <a:buNone/>
            </a:pPr>
            <a:r>
              <a:rPr lang="en-GB" sz="1600" b="1" dirty="0"/>
              <a:t>Taking control: </a:t>
            </a:r>
            <a:r>
              <a:rPr lang="en-GB" sz="1600" dirty="0"/>
              <a:t>Changing or escaping from the stress/removing the stress</a:t>
            </a:r>
          </a:p>
          <a:p>
            <a:pPr marL="0" indent="0">
              <a:spcBef>
                <a:spcPts val="0"/>
              </a:spcBef>
              <a:buNone/>
            </a:pPr>
            <a:endParaRPr lang="en-GB" sz="1600" dirty="0"/>
          </a:p>
          <a:p>
            <a:pPr marL="0" indent="0">
              <a:spcBef>
                <a:spcPts val="0"/>
              </a:spcBef>
              <a:buNone/>
            </a:pPr>
            <a:r>
              <a:rPr lang="en-GB" sz="1600" b="1" dirty="0"/>
              <a:t>Information seeking:</a:t>
            </a:r>
            <a:r>
              <a:rPr lang="en-GB" sz="1600" dirty="0"/>
              <a:t> Rational action. Trying to understand the situation and putting cognitive strategies into place to avoid it in the future.</a:t>
            </a:r>
          </a:p>
          <a:p>
            <a:pPr marL="0" indent="0">
              <a:spcBef>
                <a:spcPts val="0"/>
              </a:spcBef>
              <a:buNone/>
            </a:pPr>
            <a:endParaRPr lang="en-GB" sz="1600" dirty="0"/>
          </a:p>
          <a:p>
            <a:pPr marL="0" lvl="0" indent="0">
              <a:spcBef>
                <a:spcPts val="0"/>
              </a:spcBef>
              <a:buNone/>
            </a:pPr>
            <a:r>
              <a:rPr lang="en-GB" sz="1600" b="1" dirty="0"/>
              <a:t>Evaluating pros and cons</a:t>
            </a:r>
            <a:r>
              <a:rPr lang="en-GB" sz="1600" dirty="0"/>
              <a:t> of different options for dealing with the stressor.</a:t>
            </a:r>
          </a:p>
          <a:p>
            <a:pPr marL="342900" indent="-342900">
              <a:buFont typeface="+mj-lt"/>
              <a:buAutoNum type="arabicParenR"/>
            </a:pPr>
            <a:endParaRPr lang="en-GB" dirty="0"/>
          </a:p>
        </p:txBody>
      </p:sp>
    </p:spTree>
    <p:extLst>
      <p:ext uri="{BB962C8B-B14F-4D97-AF65-F5344CB8AC3E}">
        <p14:creationId xmlns:p14="http://schemas.microsoft.com/office/powerpoint/2010/main" val="42713555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Dimensions of coping</a:t>
            </a:r>
            <a:endParaRPr lang="en-GB" dirty="0"/>
          </a:p>
        </p:txBody>
      </p:sp>
      <p:sp>
        <p:nvSpPr>
          <p:cNvPr id="3" name="Content Placeholder 2"/>
          <p:cNvSpPr>
            <a:spLocks noGrp="1"/>
          </p:cNvSpPr>
          <p:nvPr>
            <p:ph idx="1"/>
          </p:nvPr>
        </p:nvSpPr>
        <p:spPr>
          <a:xfrm>
            <a:off x="435895" y="2180497"/>
            <a:ext cx="8272211" cy="4269071"/>
          </a:xfrm>
        </p:spPr>
        <p:txBody>
          <a:bodyPr>
            <a:normAutofit fontScale="92500" lnSpcReduction="10000"/>
          </a:bodyPr>
          <a:lstStyle/>
          <a:p>
            <a:pPr marL="546100" lvl="0" indent="-457200">
              <a:spcBef>
                <a:spcPts val="0"/>
              </a:spcBef>
              <a:buClr>
                <a:schemeClr val="dk1"/>
              </a:buClr>
              <a:buSzPct val="100000"/>
              <a:buAutoNum type="arabicParenR" startAt="2"/>
            </a:pPr>
            <a:r>
              <a:rPr lang="en-GB" sz="2200" b="1" i="1" dirty="0" smtClean="0">
                <a:solidFill>
                  <a:schemeClr val="accent2">
                    <a:lumMod val="75000"/>
                  </a:schemeClr>
                </a:solidFill>
              </a:rPr>
              <a:t>Emotion </a:t>
            </a:r>
            <a:r>
              <a:rPr lang="en-GB" sz="2200" b="1" i="1" dirty="0">
                <a:solidFill>
                  <a:schemeClr val="accent2">
                    <a:lumMod val="75000"/>
                  </a:schemeClr>
                </a:solidFill>
              </a:rPr>
              <a:t>focused </a:t>
            </a:r>
            <a:r>
              <a:rPr lang="en-GB" sz="2200" b="1" i="1" dirty="0" smtClean="0">
                <a:solidFill>
                  <a:schemeClr val="accent2">
                    <a:lumMod val="75000"/>
                  </a:schemeClr>
                </a:solidFill>
              </a:rPr>
              <a:t>coping</a:t>
            </a:r>
          </a:p>
          <a:p>
            <a:pPr marL="88900" lvl="0" indent="0">
              <a:spcBef>
                <a:spcPts val="0"/>
              </a:spcBef>
              <a:buClr>
                <a:schemeClr val="dk1"/>
              </a:buClr>
              <a:buSzPct val="100000"/>
              <a:buNone/>
            </a:pPr>
            <a:endParaRPr lang="en-GB" sz="2200" b="1" i="1" dirty="0">
              <a:solidFill>
                <a:schemeClr val="accent2">
                  <a:lumMod val="75000"/>
                </a:schemeClr>
              </a:solidFill>
            </a:endParaRPr>
          </a:p>
          <a:p>
            <a:pPr marL="914400" lvl="1" indent="-368300">
              <a:spcBef>
                <a:spcPts val="0"/>
              </a:spcBef>
              <a:buClr>
                <a:schemeClr val="dk1"/>
              </a:buClr>
              <a:buSzPct val="100000"/>
              <a:buFont typeface="Arial"/>
              <a:buAutoNum type="alphaLcParenR"/>
            </a:pPr>
            <a:r>
              <a:rPr lang="en-GB" sz="2200" dirty="0"/>
              <a:t>involves trying to reduce the negative emotional responses associated with stress.</a:t>
            </a:r>
          </a:p>
          <a:p>
            <a:pPr marL="914400" lvl="1" indent="-368300">
              <a:spcBef>
                <a:spcPts val="0"/>
              </a:spcBef>
              <a:buClr>
                <a:schemeClr val="dk1"/>
              </a:buClr>
              <a:buSzPct val="100000"/>
              <a:buFont typeface="Arial"/>
              <a:buAutoNum type="alphaLcParenR"/>
            </a:pPr>
            <a:r>
              <a:rPr lang="en-GB" sz="2200" dirty="0"/>
              <a:t>sometimes the only realistic option when the source of stress is outside the person’s control</a:t>
            </a:r>
          </a:p>
          <a:p>
            <a:pPr marL="914400" lvl="1" indent="-368300">
              <a:spcBef>
                <a:spcPts val="0"/>
              </a:spcBef>
              <a:buClr>
                <a:schemeClr val="dk1"/>
              </a:buClr>
              <a:buSzPct val="100000"/>
              <a:buFont typeface="Arial"/>
              <a:buAutoNum type="alphaLcParenR"/>
            </a:pPr>
            <a:r>
              <a:rPr lang="en-GB" sz="2200" dirty="0"/>
              <a:t>drug therapy can be seen as emotion focused coping</a:t>
            </a:r>
          </a:p>
          <a:p>
            <a:pPr marL="0" indent="0">
              <a:spcBef>
                <a:spcPts val="0"/>
              </a:spcBef>
              <a:buNone/>
            </a:pPr>
            <a:endParaRPr lang="en-GB" sz="3000" dirty="0"/>
          </a:p>
          <a:p>
            <a:pPr marL="0" indent="0">
              <a:spcBef>
                <a:spcPts val="0"/>
              </a:spcBef>
              <a:buNone/>
            </a:pPr>
            <a:r>
              <a:rPr lang="en-GB" sz="1900" dirty="0"/>
              <a:t>Keeping busy</a:t>
            </a:r>
          </a:p>
          <a:p>
            <a:pPr marL="0" indent="0">
              <a:spcBef>
                <a:spcPts val="0"/>
              </a:spcBef>
              <a:buNone/>
            </a:pPr>
            <a:r>
              <a:rPr lang="en-GB" sz="1900" dirty="0"/>
              <a:t>Letting off steam</a:t>
            </a:r>
          </a:p>
          <a:p>
            <a:pPr marL="0" indent="0">
              <a:spcBef>
                <a:spcPts val="0"/>
              </a:spcBef>
              <a:buNone/>
            </a:pPr>
            <a:r>
              <a:rPr lang="en-GB" sz="1900" dirty="0"/>
              <a:t>Distraction techniques</a:t>
            </a:r>
          </a:p>
          <a:p>
            <a:pPr marL="0" lvl="0" indent="0">
              <a:spcBef>
                <a:spcPts val="0"/>
              </a:spcBef>
              <a:buNone/>
            </a:pPr>
            <a:r>
              <a:rPr lang="en-GB" sz="1900" dirty="0"/>
              <a:t>Building oneself up to expect the worst</a:t>
            </a:r>
          </a:p>
          <a:p>
            <a:endParaRPr lang="en-GB" dirty="0"/>
          </a:p>
        </p:txBody>
      </p:sp>
    </p:spTree>
    <p:extLst>
      <p:ext uri="{BB962C8B-B14F-4D97-AF65-F5344CB8AC3E}">
        <p14:creationId xmlns:p14="http://schemas.microsoft.com/office/powerpoint/2010/main" val="22677106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Shape 459"/>
          <p:cNvSpPr txBox="1">
            <a:spLocks noGrp="1"/>
          </p:cNvSpPr>
          <p:nvPr>
            <p:ph type="title"/>
          </p:nvPr>
        </p:nvSpPr>
        <p:spPr>
          <a:xfrm>
            <a:off x="349951" y="709100"/>
            <a:ext cx="8229600" cy="1143000"/>
          </a:xfrm>
          <a:prstGeom prst="rect">
            <a:avLst/>
          </a:prstGeom>
        </p:spPr>
        <p:txBody>
          <a:bodyPr lIns="91425" tIns="91425" rIns="91425" bIns="91425" anchor="ctr" anchorCtr="0">
            <a:noAutofit/>
          </a:bodyPr>
          <a:lstStyle/>
          <a:p>
            <a:pPr>
              <a:spcBef>
                <a:spcPts val="0"/>
              </a:spcBef>
              <a:buNone/>
            </a:pPr>
            <a:r>
              <a:rPr lang="en-GB" dirty="0"/>
              <a:t>Dimensions of coping</a:t>
            </a:r>
          </a:p>
        </p:txBody>
      </p:sp>
      <p:sp>
        <p:nvSpPr>
          <p:cNvPr id="460" name="Shape 460"/>
          <p:cNvSpPr txBox="1">
            <a:spLocks noGrp="1"/>
          </p:cNvSpPr>
          <p:nvPr>
            <p:ph type="body" idx="1"/>
          </p:nvPr>
        </p:nvSpPr>
        <p:spPr>
          <a:xfrm>
            <a:off x="457200" y="2255520"/>
            <a:ext cx="8229600" cy="3870780"/>
          </a:xfrm>
          <a:prstGeom prst="rect">
            <a:avLst/>
          </a:prstGeom>
        </p:spPr>
        <p:txBody>
          <a:bodyPr lIns="91425" tIns="91425" rIns="91425" bIns="91425" anchor="t" anchorCtr="0">
            <a:noAutofit/>
          </a:bodyPr>
          <a:lstStyle/>
          <a:p>
            <a:pPr algn="ctr">
              <a:spcBef>
                <a:spcPts val="0"/>
              </a:spcBef>
              <a:buNone/>
            </a:pPr>
            <a:r>
              <a:rPr lang="en-GB" sz="2400" b="1" dirty="0"/>
              <a:t>Avoidant coping: Can putting your head in the sand ever be a good thing??</a:t>
            </a:r>
          </a:p>
        </p:txBody>
      </p:sp>
      <p:pic>
        <p:nvPicPr>
          <p:cNvPr id="461" name="Shape 461"/>
          <p:cNvPicPr preferRelativeResize="0"/>
          <p:nvPr/>
        </p:nvPicPr>
        <p:blipFill>
          <a:blip r:embed="rId3">
            <a:alphaModFix/>
          </a:blip>
          <a:stretch>
            <a:fillRect/>
          </a:stretch>
        </p:blipFill>
        <p:spPr>
          <a:xfrm>
            <a:off x="2906688" y="3604106"/>
            <a:ext cx="3330624" cy="1818700"/>
          </a:xfrm>
          <a:prstGeom prst="rect">
            <a:avLst/>
          </a:prstGeom>
          <a:noFill/>
          <a:ln>
            <a:noFill/>
          </a:ln>
        </p:spPr>
      </p:pic>
      <p:pic>
        <p:nvPicPr>
          <p:cNvPr id="462" name="Shape 462"/>
          <p:cNvPicPr preferRelativeResize="0"/>
          <p:nvPr/>
        </p:nvPicPr>
        <p:blipFill rotWithShape="1">
          <a:blip r:embed="rId4">
            <a:alphaModFix/>
          </a:blip>
          <a:srcRect/>
          <a:stretch/>
        </p:blipFill>
        <p:spPr>
          <a:xfrm>
            <a:off x="7579350" y="3914356"/>
            <a:ext cx="909899" cy="1198199"/>
          </a:xfrm>
          <a:prstGeom prst="rect">
            <a:avLst/>
          </a:prstGeom>
          <a:noFill/>
          <a:ln>
            <a:noFill/>
          </a:ln>
        </p:spPr>
      </p:pic>
      <p:pic>
        <p:nvPicPr>
          <p:cNvPr id="6" name="Shape 462"/>
          <p:cNvPicPr preferRelativeResize="0"/>
          <p:nvPr/>
        </p:nvPicPr>
        <p:blipFill rotWithShape="1">
          <a:blip r:embed="rId4">
            <a:alphaModFix/>
          </a:blip>
          <a:srcRect/>
          <a:stretch/>
        </p:blipFill>
        <p:spPr>
          <a:xfrm>
            <a:off x="772045" y="3914356"/>
            <a:ext cx="909899" cy="1198199"/>
          </a:xfrm>
          <a:prstGeom prst="rect">
            <a:avLst/>
          </a:prstGeom>
          <a:noFill/>
          <a:ln>
            <a:noFill/>
          </a:ln>
        </p:spPr>
      </p:pic>
    </p:spTree>
    <p:extLst>
      <p:ext uri="{BB962C8B-B14F-4D97-AF65-F5344CB8AC3E}">
        <p14:creationId xmlns:p14="http://schemas.microsoft.com/office/powerpoint/2010/main" val="920890897"/>
      </p:ext>
    </p:extLst>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Shape 468"/>
          <p:cNvSpPr txBox="1">
            <a:spLocks noGrp="1"/>
          </p:cNvSpPr>
          <p:nvPr>
            <p:ph type="title"/>
          </p:nvPr>
        </p:nvSpPr>
        <p:spPr>
          <a:xfrm>
            <a:off x="323088" y="798893"/>
            <a:ext cx="8229600" cy="1143000"/>
          </a:xfrm>
          <a:prstGeom prst="rect">
            <a:avLst/>
          </a:prstGeom>
        </p:spPr>
        <p:txBody>
          <a:bodyPr lIns="91425" tIns="91425" rIns="91425" bIns="91425" anchor="ctr" anchorCtr="0">
            <a:noAutofit/>
          </a:bodyPr>
          <a:lstStyle/>
          <a:p>
            <a:pPr>
              <a:spcBef>
                <a:spcPts val="0"/>
              </a:spcBef>
              <a:buNone/>
            </a:pPr>
            <a:r>
              <a:rPr lang="en-GB" dirty="0"/>
              <a:t>Dimensions of coping</a:t>
            </a:r>
          </a:p>
        </p:txBody>
      </p:sp>
      <p:sp>
        <p:nvSpPr>
          <p:cNvPr id="469" name="Shape 469"/>
          <p:cNvSpPr txBox="1">
            <a:spLocks noGrp="1"/>
          </p:cNvSpPr>
          <p:nvPr>
            <p:ph type="body" idx="1"/>
          </p:nvPr>
        </p:nvSpPr>
        <p:spPr>
          <a:xfrm>
            <a:off x="457200" y="2218944"/>
            <a:ext cx="8229600" cy="3907356"/>
          </a:xfrm>
          <a:prstGeom prst="rect">
            <a:avLst/>
          </a:prstGeom>
        </p:spPr>
        <p:txBody>
          <a:bodyPr lIns="91425" tIns="91425" rIns="91425" bIns="91425" anchor="t" anchorCtr="0">
            <a:noAutofit/>
          </a:bodyPr>
          <a:lstStyle/>
          <a:p>
            <a:pPr rtl="0">
              <a:spcBef>
                <a:spcPts val="0"/>
              </a:spcBef>
              <a:buNone/>
            </a:pPr>
            <a:r>
              <a:rPr lang="en-GB" sz="2000" b="1" dirty="0"/>
              <a:t>Avoidant coping:</a:t>
            </a:r>
          </a:p>
          <a:p>
            <a:pPr rtl="0">
              <a:spcBef>
                <a:spcPts val="0"/>
              </a:spcBef>
              <a:buNone/>
            </a:pPr>
            <a:endParaRPr sz="2000" dirty="0"/>
          </a:p>
          <a:p>
            <a:pPr marL="457200" lvl="0" indent="-355600" rtl="0">
              <a:spcBef>
                <a:spcPts val="0"/>
              </a:spcBef>
              <a:buClr>
                <a:schemeClr val="dk1"/>
              </a:buClr>
              <a:buSzPct val="100000"/>
              <a:buFont typeface="Arial"/>
              <a:buChar char="●"/>
            </a:pPr>
            <a:r>
              <a:rPr lang="en-GB" sz="2000" dirty="0"/>
              <a:t>May be adaptive at an early stage in a stressful encounter, when we lack the resources to engage in problem-focused coping</a:t>
            </a:r>
          </a:p>
          <a:p>
            <a:pPr marL="457200" lvl="0" indent="-355600" rtl="0">
              <a:spcBef>
                <a:spcPts val="0"/>
              </a:spcBef>
              <a:buClr>
                <a:schemeClr val="dk1"/>
              </a:buClr>
              <a:buSzPct val="100000"/>
              <a:buFont typeface="Arial"/>
              <a:buChar char="●"/>
            </a:pPr>
            <a:r>
              <a:rPr lang="en-GB" sz="2000" dirty="0"/>
              <a:t>However, in the longer term, and if faced with an ongoing stressor, avoidance will prevent adaptation to and mastery over the situation</a:t>
            </a:r>
          </a:p>
          <a:p>
            <a:pPr marL="457200" lvl="0" indent="-355600">
              <a:spcBef>
                <a:spcPts val="0"/>
              </a:spcBef>
              <a:buClr>
                <a:schemeClr val="dk1"/>
              </a:buClr>
              <a:buSzPct val="100000"/>
              <a:buFont typeface="Arial"/>
              <a:buChar char="●"/>
            </a:pPr>
            <a:r>
              <a:rPr lang="en-GB" sz="2000" dirty="0"/>
              <a:t>Some types of avoidance (e.g., drug or alcohol misuse) are more dangerous and less adaptive than other types of avoidance (e.g., distraction)</a:t>
            </a:r>
          </a:p>
        </p:txBody>
      </p:sp>
    </p:spTree>
    <p:extLst>
      <p:ext uri="{BB962C8B-B14F-4D97-AF65-F5344CB8AC3E}">
        <p14:creationId xmlns:p14="http://schemas.microsoft.com/office/powerpoint/2010/main" val="2160385863"/>
      </p:ext>
    </p:extLst>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Structural models of work-related stress</a:t>
            </a:r>
            <a:endParaRPr lang="en-GB" dirty="0"/>
          </a:p>
        </p:txBody>
      </p:sp>
      <p:sp>
        <p:nvSpPr>
          <p:cNvPr id="3" name="Content Placeholder 2"/>
          <p:cNvSpPr>
            <a:spLocks noGrp="1"/>
          </p:cNvSpPr>
          <p:nvPr>
            <p:ph idx="1"/>
          </p:nvPr>
        </p:nvSpPr>
        <p:spPr>
          <a:xfrm>
            <a:off x="435895" y="1926337"/>
            <a:ext cx="8272211" cy="4566448"/>
          </a:xfrm>
        </p:spPr>
        <p:txBody>
          <a:bodyPr>
            <a:normAutofit/>
          </a:bodyPr>
          <a:lstStyle/>
          <a:p>
            <a:r>
              <a:rPr lang="en-GB" sz="2000" dirty="0" err="1" smtClean="0"/>
              <a:t>Karasek</a:t>
            </a:r>
            <a:r>
              <a:rPr lang="en-GB" sz="2000" dirty="0" smtClean="0"/>
              <a:t> (1979) devised the Demand-Control Model around two particularly important features of the work environment</a:t>
            </a:r>
          </a:p>
          <a:p>
            <a:endParaRPr lang="en-GB" sz="2000" dirty="0" smtClean="0"/>
          </a:p>
          <a:p>
            <a:pPr marL="243000" lvl="1" indent="0">
              <a:buNone/>
            </a:pPr>
            <a:r>
              <a:rPr lang="en-GB" sz="2000" b="1" dirty="0" smtClean="0">
                <a:solidFill>
                  <a:schemeClr val="accent2">
                    <a:lumMod val="75000"/>
                  </a:schemeClr>
                </a:solidFill>
              </a:rPr>
              <a:t>1) DEMANDS</a:t>
            </a:r>
          </a:p>
          <a:p>
            <a:pPr lvl="2"/>
            <a:r>
              <a:rPr lang="en-GB" sz="1800" dirty="0" smtClean="0"/>
              <a:t>Related to the amount of work a person does, but also factors such as time pressures and amount of mental/physical effort involved</a:t>
            </a:r>
          </a:p>
          <a:p>
            <a:pPr marL="243000" lvl="1" indent="0">
              <a:buNone/>
            </a:pPr>
            <a:r>
              <a:rPr lang="en-GB" sz="2000" b="1" dirty="0" smtClean="0">
                <a:solidFill>
                  <a:schemeClr val="accent2">
                    <a:lumMod val="75000"/>
                  </a:schemeClr>
                </a:solidFill>
              </a:rPr>
              <a:t>2) CONTROL</a:t>
            </a:r>
          </a:p>
          <a:p>
            <a:pPr lvl="2"/>
            <a:r>
              <a:rPr lang="en-GB" sz="1800" dirty="0" smtClean="0"/>
              <a:t>Extent to which the job allows employee to use their skills/capabilities (skill discretion)</a:t>
            </a:r>
          </a:p>
          <a:p>
            <a:pPr lvl="2"/>
            <a:r>
              <a:rPr lang="en-GB" sz="1800" dirty="0" smtClean="0"/>
              <a:t>Amount of control employee has over their work situation (decision latitude</a:t>
            </a:r>
            <a:r>
              <a:rPr lang="en-GB" sz="1600" dirty="0" smtClean="0"/>
              <a:t>)</a:t>
            </a:r>
            <a:endParaRPr lang="en-GB" sz="1600" dirty="0"/>
          </a:p>
        </p:txBody>
      </p:sp>
    </p:spTree>
    <p:extLst>
      <p:ext uri="{BB962C8B-B14F-4D97-AF65-F5344CB8AC3E}">
        <p14:creationId xmlns:p14="http://schemas.microsoft.com/office/powerpoint/2010/main" val="1953494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Job Demand-control model (</a:t>
            </a:r>
            <a:r>
              <a:rPr lang="en-GB" dirty="0" err="1" smtClean="0"/>
              <a:t>Karasek</a:t>
            </a:r>
            <a:r>
              <a:rPr lang="en-GB" dirty="0" smtClean="0"/>
              <a:t>, 1979)</a:t>
            </a:r>
            <a:endParaRPr lang="en-GB" dirty="0"/>
          </a:p>
        </p:txBody>
      </p:sp>
      <p:sp>
        <p:nvSpPr>
          <p:cNvPr id="3" name="Content Placeholder 2"/>
          <p:cNvSpPr>
            <a:spLocks noGrp="1"/>
          </p:cNvSpPr>
          <p:nvPr>
            <p:ph idx="1"/>
          </p:nvPr>
        </p:nvSpPr>
        <p:spPr>
          <a:xfrm>
            <a:off x="435895" y="1975104"/>
            <a:ext cx="8272211" cy="4425695"/>
          </a:xfrm>
        </p:spPr>
        <p:txBody>
          <a:bodyPr>
            <a:normAutofit/>
          </a:bodyPr>
          <a:lstStyle/>
          <a:p>
            <a:r>
              <a:rPr lang="en-GB" sz="1800" dirty="0" smtClean="0"/>
              <a:t>Four categories of job were described through combining levels of </a:t>
            </a:r>
            <a:r>
              <a:rPr lang="en-GB" sz="1800" b="1" dirty="0" smtClean="0"/>
              <a:t>demand</a:t>
            </a:r>
            <a:r>
              <a:rPr lang="en-GB" sz="1800" dirty="0" smtClean="0"/>
              <a:t> and </a:t>
            </a:r>
            <a:r>
              <a:rPr lang="en-GB" sz="1800" b="1" dirty="0" smtClean="0"/>
              <a:t>control</a:t>
            </a:r>
            <a:r>
              <a:rPr lang="en-GB" sz="1800" dirty="0" smtClean="0"/>
              <a:t>:</a:t>
            </a:r>
          </a:p>
          <a:p>
            <a:endParaRPr lang="en-GB" sz="1800" dirty="0"/>
          </a:p>
          <a:p>
            <a:pPr marL="0" indent="0">
              <a:buNone/>
            </a:pPr>
            <a:r>
              <a:rPr lang="en-GB" sz="1800" dirty="0" smtClean="0"/>
              <a:t>		</a:t>
            </a:r>
            <a:r>
              <a:rPr lang="en-GB" sz="1800" b="1" dirty="0" smtClean="0"/>
              <a:t>DEMAND,                CONTROL</a:t>
            </a:r>
          </a:p>
          <a:p>
            <a:pPr marL="0" indent="0">
              <a:buNone/>
            </a:pPr>
            <a:endParaRPr lang="en-GB" sz="1800" b="1" dirty="0" smtClean="0"/>
          </a:p>
          <a:p>
            <a:pPr marL="0" indent="0">
              <a:buNone/>
            </a:pPr>
            <a:r>
              <a:rPr lang="en-GB" sz="1800" b="1" dirty="0"/>
              <a:t>		DEMAND,                CONTROL</a:t>
            </a:r>
          </a:p>
          <a:p>
            <a:pPr marL="0" indent="0">
              <a:buNone/>
            </a:pPr>
            <a:endParaRPr lang="en-GB" sz="1800" b="1" dirty="0" smtClean="0"/>
          </a:p>
          <a:p>
            <a:pPr marL="0" indent="0">
              <a:buNone/>
            </a:pPr>
            <a:r>
              <a:rPr lang="en-GB" sz="1800" b="1" dirty="0"/>
              <a:t>		DEMAND,                CONTROL</a:t>
            </a:r>
          </a:p>
          <a:p>
            <a:pPr marL="0" indent="0">
              <a:buNone/>
            </a:pPr>
            <a:endParaRPr lang="en-GB" sz="1800" b="1" dirty="0" smtClean="0"/>
          </a:p>
          <a:p>
            <a:pPr marL="0" indent="0">
              <a:buNone/>
            </a:pPr>
            <a:r>
              <a:rPr lang="en-GB" sz="1800" b="1" dirty="0"/>
              <a:t>		DEMAND,                CONTROL</a:t>
            </a:r>
          </a:p>
          <a:p>
            <a:pPr marL="0" indent="0">
              <a:buNone/>
            </a:pPr>
            <a:endParaRPr lang="en-GB" dirty="0"/>
          </a:p>
        </p:txBody>
      </p:sp>
      <p:sp>
        <p:nvSpPr>
          <p:cNvPr id="4" name="Down Arrow 3"/>
          <p:cNvSpPr/>
          <p:nvPr/>
        </p:nvSpPr>
        <p:spPr>
          <a:xfrm>
            <a:off x="719328" y="3218688"/>
            <a:ext cx="304800" cy="2926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Down Arrow 4"/>
          <p:cNvSpPr/>
          <p:nvPr/>
        </p:nvSpPr>
        <p:spPr>
          <a:xfrm>
            <a:off x="2849910" y="3218688"/>
            <a:ext cx="304800" cy="2926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a:off x="2849910" y="4041647"/>
            <a:ext cx="304800" cy="292608"/>
          </a:xfrm>
          <a:prstGeom prst="down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Down Arrow 6"/>
          <p:cNvSpPr/>
          <p:nvPr/>
        </p:nvSpPr>
        <p:spPr>
          <a:xfrm>
            <a:off x="719328" y="4785360"/>
            <a:ext cx="304800" cy="292608"/>
          </a:xfrm>
          <a:prstGeom prst="downArrow">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Up Arrow 8"/>
          <p:cNvSpPr/>
          <p:nvPr/>
        </p:nvSpPr>
        <p:spPr>
          <a:xfrm>
            <a:off x="2849910" y="5620512"/>
            <a:ext cx="377952" cy="292608"/>
          </a:xfrm>
          <a:prstGeom prst="up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Up Arrow 9"/>
          <p:cNvSpPr/>
          <p:nvPr/>
        </p:nvSpPr>
        <p:spPr>
          <a:xfrm>
            <a:off x="686554" y="5620512"/>
            <a:ext cx="377952" cy="292608"/>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Up Arrow 10"/>
          <p:cNvSpPr/>
          <p:nvPr/>
        </p:nvSpPr>
        <p:spPr>
          <a:xfrm>
            <a:off x="2813334" y="4797551"/>
            <a:ext cx="377952" cy="292608"/>
          </a:xfrm>
          <a:prstGeom prst="upArrow">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Up Arrow 11"/>
          <p:cNvSpPr/>
          <p:nvPr/>
        </p:nvSpPr>
        <p:spPr>
          <a:xfrm>
            <a:off x="682752" y="3950208"/>
            <a:ext cx="377952" cy="292608"/>
          </a:xfrm>
          <a:prstGeom prst="up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Arrow Connector 13"/>
          <p:cNvCxnSpPr/>
          <p:nvPr/>
        </p:nvCxnSpPr>
        <p:spPr>
          <a:xfrm>
            <a:off x="4713717" y="3364992"/>
            <a:ext cx="173585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741903" y="4931664"/>
            <a:ext cx="173585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741903" y="4187951"/>
            <a:ext cx="173585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4741903" y="5705856"/>
            <a:ext cx="173585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6656832" y="3218688"/>
            <a:ext cx="1926336" cy="438912"/>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PASSIVE</a:t>
            </a:r>
            <a:endParaRPr lang="en-GB" dirty="0">
              <a:solidFill>
                <a:schemeClr val="accent2">
                  <a:lumMod val="75000"/>
                </a:schemeClr>
              </a:solidFill>
            </a:endParaRPr>
          </a:p>
        </p:txBody>
      </p:sp>
      <p:sp>
        <p:nvSpPr>
          <p:cNvPr id="19" name="Rounded Rectangle 18"/>
          <p:cNvSpPr/>
          <p:nvPr/>
        </p:nvSpPr>
        <p:spPr>
          <a:xfrm>
            <a:off x="6656832" y="3916748"/>
            <a:ext cx="1926336" cy="438912"/>
          </a:xfrm>
          <a:prstGeom prst="roundRect">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5">
                    <a:lumMod val="75000"/>
                  </a:schemeClr>
                </a:solidFill>
              </a:rPr>
              <a:t>HIGH-STRAIN</a:t>
            </a:r>
            <a:endParaRPr lang="en-GB" dirty="0">
              <a:solidFill>
                <a:schemeClr val="accent5">
                  <a:lumMod val="75000"/>
                </a:schemeClr>
              </a:solidFill>
            </a:endParaRPr>
          </a:p>
        </p:txBody>
      </p:sp>
      <p:sp>
        <p:nvSpPr>
          <p:cNvPr id="20" name="Rounded Rectangle 19"/>
          <p:cNvSpPr/>
          <p:nvPr/>
        </p:nvSpPr>
        <p:spPr>
          <a:xfrm>
            <a:off x="6656832" y="5401056"/>
            <a:ext cx="1926336" cy="438912"/>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00B050"/>
                </a:solidFill>
              </a:rPr>
              <a:t>ACTIVE</a:t>
            </a:r>
            <a:endParaRPr lang="en-GB" dirty="0">
              <a:solidFill>
                <a:srgbClr val="00B050"/>
              </a:solidFill>
            </a:endParaRPr>
          </a:p>
        </p:txBody>
      </p:sp>
      <p:sp>
        <p:nvSpPr>
          <p:cNvPr id="21" name="Rounded Rectangle 20"/>
          <p:cNvSpPr/>
          <p:nvPr/>
        </p:nvSpPr>
        <p:spPr>
          <a:xfrm>
            <a:off x="6656832" y="4681728"/>
            <a:ext cx="1926336" cy="438912"/>
          </a:xfrm>
          <a:prstGeom prst="roundRect">
            <a:avLst/>
          </a:prstGeom>
          <a:noFill/>
          <a:ln w="38100">
            <a:solidFill>
              <a:schemeClr val="accent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LOW-STRAIN</a:t>
            </a:r>
            <a:endParaRPr lang="en-GB" dirty="0">
              <a:solidFill>
                <a:schemeClr val="accent2">
                  <a:lumMod val="75000"/>
                </a:schemeClr>
              </a:solidFill>
            </a:endParaRPr>
          </a:p>
        </p:txBody>
      </p:sp>
    </p:spTree>
    <p:extLst>
      <p:ext uri="{BB962C8B-B14F-4D97-AF65-F5344CB8AC3E}">
        <p14:creationId xmlns:p14="http://schemas.microsoft.com/office/powerpoint/2010/main" val="29281697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Arrow Connector 22"/>
          <p:cNvCxnSpPr/>
          <p:nvPr/>
        </p:nvCxnSpPr>
        <p:spPr>
          <a:xfrm>
            <a:off x="1428573" y="2212145"/>
            <a:ext cx="4569891" cy="4299633"/>
          </a:xfrm>
          <a:prstGeom prst="straightConnector1">
            <a:avLst/>
          </a:prstGeom>
          <a:ln w="508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1428573" y="1889760"/>
            <a:ext cx="4435779" cy="4199441"/>
          </a:xfrm>
          <a:prstGeom prst="straightConnector1">
            <a:avLst/>
          </a:prstGeom>
          <a:ln w="50800">
            <a:solidFill>
              <a:srgbClr val="00B05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GB" dirty="0"/>
              <a:t>The Job Demand-control model (</a:t>
            </a:r>
            <a:r>
              <a:rPr lang="en-GB" dirty="0" err="1"/>
              <a:t>Karasek</a:t>
            </a:r>
            <a:r>
              <a:rPr lang="en-GB" dirty="0"/>
              <a:t>, 1979)</a:t>
            </a:r>
          </a:p>
        </p:txBody>
      </p:sp>
      <p:sp>
        <p:nvSpPr>
          <p:cNvPr id="7" name="Rectangle 6"/>
          <p:cNvSpPr/>
          <p:nvPr/>
        </p:nvSpPr>
        <p:spPr>
          <a:xfrm>
            <a:off x="1428573" y="2212145"/>
            <a:ext cx="4096512" cy="387705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a:stCxn id="7" idx="0"/>
            <a:endCxn id="7" idx="2"/>
          </p:cNvCxnSpPr>
          <p:nvPr/>
        </p:nvCxnSpPr>
        <p:spPr>
          <a:xfrm>
            <a:off x="3476829" y="2212145"/>
            <a:ext cx="0" cy="3877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7" idx="1"/>
            <a:endCxn id="7" idx="3"/>
          </p:cNvCxnSpPr>
          <p:nvPr/>
        </p:nvCxnSpPr>
        <p:spPr>
          <a:xfrm>
            <a:off x="1428573" y="4150673"/>
            <a:ext cx="4096512"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428573" y="2990625"/>
            <a:ext cx="2048256" cy="461665"/>
          </a:xfrm>
          <a:prstGeom prst="rect">
            <a:avLst/>
          </a:prstGeom>
          <a:noFill/>
        </p:spPr>
        <p:txBody>
          <a:bodyPr wrap="square" rtlCol="0">
            <a:spAutoFit/>
          </a:bodyPr>
          <a:lstStyle/>
          <a:p>
            <a:pPr algn="ctr"/>
            <a:r>
              <a:rPr lang="en-GB" sz="2400" i="1" dirty="0" smtClean="0"/>
              <a:t>Low strain</a:t>
            </a:r>
            <a:endParaRPr lang="en-GB" sz="2400" i="1" dirty="0"/>
          </a:p>
        </p:txBody>
      </p:sp>
      <p:sp>
        <p:nvSpPr>
          <p:cNvPr id="13" name="TextBox 12"/>
          <p:cNvSpPr txBox="1"/>
          <p:nvPr/>
        </p:nvSpPr>
        <p:spPr>
          <a:xfrm>
            <a:off x="3476830" y="4935381"/>
            <a:ext cx="2048256" cy="461665"/>
          </a:xfrm>
          <a:prstGeom prst="rect">
            <a:avLst/>
          </a:prstGeom>
          <a:noFill/>
        </p:spPr>
        <p:txBody>
          <a:bodyPr wrap="square" rtlCol="0">
            <a:spAutoFit/>
          </a:bodyPr>
          <a:lstStyle/>
          <a:p>
            <a:pPr algn="ctr"/>
            <a:r>
              <a:rPr lang="en-GB" sz="2400" i="1" dirty="0" smtClean="0"/>
              <a:t>High strain</a:t>
            </a:r>
            <a:endParaRPr lang="en-GB" sz="2400" i="1" dirty="0"/>
          </a:p>
        </p:txBody>
      </p:sp>
      <p:sp>
        <p:nvSpPr>
          <p:cNvPr id="14" name="TextBox 13"/>
          <p:cNvSpPr txBox="1"/>
          <p:nvPr/>
        </p:nvSpPr>
        <p:spPr>
          <a:xfrm>
            <a:off x="1428573" y="4935381"/>
            <a:ext cx="2048256" cy="461665"/>
          </a:xfrm>
          <a:prstGeom prst="rect">
            <a:avLst/>
          </a:prstGeom>
          <a:noFill/>
        </p:spPr>
        <p:txBody>
          <a:bodyPr wrap="square" rtlCol="0">
            <a:spAutoFit/>
          </a:bodyPr>
          <a:lstStyle/>
          <a:p>
            <a:pPr algn="ctr"/>
            <a:r>
              <a:rPr lang="en-GB" sz="2400" i="1" dirty="0" smtClean="0"/>
              <a:t>Passive </a:t>
            </a:r>
            <a:endParaRPr lang="en-GB" sz="2400" i="1" dirty="0"/>
          </a:p>
        </p:txBody>
      </p:sp>
      <p:sp>
        <p:nvSpPr>
          <p:cNvPr id="15" name="TextBox 14"/>
          <p:cNvSpPr txBox="1"/>
          <p:nvPr/>
        </p:nvSpPr>
        <p:spPr>
          <a:xfrm>
            <a:off x="3547872" y="2990625"/>
            <a:ext cx="2048256" cy="461665"/>
          </a:xfrm>
          <a:prstGeom prst="rect">
            <a:avLst/>
          </a:prstGeom>
          <a:noFill/>
        </p:spPr>
        <p:txBody>
          <a:bodyPr wrap="square" rtlCol="0">
            <a:spAutoFit/>
          </a:bodyPr>
          <a:lstStyle/>
          <a:p>
            <a:pPr algn="ctr"/>
            <a:r>
              <a:rPr lang="en-GB" sz="2400" i="1" dirty="0" smtClean="0"/>
              <a:t>Active </a:t>
            </a:r>
            <a:endParaRPr lang="en-GB" sz="2400" i="1" dirty="0"/>
          </a:p>
        </p:txBody>
      </p:sp>
      <p:sp>
        <p:nvSpPr>
          <p:cNvPr id="16" name="Rectangle 9"/>
          <p:cNvSpPr>
            <a:spLocks noChangeArrowheads="1"/>
          </p:cNvSpPr>
          <p:nvPr/>
        </p:nvSpPr>
        <p:spPr bwMode="auto">
          <a:xfrm rot="16200000">
            <a:off x="-1240325" y="3866891"/>
            <a:ext cx="3806825" cy="1006475"/>
          </a:xfrm>
          <a:prstGeom prst="rect">
            <a:avLst/>
          </a:prstGeom>
          <a:noFill/>
          <a:ln w="9525">
            <a:noFill/>
            <a:miter lim="800000"/>
            <a:headEnd/>
            <a:tailEnd/>
          </a:ln>
          <a:effectLst/>
        </p:spPr>
        <p:txBody>
          <a:bodyPr>
            <a:spAutoFit/>
          </a:bodyPr>
          <a:lstStyle/>
          <a:p>
            <a:pPr algn="ctr" eaLnBrk="1" hangingPunct="1">
              <a:defRPr/>
            </a:pPr>
            <a:r>
              <a:rPr lang="en-GB" sz="2000" b="1" dirty="0"/>
              <a:t>job control (decision latitude)</a:t>
            </a:r>
          </a:p>
          <a:p>
            <a:pPr algn="r" eaLnBrk="1" hangingPunct="1">
              <a:defRPr/>
            </a:pPr>
            <a:endParaRPr lang="en-GB" sz="2000" b="1" dirty="0"/>
          </a:p>
          <a:p>
            <a:pPr eaLnBrk="1" hangingPunct="1">
              <a:defRPr/>
            </a:pPr>
            <a:r>
              <a:rPr lang="en-GB" sz="2000" b="1" dirty="0"/>
              <a:t>low		   	</a:t>
            </a:r>
            <a:r>
              <a:rPr lang="en-GB" sz="2000" b="1" dirty="0" smtClean="0"/>
              <a:t>			  </a:t>
            </a:r>
            <a:r>
              <a:rPr lang="en-GB" sz="2000" b="1" dirty="0"/>
              <a:t>high</a:t>
            </a:r>
          </a:p>
        </p:txBody>
      </p:sp>
      <p:sp>
        <p:nvSpPr>
          <p:cNvPr id="19" name="Rectangle 8"/>
          <p:cNvSpPr>
            <a:spLocks noChangeArrowheads="1"/>
          </p:cNvSpPr>
          <p:nvPr/>
        </p:nvSpPr>
        <p:spPr bwMode="auto">
          <a:xfrm>
            <a:off x="1428573" y="6157835"/>
            <a:ext cx="4096512" cy="707886"/>
          </a:xfrm>
          <a:prstGeom prst="rect">
            <a:avLst/>
          </a:prstGeom>
          <a:noFill/>
          <a:ln w="9525">
            <a:noFill/>
            <a:miter lim="800000"/>
            <a:headEnd/>
            <a:tailEnd/>
          </a:ln>
          <a:effectLst/>
        </p:spPr>
        <p:txBody>
          <a:bodyPr wrap="square">
            <a:spAutoFit/>
          </a:bodyPr>
          <a:lstStyle/>
          <a:p>
            <a:pPr eaLnBrk="1" hangingPunct="1">
              <a:defRPr/>
            </a:pPr>
            <a:r>
              <a:rPr lang="en-GB" sz="2000" b="1" dirty="0"/>
              <a:t>low			   </a:t>
            </a:r>
            <a:r>
              <a:rPr lang="en-GB" sz="2000" b="1" dirty="0" smtClean="0"/>
              <a:t>				   high</a:t>
            </a:r>
            <a:endParaRPr lang="en-GB" sz="2000" b="1" dirty="0"/>
          </a:p>
          <a:p>
            <a:pPr algn="ctr" eaLnBrk="1" hangingPunct="1">
              <a:defRPr/>
            </a:pPr>
            <a:r>
              <a:rPr lang="en-GB" sz="2000" b="1" dirty="0"/>
              <a:t>job demands</a:t>
            </a:r>
          </a:p>
        </p:txBody>
      </p:sp>
      <p:sp>
        <p:nvSpPr>
          <p:cNvPr id="26" name="Oval 25"/>
          <p:cNvSpPr/>
          <p:nvPr/>
        </p:nvSpPr>
        <p:spPr>
          <a:xfrm>
            <a:off x="6126600" y="5106134"/>
            <a:ext cx="2743200" cy="1582615"/>
          </a:xfrm>
          <a:prstGeom prst="ellipse">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Risk of psychological strain and increased illness</a:t>
            </a:r>
            <a:endParaRPr lang="en-GB" dirty="0">
              <a:solidFill>
                <a:schemeClr val="accent2">
                  <a:lumMod val="75000"/>
                </a:schemeClr>
              </a:solidFill>
            </a:endParaRPr>
          </a:p>
        </p:txBody>
      </p:sp>
      <p:sp>
        <p:nvSpPr>
          <p:cNvPr id="27" name="Oval 26"/>
          <p:cNvSpPr/>
          <p:nvPr/>
        </p:nvSpPr>
        <p:spPr>
          <a:xfrm>
            <a:off x="6069506" y="1889760"/>
            <a:ext cx="2743200" cy="1582615"/>
          </a:xfrm>
          <a:prstGeom prst="ellipse">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Productive and motivated</a:t>
            </a:r>
            <a:endParaRPr lang="en-GB" dirty="0">
              <a:solidFill>
                <a:schemeClr val="accent2">
                  <a:lumMod val="75000"/>
                </a:schemeClr>
              </a:solidFill>
            </a:endParaRPr>
          </a:p>
        </p:txBody>
      </p:sp>
    </p:spTree>
    <p:extLst>
      <p:ext uri="{BB962C8B-B14F-4D97-AF65-F5344CB8AC3E}">
        <p14:creationId xmlns:p14="http://schemas.microsoft.com/office/powerpoint/2010/main" val="16808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at work</a:t>
            </a:r>
            <a:endParaRPr lang="en-GB" dirty="0"/>
          </a:p>
        </p:txBody>
      </p:sp>
      <p:sp>
        <p:nvSpPr>
          <p:cNvPr id="3" name="Content Placeholder 2"/>
          <p:cNvSpPr>
            <a:spLocks noGrp="1"/>
          </p:cNvSpPr>
          <p:nvPr>
            <p:ph idx="1"/>
          </p:nvPr>
        </p:nvSpPr>
        <p:spPr/>
        <p:txBody>
          <a:bodyPr>
            <a:normAutofit/>
          </a:bodyPr>
          <a:lstStyle/>
          <a:p>
            <a:r>
              <a:rPr lang="en-GB" sz="2800" dirty="0" smtClean="0"/>
              <a:t>Johnson and Hall (1988) – the Demand-Control-Support Model</a:t>
            </a:r>
          </a:p>
          <a:p>
            <a:pPr lvl="1"/>
            <a:r>
              <a:rPr lang="en-GB" sz="2000" dirty="0" smtClean="0"/>
              <a:t>In this model, high levels of support are thought to act as a buffer against negative effects of work demands</a:t>
            </a:r>
          </a:p>
          <a:p>
            <a:pPr lvl="1"/>
            <a:r>
              <a:rPr lang="en-GB" sz="2000" dirty="0" smtClean="0"/>
              <a:t>Jobs with higher levels of support, but equal levels of demands, tend to be healthier</a:t>
            </a:r>
            <a:endParaRPr lang="en-GB" sz="2000" dirty="0"/>
          </a:p>
        </p:txBody>
      </p:sp>
    </p:spTree>
    <p:extLst>
      <p:ext uri="{BB962C8B-B14F-4D97-AF65-F5344CB8AC3E}">
        <p14:creationId xmlns:p14="http://schemas.microsoft.com/office/powerpoint/2010/main" val="38125685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Support at work</a:t>
            </a:r>
            <a:endParaRPr lang="en-GB" dirty="0"/>
          </a:p>
        </p:txBody>
      </p:sp>
      <p:sp>
        <p:nvSpPr>
          <p:cNvPr id="3" name="Content Placeholder 2"/>
          <p:cNvSpPr>
            <a:spLocks noGrp="1"/>
          </p:cNvSpPr>
          <p:nvPr>
            <p:ph idx="1"/>
          </p:nvPr>
        </p:nvSpPr>
        <p:spPr>
          <a:xfrm>
            <a:off x="435895" y="2180497"/>
            <a:ext cx="8272211" cy="4232495"/>
          </a:xfrm>
        </p:spPr>
        <p:txBody>
          <a:bodyPr>
            <a:noAutofit/>
          </a:bodyPr>
          <a:lstStyle/>
          <a:p>
            <a:r>
              <a:rPr lang="en-GB" sz="2000" smtClean="0"/>
              <a:t>Two hypotheses:</a:t>
            </a:r>
          </a:p>
          <a:p>
            <a:endParaRPr lang="en-GB" sz="2000" smtClean="0"/>
          </a:p>
          <a:p>
            <a:pPr marL="342900" indent="-342900">
              <a:buAutoNum type="arabicParenR"/>
            </a:pPr>
            <a:r>
              <a:rPr lang="en-GB" sz="2000" b="1" smtClean="0">
                <a:solidFill>
                  <a:schemeClr val="accent2">
                    <a:lumMod val="75000"/>
                  </a:schemeClr>
                </a:solidFill>
              </a:rPr>
              <a:t>The Strain Hypothesis:</a:t>
            </a:r>
          </a:p>
          <a:p>
            <a:pPr lvl="1"/>
            <a:r>
              <a:rPr lang="en-GB" sz="1800" smtClean="0"/>
              <a:t>Employees working in a high-strain job (high D, low C) experience the lowest well-being/highest stress</a:t>
            </a:r>
          </a:p>
          <a:p>
            <a:pPr lvl="1"/>
            <a:r>
              <a:rPr lang="en-GB" sz="1800" smtClean="0"/>
              <a:t>The strain hypothesis – emotional/practical support can help reduce the impact of high work demands.</a:t>
            </a:r>
          </a:p>
          <a:p>
            <a:pPr lvl="1"/>
            <a:endParaRPr lang="en-GB" sz="1800" smtClean="0"/>
          </a:p>
          <a:p>
            <a:pPr marL="342900" indent="-342900">
              <a:buFont typeface="+mj-lt"/>
              <a:buAutoNum type="arabicParenR"/>
            </a:pPr>
            <a:r>
              <a:rPr lang="en-GB" sz="2000" b="1" smtClean="0">
                <a:solidFill>
                  <a:schemeClr val="accent2">
                    <a:lumMod val="75000"/>
                  </a:schemeClr>
                </a:solidFill>
              </a:rPr>
              <a:t>The Learning Hypothesis:</a:t>
            </a:r>
          </a:p>
          <a:p>
            <a:pPr lvl="1"/>
            <a:r>
              <a:rPr lang="en-GB" sz="1800" smtClean="0"/>
              <a:t>High C, high D plus support can lead to improved motivation and satisfaction at work</a:t>
            </a:r>
            <a:endParaRPr lang="en-GB" sz="1800" dirty="0"/>
          </a:p>
        </p:txBody>
      </p:sp>
    </p:spTree>
    <p:extLst>
      <p:ext uri="{BB962C8B-B14F-4D97-AF65-F5344CB8AC3E}">
        <p14:creationId xmlns:p14="http://schemas.microsoft.com/office/powerpoint/2010/main" val="21415467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Evaluation?</a:t>
            </a:r>
            <a:endParaRPr lang="en-GB" dirty="0"/>
          </a:p>
        </p:txBody>
      </p:sp>
      <p:sp>
        <p:nvSpPr>
          <p:cNvPr id="3" name="Content Placeholder 2"/>
          <p:cNvSpPr>
            <a:spLocks noGrp="1"/>
          </p:cNvSpPr>
          <p:nvPr>
            <p:ph idx="1"/>
          </p:nvPr>
        </p:nvSpPr>
        <p:spPr/>
        <p:txBody>
          <a:bodyPr>
            <a:noAutofit/>
          </a:bodyPr>
          <a:lstStyle/>
          <a:p>
            <a:r>
              <a:rPr lang="en-GB" sz="2000" dirty="0" smtClean="0"/>
              <a:t>Lots of support for the strain hypothesis</a:t>
            </a:r>
          </a:p>
          <a:p>
            <a:pPr lvl="1"/>
            <a:r>
              <a:rPr lang="en-GB" sz="2000" dirty="0" smtClean="0"/>
              <a:t>Low control and high demands interaction</a:t>
            </a:r>
          </a:p>
          <a:p>
            <a:pPr lvl="1"/>
            <a:endParaRPr lang="en-GB" sz="2000" dirty="0"/>
          </a:p>
          <a:p>
            <a:r>
              <a:rPr lang="en-GB" sz="2000" dirty="0" smtClean="0"/>
              <a:t>Moderating influence of social support is less consistent</a:t>
            </a:r>
          </a:p>
          <a:p>
            <a:endParaRPr lang="en-GB" sz="2000" dirty="0"/>
          </a:p>
          <a:p>
            <a:r>
              <a:rPr lang="en-GB" sz="2000" dirty="0" smtClean="0"/>
              <a:t>Measures are broad (responsibility pressure, quality concern, role conflict, work overload and job control</a:t>
            </a:r>
          </a:p>
          <a:p>
            <a:endParaRPr lang="en-GB" sz="2000" dirty="0"/>
          </a:p>
          <a:p>
            <a:r>
              <a:rPr lang="en-GB" sz="2000" dirty="0" smtClean="0"/>
              <a:t>Certain people are more vulnerable to strain and others benefit more from control</a:t>
            </a:r>
            <a:endParaRPr lang="en-GB" sz="2000" dirty="0"/>
          </a:p>
        </p:txBody>
      </p:sp>
    </p:spTree>
    <p:extLst>
      <p:ext uri="{BB962C8B-B14F-4D97-AF65-F5344CB8AC3E}">
        <p14:creationId xmlns:p14="http://schemas.microsoft.com/office/powerpoint/2010/main" val="24915447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sz="3200" dirty="0" smtClean="0"/>
              <a:t>Why are we so interested in work-related stress??</a:t>
            </a:r>
            <a:endParaRPr lang="en-GB" sz="3200" dirty="0"/>
          </a:p>
        </p:txBody>
      </p:sp>
      <p:pic>
        <p:nvPicPr>
          <p:cNvPr id="4" name="Picture 3"/>
          <p:cNvPicPr>
            <a:picLocks noChangeAspect="1"/>
          </p:cNvPicPr>
          <p:nvPr/>
        </p:nvPicPr>
        <p:blipFill>
          <a:blip r:embed="rId3"/>
          <a:stretch>
            <a:fillRect/>
          </a:stretch>
        </p:blipFill>
        <p:spPr>
          <a:xfrm>
            <a:off x="304419" y="3085767"/>
            <a:ext cx="8486013" cy="3388185"/>
          </a:xfrm>
          <a:prstGeom prst="rect">
            <a:avLst/>
          </a:prstGeom>
        </p:spPr>
      </p:pic>
    </p:spTree>
    <p:extLst>
      <p:ext uri="{BB962C8B-B14F-4D97-AF65-F5344CB8AC3E}">
        <p14:creationId xmlns:p14="http://schemas.microsoft.com/office/powerpoint/2010/main" val="39012380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scale of the problem</a:t>
            </a:r>
            <a:endParaRPr lang="en-GB" dirty="0"/>
          </a:p>
        </p:txBody>
      </p:sp>
      <p:sp>
        <p:nvSpPr>
          <p:cNvPr id="3" name="Content Placeholder 2"/>
          <p:cNvSpPr>
            <a:spLocks noGrp="1"/>
          </p:cNvSpPr>
          <p:nvPr>
            <p:ph idx="1"/>
          </p:nvPr>
        </p:nvSpPr>
        <p:spPr/>
        <p:txBody>
          <a:bodyPr/>
          <a:lstStyle/>
          <a:p>
            <a:r>
              <a:rPr lang="en-GB" sz="2400" b="1" dirty="0" smtClean="0"/>
              <a:t>HSE:</a:t>
            </a:r>
          </a:p>
          <a:p>
            <a:pPr lvl="1"/>
            <a:r>
              <a:rPr lang="en-GB" sz="2250" dirty="0" smtClean="0"/>
              <a:t>Work related stress the biggest contributor to number of working days lost per year</a:t>
            </a:r>
          </a:p>
          <a:p>
            <a:pPr lvl="1"/>
            <a:r>
              <a:rPr lang="en-GB" sz="2250" dirty="0" smtClean="0"/>
              <a:t>Estimate of 23.3m working days lost in GB in 2014/15; 9.9m of these accounted for by stress, depression or anxiety</a:t>
            </a:r>
          </a:p>
          <a:p>
            <a:endParaRPr lang="en-GB" dirty="0"/>
          </a:p>
          <a:p>
            <a:endParaRPr lang="en-GB" dirty="0"/>
          </a:p>
        </p:txBody>
      </p:sp>
      <p:sp>
        <p:nvSpPr>
          <p:cNvPr id="4" name="Rectangle 3"/>
          <p:cNvSpPr>
            <a:spLocks noChangeArrowheads="1"/>
          </p:cNvSpPr>
          <p:nvPr/>
        </p:nvSpPr>
        <p:spPr bwMode="auto">
          <a:xfrm>
            <a:off x="1187450" y="5445125"/>
            <a:ext cx="5905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800" dirty="0">
                <a:latin typeface="Arial" panose="020B0604020202020204" pitchFamily="34" charset="0"/>
              </a:rPr>
              <a:t>http://www.hse.gov.uk/stress/</a:t>
            </a:r>
          </a:p>
        </p:txBody>
      </p:sp>
    </p:spTree>
    <p:extLst>
      <p:ext uri="{BB962C8B-B14F-4D97-AF65-F5344CB8AC3E}">
        <p14:creationId xmlns:p14="http://schemas.microsoft.com/office/powerpoint/2010/main" val="23227985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scale of the problem</a:t>
            </a:r>
            <a:endParaRPr lang="en-GB" dirty="0"/>
          </a:p>
        </p:txBody>
      </p:sp>
      <p:pic>
        <p:nvPicPr>
          <p:cNvPr id="4" name="Picture 3"/>
          <p:cNvPicPr>
            <a:picLocks noChangeAspect="1"/>
          </p:cNvPicPr>
          <p:nvPr/>
        </p:nvPicPr>
        <p:blipFill>
          <a:blip r:embed="rId3"/>
          <a:stretch>
            <a:fillRect/>
          </a:stretch>
        </p:blipFill>
        <p:spPr>
          <a:xfrm>
            <a:off x="9939" y="2097156"/>
            <a:ext cx="9106729" cy="3578087"/>
          </a:xfrm>
          <a:prstGeom prst="rect">
            <a:avLst/>
          </a:prstGeom>
        </p:spPr>
      </p:pic>
      <p:sp>
        <p:nvSpPr>
          <p:cNvPr id="5" name="Rounded Rectangle 4"/>
          <p:cNvSpPr/>
          <p:nvPr/>
        </p:nvSpPr>
        <p:spPr>
          <a:xfrm>
            <a:off x="192570" y="5788087"/>
            <a:ext cx="8778738" cy="8015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t>Health professionals; teaching and education professionals, and caring personal services </a:t>
            </a:r>
            <a:endParaRPr lang="en-GB" sz="2000" dirty="0"/>
          </a:p>
        </p:txBody>
      </p:sp>
    </p:spTree>
    <p:extLst>
      <p:ext uri="{BB962C8B-B14F-4D97-AF65-F5344CB8AC3E}">
        <p14:creationId xmlns:p14="http://schemas.microsoft.com/office/powerpoint/2010/main" val="9791425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scale of the problem</a:t>
            </a:r>
          </a:p>
        </p:txBody>
      </p:sp>
      <p:sp>
        <p:nvSpPr>
          <p:cNvPr id="3" name="Content Placeholder 2"/>
          <p:cNvSpPr>
            <a:spLocks noGrp="1"/>
          </p:cNvSpPr>
          <p:nvPr>
            <p:ph idx="1"/>
          </p:nvPr>
        </p:nvSpPr>
        <p:spPr/>
        <p:txBody>
          <a:bodyPr>
            <a:noAutofit/>
          </a:bodyPr>
          <a:lstStyle/>
          <a:p>
            <a:endParaRPr lang="en-GB" altLang="en-US" sz="2400" dirty="0"/>
          </a:p>
          <a:p>
            <a:r>
              <a:rPr lang="en-GB" altLang="en-US" sz="2400" dirty="0"/>
              <a:t>The main work activities attributed by respondents as causing their work-related stress, or making it worse, were:</a:t>
            </a:r>
          </a:p>
          <a:p>
            <a:endParaRPr lang="en-GB" altLang="en-US" sz="2400" dirty="0"/>
          </a:p>
          <a:p>
            <a:pPr lvl="2"/>
            <a:r>
              <a:rPr lang="en-GB" altLang="en-US" sz="2100" dirty="0" smtClean="0"/>
              <a:t>work </a:t>
            </a:r>
            <a:r>
              <a:rPr lang="en-GB" altLang="en-US" sz="2100" dirty="0"/>
              <a:t>pressure, </a:t>
            </a:r>
          </a:p>
          <a:p>
            <a:pPr lvl="2"/>
            <a:r>
              <a:rPr lang="en-GB" altLang="en-US" sz="2100" dirty="0" smtClean="0"/>
              <a:t>lack </a:t>
            </a:r>
            <a:r>
              <a:rPr lang="en-GB" altLang="en-US" sz="2100" dirty="0"/>
              <a:t>of managerial support</a:t>
            </a:r>
          </a:p>
          <a:p>
            <a:pPr lvl="2"/>
            <a:r>
              <a:rPr lang="en-GB" altLang="en-US" sz="2100" dirty="0" smtClean="0"/>
              <a:t>work-related </a:t>
            </a:r>
            <a:r>
              <a:rPr lang="en-GB" altLang="en-US" sz="2100" dirty="0"/>
              <a:t>violence and bullying</a:t>
            </a:r>
          </a:p>
          <a:p>
            <a:endParaRPr lang="en-GB" sz="2000" dirty="0"/>
          </a:p>
        </p:txBody>
      </p:sp>
    </p:spTree>
    <p:extLst>
      <p:ext uri="{BB962C8B-B14F-4D97-AF65-F5344CB8AC3E}">
        <p14:creationId xmlns:p14="http://schemas.microsoft.com/office/powerpoint/2010/main" val="5715510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should organisations intervene?</a:t>
            </a:r>
            <a:endParaRPr lang="en-GB" dirty="0"/>
          </a:p>
        </p:txBody>
      </p:sp>
      <p:sp>
        <p:nvSpPr>
          <p:cNvPr id="3" name="Content Placeholder 2"/>
          <p:cNvSpPr>
            <a:spLocks noGrp="1"/>
          </p:cNvSpPr>
          <p:nvPr>
            <p:ph idx="1"/>
          </p:nvPr>
        </p:nvSpPr>
        <p:spPr/>
        <p:txBody>
          <a:bodyPr>
            <a:noAutofit/>
          </a:bodyPr>
          <a:lstStyle/>
          <a:p>
            <a:r>
              <a:rPr lang="en-GB" sz="2400" dirty="0" smtClean="0"/>
              <a:t>Improved quality of life for workforce</a:t>
            </a:r>
          </a:p>
          <a:p>
            <a:endParaRPr lang="en-GB" sz="2400" dirty="0"/>
          </a:p>
          <a:p>
            <a:r>
              <a:rPr lang="en-GB" sz="2400" dirty="0" smtClean="0"/>
              <a:t>A healthier, more productive workforce</a:t>
            </a:r>
          </a:p>
          <a:p>
            <a:pPr lvl="1"/>
            <a:r>
              <a:rPr lang="en-GB" sz="2400" dirty="0" smtClean="0"/>
              <a:t>Underperformance</a:t>
            </a:r>
          </a:p>
          <a:p>
            <a:pPr lvl="1"/>
            <a:r>
              <a:rPr lang="en-GB" sz="2400" dirty="0" smtClean="0"/>
              <a:t>Time off through illness</a:t>
            </a:r>
          </a:p>
          <a:p>
            <a:pPr lvl="1"/>
            <a:endParaRPr lang="en-GB" sz="2400" dirty="0"/>
          </a:p>
          <a:p>
            <a:r>
              <a:rPr lang="en-GB" sz="2400" dirty="0" smtClean="0"/>
              <a:t>Business benefits from reduced sickness absence – increased productivity</a:t>
            </a:r>
          </a:p>
        </p:txBody>
      </p:sp>
    </p:spTree>
    <p:extLst>
      <p:ext uri="{BB962C8B-B14F-4D97-AF65-F5344CB8AC3E}">
        <p14:creationId xmlns:p14="http://schemas.microsoft.com/office/powerpoint/2010/main" val="35074083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should organisations intervene?</a:t>
            </a:r>
            <a:endParaRPr lang="en-GB" dirty="0"/>
          </a:p>
        </p:txBody>
      </p:sp>
      <p:sp>
        <p:nvSpPr>
          <p:cNvPr id="3" name="Content Placeholder 2"/>
          <p:cNvSpPr>
            <a:spLocks noGrp="1"/>
          </p:cNvSpPr>
          <p:nvPr>
            <p:ph idx="1"/>
          </p:nvPr>
        </p:nvSpPr>
        <p:spPr/>
        <p:txBody>
          <a:bodyPr>
            <a:noAutofit/>
          </a:bodyPr>
          <a:lstStyle/>
          <a:p>
            <a:r>
              <a:rPr lang="en-GB" sz="2400" dirty="0" smtClean="0"/>
              <a:t>Litigation / fulfilment of statutory duties</a:t>
            </a:r>
          </a:p>
          <a:p>
            <a:pPr lvl="1"/>
            <a:r>
              <a:rPr lang="en-GB" sz="2400" dirty="0" smtClean="0"/>
              <a:t>Health and Safety at Work Act</a:t>
            </a:r>
          </a:p>
          <a:p>
            <a:pPr lvl="1"/>
            <a:endParaRPr lang="en-GB" sz="2400" dirty="0"/>
          </a:p>
          <a:p>
            <a:r>
              <a:rPr lang="en-GB" sz="2400" dirty="0" smtClean="0"/>
              <a:t>Power struggle</a:t>
            </a:r>
          </a:p>
          <a:p>
            <a:pPr lvl="1"/>
            <a:r>
              <a:rPr lang="en-GB" sz="2400" dirty="0" smtClean="0"/>
              <a:t>The rights of employees to health versus the needs of the company</a:t>
            </a:r>
          </a:p>
          <a:p>
            <a:pPr lvl="1"/>
            <a:r>
              <a:rPr lang="en-GB" sz="2400" dirty="0" smtClean="0"/>
              <a:t>Perception of rights and needs</a:t>
            </a:r>
            <a:endParaRPr lang="en-GB" sz="2400" dirty="0"/>
          </a:p>
        </p:txBody>
      </p:sp>
    </p:spTree>
    <p:extLst>
      <p:ext uri="{BB962C8B-B14F-4D97-AF65-F5344CB8AC3E}">
        <p14:creationId xmlns:p14="http://schemas.microsoft.com/office/powerpoint/2010/main" val="11691444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Consequences and costs of work stress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817750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outcomes can be observed due to work related stress??</a:t>
            </a:r>
            <a:endParaRPr lang="en-GB" dirty="0"/>
          </a:p>
        </p:txBody>
      </p:sp>
      <p:sp>
        <p:nvSpPr>
          <p:cNvPr id="4" name="Rectangle 3"/>
          <p:cNvSpPr/>
          <p:nvPr/>
        </p:nvSpPr>
        <p:spPr>
          <a:xfrm>
            <a:off x="97536" y="2182368"/>
            <a:ext cx="2462784" cy="609600"/>
          </a:xfrm>
          <a:prstGeom prst="rect">
            <a:avLst/>
          </a:prstGeom>
          <a:noFill/>
          <a:ln w="38100">
            <a:solidFill>
              <a:schemeClr val="accent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Physical symptoms</a:t>
            </a:r>
            <a:endParaRPr lang="en-GB" dirty="0">
              <a:solidFill>
                <a:schemeClr val="accent2">
                  <a:lumMod val="75000"/>
                </a:schemeClr>
              </a:solidFill>
            </a:endParaRPr>
          </a:p>
        </p:txBody>
      </p:sp>
      <p:sp>
        <p:nvSpPr>
          <p:cNvPr id="5" name="Rectangle 4"/>
          <p:cNvSpPr/>
          <p:nvPr/>
        </p:nvSpPr>
        <p:spPr>
          <a:xfrm>
            <a:off x="3340608" y="2182368"/>
            <a:ext cx="2462784" cy="609600"/>
          </a:xfrm>
          <a:prstGeom prst="rect">
            <a:avLst/>
          </a:prstGeom>
          <a:noFill/>
          <a:ln w="38100">
            <a:solidFill>
              <a:schemeClr val="accent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Behavioural symptoms</a:t>
            </a:r>
            <a:endParaRPr lang="en-GB" dirty="0">
              <a:solidFill>
                <a:schemeClr val="accent2">
                  <a:lumMod val="75000"/>
                </a:schemeClr>
              </a:solidFill>
            </a:endParaRPr>
          </a:p>
        </p:txBody>
      </p:sp>
      <p:sp>
        <p:nvSpPr>
          <p:cNvPr id="6" name="Rectangle 5"/>
          <p:cNvSpPr/>
          <p:nvPr/>
        </p:nvSpPr>
        <p:spPr>
          <a:xfrm>
            <a:off x="6583680" y="2182368"/>
            <a:ext cx="2462784" cy="609600"/>
          </a:xfrm>
          <a:prstGeom prst="rect">
            <a:avLst/>
          </a:prstGeom>
          <a:noFill/>
          <a:ln w="38100">
            <a:solidFill>
              <a:schemeClr val="accent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Ailments </a:t>
            </a:r>
            <a:endParaRPr lang="en-GB" dirty="0">
              <a:solidFill>
                <a:schemeClr val="accent2">
                  <a:lumMod val="75000"/>
                </a:schemeClr>
              </a:solidFill>
            </a:endParaRPr>
          </a:p>
        </p:txBody>
      </p:sp>
      <p:sp>
        <p:nvSpPr>
          <p:cNvPr id="7" name="TextBox 6"/>
          <p:cNvSpPr txBox="1"/>
          <p:nvPr/>
        </p:nvSpPr>
        <p:spPr>
          <a:xfrm>
            <a:off x="97536" y="2967789"/>
            <a:ext cx="2462784" cy="3970318"/>
          </a:xfrm>
          <a:prstGeom prst="rect">
            <a:avLst/>
          </a:prstGeom>
          <a:noFill/>
        </p:spPr>
        <p:txBody>
          <a:bodyPr wrap="square" rtlCol="0">
            <a:spAutoFit/>
          </a:bodyPr>
          <a:lstStyle/>
          <a:p>
            <a:pPr algn="ctr"/>
            <a:r>
              <a:rPr lang="en-GB" dirty="0" smtClean="0"/>
              <a:t>Lack of appetite</a:t>
            </a:r>
          </a:p>
          <a:p>
            <a:pPr algn="ctr"/>
            <a:r>
              <a:rPr lang="en-GB" dirty="0" smtClean="0"/>
              <a:t>Craving food when under pressure</a:t>
            </a:r>
          </a:p>
          <a:p>
            <a:pPr algn="ctr"/>
            <a:r>
              <a:rPr lang="en-GB" dirty="0" smtClean="0"/>
              <a:t>Constant tiredness</a:t>
            </a:r>
          </a:p>
          <a:p>
            <a:pPr algn="ctr"/>
            <a:r>
              <a:rPr lang="en-GB" dirty="0" smtClean="0"/>
              <a:t>Nail-biting</a:t>
            </a:r>
          </a:p>
          <a:p>
            <a:pPr algn="ctr"/>
            <a:r>
              <a:rPr lang="en-GB" dirty="0" smtClean="0"/>
              <a:t>Nervous twitches</a:t>
            </a:r>
          </a:p>
          <a:p>
            <a:pPr algn="ctr"/>
            <a:r>
              <a:rPr lang="en-GB" dirty="0" smtClean="0"/>
              <a:t>Nausea</a:t>
            </a:r>
          </a:p>
          <a:p>
            <a:pPr algn="ctr"/>
            <a:r>
              <a:rPr lang="en-GB" dirty="0" smtClean="0"/>
              <a:t>Frequent crying or desire to cry</a:t>
            </a:r>
          </a:p>
          <a:p>
            <a:pPr algn="ctr"/>
            <a:r>
              <a:rPr lang="en-GB" dirty="0" smtClean="0"/>
              <a:t>Inability to sit still</a:t>
            </a:r>
          </a:p>
          <a:p>
            <a:pPr algn="ctr"/>
            <a:r>
              <a:rPr lang="en-GB" dirty="0" smtClean="0"/>
              <a:t>Sweating</a:t>
            </a:r>
          </a:p>
          <a:p>
            <a:pPr algn="ctr"/>
            <a:r>
              <a:rPr lang="en-GB" dirty="0" smtClean="0"/>
              <a:t>Constipation/diarrhoea</a:t>
            </a:r>
          </a:p>
          <a:p>
            <a:pPr algn="ctr"/>
            <a:r>
              <a:rPr lang="en-GB" dirty="0" smtClean="0"/>
              <a:t>Headaches</a:t>
            </a:r>
          </a:p>
          <a:p>
            <a:pPr algn="ctr"/>
            <a:r>
              <a:rPr lang="en-GB" dirty="0" smtClean="0"/>
              <a:t>Cramps </a:t>
            </a:r>
            <a:endParaRPr lang="en-GB" dirty="0"/>
          </a:p>
        </p:txBody>
      </p:sp>
      <p:sp>
        <p:nvSpPr>
          <p:cNvPr id="8" name="TextBox 7"/>
          <p:cNvSpPr txBox="1"/>
          <p:nvPr/>
        </p:nvSpPr>
        <p:spPr>
          <a:xfrm>
            <a:off x="3340608" y="3026181"/>
            <a:ext cx="2462784" cy="3693319"/>
          </a:xfrm>
          <a:prstGeom prst="rect">
            <a:avLst/>
          </a:prstGeom>
          <a:noFill/>
        </p:spPr>
        <p:txBody>
          <a:bodyPr wrap="square" rtlCol="0">
            <a:spAutoFit/>
          </a:bodyPr>
          <a:lstStyle/>
          <a:p>
            <a:pPr algn="ctr"/>
            <a:r>
              <a:rPr lang="en-GB" dirty="0" smtClean="0"/>
              <a:t>Irritability with people</a:t>
            </a:r>
          </a:p>
          <a:p>
            <a:pPr algn="ctr"/>
            <a:r>
              <a:rPr lang="en-GB" dirty="0" smtClean="0"/>
              <a:t>Unable to cope</a:t>
            </a:r>
          </a:p>
          <a:p>
            <a:pPr algn="ctr"/>
            <a:r>
              <a:rPr lang="en-GB" dirty="0" smtClean="0"/>
              <a:t>Difficulty making decisions</a:t>
            </a:r>
          </a:p>
          <a:p>
            <a:pPr algn="ctr"/>
            <a:r>
              <a:rPr lang="en-GB" dirty="0" smtClean="0"/>
              <a:t>Dread of the future</a:t>
            </a:r>
          </a:p>
          <a:p>
            <a:pPr algn="ctr"/>
            <a:r>
              <a:rPr lang="en-GB" dirty="0" smtClean="0"/>
              <a:t>Difficulty concentrating</a:t>
            </a:r>
          </a:p>
          <a:p>
            <a:pPr algn="ctr"/>
            <a:r>
              <a:rPr lang="en-GB" dirty="0" smtClean="0"/>
              <a:t>Inability to finish any tasks</a:t>
            </a:r>
          </a:p>
          <a:p>
            <a:pPr algn="ctr"/>
            <a:r>
              <a:rPr lang="en-GB" dirty="0" smtClean="0"/>
              <a:t>Feeling of being a failure</a:t>
            </a:r>
          </a:p>
          <a:p>
            <a:pPr algn="ctr"/>
            <a:r>
              <a:rPr lang="en-GB" dirty="0" smtClean="0"/>
              <a:t>Loss of interest in other people</a:t>
            </a:r>
          </a:p>
          <a:p>
            <a:pPr algn="ctr"/>
            <a:r>
              <a:rPr lang="en-GB" dirty="0" smtClean="0"/>
              <a:t>Loss of sense of humour</a:t>
            </a:r>
          </a:p>
          <a:p>
            <a:pPr algn="ctr"/>
            <a:r>
              <a:rPr lang="en-GB" dirty="0" smtClean="0"/>
              <a:t>Self-hatred</a:t>
            </a:r>
            <a:endParaRPr lang="en-GB" dirty="0"/>
          </a:p>
        </p:txBody>
      </p:sp>
      <p:sp>
        <p:nvSpPr>
          <p:cNvPr id="9" name="TextBox 8"/>
          <p:cNvSpPr txBox="1"/>
          <p:nvPr/>
        </p:nvSpPr>
        <p:spPr>
          <a:xfrm>
            <a:off x="6583680" y="3026181"/>
            <a:ext cx="2462784" cy="3416320"/>
          </a:xfrm>
          <a:prstGeom prst="rect">
            <a:avLst/>
          </a:prstGeom>
          <a:noFill/>
        </p:spPr>
        <p:txBody>
          <a:bodyPr wrap="square" rtlCol="0">
            <a:spAutoFit/>
          </a:bodyPr>
          <a:lstStyle/>
          <a:p>
            <a:pPr algn="ctr"/>
            <a:r>
              <a:rPr lang="en-GB" dirty="0" smtClean="0"/>
              <a:t>Hypertension: HBP</a:t>
            </a:r>
          </a:p>
          <a:p>
            <a:pPr algn="ctr"/>
            <a:r>
              <a:rPr lang="en-GB" dirty="0" smtClean="0"/>
              <a:t>Heart attack</a:t>
            </a:r>
          </a:p>
          <a:p>
            <a:pPr algn="ctr"/>
            <a:r>
              <a:rPr lang="en-GB" dirty="0" smtClean="0"/>
              <a:t>Migraine</a:t>
            </a:r>
          </a:p>
          <a:p>
            <a:pPr algn="ctr"/>
            <a:r>
              <a:rPr lang="en-GB" dirty="0" smtClean="0"/>
              <a:t>Intense itching (pruritus)</a:t>
            </a:r>
          </a:p>
          <a:p>
            <a:pPr algn="ctr"/>
            <a:r>
              <a:rPr lang="en-GB" dirty="0" smtClean="0"/>
              <a:t>Constipation</a:t>
            </a:r>
          </a:p>
          <a:p>
            <a:pPr algn="ctr"/>
            <a:r>
              <a:rPr lang="en-GB" dirty="0" smtClean="0"/>
              <a:t>Colitis</a:t>
            </a:r>
          </a:p>
          <a:p>
            <a:pPr algn="ctr"/>
            <a:r>
              <a:rPr lang="en-GB" dirty="0" smtClean="0"/>
              <a:t>Rheumatoid arthritis</a:t>
            </a:r>
          </a:p>
          <a:p>
            <a:pPr algn="ctr"/>
            <a:r>
              <a:rPr lang="en-GB" dirty="0" smtClean="0"/>
              <a:t>Menstrual difficulties</a:t>
            </a:r>
          </a:p>
          <a:p>
            <a:pPr algn="ctr"/>
            <a:r>
              <a:rPr lang="en-GB" dirty="0" smtClean="0"/>
              <a:t>Flatulence &amp; indigestion</a:t>
            </a:r>
          </a:p>
          <a:p>
            <a:pPr algn="ctr"/>
            <a:r>
              <a:rPr lang="en-GB" dirty="0" smtClean="0"/>
              <a:t>Skin disorders</a:t>
            </a:r>
          </a:p>
          <a:p>
            <a:pPr algn="ctr"/>
            <a:r>
              <a:rPr lang="en-GB" dirty="0" smtClean="0"/>
              <a:t>depression</a:t>
            </a:r>
          </a:p>
        </p:txBody>
      </p:sp>
    </p:spTree>
    <p:extLst>
      <p:ext uri="{BB962C8B-B14F-4D97-AF65-F5344CB8AC3E}">
        <p14:creationId xmlns:p14="http://schemas.microsoft.com/office/powerpoint/2010/main" val="172377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Conditions that influence employee well-being</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331517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Conditions that influence employee well-being</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smtClean="0"/>
              <a:t>Aspects of the </a:t>
            </a:r>
            <a:r>
              <a:rPr lang="en-GB" sz="2000" b="1" dirty="0" smtClean="0">
                <a:solidFill>
                  <a:schemeClr val="accent2">
                    <a:lumMod val="75000"/>
                  </a:schemeClr>
                </a:solidFill>
              </a:rPr>
              <a:t>situation</a:t>
            </a:r>
            <a:r>
              <a:rPr lang="en-GB" sz="2000" dirty="0" smtClean="0"/>
              <a:t> and </a:t>
            </a:r>
            <a:r>
              <a:rPr lang="en-GB" sz="2000" b="1" dirty="0" smtClean="0">
                <a:solidFill>
                  <a:schemeClr val="accent2">
                    <a:lumMod val="75000"/>
                  </a:schemeClr>
                </a:solidFill>
              </a:rPr>
              <a:t>individual differences </a:t>
            </a:r>
            <a:r>
              <a:rPr lang="en-GB" sz="2000" dirty="0" smtClean="0"/>
              <a:t>are both important in determining the impact of work on individual employees</a:t>
            </a:r>
          </a:p>
          <a:p>
            <a:pPr marL="0" indent="0">
              <a:buNone/>
            </a:pPr>
            <a:endParaRPr lang="en-GB" sz="2000" dirty="0"/>
          </a:p>
          <a:p>
            <a:pPr marL="457200" indent="-457200">
              <a:buAutoNum type="arabicParenR"/>
            </a:pPr>
            <a:r>
              <a:rPr lang="en-GB" sz="2400" b="1" dirty="0" smtClean="0">
                <a:solidFill>
                  <a:schemeClr val="accent2">
                    <a:lumMod val="75000"/>
                  </a:schemeClr>
                </a:solidFill>
              </a:rPr>
              <a:t>Situational factors:</a:t>
            </a:r>
          </a:p>
          <a:p>
            <a:pPr lvl="1"/>
            <a:r>
              <a:rPr lang="en-GB" sz="2000" dirty="0" smtClean="0"/>
              <a:t>Not all situational factors are sources of stress for everybody in all workplaces.</a:t>
            </a:r>
          </a:p>
          <a:p>
            <a:pPr lvl="1"/>
            <a:r>
              <a:rPr lang="en-GB" sz="2000" dirty="0" smtClean="0"/>
              <a:t>Cox et al. (2000) – HAZARD: working conditions have the potential to cause harm, but much can still depend on individual differences (personality, coping styles, ability, </a:t>
            </a:r>
            <a:r>
              <a:rPr lang="en-GB" sz="2000" dirty="0" err="1" smtClean="0"/>
              <a:t>etc</a:t>
            </a:r>
            <a:r>
              <a:rPr lang="en-GB" sz="2000" dirty="0" smtClean="0"/>
              <a:t>)</a:t>
            </a:r>
            <a:endParaRPr lang="en-GB" sz="2000" dirty="0"/>
          </a:p>
        </p:txBody>
      </p:sp>
    </p:spTree>
    <p:extLst>
      <p:ext uri="{BB962C8B-B14F-4D97-AF65-F5344CB8AC3E}">
        <p14:creationId xmlns:p14="http://schemas.microsoft.com/office/powerpoint/2010/main" val="22710810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Conditions that influence employee well-being</a:t>
            </a:r>
          </a:p>
        </p:txBody>
      </p:sp>
      <p:sp>
        <p:nvSpPr>
          <p:cNvPr id="3" name="Content Placeholder 2"/>
          <p:cNvSpPr>
            <a:spLocks noGrp="1"/>
          </p:cNvSpPr>
          <p:nvPr>
            <p:ph idx="1"/>
          </p:nvPr>
        </p:nvSpPr>
        <p:spPr>
          <a:xfrm>
            <a:off x="435895" y="2278033"/>
            <a:ext cx="8272211" cy="4122767"/>
          </a:xfrm>
        </p:spPr>
        <p:txBody>
          <a:bodyPr>
            <a:normAutofit/>
          </a:bodyPr>
          <a:lstStyle/>
          <a:p>
            <a:pPr marL="0" indent="0" algn="ctr">
              <a:buNone/>
            </a:pPr>
            <a:r>
              <a:rPr lang="en-GB" sz="2000" b="1" dirty="0" smtClean="0">
                <a:solidFill>
                  <a:schemeClr val="accent2">
                    <a:lumMod val="75000"/>
                  </a:schemeClr>
                </a:solidFill>
                <a:effectLst>
                  <a:outerShdw blurRad="38100" dist="38100" dir="2700000" algn="tl">
                    <a:srgbClr val="000000">
                      <a:alpha val="43137"/>
                    </a:srgbClr>
                  </a:outerShdw>
                </a:effectLst>
              </a:rPr>
              <a:t>SITAUTIONAL FACTORS??</a:t>
            </a:r>
          </a:p>
          <a:p>
            <a:pPr marL="0" indent="0" algn="ctr">
              <a:buNone/>
            </a:pPr>
            <a:endParaRPr lang="en-GB" sz="1800" dirty="0" smtClean="0"/>
          </a:p>
          <a:p>
            <a:pPr marL="0" indent="0" algn="ctr">
              <a:buNone/>
            </a:pPr>
            <a:r>
              <a:rPr lang="en-GB" sz="1800" dirty="0" smtClean="0"/>
              <a:t>Demands</a:t>
            </a:r>
          </a:p>
          <a:p>
            <a:pPr marL="0" indent="0" algn="ctr">
              <a:buNone/>
            </a:pPr>
            <a:r>
              <a:rPr lang="en-GB" sz="1800" dirty="0" smtClean="0"/>
              <a:t>Control</a:t>
            </a:r>
          </a:p>
          <a:p>
            <a:pPr marL="0" indent="0" algn="ctr">
              <a:buNone/>
            </a:pPr>
            <a:r>
              <a:rPr lang="en-GB" sz="1800" dirty="0" smtClean="0"/>
              <a:t>Support</a:t>
            </a:r>
          </a:p>
          <a:p>
            <a:pPr marL="0" indent="0" algn="ctr">
              <a:buNone/>
            </a:pPr>
            <a:r>
              <a:rPr lang="en-GB" sz="1800" dirty="0" smtClean="0"/>
              <a:t>Relationships at work</a:t>
            </a:r>
          </a:p>
          <a:p>
            <a:pPr marL="0" indent="0" algn="ctr">
              <a:buNone/>
            </a:pPr>
            <a:r>
              <a:rPr lang="en-GB" sz="1800" dirty="0" smtClean="0"/>
              <a:t>Roles at work</a:t>
            </a:r>
          </a:p>
          <a:p>
            <a:pPr marL="0" indent="0" algn="ctr">
              <a:buNone/>
            </a:pPr>
            <a:r>
              <a:rPr lang="en-GB" sz="1800" dirty="0" smtClean="0"/>
              <a:t>Change </a:t>
            </a:r>
          </a:p>
          <a:p>
            <a:pPr marL="0" indent="0" algn="ctr">
              <a:buNone/>
            </a:pPr>
            <a:r>
              <a:rPr lang="en-GB" sz="1800" dirty="0" smtClean="0"/>
              <a:t>Working conditions</a:t>
            </a:r>
          </a:p>
          <a:p>
            <a:pPr marL="0" indent="0" algn="ctr">
              <a:buNone/>
            </a:pPr>
            <a:r>
              <a:rPr lang="en-GB" sz="1800" dirty="0" smtClean="0"/>
              <a:t>Career-related issues</a:t>
            </a:r>
            <a:endParaRPr lang="en-GB" dirty="0"/>
          </a:p>
          <a:p>
            <a:pPr marL="0" indent="0" algn="ctr">
              <a:buNone/>
            </a:pPr>
            <a:endParaRPr lang="en-GB" dirty="0" smtClean="0"/>
          </a:p>
          <a:p>
            <a:pPr marL="0" indent="0" algn="ctr">
              <a:buNone/>
            </a:pPr>
            <a:endParaRPr lang="en-GB" dirty="0"/>
          </a:p>
        </p:txBody>
      </p:sp>
    </p:spTree>
    <p:extLst>
      <p:ext uri="{BB962C8B-B14F-4D97-AF65-F5344CB8AC3E}">
        <p14:creationId xmlns:p14="http://schemas.microsoft.com/office/powerpoint/2010/main" val="3718467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barn(inVertical)">
                                      <p:cBhvr>
                                        <p:cTn id="19" dur="500"/>
                                        <p:tgtEl>
                                          <p:spTgt spid="3">
                                            <p:txEl>
                                              <p:pRg st="6" end="6"/>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barn(inVertical)">
                                      <p:cBhvr>
                                        <p:cTn id="22" dur="500"/>
                                        <p:tgtEl>
                                          <p:spTgt spid="3">
                                            <p:txEl>
                                              <p:pRg st="7" end="7"/>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barn(inVertical)">
                                      <p:cBhvr>
                                        <p:cTn id="2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1865376"/>
            <a:ext cx="8272211" cy="4901183"/>
          </a:xfrm>
        </p:spPr>
        <p:txBody>
          <a:bodyPr>
            <a:normAutofit/>
          </a:bodyPr>
          <a:lstStyle/>
          <a:p>
            <a:pPr marL="0" indent="0">
              <a:buNone/>
            </a:pPr>
            <a:r>
              <a:rPr lang="en-GB" sz="2000" dirty="0" smtClean="0">
                <a:solidFill>
                  <a:schemeClr val="accent2">
                    <a:lumMod val="75000"/>
                  </a:schemeClr>
                </a:solidFill>
                <a:effectLst>
                  <a:outerShdw blurRad="38100" dist="38100" dir="2700000" algn="tl">
                    <a:srgbClr val="000000">
                      <a:alpha val="43137"/>
                    </a:srgbClr>
                  </a:outerShdw>
                </a:effectLst>
              </a:rPr>
              <a:t>DEMANDS</a:t>
            </a:r>
          </a:p>
          <a:p>
            <a:endParaRPr lang="en-GB" sz="2400" dirty="0"/>
          </a:p>
          <a:p>
            <a:pPr lvl="1"/>
            <a:r>
              <a:rPr lang="en-GB" sz="2400" b="1" dirty="0" smtClean="0"/>
              <a:t>Job content and workload</a:t>
            </a:r>
          </a:p>
          <a:p>
            <a:pPr lvl="2"/>
            <a:r>
              <a:rPr lang="en-GB" sz="1800" dirty="0" smtClean="0"/>
              <a:t>Increased stress in fast paced environments, intensive working and meeting tight deadline frequently</a:t>
            </a:r>
          </a:p>
          <a:p>
            <a:pPr lvl="2"/>
            <a:r>
              <a:rPr lang="en-GB" sz="1800" dirty="0" smtClean="0"/>
              <a:t>Quantitative workload – too much to do</a:t>
            </a:r>
          </a:p>
          <a:p>
            <a:pPr lvl="2"/>
            <a:r>
              <a:rPr lang="en-GB" sz="1800" dirty="0" smtClean="0"/>
              <a:t>Qualitative workload – too difficult for the individual</a:t>
            </a:r>
          </a:p>
          <a:p>
            <a:pPr lvl="2"/>
            <a:r>
              <a:rPr lang="en-GB" sz="1800" dirty="0" smtClean="0"/>
              <a:t>Emotional dissonance (Zapf, 2002) – employee has to hide/mask emotions, e.g., airline steward</a:t>
            </a:r>
          </a:p>
          <a:p>
            <a:pPr lvl="2"/>
            <a:endParaRPr lang="en-GB" sz="1800" dirty="0"/>
          </a:p>
        </p:txBody>
      </p:sp>
    </p:spTree>
    <p:extLst>
      <p:ext uri="{BB962C8B-B14F-4D97-AF65-F5344CB8AC3E}">
        <p14:creationId xmlns:p14="http://schemas.microsoft.com/office/powerpoint/2010/main" val="741398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2138933"/>
            <a:ext cx="8272211" cy="3678303"/>
          </a:xfrm>
        </p:spPr>
        <p:txBody>
          <a:bodyPr>
            <a:noAutofit/>
          </a:bodyPr>
          <a:lstStyle/>
          <a:p>
            <a:pPr marL="0" indent="0">
              <a:buNone/>
            </a:pPr>
            <a:r>
              <a:rPr lang="en-GB" sz="2000" dirty="0">
                <a:solidFill>
                  <a:schemeClr val="accent2">
                    <a:lumMod val="75000"/>
                  </a:schemeClr>
                </a:solidFill>
                <a:effectLst>
                  <a:outerShdw blurRad="38100" dist="38100" dir="2700000" algn="tl">
                    <a:srgbClr val="000000">
                      <a:alpha val="43137"/>
                    </a:srgbClr>
                  </a:outerShdw>
                </a:effectLst>
              </a:rPr>
              <a:t>DEMANDS</a:t>
            </a:r>
          </a:p>
          <a:p>
            <a:pPr lvl="1"/>
            <a:endParaRPr lang="en-GB" sz="1800" b="1" dirty="0" smtClean="0"/>
          </a:p>
          <a:p>
            <a:pPr lvl="1"/>
            <a:r>
              <a:rPr lang="en-GB" sz="2000" b="1" dirty="0" smtClean="0"/>
              <a:t>Working </a:t>
            </a:r>
            <a:r>
              <a:rPr lang="en-GB" sz="2000" b="1" dirty="0"/>
              <a:t>hours</a:t>
            </a:r>
          </a:p>
          <a:p>
            <a:pPr lvl="2"/>
            <a:r>
              <a:rPr lang="en-GB" sz="2000" dirty="0"/>
              <a:t>Long working hours take a toll on employee health</a:t>
            </a:r>
          </a:p>
          <a:p>
            <a:pPr lvl="2"/>
            <a:r>
              <a:rPr lang="en-GB" sz="2000" dirty="0"/>
              <a:t>Both the individual and the quality of their work suffers</a:t>
            </a:r>
          </a:p>
          <a:p>
            <a:pPr lvl="2"/>
            <a:r>
              <a:rPr lang="en-GB" sz="2000" dirty="0"/>
              <a:t>Recognition that working above 40hrs/week is unproductive and can create ill-health (Sparks et al., 1997)</a:t>
            </a:r>
          </a:p>
          <a:p>
            <a:pPr lvl="2"/>
            <a:r>
              <a:rPr lang="en-GB" sz="2000" dirty="0"/>
              <a:t>However, what if the person has to work long hours in order to complete the tasks of the job? (Burke &amp; Cooper, 2008). Interaction between working hours and job workload</a:t>
            </a:r>
          </a:p>
          <a:p>
            <a:endParaRPr lang="en-GB" sz="1400" dirty="0"/>
          </a:p>
        </p:txBody>
      </p:sp>
    </p:spTree>
    <p:extLst>
      <p:ext uri="{BB962C8B-B14F-4D97-AF65-F5344CB8AC3E}">
        <p14:creationId xmlns:p14="http://schemas.microsoft.com/office/powerpoint/2010/main" val="9379605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a:solidFill>
                  <a:schemeClr val="accent2">
                    <a:lumMod val="75000"/>
                  </a:schemeClr>
                </a:solidFill>
                <a:effectLst>
                  <a:outerShdw blurRad="38100" dist="38100" dir="2700000" algn="tl">
                    <a:srgbClr val="000000">
                      <a:alpha val="43137"/>
                    </a:srgbClr>
                  </a:outerShdw>
                </a:effectLst>
              </a:rPr>
              <a:t>DEMANDS</a:t>
            </a:r>
          </a:p>
          <a:p>
            <a:pPr lvl="1"/>
            <a:endParaRPr lang="en-GB" sz="1800" b="1" dirty="0" smtClean="0"/>
          </a:p>
          <a:p>
            <a:pPr lvl="1"/>
            <a:r>
              <a:rPr lang="en-GB" sz="2400" b="1" dirty="0" smtClean="0"/>
              <a:t>Shift work</a:t>
            </a:r>
          </a:p>
          <a:p>
            <a:pPr lvl="2"/>
            <a:r>
              <a:rPr lang="en-GB" sz="2000" dirty="0" err="1" smtClean="0"/>
              <a:t>Demir</a:t>
            </a:r>
            <a:r>
              <a:rPr lang="en-GB" sz="2000" dirty="0" smtClean="0"/>
              <a:t> et al. (2003) – working night shifts leads to exhaustion, loss of energy and detachment from patients in nurses</a:t>
            </a:r>
          </a:p>
          <a:p>
            <a:pPr lvl="2"/>
            <a:r>
              <a:rPr lang="en-GB" sz="2000" dirty="0" smtClean="0"/>
              <a:t>Shift work can have a profound effect on physical functioning, changes in blood temp and pressure, sugar levels and impact on sleep patterns, mental efficiency and work motivation</a:t>
            </a:r>
            <a:endParaRPr lang="en-GB" sz="2000" dirty="0"/>
          </a:p>
          <a:p>
            <a:endParaRPr lang="en-GB" sz="1400" dirty="0"/>
          </a:p>
        </p:txBody>
      </p:sp>
    </p:spTree>
    <p:extLst>
      <p:ext uri="{BB962C8B-B14F-4D97-AF65-F5344CB8AC3E}">
        <p14:creationId xmlns:p14="http://schemas.microsoft.com/office/powerpoint/2010/main" val="17264109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2156113"/>
            <a:ext cx="8272211" cy="4281263"/>
          </a:xfrm>
        </p:spPr>
        <p:txBody>
          <a:bodyPr>
            <a:noAutofit/>
          </a:bodyPr>
          <a:lstStyle/>
          <a:p>
            <a:pPr marL="0" indent="0">
              <a:buNone/>
            </a:pPr>
            <a:r>
              <a:rPr lang="en-GB" sz="2400" dirty="0">
                <a:solidFill>
                  <a:schemeClr val="accent2">
                    <a:lumMod val="75000"/>
                  </a:schemeClr>
                </a:solidFill>
                <a:effectLst>
                  <a:outerShdw blurRad="38100" dist="38100" dir="2700000" algn="tl">
                    <a:srgbClr val="000000">
                      <a:alpha val="43137"/>
                    </a:srgbClr>
                  </a:outerShdw>
                </a:effectLst>
              </a:rPr>
              <a:t>DEMANDS</a:t>
            </a:r>
          </a:p>
          <a:p>
            <a:pPr lvl="1"/>
            <a:endParaRPr lang="en-GB" sz="1800" b="1" dirty="0" smtClean="0"/>
          </a:p>
          <a:p>
            <a:pPr lvl="1"/>
            <a:r>
              <a:rPr lang="en-GB" sz="2400" b="1" dirty="0" smtClean="0"/>
              <a:t>Work-life interface</a:t>
            </a:r>
          </a:p>
          <a:p>
            <a:pPr lvl="2"/>
            <a:r>
              <a:rPr lang="en-GB" sz="2000" dirty="0" smtClean="0"/>
              <a:t>Growing research about how work and non-work demands interact – consequences for the employees’ well-being</a:t>
            </a:r>
          </a:p>
          <a:p>
            <a:pPr lvl="2"/>
            <a:r>
              <a:rPr lang="en-GB" sz="2000" dirty="0" smtClean="0"/>
              <a:t>Can be one of two variations (Lewis &amp; Cooper, 2005):</a:t>
            </a:r>
          </a:p>
          <a:p>
            <a:pPr lvl="3"/>
            <a:r>
              <a:rPr lang="en-GB" sz="1800" dirty="0" smtClean="0"/>
              <a:t>1) work interference with family – demands of work create difficulties for home life</a:t>
            </a:r>
          </a:p>
          <a:p>
            <a:pPr lvl="3"/>
            <a:r>
              <a:rPr lang="en-GB" sz="1800" dirty="0" smtClean="0"/>
              <a:t>2) family interference with work – demands of home life create difficulties for work</a:t>
            </a:r>
          </a:p>
          <a:p>
            <a:pPr lvl="2"/>
            <a:r>
              <a:rPr lang="en-GB" sz="2000" dirty="0" smtClean="0"/>
              <a:t>Simply put – the time spent on one is effectively taken away from the other. Also relates to cognitive, emotional and physical demands.</a:t>
            </a:r>
            <a:endParaRPr lang="en-GB" sz="2000" dirty="0"/>
          </a:p>
          <a:p>
            <a:endParaRPr lang="en-GB" sz="1400" dirty="0"/>
          </a:p>
        </p:txBody>
      </p:sp>
    </p:spTree>
    <p:extLst>
      <p:ext uri="{BB962C8B-B14F-4D97-AF65-F5344CB8AC3E}">
        <p14:creationId xmlns:p14="http://schemas.microsoft.com/office/powerpoint/2010/main" val="2977099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2000" dirty="0" smtClean="0">
                <a:solidFill>
                  <a:schemeClr val="accent2">
                    <a:lumMod val="75000"/>
                  </a:schemeClr>
                </a:solidFill>
                <a:effectLst>
                  <a:outerShdw blurRad="38100" dist="38100" dir="2700000" algn="tl">
                    <a:srgbClr val="000000">
                      <a:alpha val="43137"/>
                    </a:srgbClr>
                  </a:outerShdw>
                </a:effectLst>
              </a:rPr>
              <a:t>CONTROL</a:t>
            </a:r>
          </a:p>
          <a:p>
            <a:pPr marL="0" indent="0">
              <a:buNone/>
            </a:pPr>
            <a:endParaRPr lang="en-GB" sz="2000" dirty="0">
              <a:solidFill>
                <a:schemeClr val="accent2">
                  <a:lumMod val="75000"/>
                </a:schemeClr>
              </a:solidFill>
              <a:effectLst>
                <a:outerShdw blurRad="38100" dist="38100" dir="2700000" algn="tl">
                  <a:srgbClr val="000000">
                    <a:alpha val="43137"/>
                  </a:srgbClr>
                </a:outerShdw>
              </a:effectLst>
            </a:endParaRPr>
          </a:p>
          <a:p>
            <a:r>
              <a:rPr lang="en-GB" sz="2000" dirty="0" smtClean="0">
                <a:solidFill>
                  <a:schemeClr val="tx1"/>
                </a:solidFill>
              </a:rPr>
              <a:t>Control over quality of work</a:t>
            </a:r>
          </a:p>
          <a:p>
            <a:r>
              <a:rPr lang="en-GB" sz="2000" dirty="0" smtClean="0">
                <a:solidFill>
                  <a:schemeClr val="tx1"/>
                </a:solidFill>
              </a:rPr>
              <a:t>Control over work pace</a:t>
            </a:r>
          </a:p>
          <a:p>
            <a:r>
              <a:rPr lang="en-GB" sz="2000" dirty="0" smtClean="0">
                <a:solidFill>
                  <a:schemeClr val="tx1"/>
                </a:solidFill>
              </a:rPr>
              <a:t>Influence over policies and procedures</a:t>
            </a:r>
          </a:p>
          <a:p>
            <a:r>
              <a:rPr lang="en-GB" sz="2000" dirty="0" smtClean="0">
                <a:solidFill>
                  <a:schemeClr val="tx1"/>
                </a:solidFill>
              </a:rPr>
              <a:t>Control of holidays or leave</a:t>
            </a:r>
          </a:p>
          <a:p>
            <a:r>
              <a:rPr lang="en-GB" sz="2000" dirty="0" smtClean="0">
                <a:solidFill>
                  <a:schemeClr val="tx1"/>
                </a:solidFill>
              </a:rPr>
              <a:t>Control of methods used in work</a:t>
            </a:r>
          </a:p>
          <a:p>
            <a:r>
              <a:rPr lang="en-GB" sz="2000" dirty="0" smtClean="0">
                <a:solidFill>
                  <a:schemeClr val="tx1"/>
                </a:solidFill>
              </a:rPr>
              <a:t>Control over decision-making</a:t>
            </a:r>
          </a:p>
          <a:p>
            <a:r>
              <a:rPr lang="en-GB" sz="2000" dirty="0" err="1" smtClean="0">
                <a:solidFill>
                  <a:schemeClr val="tx1"/>
                </a:solidFill>
              </a:rPr>
              <a:t>Etc</a:t>
            </a:r>
            <a:r>
              <a:rPr lang="en-GB" sz="2000" dirty="0" smtClean="0">
                <a:solidFill>
                  <a:schemeClr val="tx1"/>
                </a:solidFill>
              </a:rPr>
              <a:t>, </a:t>
            </a:r>
            <a:r>
              <a:rPr lang="en-GB" sz="2000" dirty="0" err="1" smtClean="0">
                <a:solidFill>
                  <a:schemeClr val="tx1"/>
                </a:solidFill>
              </a:rPr>
              <a:t>etc</a:t>
            </a:r>
            <a:r>
              <a:rPr lang="en-GB" sz="2000" dirty="0" smtClean="0">
                <a:solidFill>
                  <a:schemeClr val="tx1"/>
                </a:solidFill>
              </a:rPr>
              <a:t>, </a:t>
            </a:r>
            <a:r>
              <a:rPr lang="en-GB" sz="2000" dirty="0" err="1" smtClean="0">
                <a:solidFill>
                  <a:schemeClr val="tx1"/>
                </a:solidFill>
              </a:rPr>
              <a:t>etc</a:t>
            </a:r>
            <a:endParaRPr lang="en-GB" sz="2000" dirty="0">
              <a:solidFill>
                <a:schemeClr val="tx1"/>
              </a:solidFill>
            </a:endParaRPr>
          </a:p>
        </p:txBody>
      </p:sp>
    </p:spTree>
    <p:extLst>
      <p:ext uri="{BB962C8B-B14F-4D97-AF65-F5344CB8AC3E}">
        <p14:creationId xmlns:p14="http://schemas.microsoft.com/office/powerpoint/2010/main" val="26627325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4" name="Rounded Rectangle 3"/>
          <p:cNvSpPr/>
          <p:nvPr/>
        </p:nvSpPr>
        <p:spPr>
          <a:xfrm>
            <a:off x="699664" y="3372964"/>
            <a:ext cx="2596896" cy="16946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High levels of control tend to be beneficial (</a:t>
            </a:r>
            <a:r>
              <a:rPr lang="en-GB" dirty="0" err="1" smtClean="0">
                <a:solidFill>
                  <a:schemeClr val="accent2">
                    <a:lumMod val="75000"/>
                  </a:schemeClr>
                </a:solidFill>
              </a:rPr>
              <a:t>Weinburg</a:t>
            </a:r>
            <a:r>
              <a:rPr lang="en-GB" dirty="0" smtClean="0">
                <a:solidFill>
                  <a:schemeClr val="accent2">
                    <a:lumMod val="75000"/>
                  </a:schemeClr>
                </a:solidFill>
              </a:rPr>
              <a:t> &amp; Cooper, 2007)</a:t>
            </a:r>
            <a:endParaRPr lang="en-GB" dirty="0">
              <a:solidFill>
                <a:schemeClr val="accent2">
                  <a:lumMod val="75000"/>
                </a:schemeClr>
              </a:solidFill>
            </a:endParaRPr>
          </a:p>
        </p:txBody>
      </p:sp>
      <p:sp>
        <p:nvSpPr>
          <p:cNvPr id="5" name="Content Placeholder 2"/>
          <p:cNvSpPr>
            <a:spLocks noGrp="1"/>
          </p:cNvSpPr>
          <p:nvPr>
            <p:ph idx="1"/>
          </p:nvPr>
        </p:nvSpPr>
        <p:spPr>
          <a:xfrm>
            <a:off x="435895" y="2180497"/>
            <a:ext cx="8272211" cy="868675"/>
          </a:xfrm>
        </p:spPr>
        <p:txBody>
          <a:bodyPr>
            <a:normAutofit/>
          </a:bodyPr>
          <a:lstStyle/>
          <a:p>
            <a:pPr marL="0" indent="0">
              <a:buNone/>
            </a:pPr>
            <a:r>
              <a:rPr lang="en-GB" sz="2000" dirty="0" smtClean="0">
                <a:solidFill>
                  <a:schemeClr val="accent2">
                    <a:lumMod val="75000"/>
                  </a:schemeClr>
                </a:solidFill>
                <a:effectLst>
                  <a:outerShdw blurRad="38100" dist="38100" dir="2700000" algn="tl">
                    <a:srgbClr val="000000">
                      <a:alpha val="43137"/>
                    </a:srgbClr>
                  </a:outerShdw>
                </a:effectLst>
              </a:rPr>
              <a:t>CONTROL</a:t>
            </a:r>
          </a:p>
          <a:p>
            <a:pPr marL="0" indent="0">
              <a:buNone/>
            </a:pPr>
            <a:endParaRPr lang="en-GB" sz="2000" dirty="0">
              <a:solidFill>
                <a:schemeClr val="accent2">
                  <a:lumMod val="75000"/>
                </a:schemeClr>
              </a:solidFill>
              <a:effectLst>
                <a:outerShdw blurRad="38100" dist="38100" dir="2700000" algn="tl">
                  <a:srgbClr val="000000">
                    <a:alpha val="43137"/>
                  </a:srgbClr>
                </a:outerShdw>
              </a:effectLst>
            </a:endParaRPr>
          </a:p>
        </p:txBody>
      </p:sp>
      <p:sp>
        <p:nvSpPr>
          <p:cNvPr id="6" name="Rounded Rectangle 5"/>
          <p:cNvSpPr/>
          <p:nvPr/>
        </p:nvSpPr>
        <p:spPr>
          <a:xfrm>
            <a:off x="5265800" y="3049172"/>
            <a:ext cx="3016553" cy="217932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2">
                    <a:lumMod val="75000"/>
                  </a:schemeClr>
                </a:solidFill>
              </a:rPr>
              <a:t>Bond et al. (2006): high levels of control associated with higher levels of job performance and lower levels of </a:t>
            </a:r>
            <a:r>
              <a:rPr lang="en-GB" dirty="0" err="1" smtClean="0">
                <a:solidFill>
                  <a:schemeClr val="accent2">
                    <a:lumMod val="75000"/>
                  </a:schemeClr>
                </a:solidFill>
              </a:rPr>
              <a:t>absense</a:t>
            </a:r>
            <a:endParaRPr lang="en-GB" dirty="0">
              <a:solidFill>
                <a:schemeClr val="accent2">
                  <a:lumMod val="75000"/>
                </a:schemeClr>
              </a:solidFill>
            </a:endParaRPr>
          </a:p>
        </p:txBody>
      </p:sp>
    </p:spTree>
    <p:extLst>
      <p:ext uri="{BB962C8B-B14F-4D97-AF65-F5344CB8AC3E}">
        <p14:creationId xmlns:p14="http://schemas.microsoft.com/office/powerpoint/2010/main" val="28937834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2180497"/>
            <a:ext cx="8272211" cy="4413734"/>
          </a:xfrm>
        </p:spPr>
        <p:txBody>
          <a:bodyPr>
            <a:normAutofit/>
          </a:bodyPr>
          <a:lstStyle/>
          <a:p>
            <a:pPr marL="0" indent="0">
              <a:buNone/>
            </a:pPr>
            <a:r>
              <a:rPr lang="en-GB" sz="2400" dirty="0" smtClean="0">
                <a:solidFill>
                  <a:schemeClr val="accent2">
                    <a:lumMod val="75000"/>
                  </a:schemeClr>
                </a:solidFill>
                <a:effectLst>
                  <a:outerShdw blurRad="38100" dist="38100" dir="2700000" algn="tl">
                    <a:srgbClr val="000000">
                      <a:alpha val="43137"/>
                    </a:srgbClr>
                  </a:outerShdw>
                </a:effectLst>
              </a:rPr>
              <a:t>RELATIONSHIPS AT WORK</a:t>
            </a:r>
          </a:p>
          <a:p>
            <a:endParaRPr lang="en-GB" sz="2000" b="1" dirty="0" smtClean="0">
              <a:solidFill>
                <a:schemeClr val="accent2">
                  <a:lumMod val="75000"/>
                </a:schemeClr>
              </a:solidFill>
            </a:endParaRPr>
          </a:p>
          <a:p>
            <a:r>
              <a:rPr lang="en-GB" sz="2400" b="1" dirty="0" smtClean="0">
                <a:solidFill>
                  <a:schemeClr val="tx1"/>
                </a:solidFill>
              </a:rPr>
              <a:t>Workplace bullying</a:t>
            </a:r>
          </a:p>
          <a:p>
            <a:pPr lvl="1"/>
            <a:r>
              <a:rPr lang="en-GB" sz="2000" dirty="0" smtClean="0">
                <a:solidFill>
                  <a:schemeClr val="tx1"/>
                </a:solidFill>
              </a:rPr>
              <a:t>Recognised as a major occupational stressor, with massive financial and legal implications for organisations</a:t>
            </a:r>
          </a:p>
          <a:p>
            <a:pPr lvl="1"/>
            <a:r>
              <a:rPr lang="en-GB" sz="2000" dirty="0" smtClean="0">
                <a:solidFill>
                  <a:schemeClr val="tx1"/>
                </a:solidFill>
              </a:rPr>
              <a:t>Giga et al. (2008) – annual cost of bullying = £13.75 billion</a:t>
            </a:r>
          </a:p>
          <a:p>
            <a:pPr lvl="2"/>
            <a:r>
              <a:rPr lang="en-GB" sz="2000" dirty="0" smtClean="0">
                <a:solidFill>
                  <a:schemeClr val="tx1"/>
                </a:solidFill>
              </a:rPr>
              <a:t>In relation to absenteeism, turnover and productivity</a:t>
            </a:r>
          </a:p>
          <a:p>
            <a:pPr lvl="1"/>
            <a:r>
              <a:rPr lang="en-GB" sz="2150" dirty="0" smtClean="0">
                <a:solidFill>
                  <a:schemeClr val="tx1"/>
                </a:solidFill>
              </a:rPr>
              <a:t>Bullying can be experienced at individual, team and organisational levels</a:t>
            </a:r>
            <a:endParaRPr lang="en-GB" sz="2150" dirty="0">
              <a:solidFill>
                <a:schemeClr val="tx1"/>
              </a:solidFill>
            </a:endParaRPr>
          </a:p>
        </p:txBody>
      </p:sp>
    </p:spTree>
    <p:extLst>
      <p:ext uri="{BB962C8B-B14F-4D97-AF65-F5344CB8AC3E}">
        <p14:creationId xmlns:p14="http://schemas.microsoft.com/office/powerpoint/2010/main" val="20442101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smtClean="0">
                <a:solidFill>
                  <a:schemeClr val="accent2">
                    <a:lumMod val="75000"/>
                  </a:schemeClr>
                </a:solidFill>
                <a:effectLst>
                  <a:outerShdw blurRad="38100" dist="38100" dir="2700000" algn="tl">
                    <a:srgbClr val="000000">
                      <a:alpha val="43137"/>
                    </a:srgbClr>
                  </a:outerShdw>
                </a:effectLst>
              </a:rPr>
              <a:t>ROLES AT WORK</a:t>
            </a:r>
          </a:p>
          <a:p>
            <a:pPr marL="0" indent="0">
              <a:buNone/>
            </a:pPr>
            <a:endParaRPr lang="en-GB" sz="2400" dirty="0">
              <a:solidFill>
                <a:schemeClr val="accent2">
                  <a:lumMod val="75000"/>
                </a:schemeClr>
              </a:solidFill>
              <a:effectLst>
                <a:outerShdw blurRad="38100" dist="38100" dir="2700000" algn="tl">
                  <a:srgbClr val="000000">
                    <a:alpha val="43137"/>
                  </a:srgbClr>
                </a:outerShdw>
              </a:effectLst>
            </a:endParaRPr>
          </a:p>
          <a:p>
            <a:r>
              <a:rPr lang="en-GB" sz="2400" b="1" dirty="0" smtClean="0">
                <a:solidFill>
                  <a:schemeClr val="tx1"/>
                </a:solidFill>
              </a:rPr>
              <a:t>Role ambiguity</a:t>
            </a:r>
          </a:p>
          <a:p>
            <a:pPr lvl="1"/>
            <a:r>
              <a:rPr lang="en-GB" sz="2000" dirty="0" smtClean="0">
                <a:solidFill>
                  <a:schemeClr val="tx1"/>
                </a:solidFill>
              </a:rPr>
              <a:t>When individuals do not have a clear picture about their work objectives, expectations of them, </a:t>
            </a:r>
            <a:r>
              <a:rPr lang="en-GB" sz="2000" dirty="0" err="1" smtClean="0">
                <a:solidFill>
                  <a:schemeClr val="tx1"/>
                </a:solidFill>
              </a:rPr>
              <a:t>responsibilities,e</a:t>
            </a:r>
            <a:r>
              <a:rPr lang="en-GB" sz="2000" dirty="0" smtClean="0">
                <a:solidFill>
                  <a:schemeClr val="tx1"/>
                </a:solidFill>
              </a:rPr>
              <a:t> </a:t>
            </a:r>
            <a:r>
              <a:rPr lang="en-GB" sz="2000" dirty="0" err="1" smtClean="0">
                <a:solidFill>
                  <a:schemeClr val="tx1"/>
                </a:solidFill>
              </a:rPr>
              <a:t>tc</a:t>
            </a:r>
            <a:endParaRPr lang="en-GB" sz="2000" dirty="0" smtClean="0">
              <a:solidFill>
                <a:schemeClr val="tx1"/>
              </a:solidFill>
            </a:endParaRPr>
          </a:p>
          <a:p>
            <a:pPr lvl="1"/>
            <a:r>
              <a:rPr lang="en-GB" sz="2000" dirty="0" smtClean="0">
                <a:solidFill>
                  <a:schemeClr val="tx1"/>
                </a:solidFill>
              </a:rPr>
              <a:t>Can be present at the start of a new job, getting a new boss, unrealistic job description, or change in the organisation itself (</a:t>
            </a:r>
            <a:r>
              <a:rPr lang="en-GB" sz="2000" dirty="0" err="1" smtClean="0">
                <a:solidFill>
                  <a:schemeClr val="tx1"/>
                </a:solidFill>
              </a:rPr>
              <a:t>Beehr</a:t>
            </a:r>
            <a:r>
              <a:rPr lang="en-GB" sz="2000" dirty="0" smtClean="0">
                <a:solidFill>
                  <a:schemeClr val="tx1"/>
                </a:solidFill>
              </a:rPr>
              <a:t>, 1995).</a:t>
            </a:r>
          </a:p>
          <a:p>
            <a:pPr lvl="1"/>
            <a:r>
              <a:rPr lang="en-GB" sz="2000" dirty="0" err="1" smtClean="0">
                <a:solidFill>
                  <a:schemeClr val="tx1"/>
                </a:solidFill>
              </a:rPr>
              <a:t>Tubre</a:t>
            </a:r>
            <a:r>
              <a:rPr lang="en-GB" sz="2000" dirty="0" smtClean="0">
                <a:solidFill>
                  <a:schemeClr val="tx1"/>
                </a:solidFill>
              </a:rPr>
              <a:t> and Collins (2000) – role ambiguity significantly linked to low job performance</a:t>
            </a:r>
            <a:endParaRPr lang="en-GB" sz="2000" dirty="0">
              <a:solidFill>
                <a:schemeClr val="tx1"/>
              </a:solidFill>
            </a:endParaRPr>
          </a:p>
        </p:txBody>
      </p:sp>
    </p:spTree>
    <p:extLst>
      <p:ext uri="{BB962C8B-B14F-4D97-AF65-F5344CB8AC3E}">
        <p14:creationId xmlns:p14="http://schemas.microsoft.com/office/powerpoint/2010/main" val="38938009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2180497"/>
            <a:ext cx="8272211" cy="4110575"/>
          </a:xfrm>
        </p:spPr>
        <p:txBody>
          <a:bodyPr>
            <a:normAutofit/>
          </a:bodyPr>
          <a:lstStyle/>
          <a:p>
            <a:pPr marL="0" indent="0">
              <a:buNone/>
            </a:pPr>
            <a:r>
              <a:rPr lang="en-GB" sz="2400" dirty="0" smtClean="0">
                <a:solidFill>
                  <a:schemeClr val="accent2">
                    <a:lumMod val="75000"/>
                  </a:schemeClr>
                </a:solidFill>
                <a:effectLst>
                  <a:outerShdw blurRad="38100" dist="38100" dir="2700000" algn="tl">
                    <a:srgbClr val="000000">
                      <a:alpha val="43137"/>
                    </a:srgbClr>
                  </a:outerShdw>
                </a:effectLst>
              </a:rPr>
              <a:t>ROLES AT WORK</a:t>
            </a:r>
          </a:p>
          <a:p>
            <a:pPr marL="0" indent="0">
              <a:buNone/>
            </a:pPr>
            <a:endParaRPr lang="en-GB" sz="2400" dirty="0">
              <a:solidFill>
                <a:schemeClr val="accent2">
                  <a:lumMod val="75000"/>
                </a:schemeClr>
              </a:solidFill>
              <a:effectLst>
                <a:outerShdw blurRad="38100" dist="38100" dir="2700000" algn="tl">
                  <a:srgbClr val="000000">
                    <a:alpha val="43137"/>
                  </a:srgbClr>
                </a:outerShdw>
              </a:effectLst>
            </a:endParaRPr>
          </a:p>
          <a:p>
            <a:r>
              <a:rPr lang="en-GB" sz="2400" b="1" dirty="0" smtClean="0">
                <a:solidFill>
                  <a:schemeClr val="tx1"/>
                </a:solidFill>
              </a:rPr>
              <a:t>Role conflict</a:t>
            </a:r>
          </a:p>
          <a:p>
            <a:pPr lvl="1"/>
            <a:r>
              <a:rPr lang="en-GB" sz="2000" dirty="0" smtClean="0">
                <a:solidFill>
                  <a:schemeClr val="tx1"/>
                </a:solidFill>
              </a:rPr>
              <a:t>When individual is torn by conflicting job demands, or doing things they do not want to do</a:t>
            </a:r>
          </a:p>
          <a:p>
            <a:r>
              <a:rPr lang="en-GB" sz="2400" b="1" dirty="0" smtClean="0">
                <a:solidFill>
                  <a:schemeClr val="tx1"/>
                </a:solidFill>
              </a:rPr>
              <a:t>Responsibility</a:t>
            </a:r>
          </a:p>
          <a:p>
            <a:pPr lvl="1"/>
            <a:r>
              <a:rPr lang="en-GB" sz="2000" dirty="0" smtClean="0">
                <a:solidFill>
                  <a:schemeClr val="tx1"/>
                </a:solidFill>
              </a:rPr>
              <a:t>Responsibility for people or responsibility for things</a:t>
            </a:r>
          </a:p>
          <a:p>
            <a:pPr lvl="2"/>
            <a:r>
              <a:rPr lang="en-GB" sz="1800" dirty="0" smtClean="0">
                <a:solidFill>
                  <a:schemeClr val="tx1"/>
                </a:solidFill>
              </a:rPr>
              <a:t>For people is particularly stressful – amount of time spent interacting with others, attending meetings, meeting deadlines, </a:t>
            </a:r>
            <a:r>
              <a:rPr lang="en-GB" sz="1800" dirty="0" err="1" smtClean="0">
                <a:solidFill>
                  <a:schemeClr val="tx1"/>
                </a:solidFill>
              </a:rPr>
              <a:t>etc</a:t>
            </a:r>
            <a:endParaRPr lang="en-GB" sz="1800" dirty="0" smtClean="0">
              <a:solidFill>
                <a:schemeClr val="tx1"/>
              </a:solidFill>
            </a:endParaRPr>
          </a:p>
        </p:txBody>
      </p:sp>
    </p:spTree>
    <p:extLst>
      <p:ext uri="{BB962C8B-B14F-4D97-AF65-F5344CB8AC3E}">
        <p14:creationId xmlns:p14="http://schemas.microsoft.com/office/powerpoint/2010/main" val="41575324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factors</a:t>
            </a:r>
            <a:endParaRPr lang="en-GB" dirty="0"/>
          </a:p>
        </p:txBody>
      </p:sp>
      <p:sp>
        <p:nvSpPr>
          <p:cNvPr id="3" name="Content Placeholder 2"/>
          <p:cNvSpPr>
            <a:spLocks noGrp="1"/>
          </p:cNvSpPr>
          <p:nvPr>
            <p:ph idx="1"/>
          </p:nvPr>
        </p:nvSpPr>
        <p:spPr>
          <a:xfrm>
            <a:off x="435895" y="1999489"/>
            <a:ext cx="8272211" cy="4742688"/>
          </a:xfrm>
        </p:spPr>
        <p:txBody>
          <a:bodyPr>
            <a:normAutofit/>
          </a:bodyPr>
          <a:lstStyle/>
          <a:p>
            <a:pPr marL="0" indent="0">
              <a:buNone/>
            </a:pPr>
            <a:r>
              <a:rPr lang="en-GB" sz="2400" dirty="0" smtClean="0">
                <a:solidFill>
                  <a:schemeClr val="accent2">
                    <a:lumMod val="75000"/>
                  </a:schemeClr>
                </a:solidFill>
                <a:effectLst>
                  <a:outerShdw blurRad="38100" dist="38100" dir="2700000" algn="tl">
                    <a:srgbClr val="000000">
                      <a:alpha val="43137"/>
                    </a:srgbClr>
                  </a:outerShdw>
                </a:effectLst>
              </a:rPr>
              <a:t>CAREER-REALTED ISSUES</a:t>
            </a:r>
          </a:p>
          <a:p>
            <a:pPr marL="0" indent="0">
              <a:buNone/>
            </a:pPr>
            <a:endParaRPr lang="en-GB" sz="2400" dirty="0">
              <a:solidFill>
                <a:schemeClr val="accent2">
                  <a:lumMod val="75000"/>
                </a:schemeClr>
              </a:solidFill>
              <a:effectLst>
                <a:outerShdw blurRad="38100" dist="38100" dir="2700000" algn="tl">
                  <a:srgbClr val="000000">
                    <a:alpha val="43137"/>
                  </a:srgbClr>
                </a:outerShdw>
              </a:effectLst>
            </a:endParaRPr>
          </a:p>
          <a:p>
            <a:r>
              <a:rPr lang="en-GB" sz="2400" dirty="0" smtClean="0">
                <a:solidFill>
                  <a:schemeClr val="tx1"/>
                </a:solidFill>
              </a:rPr>
              <a:t>A host of issues can act as potential stress factors</a:t>
            </a:r>
          </a:p>
          <a:p>
            <a:pPr lvl="1"/>
            <a:r>
              <a:rPr lang="en-GB" sz="1800" dirty="0" smtClean="0">
                <a:solidFill>
                  <a:schemeClr val="tx1"/>
                </a:solidFill>
              </a:rPr>
              <a:t>Lack of job security</a:t>
            </a:r>
          </a:p>
          <a:p>
            <a:pPr lvl="1"/>
            <a:r>
              <a:rPr lang="en-GB" sz="1800" dirty="0" smtClean="0">
                <a:solidFill>
                  <a:schemeClr val="tx1"/>
                </a:solidFill>
              </a:rPr>
              <a:t>Fear of redundancy</a:t>
            </a:r>
          </a:p>
          <a:p>
            <a:pPr lvl="1"/>
            <a:r>
              <a:rPr lang="en-GB" sz="1800" dirty="0" smtClean="0">
                <a:solidFill>
                  <a:schemeClr val="tx1"/>
                </a:solidFill>
              </a:rPr>
              <a:t>Numerous performance appraisals</a:t>
            </a:r>
          </a:p>
          <a:p>
            <a:r>
              <a:rPr lang="en-GB" sz="2400" dirty="0" smtClean="0">
                <a:solidFill>
                  <a:schemeClr val="tx1"/>
                </a:solidFill>
              </a:rPr>
              <a:t>For most, progression is important</a:t>
            </a:r>
          </a:p>
          <a:p>
            <a:pPr lvl="1"/>
            <a:r>
              <a:rPr lang="en-GB" sz="1800" dirty="0" smtClean="0">
                <a:solidFill>
                  <a:schemeClr val="tx1"/>
                </a:solidFill>
              </a:rPr>
              <a:t>In early years, progression more likely – earn more money and enjoy increased status</a:t>
            </a:r>
          </a:p>
          <a:p>
            <a:pPr lvl="1"/>
            <a:r>
              <a:rPr lang="en-GB" sz="1800" dirty="0" smtClean="0">
                <a:solidFill>
                  <a:schemeClr val="tx1"/>
                </a:solidFill>
              </a:rPr>
              <a:t>At middle age, career progress slows or stops. Job opportunities become fewer and energy levels can flag.  Also, younger applicants become a threat</a:t>
            </a:r>
          </a:p>
        </p:txBody>
      </p:sp>
    </p:spTree>
    <p:extLst>
      <p:ext uri="{BB962C8B-B14F-4D97-AF65-F5344CB8AC3E}">
        <p14:creationId xmlns:p14="http://schemas.microsoft.com/office/powerpoint/2010/main" val="9724768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about individual differences in people?</a:t>
            </a:r>
            <a:endParaRPr lang="en-GB" dirty="0"/>
          </a:p>
        </p:txBody>
      </p:sp>
      <p:sp>
        <p:nvSpPr>
          <p:cNvPr id="3" name="Subtitle 2"/>
          <p:cNvSpPr>
            <a:spLocks noGrp="1"/>
          </p:cNvSpPr>
          <p:nvPr>
            <p:ph type="subTitle" idx="1"/>
          </p:nvPr>
        </p:nvSpPr>
        <p:spPr/>
        <p:txBody>
          <a:bodyPr/>
          <a:lstStyle/>
          <a:p>
            <a:endParaRPr lang="en-GB"/>
          </a:p>
        </p:txBody>
      </p:sp>
      <p:sp>
        <p:nvSpPr>
          <p:cNvPr id="4" name="AutoShape 2" descr="Image result for individual differen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stretch>
            <a:fillRect/>
          </a:stretch>
        </p:blipFill>
        <p:spPr>
          <a:xfrm>
            <a:off x="2399443" y="3122343"/>
            <a:ext cx="4318064" cy="3234380"/>
          </a:xfrm>
          <a:prstGeom prst="rect">
            <a:avLst/>
          </a:prstGeom>
        </p:spPr>
      </p:pic>
    </p:spTree>
    <p:extLst>
      <p:ext uri="{BB962C8B-B14F-4D97-AF65-F5344CB8AC3E}">
        <p14:creationId xmlns:p14="http://schemas.microsoft.com/office/powerpoint/2010/main" val="4121752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Individual differences and occupational stress</a:t>
            </a:r>
            <a:endParaRPr lang="en-GB" dirty="0"/>
          </a:p>
        </p:txBody>
      </p:sp>
      <p:sp>
        <p:nvSpPr>
          <p:cNvPr id="3" name="Content Placeholder 2"/>
          <p:cNvSpPr>
            <a:spLocks noGrp="1"/>
          </p:cNvSpPr>
          <p:nvPr>
            <p:ph idx="1"/>
          </p:nvPr>
        </p:nvSpPr>
        <p:spPr/>
        <p:txBody>
          <a:bodyPr>
            <a:normAutofit/>
          </a:bodyPr>
          <a:lstStyle/>
          <a:p>
            <a:r>
              <a:rPr lang="en-GB" sz="2400" dirty="0" smtClean="0"/>
              <a:t>Why are some people more vulnerable to stress than others??</a:t>
            </a:r>
          </a:p>
          <a:p>
            <a:endParaRPr lang="en-GB" sz="2400" dirty="0"/>
          </a:p>
          <a:p>
            <a:r>
              <a:rPr lang="en-GB" sz="2400" dirty="0" smtClean="0"/>
              <a:t>Individual differences in personality, cognitions and emotions can have </a:t>
            </a:r>
            <a:r>
              <a:rPr lang="en-GB" sz="2400" b="1" dirty="0" smtClean="0"/>
              <a:t>direct</a:t>
            </a:r>
            <a:r>
              <a:rPr lang="en-GB" sz="2400" dirty="0" smtClean="0"/>
              <a:t> and </a:t>
            </a:r>
            <a:r>
              <a:rPr lang="en-GB" sz="2400" b="1" dirty="0" smtClean="0"/>
              <a:t>indirect</a:t>
            </a:r>
            <a:r>
              <a:rPr lang="en-GB" sz="2400" dirty="0" smtClean="0"/>
              <a:t> effects on stress outcomes</a:t>
            </a:r>
            <a:endParaRPr lang="en-GB" sz="2400" dirty="0"/>
          </a:p>
        </p:txBody>
      </p:sp>
    </p:spTree>
    <p:extLst>
      <p:ext uri="{BB962C8B-B14F-4D97-AF65-F5344CB8AC3E}">
        <p14:creationId xmlns:p14="http://schemas.microsoft.com/office/powerpoint/2010/main" val="5180773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 differences and occupational stress</a:t>
            </a:r>
          </a:p>
        </p:txBody>
      </p:sp>
      <p:sp>
        <p:nvSpPr>
          <p:cNvPr id="3" name="Content Placeholder 2"/>
          <p:cNvSpPr>
            <a:spLocks noGrp="1"/>
          </p:cNvSpPr>
          <p:nvPr>
            <p:ph idx="1"/>
          </p:nvPr>
        </p:nvSpPr>
        <p:spPr/>
        <p:txBody>
          <a:bodyPr>
            <a:normAutofit/>
          </a:bodyPr>
          <a:lstStyle/>
          <a:p>
            <a:r>
              <a:rPr lang="en-GB" sz="2400" dirty="0" smtClean="0"/>
              <a:t>Individual differences that are often investigates in work-related stress research:</a:t>
            </a:r>
          </a:p>
          <a:p>
            <a:endParaRPr lang="en-GB" sz="2400" dirty="0"/>
          </a:p>
          <a:p>
            <a:pPr lvl="1"/>
            <a:r>
              <a:rPr lang="en-GB" sz="2000" dirty="0" smtClean="0"/>
              <a:t>Neuroticism/emotional instability</a:t>
            </a:r>
          </a:p>
          <a:p>
            <a:pPr lvl="1"/>
            <a:r>
              <a:rPr lang="en-GB" sz="2000" dirty="0" smtClean="0"/>
              <a:t>Type A personality</a:t>
            </a:r>
          </a:p>
          <a:p>
            <a:pPr lvl="1"/>
            <a:r>
              <a:rPr lang="en-GB" sz="2000" dirty="0" smtClean="0"/>
              <a:t>Locus of control; self-efficacy and self-esteem</a:t>
            </a:r>
          </a:p>
          <a:p>
            <a:pPr lvl="1"/>
            <a:r>
              <a:rPr lang="en-GB" sz="2000" dirty="0" smtClean="0"/>
              <a:t>Coping styles</a:t>
            </a:r>
          </a:p>
        </p:txBody>
      </p:sp>
    </p:spTree>
    <p:extLst>
      <p:ext uri="{BB962C8B-B14F-4D97-AF65-F5344CB8AC3E}">
        <p14:creationId xmlns:p14="http://schemas.microsoft.com/office/powerpoint/2010/main" val="96844022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 a behaviour pattern</a:t>
            </a:r>
            <a:endParaRPr lang="en-GB" dirty="0"/>
          </a:p>
        </p:txBody>
      </p:sp>
      <p:sp>
        <p:nvSpPr>
          <p:cNvPr id="3" name="Content Placeholder 2"/>
          <p:cNvSpPr>
            <a:spLocks noGrp="1"/>
          </p:cNvSpPr>
          <p:nvPr>
            <p:ph idx="1"/>
          </p:nvPr>
        </p:nvSpPr>
        <p:spPr/>
        <p:txBody>
          <a:bodyPr>
            <a:noAutofit/>
          </a:bodyPr>
          <a:lstStyle/>
          <a:p>
            <a:r>
              <a:rPr lang="en-GB" sz="1800" dirty="0" smtClean="0"/>
              <a:t>‘Stress-prone behaviour pattern’</a:t>
            </a:r>
          </a:p>
          <a:p>
            <a:endParaRPr lang="en-GB" sz="1800" dirty="0"/>
          </a:p>
          <a:p>
            <a:r>
              <a:rPr lang="en-GB" sz="1800" dirty="0" smtClean="0"/>
              <a:t>Type A Behaviour is a multidimensional concept combining action and emotion and manifests in individuals showing the following:</a:t>
            </a:r>
          </a:p>
          <a:p>
            <a:endParaRPr lang="en-GB" sz="1800" dirty="0"/>
          </a:p>
          <a:p>
            <a:pPr lvl="1"/>
            <a:r>
              <a:rPr lang="en-GB" sz="1800" dirty="0" smtClean="0"/>
              <a:t>Competitiveness</a:t>
            </a:r>
          </a:p>
          <a:p>
            <a:pPr lvl="1"/>
            <a:r>
              <a:rPr lang="en-GB" sz="1800" dirty="0" smtClean="0"/>
              <a:t>Time-urgent behaviours (trying to do too much in too little time)</a:t>
            </a:r>
          </a:p>
          <a:p>
            <a:pPr lvl="1"/>
            <a:r>
              <a:rPr lang="en-GB" sz="1800" dirty="0" smtClean="0"/>
              <a:t>Easily annoyed/aroused hostility and anger</a:t>
            </a:r>
          </a:p>
          <a:p>
            <a:pPr lvl="1"/>
            <a:r>
              <a:rPr lang="en-GB" sz="1800" dirty="0" smtClean="0"/>
              <a:t>Impatience</a:t>
            </a:r>
          </a:p>
          <a:p>
            <a:pPr lvl="1"/>
            <a:r>
              <a:rPr lang="en-GB" sz="1800" dirty="0" smtClean="0"/>
              <a:t>Achievement-oriented behaviour</a:t>
            </a:r>
          </a:p>
          <a:p>
            <a:pPr lvl="1"/>
            <a:r>
              <a:rPr lang="en-GB" sz="1800" dirty="0" smtClean="0"/>
              <a:t>Exhibit a vigorous speech pattern</a:t>
            </a:r>
            <a:endParaRPr lang="en-GB" sz="1800" dirty="0"/>
          </a:p>
        </p:txBody>
      </p:sp>
    </p:spTree>
    <p:extLst>
      <p:ext uri="{BB962C8B-B14F-4D97-AF65-F5344CB8AC3E}">
        <p14:creationId xmlns:p14="http://schemas.microsoft.com/office/powerpoint/2010/main" val="175437235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 a behaviour pattern</a:t>
            </a:r>
            <a:endParaRPr lang="en-GB" dirty="0"/>
          </a:p>
        </p:txBody>
      </p:sp>
      <p:sp>
        <p:nvSpPr>
          <p:cNvPr id="3" name="Content Placeholder 2"/>
          <p:cNvSpPr>
            <a:spLocks noGrp="1"/>
          </p:cNvSpPr>
          <p:nvPr>
            <p:ph idx="1"/>
          </p:nvPr>
        </p:nvSpPr>
        <p:spPr/>
        <p:txBody>
          <a:bodyPr/>
          <a:lstStyle/>
          <a:p>
            <a:r>
              <a:rPr lang="en-GB" sz="2000" dirty="0" err="1" smtClean="0"/>
              <a:t>Furnham</a:t>
            </a:r>
            <a:r>
              <a:rPr lang="en-GB" sz="2000" dirty="0" smtClean="0"/>
              <a:t> (1990)</a:t>
            </a:r>
          </a:p>
          <a:p>
            <a:endParaRPr lang="en-GB" sz="2000" dirty="0"/>
          </a:p>
          <a:p>
            <a:pPr lvl="1"/>
            <a:r>
              <a:rPr lang="en-GB" sz="2000" dirty="0" smtClean="0"/>
              <a:t>Type A’s respond more quickly to stress and in a more emotional way</a:t>
            </a:r>
          </a:p>
          <a:p>
            <a:pPr lvl="1"/>
            <a:endParaRPr lang="en-GB" sz="2000" dirty="0"/>
          </a:p>
          <a:p>
            <a:pPr lvl="1"/>
            <a:r>
              <a:rPr lang="en-GB" sz="2000" dirty="0" smtClean="0"/>
              <a:t>Exhibit a greater need for control than Type B’s (more relaxed, reflective)</a:t>
            </a:r>
          </a:p>
          <a:p>
            <a:pPr lvl="1"/>
            <a:endParaRPr lang="en-GB" sz="2000" dirty="0"/>
          </a:p>
          <a:p>
            <a:pPr lvl="1"/>
            <a:r>
              <a:rPr lang="en-GB" sz="2000" dirty="0" smtClean="0"/>
              <a:t>Show greater physiological responses to stress</a:t>
            </a:r>
          </a:p>
          <a:p>
            <a:pPr lvl="1"/>
            <a:endParaRPr lang="en-GB" dirty="0"/>
          </a:p>
        </p:txBody>
      </p:sp>
    </p:spTree>
    <p:extLst>
      <p:ext uri="{BB962C8B-B14F-4D97-AF65-F5344CB8AC3E}">
        <p14:creationId xmlns:p14="http://schemas.microsoft.com/office/powerpoint/2010/main" val="4022617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Locus of control</a:t>
            </a:r>
            <a:endParaRPr lang="en-GB" dirty="0"/>
          </a:p>
        </p:txBody>
      </p:sp>
      <p:sp>
        <p:nvSpPr>
          <p:cNvPr id="3" name="Content Placeholder 2"/>
          <p:cNvSpPr>
            <a:spLocks noGrp="1"/>
          </p:cNvSpPr>
          <p:nvPr>
            <p:ph idx="1"/>
          </p:nvPr>
        </p:nvSpPr>
        <p:spPr/>
        <p:txBody>
          <a:bodyPr>
            <a:normAutofit/>
          </a:bodyPr>
          <a:lstStyle/>
          <a:p>
            <a:r>
              <a:rPr lang="en-GB" sz="2400" i="1" u="sng" dirty="0" smtClean="0"/>
              <a:t>Locus of control: </a:t>
            </a:r>
            <a:r>
              <a:rPr lang="en-GB" sz="2400" dirty="0" smtClean="0"/>
              <a:t>an expectancy concerning the degree of personal control we have in our lives</a:t>
            </a:r>
          </a:p>
          <a:p>
            <a:endParaRPr lang="en-GB" sz="2400" dirty="0"/>
          </a:p>
          <a:p>
            <a:pPr lvl="1"/>
            <a:r>
              <a:rPr lang="en-GB" sz="2400" b="1" dirty="0" smtClean="0"/>
              <a:t>Internal</a:t>
            </a:r>
          </a:p>
          <a:p>
            <a:pPr lvl="3"/>
            <a:r>
              <a:rPr lang="en-GB" sz="1800" dirty="0" smtClean="0"/>
              <a:t>Life outcomes are under our personal control</a:t>
            </a:r>
          </a:p>
          <a:p>
            <a:pPr lvl="1"/>
            <a:r>
              <a:rPr lang="en-GB" sz="2400" b="1" dirty="0" smtClean="0"/>
              <a:t>External</a:t>
            </a:r>
          </a:p>
          <a:p>
            <a:pPr lvl="3"/>
            <a:r>
              <a:rPr lang="en-GB" sz="1800" dirty="0" smtClean="0"/>
              <a:t>Outcomes have less to do with one’s own efforts than with the influence of external factors</a:t>
            </a:r>
            <a:endParaRPr lang="en-GB" sz="1800" dirty="0"/>
          </a:p>
        </p:txBody>
      </p:sp>
    </p:spTree>
    <p:extLst>
      <p:ext uri="{BB962C8B-B14F-4D97-AF65-F5344CB8AC3E}">
        <p14:creationId xmlns:p14="http://schemas.microsoft.com/office/powerpoint/2010/main" val="21801114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Locus of control</a:t>
            </a:r>
            <a:endParaRPr lang="en-GB" dirty="0"/>
          </a:p>
        </p:txBody>
      </p:sp>
      <p:sp>
        <p:nvSpPr>
          <p:cNvPr id="3" name="Content Placeholder 2"/>
          <p:cNvSpPr>
            <a:spLocks noGrp="1"/>
          </p:cNvSpPr>
          <p:nvPr>
            <p:ph idx="1"/>
          </p:nvPr>
        </p:nvSpPr>
        <p:spPr/>
        <p:txBody>
          <a:bodyPr>
            <a:normAutofit/>
          </a:bodyPr>
          <a:lstStyle/>
          <a:p>
            <a:r>
              <a:rPr lang="en-GB" sz="2400" dirty="0" smtClean="0"/>
              <a:t>A generalised expectancy (Rotter, 1966)</a:t>
            </a:r>
          </a:p>
          <a:p>
            <a:endParaRPr lang="en-GB" sz="2400" dirty="0"/>
          </a:p>
          <a:p>
            <a:r>
              <a:rPr lang="en-GB" sz="2400" dirty="0" smtClean="0"/>
              <a:t>People with an </a:t>
            </a:r>
            <a:r>
              <a:rPr lang="en-GB" sz="2400" b="1" dirty="0" smtClean="0"/>
              <a:t>internal</a:t>
            </a:r>
            <a:r>
              <a:rPr lang="en-GB" sz="2400" dirty="0" smtClean="0"/>
              <a:t> locus of control:</a:t>
            </a:r>
          </a:p>
          <a:p>
            <a:pPr lvl="1"/>
            <a:r>
              <a:rPr lang="en-GB" sz="2000" dirty="0" smtClean="0"/>
              <a:t>Behave in a more self-determined fashion</a:t>
            </a:r>
          </a:p>
          <a:p>
            <a:pPr lvl="1"/>
            <a:r>
              <a:rPr lang="en-GB" sz="2000" dirty="0" smtClean="0"/>
              <a:t>Achieve better grades</a:t>
            </a:r>
          </a:p>
          <a:p>
            <a:pPr lvl="1"/>
            <a:r>
              <a:rPr lang="en-GB" sz="2000" dirty="0" smtClean="0"/>
              <a:t>Are more resistant to social influence</a:t>
            </a:r>
          </a:p>
          <a:p>
            <a:pPr lvl="1"/>
            <a:r>
              <a:rPr lang="en-GB" sz="2000" dirty="0" smtClean="0"/>
              <a:t>Engage in more health-promoting behaviours; experience less depression and anxiety</a:t>
            </a:r>
            <a:endParaRPr lang="en-GB" sz="2000" dirty="0"/>
          </a:p>
        </p:txBody>
      </p:sp>
    </p:spTree>
    <p:extLst>
      <p:ext uri="{BB962C8B-B14F-4D97-AF65-F5344CB8AC3E}">
        <p14:creationId xmlns:p14="http://schemas.microsoft.com/office/powerpoint/2010/main" val="5184327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Intervention strategies for psychological well-being at work</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0469454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 management interventions</a:t>
            </a:r>
            <a:endParaRPr lang="en-GB" dirty="0"/>
          </a:p>
        </p:txBody>
      </p:sp>
      <p:sp>
        <p:nvSpPr>
          <p:cNvPr id="3" name="Content Placeholder 2"/>
          <p:cNvSpPr>
            <a:spLocks noGrp="1"/>
          </p:cNvSpPr>
          <p:nvPr>
            <p:ph idx="1"/>
          </p:nvPr>
        </p:nvSpPr>
        <p:spPr>
          <a:xfrm>
            <a:off x="435895" y="2180497"/>
            <a:ext cx="8272211" cy="4171535"/>
          </a:xfrm>
        </p:spPr>
        <p:txBody>
          <a:bodyPr>
            <a:noAutofit/>
          </a:bodyPr>
          <a:lstStyle/>
          <a:p>
            <a:r>
              <a:rPr lang="en-GB" sz="2000" dirty="0" smtClean="0"/>
              <a:t>HSE’s Stress Management Standards</a:t>
            </a:r>
          </a:p>
          <a:p>
            <a:endParaRPr lang="en-GB" sz="2000" dirty="0"/>
          </a:p>
          <a:p>
            <a:pPr lvl="1"/>
            <a:r>
              <a:rPr lang="en-GB" sz="2000" dirty="0" smtClean="0"/>
              <a:t>The six management standards cover the primary sources of stress at work</a:t>
            </a:r>
          </a:p>
          <a:p>
            <a:pPr lvl="1"/>
            <a:endParaRPr lang="en-GB" sz="2000" dirty="0"/>
          </a:p>
          <a:p>
            <a:pPr lvl="1"/>
            <a:r>
              <a:rPr lang="en-GB" sz="2000" dirty="0" smtClean="0"/>
              <a:t>Define the characteristics, or culture, of an organisation where the risks from work related stress are being effectively managed and controlled</a:t>
            </a:r>
          </a:p>
          <a:p>
            <a:pPr lvl="1"/>
            <a:endParaRPr lang="en-GB" sz="2000" dirty="0"/>
          </a:p>
          <a:p>
            <a:pPr lvl="1"/>
            <a:r>
              <a:rPr lang="en-GB" sz="2000" dirty="0" smtClean="0"/>
              <a:t>Cover six key areas of work design that, if not properly managed, are associated with poor health and well-being, lower productivity and increased sickness absence.</a:t>
            </a:r>
            <a:endParaRPr lang="en-GB" sz="2000" dirty="0"/>
          </a:p>
        </p:txBody>
      </p:sp>
    </p:spTree>
    <p:extLst>
      <p:ext uri="{BB962C8B-B14F-4D97-AF65-F5344CB8AC3E}">
        <p14:creationId xmlns:p14="http://schemas.microsoft.com/office/powerpoint/2010/main" val="397690067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idx="1"/>
          </p:nvPr>
        </p:nvSpPr>
        <p:spPr>
          <a:xfrm>
            <a:off x="323528" y="3145536"/>
            <a:ext cx="8229600" cy="3523488"/>
          </a:xfrm>
        </p:spPr>
        <p:txBody>
          <a:bodyPr>
            <a:normAutofit fontScale="77500" lnSpcReduction="20000"/>
          </a:bodyPr>
          <a:lstStyle/>
          <a:p>
            <a:pPr marL="0" indent="0" eaLnBrk="1" hangingPunct="1">
              <a:buNone/>
            </a:pPr>
            <a:r>
              <a:rPr lang="en-GB" sz="5100" dirty="0" smtClean="0"/>
              <a:t>Health &amp; Safety Executive</a:t>
            </a:r>
          </a:p>
          <a:p>
            <a:pPr eaLnBrk="1" hangingPunct="1"/>
            <a:endParaRPr lang="en-GB" sz="4000" dirty="0"/>
          </a:p>
          <a:p>
            <a:pPr eaLnBrk="1" hangingPunct="1"/>
            <a:r>
              <a:rPr lang="en-GB" sz="4000" dirty="0" smtClean="0"/>
              <a:t>Management of stress at work</a:t>
            </a:r>
          </a:p>
          <a:p>
            <a:pPr eaLnBrk="1" hangingPunct="1"/>
            <a:endParaRPr lang="en-GB" sz="4000" dirty="0" smtClean="0"/>
          </a:p>
          <a:p>
            <a:pPr marL="0" indent="0" eaLnBrk="1" hangingPunct="1">
              <a:buNone/>
            </a:pPr>
            <a:endParaRPr lang="en-GB" sz="4000" dirty="0" smtClean="0"/>
          </a:p>
          <a:p>
            <a:pPr marL="0" indent="0" eaLnBrk="1" hangingPunct="1">
              <a:buNone/>
            </a:pPr>
            <a:r>
              <a:rPr lang="en-GB" sz="4000" dirty="0" smtClean="0">
                <a:hlinkClick r:id="rId3"/>
              </a:rPr>
              <a:t>http</a:t>
            </a:r>
            <a:r>
              <a:rPr lang="en-GB" sz="4000" dirty="0">
                <a:hlinkClick r:id="rId3"/>
              </a:rPr>
              <a:t>://www.hse.gov.uk/stress</a:t>
            </a:r>
            <a:r>
              <a:rPr lang="en-GB" sz="4000" dirty="0" smtClean="0">
                <a:hlinkClick r:id="rId3"/>
              </a:rPr>
              <a:t>/</a:t>
            </a:r>
            <a:endParaRPr lang="en-GB" sz="4000" dirty="0" smtClean="0"/>
          </a:p>
          <a:p>
            <a:pPr marL="0" indent="0" eaLnBrk="1" hangingPunct="1">
              <a:buNone/>
            </a:pPr>
            <a:endParaRPr lang="en-GB" sz="4000" dirty="0"/>
          </a:p>
          <a:p>
            <a:pPr marL="0" indent="0" eaLnBrk="1" hangingPunct="1">
              <a:buNone/>
            </a:pPr>
            <a:endParaRPr lang="en-GB" sz="4000" dirty="0"/>
          </a:p>
          <a:p>
            <a:pPr eaLnBrk="1" hangingPunct="1"/>
            <a:endParaRPr lang="en-GB" sz="4000" dirty="0" smtClean="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3871" y="370376"/>
            <a:ext cx="1523369"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17256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Hse’s</a:t>
            </a:r>
            <a:r>
              <a:rPr lang="en-GB" dirty="0" smtClean="0"/>
              <a:t> stress management standards</a:t>
            </a:r>
            <a:endParaRPr lang="en-GB" dirty="0"/>
          </a:p>
        </p:txBody>
      </p:sp>
      <p:sp>
        <p:nvSpPr>
          <p:cNvPr id="3" name="Content Placeholder 2"/>
          <p:cNvSpPr>
            <a:spLocks noGrp="1"/>
          </p:cNvSpPr>
          <p:nvPr>
            <p:ph idx="1"/>
          </p:nvPr>
        </p:nvSpPr>
        <p:spPr>
          <a:xfrm>
            <a:off x="435895" y="2180497"/>
            <a:ext cx="8272211" cy="4451951"/>
          </a:xfrm>
        </p:spPr>
        <p:txBody>
          <a:bodyPr>
            <a:noAutofit/>
          </a:bodyPr>
          <a:lstStyle/>
          <a:p>
            <a:r>
              <a:rPr lang="en-GB" sz="1600" b="1" dirty="0" smtClean="0"/>
              <a:t>Demands:</a:t>
            </a:r>
          </a:p>
          <a:p>
            <a:pPr lvl="1"/>
            <a:r>
              <a:rPr lang="en-GB" sz="1400" dirty="0" smtClean="0"/>
              <a:t>Workload, work patterns and the work environment</a:t>
            </a:r>
          </a:p>
          <a:p>
            <a:r>
              <a:rPr lang="en-GB" sz="1600" b="1" dirty="0" smtClean="0"/>
              <a:t>Control:</a:t>
            </a:r>
          </a:p>
          <a:p>
            <a:pPr lvl="1"/>
            <a:r>
              <a:rPr lang="en-GB" sz="1400" dirty="0" smtClean="0"/>
              <a:t>How much say the person has in the way they do their work</a:t>
            </a:r>
          </a:p>
          <a:p>
            <a:r>
              <a:rPr lang="en-GB" sz="1600" b="1" dirty="0" smtClean="0"/>
              <a:t>Support:</a:t>
            </a:r>
          </a:p>
          <a:p>
            <a:pPr lvl="1"/>
            <a:r>
              <a:rPr lang="en-GB" sz="1400" dirty="0" smtClean="0"/>
              <a:t>Encouragement, sponsorship and resources provided by the organisation, line management and colleagues</a:t>
            </a:r>
          </a:p>
          <a:p>
            <a:r>
              <a:rPr lang="en-GB" sz="1600" b="1" dirty="0" smtClean="0"/>
              <a:t>Relationships:</a:t>
            </a:r>
          </a:p>
          <a:p>
            <a:pPr lvl="1"/>
            <a:r>
              <a:rPr lang="en-GB" sz="1400" dirty="0" smtClean="0"/>
              <a:t>Promoting positive working to avoid conflict and dealing with unacceptable behaviour</a:t>
            </a:r>
          </a:p>
          <a:p>
            <a:r>
              <a:rPr lang="en-GB" sz="1600" b="1" dirty="0" smtClean="0"/>
              <a:t>Role:</a:t>
            </a:r>
          </a:p>
          <a:p>
            <a:pPr lvl="1"/>
            <a:r>
              <a:rPr lang="en-GB" sz="1400" dirty="0" smtClean="0"/>
              <a:t>Whether people understand their role within the organisation and whether the organisation ensures that they do not have conflicting roles</a:t>
            </a:r>
          </a:p>
          <a:p>
            <a:r>
              <a:rPr lang="en-GB" sz="1600" b="1" dirty="0" smtClean="0"/>
              <a:t>Change:</a:t>
            </a:r>
          </a:p>
          <a:p>
            <a:pPr lvl="1"/>
            <a:r>
              <a:rPr lang="en-GB" sz="1400" dirty="0" smtClean="0"/>
              <a:t>How organisational change (large or small) is managed and communicated in the organisation</a:t>
            </a:r>
            <a:endParaRPr lang="en-GB" sz="1400" dirty="0"/>
          </a:p>
        </p:txBody>
      </p:sp>
    </p:spTree>
    <p:extLst>
      <p:ext uri="{BB962C8B-B14F-4D97-AF65-F5344CB8AC3E}">
        <p14:creationId xmlns:p14="http://schemas.microsoft.com/office/powerpoint/2010/main" val="14742998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Hse’s</a:t>
            </a:r>
            <a:r>
              <a:rPr lang="en-GB" dirty="0"/>
              <a:t> stress management standards</a:t>
            </a:r>
          </a:p>
        </p:txBody>
      </p:sp>
      <p:sp>
        <p:nvSpPr>
          <p:cNvPr id="3" name="Content Placeholder 2"/>
          <p:cNvSpPr>
            <a:spLocks noGrp="1"/>
          </p:cNvSpPr>
          <p:nvPr>
            <p:ph idx="1"/>
          </p:nvPr>
        </p:nvSpPr>
        <p:spPr/>
        <p:txBody>
          <a:bodyPr>
            <a:noAutofit/>
          </a:bodyPr>
          <a:lstStyle/>
          <a:p>
            <a:r>
              <a:rPr lang="en-GB" sz="2000" dirty="0" smtClean="0"/>
              <a:t>These Management Standards represent a set of conditions that, if present, reflect a high level of well-being and organisational performance</a:t>
            </a:r>
          </a:p>
          <a:p>
            <a:endParaRPr lang="en-GB" sz="2000" dirty="0"/>
          </a:p>
          <a:p>
            <a:r>
              <a:rPr lang="en-GB" sz="2000" dirty="0" smtClean="0"/>
              <a:t>Demonstrate good practice and allow assessments of the current situation</a:t>
            </a:r>
          </a:p>
          <a:p>
            <a:endParaRPr lang="en-GB" sz="2000" dirty="0"/>
          </a:p>
          <a:p>
            <a:r>
              <a:rPr lang="en-GB" sz="2000" dirty="0" smtClean="0"/>
              <a:t>Help simplify risk assessment for work related stress by:</a:t>
            </a:r>
          </a:p>
          <a:p>
            <a:pPr lvl="1"/>
            <a:r>
              <a:rPr lang="en-GB" sz="2000" dirty="0" smtClean="0"/>
              <a:t>Identifying the main risk factors for work related stress</a:t>
            </a:r>
          </a:p>
          <a:p>
            <a:pPr lvl="1"/>
            <a:r>
              <a:rPr lang="en-GB" sz="2000" dirty="0" smtClean="0"/>
              <a:t>Helping employers focus on the underlying causes and their prevention</a:t>
            </a:r>
          </a:p>
          <a:p>
            <a:pPr lvl="1"/>
            <a:r>
              <a:rPr lang="en-GB" sz="2000" dirty="0" smtClean="0"/>
              <a:t>Providing a way in which organisations can gauge their performance in tackling the key causes of stress</a:t>
            </a:r>
            <a:endParaRPr lang="en-GB" sz="2000" dirty="0"/>
          </a:p>
        </p:txBody>
      </p:sp>
    </p:spTree>
    <p:extLst>
      <p:ext uri="{BB962C8B-B14F-4D97-AF65-F5344CB8AC3E}">
        <p14:creationId xmlns:p14="http://schemas.microsoft.com/office/powerpoint/2010/main" val="34904759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a:t>
            </a:r>
            <a:endParaRPr lang="en-GB" dirty="0"/>
          </a:p>
        </p:txBody>
      </p:sp>
      <p:sp>
        <p:nvSpPr>
          <p:cNvPr id="3" name="Content Placeholder 2"/>
          <p:cNvSpPr>
            <a:spLocks noGrp="1"/>
          </p:cNvSpPr>
          <p:nvPr>
            <p:ph idx="1"/>
          </p:nvPr>
        </p:nvSpPr>
        <p:spPr/>
        <p:txBody>
          <a:bodyPr>
            <a:normAutofit/>
          </a:bodyPr>
          <a:lstStyle/>
          <a:p>
            <a:r>
              <a:rPr lang="en-GB" sz="2400" dirty="0" smtClean="0"/>
              <a:t>Harm is not easy to define</a:t>
            </a:r>
          </a:p>
          <a:p>
            <a:r>
              <a:rPr lang="en-GB" sz="2400" dirty="0" smtClean="0"/>
              <a:t>Hazards are determined by the way in which people perceive them</a:t>
            </a:r>
          </a:p>
          <a:p>
            <a:r>
              <a:rPr lang="en-GB" sz="2400" dirty="0" smtClean="0"/>
              <a:t>Difficult to establish cause and effect in individual cases</a:t>
            </a:r>
          </a:p>
          <a:p>
            <a:r>
              <a:rPr lang="en-GB" sz="2400" dirty="0" smtClean="0"/>
              <a:t>Difficult to distinguish between minor and serious harm</a:t>
            </a:r>
          </a:p>
          <a:p>
            <a:r>
              <a:rPr lang="en-GB" sz="2400" dirty="0" smtClean="0"/>
              <a:t>Everyone is potentially exposed</a:t>
            </a:r>
          </a:p>
          <a:p>
            <a:r>
              <a:rPr lang="en-GB" sz="2400" dirty="0" smtClean="0"/>
              <a:t>Work/life issues</a:t>
            </a:r>
            <a:endParaRPr lang="en-GB" sz="2400" dirty="0"/>
          </a:p>
        </p:txBody>
      </p:sp>
    </p:spTree>
    <p:extLst>
      <p:ext uri="{BB962C8B-B14F-4D97-AF65-F5344CB8AC3E}">
        <p14:creationId xmlns:p14="http://schemas.microsoft.com/office/powerpoint/2010/main" val="32943894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 management interventions</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err="1"/>
              <a:t>Ivancevich</a:t>
            </a:r>
            <a:r>
              <a:rPr lang="en-GB" sz="2000" dirty="0"/>
              <a:t> et al. (1990) </a:t>
            </a:r>
          </a:p>
          <a:p>
            <a:endParaRPr lang="en-GB" sz="2000" dirty="0"/>
          </a:p>
          <a:p>
            <a:r>
              <a:rPr lang="en-GB" sz="2000" dirty="0"/>
              <a:t> “any activity, program, or opportunity initiated by an organisation, which focuses on reducing the presence of work-related stressors or on assisting individuals to minimise the negative outcomes of exposure to these stressors”. </a:t>
            </a:r>
          </a:p>
          <a:p>
            <a:endParaRPr lang="en-GB" sz="2000" dirty="0"/>
          </a:p>
        </p:txBody>
      </p:sp>
    </p:spTree>
    <p:extLst>
      <p:ext uri="{BB962C8B-B14F-4D97-AF65-F5344CB8AC3E}">
        <p14:creationId xmlns:p14="http://schemas.microsoft.com/office/powerpoint/2010/main" val="42394928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Stress management interventions</a:t>
            </a:r>
          </a:p>
        </p:txBody>
      </p:sp>
      <p:sp>
        <p:nvSpPr>
          <p:cNvPr id="3" name="Content Placeholder 2"/>
          <p:cNvSpPr>
            <a:spLocks noGrp="1"/>
          </p:cNvSpPr>
          <p:nvPr>
            <p:ph idx="1"/>
          </p:nvPr>
        </p:nvSpPr>
        <p:spPr/>
        <p:txBody>
          <a:bodyPr>
            <a:noAutofit/>
          </a:bodyPr>
          <a:lstStyle/>
          <a:p>
            <a:pPr marL="0" indent="0">
              <a:buNone/>
            </a:pPr>
            <a:r>
              <a:rPr lang="en-GB" sz="2000" b="1" dirty="0"/>
              <a:t>Primary stress management interventions </a:t>
            </a:r>
          </a:p>
          <a:p>
            <a:endParaRPr lang="en-GB" sz="2000" b="1" dirty="0"/>
          </a:p>
          <a:p>
            <a:r>
              <a:rPr lang="en-GB" sz="2000" dirty="0" smtClean="0"/>
              <a:t>Attempt </a:t>
            </a:r>
            <a:r>
              <a:rPr lang="en-GB" sz="2000" dirty="0"/>
              <a:t>to eliminate the sources of stress in organisations by focusing on changing the physical or socio-political environment to match individual needs and granting them with more control over their work situation (Cooper et al., 2001). </a:t>
            </a:r>
          </a:p>
          <a:p>
            <a:endParaRPr lang="en-GB" sz="2000" dirty="0"/>
          </a:p>
          <a:p>
            <a:r>
              <a:rPr lang="en-GB" sz="2000" dirty="0"/>
              <a:t>Improving communication processes, redesigning jobs or involving employees in the decision-making process are all examples of primary level interventions. </a:t>
            </a:r>
          </a:p>
          <a:p>
            <a:endParaRPr lang="en-GB" sz="1800" dirty="0"/>
          </a:p>
        </p:txBody>
      </p:sp>
    </p:spTree>
    <p:extLst>
      <p:ext uri="{BB962C8B-B14F-4D97-AF65-F5344CB8AC3E}">
        <p14:creationId xmlns:p14="http://schemas.microsoft.com/office/powerpoint/2010/main" val="25390712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 management interventions</a:t>
            </a:r>
            <a:endParaRPr lang="en-GB" dirty="0"/>
          </a:p>
        </p:txBody>
      </p:sp>
      <p:sp>
        <p:nvSpPr>
          <p:cNvPr id="3" name="Content Placeholder 2"/>
          <p:cNvSpPr>
            <a:spLocks noGrp="1"/>
          </p:cNvSpPr>
          <p:nvPr>
            <p:ph idx="1"/>
          </p:nvPr>
        </p:nvSpPr>
        <p:spPr/>
        <p:txBody>
          <a:bodyPr>
            <a:normAutofit/>
          </a:bodyPr>
          <a:lstStyle/>
          <a:p>
            <a:r>
              <a:rPr lang="en-GB" sz="1800" b="1" dirty="0" smtClean="0"/>
              <a:t>Primary stress management interventions</a:t>
            </a:r>
          </a:p>
          <a:p>
            <a:endParaRPr lang="en-GB" sz="1800" b="1" dirty="0"/>
          </a:p>
          <a:p>
            <a:pPr lvl="1"/>
            <a:r>
              <a:rPr lang="en-GB" sz="1800" dirty="0" smtClean="0"/>
              <a:t>Redesign the task</a:t>
            </a:r>
          </a:p>
          <a:p>
            <a:pPr lvl="1"/>
            <a:r>
              <a:rPr lang="en-GB" sz="1800" dirty="0" smtClean="0"/>
              <a:t>Redesign the work environment</a:t>
            </a:r>
          </a:p>
          <a:p>
            <a:pPr lvl="1"/>
            <a:r>
              <a:rPr lang="en-GB" sz="1800" dirty="0" smtClean="0"/>
              <a:t>Establish flexible work schedules</a:t>
            </a:r>
          </a:p>
          <a:p>
            <a:pPr lvl="1"/>
            <a:r>
              <a:rPr lang="en-GB" sz="1800" dirty="0" smtClean="0"/>
              <a:t>Include the employee in career development</a:t>
            </a:r>
          </a:p>
          <a:p>
            <a:pPr lvl="1"/>
            <a:r>
              <a:rPr lang="en-GB" sz="1800" dirty="0" smtClean="0"/>
              <a:t>Analyse work roles and establish goals</a:t>
            </a:r>
          </a:p>
          <a:p>
            <a:pPr lvl="1"/>
            <a:r>
              <a:rPr lang="en-GB" sz="1800" dirty="0" smtClean="0"/>
              <a:t>Build cohesive teams</a:t>
            </a:r>
          </a:p>
          <a:p>
            <a:pPr lvl="1"/>
            <a:r>
              <a:rPr lang="en-GB" sz="1800" dirty="0" smtClean="0"/>
              <a:t>Establish fair methods for the distribution of rewards</a:t>
            </a:r>
            <a:endParaRPr lang="en-GB" sz="1800" dirty="0"/>
          </a:p>
        </p:txBody>
      </p:sp>
      <p:sp>
        <p:nvSpPr>
          <p:cNvPr id="4" name="TextBox 3"/>
          <p:cNvSpPr txBox="1"/>
          <p:nvPr/>
        </p:nvSpPr>
        <p:spPr>
          <a:xfrm>
            <a:off x="4935682" y="6138675"/>
            <a:ext cx="3878947" cy="369332"/>
          </a:xfrm>
          <a:prstGeom prst="rect">
            <a:avLst/>
          </a:prstGeom>
          <a:noFill/>
        </p:spPr>
        <p:txBody>
          <a:bodyPr wrap="none" rtlCol="0">
            <a:spAutoFit/>
          </a:bodyPr>
          <a:lstStyle/>
          <a:p>
            <a:r>
              <a:rPr lang="en-GB" dirty="0" smtClean="0"/>
              <a:t>Arnold et al,. 2010 – pages 474 and 475</a:t>
            </a:r>
            <a:endParaRPr lang="en-GB" dirty="0"/>
          </a:p>
        </p:txBody>
      </p:sp>
    </p:spTree>
    <p:extLst>
      <p:ext uri="{BB962C8B-B14F-4D97-AF65-F5344CB8AC3E}">
        <p14:creationId xmlns:p14="http://schemas.microsoft.com/office/powerpoint/2010/main" val="515541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Stress management interventions</a:t>
            </a:r>
          </a:p>
        </p:txBody>
      </p:sp>
      <p:sp>
        <p:nvSpPr>
          <p:cNvPr id="3" name="Content Placeholder 2"/>
          <p:cNvSpPr>
            <a:spLocks noGrp="1"/>
          </p:cNvSpPr>
          <p:nvPr>
            <p:ph idx="1"/>
          </p:nvPr>
        </p:nvSpPr>
        <p:spPr/>
        <p:txBody>
          <a:bodyPr>
            <a:normAutofit/>
          </a:bodyPr>
          <a:lstStyle/>
          <a:p>
            <a:pPr marL="0" indent="0">
              <a:buNone/>
            </a:pPr>
            <a:r>
              <a:rPr lang="en-GB" sz="2000" b="1" dirty="0"/>
              <a:t>Secondary stress management interventions </a:t>
            </a:r>
          </a:p>
          <a:p>
            <a:endParaRPr lang="en-GB" sz="2000" b="1" dirty="0"/>
          </a:p>
          <a:p>
            <a:r>
              <a:rPr lang="en-GB" sz="2000" dirty="0"/>
              <a:t>Tend to help individuals manage stress without trying to eliminate or modify workplace stressors. </a:t>
            </a:r>
          </a:p>
          <a:p>
            <a:endParaRPr lang="en-GB" sz="2000" dirty="0"/>
          </a:p>
          <a:p>
            <a:r>
              <a:rPr lang="en-GB" sz="2000" dirty="0"/>
              <a:t>Stress management programmes assist individuals to identify stress symptoms in themselves and others, and to acquire or improve their coping skills. </a:t>
            </a:r>
          </a:p>
          <a:p>
            <a:endParaRPr lang="en-GB" sz="1800" dirty="0"/>
          </a:p>
        </p:txBody>
      </p:sp>
    </p:spTree>
    <p:extLst>
      <p:ext uri="{BB962C8B-B14F-4D97-AF65-F5344CB8AC3E}">
        <p14:creationId xmlns:p14="http://schemas.microsoft.com/office/powerpoint/2010/main" val="14040868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Stress management interventions</a:t>
            </a:r>
          </a:p>
        </p:txBody>
      </p:sp>
      <p:sp>
        <p:nvSpPr>
          <p:cNvPr id="3" name="Content Placeholder 2"/>
          <p:cNvSpPr>
            <a:spLocks noGrp="1"/>
          </p:cNvSpPr>
          <p:nvPr>
            <p:ph idx="1"/>
          </p:nvPr>
        </p:nvSpPr>
        <p:spPr/>
        <p:txBody>
          <a:bodyPr>
            <a:normAutofit/>
          </a:bodyPr>
          <a:lstStyle/>
          <a:p>
            <a:pPr marL="0" indent="0">
              <a:buNone/>
            </a:pPr>
            <a:r>
              <a:rPr lang="en-GB" sz="2000" b="1" dirty="0"/>
              <a:t>Tertiary stress management prevention </a:t>
            </a:r>
          </a:p>
          <a:p>
            <a:endParaRPr lang="en-GB" sz="2000" b="1" dirty="0"/>
          </a:p>
          <a:p>
            <a:r>
              <a:rPr lang="en-GB" sz="2000" dirty="0"/>
              <a:t>S</a:t>
            </a:r>
            <a:r>
              <a:rPr lang="en-GB" sz="2000" dirty="0" smtClean="0"/>
              <a:t>trategies </a:t>
            </a:r>
            <a:r>
              <a:rPr lang="en-GB" sz="2000" dirty="0"/>
              <a:t>seek to assist individuals who are experiencing on-going problems </a:t>
            </a:r>
            <a:r>
              <a:rPr lang="en-GB" sz="2000" dirty="0" smtClean="0"/>
              <a:t>stemming </a:t>
            </a:r>
            <a:r>
              <a:rPr lang="en-GB" sz="2000" dirty="0"/>
              <a:t>either from the work environment or their work lives. </a:t>
            </a:r>
          </a:p>
          <a:p>
            <a:endParaRPr lang="en-GB" sz="2000" dirty="0"/>
          </a:p>
          <a:p>
            <a:r>
              <a:rPr lang="en-GB" sz="2000" dirty="0"/>
              <a:t>The purpose of such programmes is to adapt individual behaviour and lifestyle without much reference to changing organisational practices. </a:t>
            </a:r>
          </a:p>
        </p:txBody>
      </p:sp>
    </p:spTree>
    <p:extLst>
      <p:ext uri="{BB962C8B-B14F-4D97-AF65-F5344CB8AC3E}">
        <p14:creationId xmlns:p14="http://schemas.microsoft.com/office/powerpoint/2010/main" val="40349983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42858" y="352425"/>
            <a:ext cx="8852056" cy="6097561"/>
          </a:xfrm>
          <a:prstGeom prst="rect">
            <a:avLst/>
          </a:prstGeom>
        </p:spPr>
      </p:pic>
    </p:spTree>
    <p:extLst>
      <p:ext uri="{BB962C8B-B14F-4D97-AF65-F5344CB8AC3E}">
        <p14:creationId xmlns:p14="http://schemas.microsoft.com/office/powerpoint/2010/main" val="2854540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pic>
        <p:nvPicPr>
          <p:cNvPr id="4" name="Content Placeholder 3"/>
          <p:cNvPicPr>
            <a:picLocks noGrp="1" noChangeAspect="1"/>
          </p:cNvPicPr>
          <p:nvPr>
            <p:ph idx="1"/>
          </p:nvPr>
        </p:nvPicPr>
        <p:blipFill>
          <a:blip r:embed="rId3"/>
          <a:stretch>
            <a:fillRect/>
          </a:stretch>
        </p:blipFill>
        <p:spPr>
          <a:xfrm>
            <a:off x="2742438" y="2304510"/>
            <a:ext cx="3659124" cy="3640828"/>
          </a:xfrm>
          <a:prstGeom prst="rect">
            <a:avLst/>
          </a:prstGeom>
        </p:spPr>
      </p:pic>
    </p:spTree>
    <p:extLst>
      <p:ext uri="{BB962C8B-B14F-4D97-AF65-F5344CB8AC3E}">
        <p14:creationId xmlns:p14="http://schemas.microsoft.com/office/powerpoint/2010/main" val="1764061663"/>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441</TotalTime>
  <Words>3655</Words>
  <Application>Microsoft Office PowerPoint</Application>
  <PresentationFormat>On-screen Show (4:3)</PresentationFormat>
  <Paragraphs>545</Paragraphs>
  <Slides>63</Slides>
  <Notes>57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63</vt:i4>
      </vt:variant>
    </vt:vector>
  </HeadingPairs>
  <TitlesOfParts>
    <vt:vector size="68" baseType="lpstr">
      <vt:lpstr>Arial</vt:lpstr>
      <vt:lpstr>Calibri</vt:lpstr>
      <vt:lpstr>Gill Sans MT</vt:lpstr>
      <vt:lpstr>Wingdings 2</vt:lpstr>
      <vt:lpstr>Dividend</vt:lpstr>
      <vt:lpstr>Occupational psychology</vt:lpstr>
      <vt:lpstr>What is stress?</vt:lpstr>
      <vt:lpstr>What is stress?</vt:lpstr>
      <vt:lpstr>What is stress?</vt:lpstr>
      <vt:lpstr>What is stress?</vt:lpstr>
      <vt:lpstr>Selye’s 1946 General adaptation syndrome</vt:lpstr>
      <vt:lpstr>Stress as a transaction</vt:lpstr>
      <vt:lpstr>The transactional model of stress and coping (Lazarus &amp; Folkman, 1984)</vt:lpstr>
      <vt:lpstr>The Transactional model of stress and coping (Lazarus &amp; Folkman, 1984)</vt:lpstr>
      <vt:lpstr>The transactional model of stress and coping (Lazarus &amp; Folkman, 1984)</vt:lpstr>
      <vt:lpstr>The transactional model of stress and coping (Lazarus &amp; Folkman, 1984)</vt:lpstr>
      <vt:lpstr>What is coping?</vt:lpstr>
      <vt:lpstr>Dimensions of coping</vt:lpstr>
      <vt:lpstr>Dimensions of coping</vt:lpstr>
      <vt:lpstr>Dimensions of coping</vt:lpstr>
      <vt:lpstr>Dimensions of coping</vt:lpstr>
      <vt:lpstr>Structural models of work-related stress</vt:lpstr>
      <vt:lpstr>The Job Demand-control model (Karasek, 1979)</vt:lpstr>
      <vt:lpstr>The Job Demand-control model (Karasek, 1979)</vt:lpstr>
      <vt:lpstr>Support at work</vt:lpstr>
      <vt:lpstr>Support at work</vt:lpstr>
      <vt:lpstr>Evaluation?</vt:lpstr>
      <vt:lpstr>Why are we so interested in work-related stress??</vt:lpstr>
      <vt:lpstr>The scale of the problem</vt:lpstr>
      <vt:lpstr>The scale of the problem</vt:lpstr>
      <vt:lpstr>The scale of the problem</vt:lpstr>
      <vt:lpstr>Why should organisations intervene?</vt:lpstr>
      <vt:lpstr>Why should organisations intervene?</vt:lpstr>
      <vt:lpstr>Consequences and costs of work stress</vt:lpstr>
      <vt:lpstr>What outcomes can be observed due to work related stress??</vt:lpstr>
      <vt:lpstr>Conditions that influence employee well-being</vt:lpstr>
      <vt:lpstr>Conditions that influence employee well-being</vt:lpstr>
      <vt:lpstr>Conditions that influence employee well-being</vt:lpstr>
      <vt:lpstr>Situational factors</vt:lpstr>
      <vt:lpstr>Situational factors</vt:lpstr>
      <vt:lpstr>Situational factors</vt:lpstr>
      <vt:lpstr>Situational factors</vt:lpstr>
      <vt:lpstr>Situational factors</vt:lpstr>
      <vt:lpstr>Situational factors</vt:lpstr>
      <vt:lpstr>Situational factors</vt:lpstr>
      <vt:lpstr>Situational factors</vt:lpstr>
      <vt:lpstr>Situational factors</vt:lpstr>
      <vt:lpstr>Situational factors</vt:lpstr>
      <vt:lpstr>What about individual differences in people?</vt:lpstr>
      <vt:lpstr>Individual differences and occupational stress</vt:lpstr>
      <vt:lpstr>Individual differences and occupational stress</vt:lpstr>
      <vt:lpstr>Type a behaviour pattern</vt:lpstr>
      <vt:lpstr>Type a behaviour pattern</vt:lpstr>
      <vt:lpstr>Locus of control</vt:lpstr>
      <vt:lpstr>Locus of control</vt:lpstr>
      <vt:lpstr>Intervention strategies for psychological well-being at work</vt:lpstr>
      <vt:lpstr>Stress management interventions</vt:lpstr>
      <vt:lpstr>PowerPoint Presentation</vt:lpstr>
      <vt:lpstr>Hse’s stress management standards</vt:lpstr>
      <vt:lpstr>Hse’s stress management standards</vt:lpstr>
      <vt:lpstr>Challenges?</vt:lpstr>
      <vt:lpstr>Stress management interventions</vt:lpstr>
      <vt:lpstr>Stress management interventions</vt:lpstr>
      <vt:lpstr>Stress management interventions</vt:lpstr>
      <vt:lpstr>Stress management interventions</vt:lpstr>
      <vt:lpstr>Stress management interventions</vt:lpstr>
      <vt:lpstr>PowerPoint Presentation</vt:lpstr>
      <vt:lpstr>Questions?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Occupational psychology</dc:title>
  <dc:creator>Stacey Coleman</dc:creator>
  <cp:lastModifiedBy>Stacey Coleman</cp:lastModifiedBy>
  <cp:revision>8</cp:revision>
  <cp:lastPrinted>2015-11-17T08:48:36Z</cp:lastPrinted>
  <dcterms:created xsi:type="dcterms:W3CDTF">2015-11-13T08:23:14Z</dcterms:created>
  <dcterms:modified xsi:type="dcterms:W3CDTF">2018-02-13T10:09:20Z</dcterms:modified>
</cp:coreProperties>
</file>