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3" r:id="rId1"/>
  </p:sldMasterIdLst>
  <p:sldIdLst>
    <p:sldId id="256" r:id="rId2"/>
    <p:sldId id="257" r:id="rId3"/>
    <p:sldId id="258" r:id="rId4"/>
    <p:sldId id="284" r:id="rId5"/>
    <p:sldId id="259" r:id="rId6"/>
    <p:sldId id="285" r:id="rId7"/>
    <p:sldId id="260" r:id="rId8"/>
    <p:sldId id="286" r:id="rId9"/>
    <p:sldId id="261" r:id="rId10"/>
    <p:sldId id="262" r:id="rId11"/>
    <p:sldId id="263" r:id="rId12"/>
    <p:sldId id="273" r:id="rId13"/>
    <p:sldId id="287" r:id="rId14"/>
    <p:sldId id="274" r:id="rId15"/>
    <p:sldId id="265" r:id="rId16"/>
    <p:sldId id="266" r:id="rId17"/>
    <p:sldId id="288" r:id="rId18"/>
    <p:sldId id="267" r:id="rId19"/>
    <p:sldId id="268" r:id="rId20"/>
    <p:sldId id="276" r:id="rId21"/>
    <p:sldId id="279" r:id="rId22"/>
    <p:sldId id="280" r:id="rId23"/>
    <p:sldId id="289" r:id="rId24"/>
    <p:sldId id="269" r:id="rId25"/>
    <p:sldId id="270" r:id="rId26"/>
    <p:sldId id="271" r:id="rId27"/>
    <p:sldId id="272" r:id="rId28"/>
    <p:sldId id="277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8"/>
    <p:restoredTop sz="94650"/>
  </p:normalViewPr>
  <p:slideViewPr>
    <p:cSldViewPr snapToGrid="0">
      <p:cViewPr>
        <p:scale>
          <a:sx n="66" d="100"/>
          <a:sy n="66" d="100"/>
        </p:scale>
        <p:origin x="2896" y="1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195843" y="362334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2B4563F2-AA37-DD4D-B1C3-2CBC02347276}" type="datetimeFigureOut">
              <a:rPr lang="en-AT" smtClean="0"/>
              <a:t>11.07.23</a:t>
            </a:fld>
            <a:endParaRPr lang="en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1264160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563F2-AA37-DD4D-B1C3-2CBC02347276}" type="datetimeFigureOut">
              <a:rPr lang="en-AT" smtClean="0"/>
              <a:t>11.07.23</a:t>
            </a:fld>
            <a:endParaRPr lang="en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1444546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563F2-AA37-DD4D-B1C3-2CBC02347276}" type="datetimeFigureOut">
              <a:rPr lang="en-AT" smtClean="0"/>
              <a:t>11.07.23</a:t>
            </a:fld>
            <a:endParaRPr lang="en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12C3207-A695-21BF-0A95-2136C6E2DCE1}"/>
              </a:ext>
            </a:extLst>
          </p:cNvPr>
          <p:cNvGrpSpPr/>
          <p:nvPr userDrawn="1"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8" name="Pentagon 7">
              <a:extLst>
                <a:ext uri="{FF2B5EF4-FFF2-40B4-BE49-F238E27FC236}">
                  <a16:creationId xmlns:a16="http://schemas.microsoft.com/office/drawing/2014/main" id="{BD4C774D-A3B2-B626-71D5-D25A6458AA7B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Pentagon 4">
              <a:extLst>
                <a:ext uri="{FF2B5EF4-FFF2-40B4-BE49-F238E27FC236}">
                  <a16:creationId xmlns:a16="http://schemas.microsoft.com/office/drawing/2014/main" id="{AAE1EEDD-7885-FF0F-7784-EC17589D5415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383016C-C05C-CDA3-8FCD-7F12867D428E}"/>
              </a:ext>
            </a:extLst>
          </p:cNvPr>
          <p:cNvGrpSpPr/>
          <p:nvPr userDrawn="1"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06665489-DFD2-0598-726F-7A02E82FD055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6">
              <a:extLst>
                <a:ext uri="{FF2B5EF4-FFF2-40B4-BE49-F238E27FC236}">
                  <a16:creationId xmlns:a16="http://schemas.microsoft.com/office/drawing/2014/main" id="{C3153EB5-92C4-C3E0-E246-F1DA45AFB432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B85A499-E665-6389-AE43-BCC1F6FE8FF7}"/>
              </a:ext>
            </a:extLst>
          </p:cNvPr>
          <p:cNvGrpSpPr/>
          <p:nvPr userDrawn="1"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339D7054-516A-597B-DB1E-25127A56CBFB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8">
              <a:extLst>
                <a:ext uri="{FF2B5EF4-FFF2-40B4-BE49-F238E27FC236}">
                  <a16:creationId xmlns:a16="http://schemas.microsoft.com/office/drawing/2014/main" id="{3353D7AF-E430-1D39-7247-437DDE1493F8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62BC74F-1D1B-3AAC-31E7-85CBC4863A1A}"/>
              </a:ext>
            </a:extLst>
          </p:cNvPr>
          <p:cNvGrpSpPr/>
          <p:nvPr userDrawn="1"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6A49B283-FCB0-B042-CF3B-EC02D461E796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0">
              <a:extLst>
                <a:ext uri="{FF2B5EF4-FFF2-40B4-BE49-F238E27FC236}">
                  <a16:creationId xmlns:a16="http://schemas.microsoft.com/office/drawing/2014/main" id="{8701368B-5034-8873-B30E-3725233489EA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6A4B309-A3CD-73DC-17F7-651DC1764E73}"/>
              </a:ext>
            </a:extLst>
          </p:cNvPr>
          <p:cNvGrpSpPr/>
          <p:nvPr userDrawn="1"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32B5469F-EB7F-3E17-3239-02BE46E13323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2">
              <a:extLst>
                <a:ext uri="{FF2B5EF4-FFF2-40B4-BE49-F238E27FC236}">
                  <a16:creationId xmlns:a16="http://schemas.microsoft.com/office/drawing/2014/main" id="{4AC0AA57-7F48-649A-2FA4-84702D468287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AD97124-B276-4FA0-5FA0-887447DDD989}"/>
              </a:ext>
            </a:extLst>
          </p:cNvPr>
          <p:cNvGrpSpPr/>
          <p:nvPr userDrawn="1"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3" name="Chevron 22">
              <a:extLst>
                <a:ext uri="{FF2B5EF4-FFF2-40B4-BE49-F238E27FC236}">
                  <a16:creationId xmlns:a16="http://schemas.microsoft.com/office/drawing/2014/main" id="{94329118-B553-E81F-7D64-839D09C8B7D2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Chevron 14">
              <a:extLst>
                <a:ext uri="{FF2B5EF4-FFF2-40B4-BE49-F238E27FC236}">
                  <a16:creationId xmlns:a16="http://schemas.microsoft.com/office/drawing/2014/main" id="{6B969F5A-3B48-ABF6-C3BC-7B86DA154AA4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34471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563F2-AA37-DD4D-B1C3-2CBC02347276}" type="datetimeFigureOut">
              <a:rPr lang="en-AT" smtClean="0"/>
              <a:t>11.07.23</a:t>
            </a:fld>
            <a:endParaRPr lang="en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12C3207-A695-21BF-0A95-2136C6E2DCE1}"/>
              </a:ext>
            </a:extLst>
          </p:cNvPr>
          <p:cNvGrpSpPr/>
          <p:nvPr userDrawn="1"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8" name="Pentagon 7">
              <a:extLst>
                <a:ext uri="{FF2B5EF4-FFF2-40B4-BE49-F238E27FC236}">
                  <a16:creationId xmlns:a16="http://schemas.microsoft.com/office/drawing/2014/main" id="{BD4C774D-A3B2-B626-71D5-D25A6458AA7B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Pentagon 4">
              <a:extLst>
                <a:ext uri="{FF2B5EF4-FFF2-40B4-BE49-F238E27FC236}">
                  <a16:creationId xmlns:a16="http://schemas.microsoft.com/office/drawing/2014/main" id="{AAE1EEDD-7885-FF0F-7784-EC17589D5415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383016C-C05C-CDA3-8FCD-7F12867D428E}"/>
              </a:ext>
            </a:extLst>
          </p:cNvPr>
          <p:cNvGrpSpPr/>
          <p:nvPr userDrawn="1"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06665489-DFD2-0598-726F-7A02E82FD055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6">
              <a:extLst>
                <a:ext uri="{FF2B5EF4-FFF2-40B4-BE49-F238E27FC236}">
                  <a16:creationId xmlns:a16="http://schemas.microsoft.com/office/drawing/2014/main" id="{C3153EB5-92C4-C3E0-E246-F1DA45AFB432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B85A499-E665-6389-AE43-BCC1F6FE8FF7}"/>
              </a:ext>
            </a:extLst>
          </p:cNvPr>
          <p:cNvGrpSpPr/>
          <p:nvPr userDrawn="1"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339D7054-516A-597B-DB1E-25127A56CBFB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8">
              <a:extLst>
                <a:ext uri="{FF2B5EF4-FFF2-40B4-BE49-F238E27FC236}">
                  <a16:creationId xmlns:a16="http://schemas.microsoft.com/office/drawing/2014/main" id="{3353D7AF-E430-1D39-7247-437DDE1493F8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62BC74F-1D1B-3AAC-31E7-85CBC4863A1A}"/>
              </a:ext>
            </a:extLst>
          </p:cNvPr>
          <p:cNvGrpSpPr/>
          <p:nvPr userDrawn="1"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6A49B283-FCB0-B042-CF3B-EC02D461E796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0">
              <a:extLst>
                <a:ext uri="{FF2B5EF4-FFF2-40B4-BE49-F238E27FC236}">
                  <a16:creationId xmlns:a16="http://schemas.microsoft.com/office/drawing/2014/main" id="{8701368B-5034-8873-B30E-3725233489EA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6A4B309-A3CD-73DC-17F7-651DC1764E73}"/>
              </a:ext>
            </a:extLst>
          </p:cNvPr>
          <p:cNvGrpSpPr/>
          <p:nvPr userDrawn="1"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32B5469F-EB7F-3E17-3239-02BE46E13323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2">
              <a:extLst>
                <a:ext uri="{FF2B5EF4-FFF2-40B4-BE49-F238E27FC236}">
                  <a16:creationId xmlns:a16="http://schemas.microsoft.com/office/drawing/2014/main" id="{4AC0AA57-7F48-649A-2FA4-84702D468287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AD97124-B276-4FA0-5FA0-887447DDD989}"/>
              </a:ext>
            </a:extLst>
          </p:cNvPr>
          <p:cNvGrpSpPr/>
          <p:nvPr userDrawn="1"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3" name="Chevron 22">
              <a:extLst>
                <a:ext uri="{FF2B5EF4-FFF2-40B4-BE49-F238E27FC236}">
                  <a16:creationId xmlns:a16="http://schemas.microsoft.com/office/drawing/2014/main" id="{94329118-B553-E81F-7D64-839D09C8B7D2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Chevron 14">
              <a:extLst>
                <a:ext uri="{FF2B5EF4-FFF2-40B4-BE49-F238E27FC236}">
                  <a16:creationId xmlns:a16="http://schemas.microsoft.com/office/drawing/2014/main" id="{6B969F5A-3B48-ABF6-C3BC-7B86DA154AA4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18816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563F2-AA37-DD4D-B1C3-2CBC02347276}" type="datetimeFigureOut">
              <a:rPr lang="en-AT" smtClean="0"/>
              <a:t>11.07.23</a:t>
            </a:fld>
            <a:endParaRPr lang="en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12C3207-A695-21BF-0A95-2136C6E2DCE1}"/>
              </a:ext>
            </a:extLst>
          </p:cNvPr>
          <p:cNvGrpSpPr/>
          <p:nvPr userDrawn="1"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8" name="Pentagon 7">
              <a:extLst>
                <a:ext uri="{FF2B5EF4-FFF2-40B4-BE49-F238E27FC236}">
                  <a16:creationId xmlns:a16="http://schemas.microsoft.com/office/drawing/2014/main" id="{BD4C774D-A3B2-B626-71D5-D25A6458AA7B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Pentagon 4">
              <a:extLst>
                <a:ext uri="{FF2B5EF4-FFF2-40B4-BE49-F238E27FC236}">
                  <a16:creationId xmlns:a16="http://schemas.microsoft.com/office/drawing/2014/main" id="{AAE1EEDD-7885-FF0F-7784-EC17589D5415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383016C-C05C-CDA3-8FCD-7F12867D428E}"/>
              </a:ext>
            </a:extLst>
          </p:cNvPr>
          <p:cNvGrpSpPr/>
          <p:nvPr userDrawn="1"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06665489-DFD2-0598-726F-7A02E82FD055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6">
              <a:extLst>
                <a:ext uri="{FF2B5EF4-FFF2-40B4-BE49-F238E27FC236}">
                  <a16:creationId xmlns:a16="http://schemas.microsoft.com/office/drawing/2014/main" id="{C3153EB5-92C4-C3E0-E246-F1DA45AFB432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B85A499-E665-6389-AE43-BCC1F6FE8FF7}"/>
              </a:ext>
            </a:extLst>
          </p:cNvPr>
          <p:cNvGrpSpPr/>
          <p:nvPr userDrawn="1"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339D7054-516A-597B-DB1E-25127A56CBFB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8">
              <a:extLst>
                <a:ext uri="{FF2B5EF4-FFF2-40B4-BE49-F238E27FC236}">
                  <a16:creationId xmlns:a16="http://schemas.microsoft.com/office/drawing/2014/main" id="{3353D7AF-E430-1D39-7247-437DDE1493F8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62BC74F-1D1B-3AAC-31E7-85CBC4863A1A}"/>
              </a:ext>
            </a:extLst>
          </p:cNvPr>
          <p:cNvGrpSpPr/>
          <p:nvPr userDrawn="1"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6A49B283-FCB0-B042-CF3B-EC02D461E796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0">
              <a:extLst>
                <a:ext uri="{FF2B5EF4-FFF2-40B4-BE49-F238E27FC236}">
                  <a16:creationId xmlns:a16="http://schemas.microsoft.com/office/drawing/2014/main" id="{8701368B-5034-8873-B30E-3725233489EA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6A4B309-A3CD-73DC-17F7-651DC1764E73}"/>
              </a:ext>
            </a:extLst>
          </p:cNvPr>
          <p:cNvGrpSpPr/>
          <p:nvPr userDrawn="1"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32B5469F-EB7F-3E17-3239-02BE46E13323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2">
              <a:extLst>
                <a:ext uri="{FF2B5EF4-FFF2-40B4-BE49-F238E27FC236}">
                  <a16:creationId xmlns:a16="http://schemas.microsoft.com/office/drawing/2014/main" id="{4AC0AA57-7F48-649A-2FA4-84702D468287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AD97124-B276-4FA0-5FA0-887447DDD989}"/>
              </a:ext>
            </a:extLst>
          </p:cNvPr>
          <p:cNvGrpSpPr/>
          <p:nvPr userDrawn="1"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3" name="Chevron 22">
              <a:extLst>
                <a:ext uri="{FF2B5EF4-FFF2-40B4-BE49-F238E27FC236}">
                  <a16:creationId xmlns:a16="http://schemas.microsoft.com/office/drawing/2014/main" id="{94329118-B553-E81F-7D64-839D09C8B7D2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Chevron 14">
              <a:extLst>
                <a:ext uri="{FF2B5EF4-FFF2-40B4-BE49-F238E27FC236}">
                  <a16:creationId xmlns:a16="http://schemas.microsoft.com/office/drawing/2014/main" id="{6B969F5A-3B48-ABF6-C3BC-7B86DA154AA4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59867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A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1806741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A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731921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504439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1730432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A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3982145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1611107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A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954338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31659782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1498584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4563F2-AA37-DD4D-B1C3-2CBC02347276}" type="datetimeFigureOut">
              <a:rPr lang="en-AT" smtClean="0"/>
              <a:t>10.07.23</a:t>
            </a:fld>
            <a:endParaRPr lang="en-A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B40C9-7492-4E49-915E-F9A7B1D64FA4}" type="slidenum">
              <a:rPr lang="en-AT" smtClean="0"/>
              <a:t>‹#›</a:t>
            </a:fld>
            <a:endParaRPr lang="en-AT"/>
          </a:p>
        </p:txBody>
      </p:sp>
    </p:spTree>
    <p:extLst>
      <p:ext uri="{BB962C8B-B14F-4D97-AF65-F5344CB8AC3E}">
        <p14:creationId xmlns:p14="http://schemas.microsoft.com/office/powerpoint/2010/main" val="2580367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85" r:id="rId3"/>
    <p:sldLayoutId id="2147483786" r:id="rId4"/>
    <p:sldLayoutId id="2147483787" r:id="rId5"/>
    <p:sldLayoutId id="2147483777" r:id="rId6"/>
    <p:sldLayoutId id="2147483778" r:id="rId7"/>
    <p:sldLayoutId id="2147483776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Larynx_external_en.svg#:~:text=licensed%20under%20the-,Creative%20Commons,-Attribution%2DShare%20Alike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search-ebscohost-com.ezproxy.uwtsd.ac.uk/login.aspx?direct=true&amp;db=eue&amp;AN=138233388&amp;site=ehost-live" TargetMode="External"/><Relationship Id="rId3" Type="http://schemas.openxmlformats.org/officeDocument/2006/relationships/hyperlink" Target="https://www-tandfonline-com.ezproxy.uwtsd.ac.uk/doi/full/10.1080/23268263.2021.1999584" TargetMode="External"/><Relationship Id="rId7" Type="http://schemas.openxmlformats.org/officeDocument/2006/relationships/hyperlink" Target="https://muse.jhu.edu/article/867858" TargetMode="External"/><Relationship Id="rId2" Type="http://schemas.openxmlformats.org/officeDocument/2006/relationships/hyperlink" Target="https://www-tandfonline-com.ezproxy.uwtsd.ac.uk/doi/full/10.1080/23268263.2013.8297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bcogmus.com/journals/index.php/percepta/article/view/104/95" TargetMode="External"/><Relationship Id="rId5" Type="http://schemas.openxmlformats.org/officeDocument/2006/relationships/hyperlink" Target="http://fsu.digital.flvc.org/" TargetMode="External"/><Relationship Id="rId4" Type="http://schemas.openxmlformats.org/officeDocument/2006/relationships/hyperlink" Target="https://www.creativityandcognition.com/resources/PBR%20Guide-1.1-2006.pdf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590/S1516-80342010000300003" TargetMode="External"/><Relationship Id="rId3" Type="http://schemas.openxmlformats.org/officeDocument/2006/relationships/hyperlink" Target="https://www.tandfonline.com/doi/abs/10.1080/23268263.2020.1753342?journalCode=rvsr20" TargetMode="External"/><Relationship Id="rId7" Type="http://schemas.openxmlformats.org/officeDocument/2006/relationships/hyperlink" Target="https://doi.org/10.1111/j.1365-2923.2007.02964.x" TargetMode="External"/><Relationship Id="rId2" Type="http://schemas.openxmlformats.org/officeDocument/2006/relationships/hyperlink" Target="https://www.semanticscholar.org/paper/Voice-Science-and-Vocal-Art%2C-Part-Two%3A-Motor-Theory-Helding/4b738147ffd98eb5403af4fe795fd01a1063dde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-org.ezproxy.uwtsd.ac.uk/10.1177/03057356221146813" TargetMode="External"/><Relationship Id="rId5" Type="http://schemas.openxmlformats.org/officeDocument/2006/relationships/hyperlink" Target="https://www.iier.org.au/iier16/mackenzie.html" TargetMode="External"/><Relationship Id="rId4" Type="http://schemas.openxmlformats.org/officeDocument/2006/relationships/hyperlink" Target="https://doi.org/10.3389/fnhum.2013.00280" TargetMode="External"/><Relationship Id="rId9" Type="http://schemas.openxmlformats.org/officeDocument/2006/relationships/hyperlink" Target="https://search-ebscohost-com.ezproxy.uwtsd.ac.uk/login.aspx?direct=true&amp;db=eue&amp;AN=147878862&amp;site=ehost-liv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35990-2D5F-B48B-EA15-BCBBD20636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2355" y="1871462"/>
            <a:ext cx="8247189" cy="3115075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Investigating the effectiveness of mental imagery as a pedagogical tool in the contemporary singing classroom</a:t>
            </a:r>
            <a:r>
              <a:rPr lang="en-AT" sz="7200" dirty="0"/>
              <a:t> </a:t>
            </a:r>
            <a:r>
              <a:rPr lang="en-AT" sz="7200" dirty="0">
                <a:solidFill>
                  <a:schemeClr val="accent1"/>
                </a:solidFill>
              </a:rPr>
              <a:t>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D524D35-1860-834D-024F-006790E284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5" y="1306618"/>
            <a:ext cx="8673427" cy="564844"/>
          </a:xfrm>
        </p:spPr>
        <p:txBody>
          <a:bodyPr>
            <a:normAutofit fontScale="85000" lnSpcReduction="20000"/>
          </a:bodyPr>
          <a:lstStyle/>
          <a:p>
            <a:r>
              <a:rPr lang="en-AT" dirty="0"/>
              <a:t>Module 3: BMPF7008</a:t>
            </a:r>
          </a:p>
          <a:p>
            <a:r>
              <a:rPr lang="en-AT" dirty="0"/>
              <a:t>Elena Atkinson-Sporle</a:t>
            </a:r>
          </a:p>
        </p:txBody>
      </p:sp>
    </p:spTree>
    <p:extLst>
      <p:ext uri="{BB962C8B-B14F-4D97-AF65-F5344CB8AC3E}">
        <p14:creationId xmlns:p14="http://schemas.microsoft.com/office/powerpoint/2010/main" val="3793151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1E33D-FCD4-A19C-6DC1-D71B1EC0D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T" dirty="0"/>
              <a:t>Impetus and justification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1C744A9-D7F4-0884-C007-875FA443F283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  <a:solidFill>
            <a:srgbClr val="92D050"/>
          </a:solidFill>
        </p:grpSpPr>
        <p:sp>
          <p:nvSpPr>
            <p:cNvPr id="24" name="Pentagon 23">
              <a:extLst>
                <a:ext uri="{FF2B5EF4-FFF2-40B4-BE49-F238E27FC236}">
                  <a16:creationId xmlns:a16="http://schemas.microsoft.com/office/drawing/2014/main" id="{41D6A5E5-4911-AFB5-F96B-BB1E7CAAA281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Pentagon 4">
              <a:extLst>
                <a:ext uri="{FF2B5EF4-FFF2-40B4-BE49-F238E27FC236}">
                  <a16:creationId xmlns:a16="http://schemas.microsoft.com/office/drawing/2014/main" id="{B560E25B-97CB-DDFB-27F0-692A8E0F0991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8816700-B322-2FB1-4E28-055E3BDE6ABB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27" name="Chevron 26">
              <a:extLst>
                <a:ext uri="{FF2B5EF4-FFF2-40B4-BE49-F238E27FC236}">
                  <a16:creationId xmlns:a16="http://schemas.microsoft.com/office/drawing/2014/main" id="{D69F5DC7-E625-A3B5-CB33-4F6AC3CA9E85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Chevron 6">
              <a:extLst>
                <a:ext uri="{FF2B5EF4-FFF2-40B4-BE49-F238E27FC236}">
                  <a16:creationId xmlns:a16="http://schemas.microsoft.com/office/drawing/2014/main" id="{5210D281-160F-5F2C-D02A-6FB776AAE5A9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76FB5BD-565D-0F23-295C-FF421BE267F9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30" name="Chevron 29">
              <a:extLst>
                <a:ext uri="{FF2B5EF4-FFF2-40B4-BE49-F238E27FC236}">
                  <a16:creationId xmlns:a16="http://schemas.microsoft.com/office/drawing/2014/main" id="{639AE72C-9608-9ADE-34FE-FA9522E89CE0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Chevron 8">
              <a:extLst>
                <a:ext uri="{FF2B5EF4-FFF2-40B4-BE49-F238E27FC236}">
                  <a16:creationId xmlns:a16="http://schemas.microsoft.com/office/drawing/2014/main" id="{07A0847A-3438-D855-B384-05015CABBD2D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60433AC-6BB0-C1B8-D11C-4D62FC28A470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33" name="Chevron 32">
              <a:extLst>
                <a:ext uri="{FF2B5EF4-FFF2-40B4-BE49-F238E27FC236}">
                  <a16:creationId xmlns:a16="http://schemas.microsoft.com/office/drawing/2014/main" id="{CA31D6C6-A76D-744D-5BDA-641D77D0CBAC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Chevron 10">
              <a:extLst>
                <a:ext uri="{FF2B5EF4-FFF2-40B4-BE49-F238E27FC236}">
                  <a16:creationId xmlns:a16="http://schemas.microsoft.com/office/drawing/2014/main" id="{3F2ABD63-5139-9159-7A2C-10DB714C0A4F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D6893B1-C006-8CB0-4DCD-6FDD2B285D8F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36" name="Chevron 35">
              <a:extLst>
                <a:ext uri="{FF2B5EF4-FFF2-40B4-BE49-F238E27FC236}">
                  <a16:creationId xmlns:a16="http://schemas.microsoft.com/office/drawing/2014/main" id="{8892BFEE-62E0-1386-197F-C18D77FBB6BF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Chevron 12">
              <a:extLst>
                <a:ext uri="{FF2B5EF4-FFF2-40B4-BE49-F238E27FC236}">
                  <a16:creationId xmlns:a16="http://schemas.microsoft.com/office/drawing/2014/main" id="{5998A4CE-44F9-E33B-6EDA-37C7D2E7A68F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5699805-62C0-C416-7F02-6F6B49656557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39" name="Chevron 38">
              <a:extLst>
                <a:ext uri="{FF2B5EF4-FFF2-40B4-BE49-F238E27FC236}">
                  <a16:creationId xmlns:a16="http://schemas.microsoft.com/office/drawing/2014/main" id="{2CA6E865-5C99-4BBE-D8F5-990A62B8C492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Chevron 14">
              <a:extLst>
                <a:ext uri="{FF2B5EF4-FFF2-40B4-BE49-F238E27FC236}">
                  <a16:creationId xmlns:a16="http://schemas.microsoft.com/office/drawing/2014/main" id="{4D4F1B47-79DF-8BF3-FCBE-CC107881D45D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sp>
        <p:nvSpPr>
          <p:cNvPr id="42" name="Content Placeholder 41">
            <a:extLst>
              <a:ext uri="{FF2B5EF4-FFF2-40B4-BE49-F238E27FC236}">
                <a16:creationId xmlns:a16="http://schemas.microsoft.com/office/drawing/2014/main" id="{3A248C91-1D4D-F6D1-68DD-F5EC4E285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7525" y="953835"/>
            <a:ext cx="6281873" cy="5248622"/>
          </a:xfrm>
        </p:spPr>
        <p:txBody>
          <a:bodyPr/>
          <a:lstStyle/>
          <a:p>
            <a:r>
              <a:rPr lang="en-GB" kern="0" dirty="0">
                <a:solidFill>
                  <a:srgbClr val="000000"/>
                </a:solidFill>
                <a:ea typeface="Calibri" panose="020F0502020204030204" pitchFamily="34" charset="0"/>
              </a:rPr>
              <a:t>R</a:t>
            </a:r>
            <a:r>
              <a:rPr lang="en-GB" sz="18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eflection-on-action as a meaning-making process (</a:t>
            </a:r>
            <a:r>
              <a:rPr lang="en-GB" sz="1800" kern="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Ghaye</a:t>
            </a:r>
            <a:r>
              <a:rPr lang="en-GB" sz="18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2010)</a:t>
            </a:r>
            <a:endParaRPr lang="en-AT" dirty="0"/>
          </a:p>
          <a:p>
            <a:endParaRPr lang="en-AT" dirty="0"/>
          </a:p>
          <a:p>
            <a:r>
              <a:rPr lang="en-AT" dirty="0"/>
              <a:t>anecdotal evidence</a:t>
            </a:r>
          </a:p>
          <a:p>
            <a:r>
              <a:rPr lang="en-AT" dirty="0"/>
              <a:t>desire to effectively instruct and communicate</a:t>
            </a:r>
          </a:p>
          <a:p>
            <a:pPr marL="0" indent="0">
              <a:buNone/>
            </a:pPr>
            <a:endParaRPr lang="en-AT" dirty="0"/>
          </a:p>
          <a:p>
            <a:r>
              <a:rPr lang="en-AT" dirty="0"/>
              <a:t>lack of conclusive literature</a:t>
            </a:r>
          </a:p>
          <a:p>
            <a:r>
              <a:rPr lang="en-AT" dirty="0"/>
              <a:t>contribute to the development of evidence-based instruction</a:t>
            </a:r>
          </a:p>
          <a:p>
            <a:endParaRPr lang="en-AT" dirty="0"/>
          </a:p>
          <a:p>
            <a:endParaRPr lang="en-AT" dirty="0"/>
          </a:p>
        </p:txBody>
      </p:sp>
    </p:spTree>
    <p:extLst>
      <p:ext uri="{BB962C8B-B14F-4D97-AF65-F5344CB8AC3E}">
        <p14:creationId xmlns:p14="http://schemas.microsoft.com/office/powerpoint/2010/main" val="78857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BFDC4-504E-C789-A424-504264A27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F67C6-F203-21DC-2665-CB22B0538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0575" y="1239285"/>
            <a:ext cx="6281873" cy="5248622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mental imagery</a:t>
            </a:r>
          </a:p>
          <a:p>
            <a:r>
              <a:rPr lang="en-GB" dirty="0">
                <a:sym typeface="Wingdings" pitchFamily="2" charset="2"/>
              </a:rPr>
              <a:t>pictures, similes or metaphors which may not align with reality (Lillis 2020:1)</a:t>
            </a:r>
          </a:p>
          <a:p>
            <a:r>
              <a:rPr lang="en-GB" dirty="0">
                <a:sym typeface="Wingdings" pitchFamily="2" charset="2"/>
              </a:rPr>
              <a:t>stylistic (Clements 2008:39) </a:t>
            </a:r>
          </a:p>
          <a:p>
            <a:r>
              <a:rPr lang="en-GB" b="1" u="sng" dirty="0">
                <a:sym typeface="Wingdings" pitchFamily="2" charset="2"/>
              </a:rPr>
              <a:t>technical </a:t>
            </a:r>
            <a:r>
              <a:rPr lang="en-AT" sz="1800" dirty="0">
                <a:effectLst/>
                <a:ea typeface="Calibri" panose="020F0502020204030204" pitchFamily="34" charset="0"/>
              </a:rPr>
              <a:t>(2023:383</a:t>
            </a:r>
            <a:r>
              <a:rPr lang="en-GB" sz="1800" dirty="0">
                <a:effectLst/>
                <a:ea typeface="Calibri" panose="020F0502020204030204" pitchFamily="34" charset="0"/>
              </a:rPr>
              <a:t> Moss Erickson)</a:t>
            </a:r>
            <a:r>
              <a:rPr lang="en-AT" dirty="0">
                <a:effectLst/>
              </a:rPr>
              <a:t> </a:t>
            </a:r>
          </a:p>
          <a:p>
            <a:endParaRPr lang="en-GB" b="1" u="sng" dirty="0">
              <a:sym typeface="Wingdings" pitchFamily="2" charset="2"/>
            </a:endParaRPr>
          </a:p>
          <a:p>
            <a:pPr marL="0" indent="0">
              <a:buNone/>
            </a:pPr>
            <a:endParaRPr lang="en-AT" dirty="0">
              <a:sym typeface="Wingdings" pitchFamily="2" charset="2"/>
            </a:endParaRPr>
          </a:p>
          <a:p>
            <a:pPr marL="0" indent="0">
              <a:buNone/>
            </a:pPr>
            <a:endParaRPr lang="en-AT" dirty="0">
              <a:sym typeface="Wingdings" pitchFamily="2" charset="2"/>
            </a:endParaRPr>
          </a:p>
          <a:p>
            <a:pPr marL="0" indent="0">
              <a:buNone/>
            </a:pPr>
            <a:endParaRPr lang="en-AT" dirty="0">
              <a:sym typeface="Wingdings" pitchFamily="2" charset="2"/>
            </a:endParaRPr>
          </a:p>
          <a:p>
            <a:pPr marL="0" indent="0">
              <a:buNone/>
            </a:pPr>
            <a:r>
              <a:rPr lang="en-AT" u="sng" dirty="0">
                <a:sym typeface="Wingdings" pitchFamily="2" charset="2"/>
              </a:rPr>
              <a:t>mechanistic explanation</a:t>
            </a:r>
            <a:endParaRPr lang="en-AT" u="sng" dirty="0"/>
          </a:p>
          <a:p>
            <a:r>
              <a:rPr lang="en-GB" dirty="0">
                <a:sym typeface="Wingdings" pitchFamily="2" charset="2"/>
              </a:rPr>
              <a:t>explanation of the physiological functions</a:t>
            </a:r>
          </a:p>
          <a:p>
            <a:endParaRPr lang="en-AT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927AF4F-9BFE-D826-7E01-EAA4CD738A23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6" name="Pentagon 5">
              <a:extLst>
                <a:ext uri="{FF2B5EF4-FFF2-40B4-BE49-F238E27FC236}">
                  <a16:creationId xmlns:a16="http://schemas.microsoft.com/office/drawing/2014/main" id="{43F3AC2A-4B18-E778-7E58-06C70B585B92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Pentagon 4">
              <a:extLst>
                <a:ext uri="{FF2B5EF4-FFF2-40B4-BE49-F238E27FC236}">
                  <a16:creationId xmlns:a16="http://schemas.microsoft.com/office/drawing/2014/main" id="{BCA1180B-093E-DA22-967B-F2602A2FF580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9E25409-D6E3-20B1-71DD-A12CC2402EE7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  <a:solidFill>
            <a:srgbClr val="92D050"/>
          </a:solidFill>
        </p:grpSpPr>
        <p:sp>
          <p:nvSpPr>
            <p:cNvPr id="9" name="Chevron 8">
              <a:extLst>
                <a:ext uri="{FF2B5EF4-FFF2-40B4-BE49-F238E27FC236}">
                  <a16:creationId xmlns:a16="http://schemas.microsoft.com/office/drawing/2014/main" id="{4A91401D-E7C8-EE15-BB6B-77EAC2BF4C8C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Chevron 6">
              <a:extLst>
                <a:ext uri="{FF2B5EF4-FFF2-40B4-BE49-F238E27FC236}">
                  <a16:creationId xmlns:a16="http://schemas.microsoft.com/office/drawing/2014/main" id="{0D20F091-A274-E0E0-9D0B-BBE47B7DEF12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091191A-3F8A-7D25-DCA2-EBDE2741D95B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2" name="Chevron 11">
              <a:extLst>
                <a:ext uri="{FF2B5EF4-FFF2-40B4-BE49-F238E27FC236}">
                  <a16:creationId xmlns:a16="http://schemas.microsoft.com/office/drawing/2014/main" id="{C1A70943-7264-7153-2354-423047AA8A9B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Chevron 8">
              <a:extLst>
                <a:ext uri="{FF2B5EF4-FFF2-40B4-BE49-F238E27FC236}">
                  <a16:creationId xmlns:a16="http://schemas.microsoft.com/office/drawing/2014/main" id="{481804F9-AB45-92CA-8036-D5F1904B762B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9D96C82-D685-5E6F-D734-082EA0E0F2EE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5" name="Chevron 14">
              <a:extLst>
                <a:ext uri="{FF2B5EF4-FFF2-40B4-BE49-F238E27FC236}">
                  <a16:creationId xmlns:a16="http://schemas.microsoft.com/office/drawing/2014/main" id="{1D754C9A-2F21-6AF1-6925-8AE61F0FDB70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Chevron 10">
              <a:extLst>
                <a:ext uri="{FF2B5EF4-FFF2-40B4-BE49-F238E27FC236}">
                  <a16:creationId xmlns:a16="http://schemas.microsoft.com/office/drawing/2014/main" id="{0B1E06F4-38B6-393C-E11A-63CB3C7EBE36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05DAB7C-2160-9902-2235-15C36332657A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8" name="Chevron 17">
              <a:extLst>
                <a:ext uri="{FF2B5EF4-FFF2-40B4-BE49-F238E27FC236}">
                  <a16:creationId xmlns:a16="http://schemas.microsoft.com/office/drawing/2014/main" id="{FC5CA4FB-8C4F-E332-2080-905757AE6194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Chevron 12">
              <a:extLst>
                <a:ext uri="{FF2B5EF4-FFF2-40B4-BE49-F238E27FC236}">
                  <a16:creationId xmlns:a16="http://schemas.microsoft.com/office/drawing/2014/main" id="{C49C7B92-2D46-49F0-5ED6-BB6B3AF28428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77F2A5B-FA57-D185-C194-62EBF4DE7CB5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1" name="Chevron 20">
              <a:extLst>
                <a:ext uri="{FF2B5EF4-FFF2-40B4-BE49-F238E27FC236}">
                  <a16:creationId xmlns:a16="http://schemas.microsoft.com/office/drawing/2014/main" id="{A3D72BE7-976F-A356-8601-F3F69A8BC6F3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Chevron 14">
              <a:extLst>
                <a:ext uri="{FF2B5EF4-FFF2-40B4-BE49-F238E27FC236}">
                  <a16:creationId xmlns:a16="http://schemas.microsoft.com/office/drawing/2014/main" id="{2184EF9D-7DD9-5E11-A85F-0CE3C66F7F72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pic>
        <p:nvPicPr>
          <p:cNvPr id="24" name="Picture 23" descr="Blue glass containing various drinking straws">
            <a:extLst>
              <a:ext uri="{FF2B5EF4-FFF2-40B4-BE49-F238E27FC236}">
                <a16:creationId xmlns:a16="http://schemas.microsoft.com/office/drawing/2014/main" id="{EDC7B074-CA48-9A31-D915-385BC1F61F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4130" y="3429000"/>
            <a:ext cx="2958318" cy="1972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515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BFDC4-504E-C789-A424-504264A27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T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F67C6-F203-21DC-2665-CB22B0538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AT" dirty="0"/>
              <a:t>used in singing instruction for centuries</a:t>
            </a:r>
          </a:p>
          <a:p>
            <a:pPr lvl="1"/>
            <a:r>
              <a:rPr lang="en-AT" dirty="0"/>
              <a:t>oral tradition of performers </a:t>
            </a:r>
            <a:r>
              <a:rPr lang="en-AT" dirty="0">
                <a:sym typeface="Wingdings" pitchFamily="2" charset="2"/>
              </a:rPr>
              <a:t> teachers (</a:t>
            </a:r>
            <a:r>
              <a:rPr lang="en-GB" dirty="0">
                <a:sym typeface="Wingdings" pitchFamily="2" charset="2"/>
              </a:rPr>
              <a:t>Clements 2008; Morales-Villar et al., 2023;</a:t>
            </a:r>
            <a:r>
              <a:rPr lang="en-GB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Sousa et al., 2010; Dos Santos Jaber 2020</a:t>
            </a:r>
            <a:r>
              <a:rPr lang="en-GB" dirty="0">
                <a:sym typeface="Wingdings" pitchFamily="2" charset="2"/>
              </a:rPr>
              <a:t>)</a:t>
            </a:r>
            <a:endParaRPr lang="en-AT" b="0" dirty="0">
              <a:sym typeface="Wingdings" pitchFamily="2" charset="2"/>
            </a:endParaRPr>
          </a:p>
          <a:p>
            <a:r>
              <a:rPr lang="en-AT" dirty="0">
                <a:sym typeface="Wingdings" pitchFamily="2" charset="2"/>
              </a:rPr>
              <a:t>Point of c</a:t>
            </a:r>
            <a:r>
              <a:rPr lang="en-AT" b="0" dirty="0">
                <a:sym typeface="Wingdings" pitchFamily="2" charset="2"/>
              </a:rPr>
              <a:t>ontention amongst voice pedagogues</a:t>
            </a:r>
            <a:endParaRPr lang="en-AT" dirty="0">
              <a:sym typeface="Wingdings" pitchFamily="2" charset="2"/>
            </a:endParaRPr>
          </a:p>
          <a:p>
            <a:endParaRPr lang="en-AT" dirty="0"/>
          </a:p>
          <a:p>
            <a:endParaRPr lang="en-AT" dirty="0"/>
          </a:p>
          <a:p>
            <a:endParaRPr lang="en-AT" dirty="0"/>
          </a:p>
          <a:p>
            <a:endParaRPr lang="en-AT" dirty="0"/>
          </a:p>
          <a:p>
            <a:endParaRPr lang="en-AT" dirty="0"/>
          </a:p>
          <a:p>
            <a:endParaRPr lang="en-AT" dirty="0"/>
          </a:p>
          <a:p>
            <a:r>
              <a:rPr lang="en-GB" dirty="0"/>
              <a:t>further research is required to bridge these two universes (Brown 2021; Sousa et al., 2010) </a:t>
            </a:r>
            <a:endParaRPr lang="en-AT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927AF4F-9BFE-D826-7E01-EAA4CD738A23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6" name="Pentagon 5">
              <a:extLst>
                <a:ext uri="{FF2B5EF4-FFF2-40B4-BE49-F238E27FC236}">
                  <a16:creationId xmlns:a16="http://schemas.microsoft.com/office/drawing/2014/main" id="{43F3AC2A-4B18-E778-7E58-06C70B585B92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Pentagon 4">
              <a:extLst>
                <a:ext uri="{FF2B5EF4-FFF2-40B4-BE49-F238E27FC236}">
                  <a16:creationId xmlns:a16="http://schemas.microsoft.com/office/drawing/2014/main" id="{BCA1180B-093E-DA22-967B-F2602A2FF580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9E25409-D6E3-20B1-71DD-A12CC2402EE7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  <a:solidFill>
            <a:srgbClr val="92D050"/>
          </a:solidFill>
        </p:grpSpPr>
        <p:sp>
          <p:nvSpPr>
            <p:cNvPr id="9" name="Chevron 8">
              <a:extLst>
                <a:ext uri="{FF2B5EF4-FFF2-40B4-BE49-F238E27FC236}">
                  <a16:creationId xmlns:a16="http://schemas.microsoft.com/office/drawing/2014/main" id="{4A91401D-E7C8-EE15-BB6B-77EAC2BF4C8C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Chevron 6">
              <a:extLst>
                <a:ext uri="{FF2B5EF4-FFF2-40B4-BE49-F238E27FC236}">
                  <a16:creationId xmlns:a16="http://schemas.microsoft.com/office/drawing/2014/main" id="{0D20F091-A274-E0E0-9D0B-BBE47B7DEF12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091191A-3F8A-7D25-DCA2-EBDE2741D95B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2" name="Chevron 11">
              <a:extLst>
                <a:ext uri="{FF2B5EF4-FFF2-40B4-BE49-F238E27FC236}">
                  <a16:creationId xmlns:a16="http://schemas.microsoft.com/office/drawing/2014/main" id="{C1A70943-7264-7153-2354-423047AA8A9B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Chevron 8">
              <a:extLst>
                <a:ext uri="{FF2B5EF4-FFF2-40B4-BE49-F238E27FC236}">
                  <a16:creationId xmlns:a16="http://schemas.microsoft.com/office/drawing/2014/main" id="{481804F9-AB45-92CA-8036-D5F1904B762B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9D96C82-D685-5E6F-D734-082EA0E0F2EE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5" name="Chevron 14">
              <a:extLst>
                <a:ext uri="{FF2B5EF4-FFF2-40B4-BE49-F238E27FC236}">
                  <a16:creationId xmlns:a16="http://schemas.microsoft.com/office/drawing/2014/main" id="{1D754C9A-2F21-6AF1-6925-8AE61F0FDB70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Chevron 10">
              <a:extLst>
                <a:ext uri="{FF2B5EF4-FFF2-40B4-BE49-F238E27FC236}">
                  <a16:creationId xmlns:a16="http://schemas.microsoft.com/office/drawing/2014/main" id="{0B1E06F4-38B6-393C-E11A-63CB3C7EBE36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05DAB7C-2160-9902-2235-15C36332657A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8" name="Chevron 17">
              <a:extLst>
                <a:ext uri="{FF2B5EF4-FFF2-40B4-BE49-F238E27FC236}">
                  <a16:creationId xmlns:a16="http://schemas.microsoft.com/office/drawing/2014/main" id="{FC5CA4FB-8C4F-E332-2080-905757AE6194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Chevron 12">
              <a:extLst>
                <a:ext uri="{FF2B5EF4-FFF2-40B4-BE49-F238E27FC236}">
                  <a16:creationId xmlns:a16="http://schemas.microsoft.com/office/drawing/2014/main" id="{C49C7B92-2D46-49F0-5ED6-BB6B3AF28428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77F2A5B-FA57-D185-C194-62EBF4DE7CB5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1" name="Chevron 20">
              <a:extLst>
                <a:ext uri="{FF2B5EF4-FFF2-40B4-BE49-F238E27FC236}">
                  <a16:creationId xmlns:a16="http://schemas.microsoft.com/office/drawing/2014/main" id="{A3D72BE7-976F-A356-8601-F3F69A8BC6F3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Chevron 14">
              <a:extLst>
                <a:ext uri="{FF2B5EF4-FFF2-40B4-BE49-F238E27FC236}">
                  <a16:creationId xmlns:a16="http://schemas.microsoft.com/office/drawing/2014/main" id="{2184EF9D-7DD9-5E11-A85F-0CE3C66F7F72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graphicFrame>
        <p:nvGraphicFramePr>
          <p:cNvPr id="5" name="Table 22">
            <a:extLst>
              <a:ext uri="{FF2B5EF4-FFF2-40B4-BE49-F238E27FC236}">
                <a16:creationId xmlns:a16="http://schemas.microsoft.com/office/drawing/2014/main" id="{BD48EA35-D95E-EAB4-697B-94F08DDE8F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825702"/>
              </p:ext>
            </p:extLst>
          </p:nvPr>
        </p:nvGraphicFramePr>
        <p:xfrm>
          <a:off x="5428802" y="2729753"/>
          <a:ext cx="5075339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75339">
                  <a:extLst>
                    <a:ext uri="{9D8B030D-6E8A-4147-A177-3AD203B41FA5}">
                      <a16:colId xmlns:a16="http://schemas.microsoft.com/office/drawing/2014/main" val="2677285491"/>
                    </a:ext>
                  </a:extLst>
                </a:gridCol>
              </a:tblGrid>
              <a:tr h="341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T" b="0" dirty="0">
                          <a:sym typeface="Wingdings" pitchFamily="2" charset="2"/>
                        </a:rPr>
                        <a:t>To prevent vocal health issues…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7003692"/>
                  </a:ext>
                </a:extLst>
              </a:tr>
              <a:tr h="8422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…</a:t>
                      </a:r>
                      <a:r>
                        <a:rPr lang="en-GB" b="1" dirty="0"/>
                        <a:t>avoid focussing on voice science</a:t>
                      </a:r>
                      <a:r>
                        <a:rPr lang="en-GB" dirty="0"/>
                        <a:t> in instruction (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Linklater 2006 cited in Brown 2021</a:t>
                      </a:r>
                      <a:r>
                        <a:rPr lang="en-AT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). </a:t>
                      </a:r>
                      <a:endParaRPr lang="en-A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4988083"/>
                  </a:ext>
                </a:extLst>
              </a:tr>
              <a:tr h="173929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…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present vocal techniques as facts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not fanciful metaphors (</a:t>
                      </a:r>
                      <a:r>
                        <a:rPr lang="en-GB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Helding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2017; Ware cited in Lillis 2020:90</a:t>
                      </a:r>
                      <a:r>
                        <a:rPr lang="en-AT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A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96469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9441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FB1CF-0714-0C41-6621-DDEB58D49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Significance of mental imagery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8F65630-FB3C-6666-11C7-0AD3C29BFF4D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6" name="Pentagon 5">
              <a:extLst>
                <a:ext uri="{FF2B5EF4-FFF2-40B4-BE49-F238E27FC236}">
                  <a16:creationId xmlns:a16="http://schemas.microsoft.com/office/drawing/2014/main" id="{FAA197CE-02F1-F98E-2AD5-1FC0C673B839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Pentagon 4">
              <a:extLst>
                <a:ext uri="{FF2B5EF4-FFF2-40B4-BE49-F238E27FC236}">
                  <a16:creationId xmlns:a16="http://schemas.microsoft.com/office/drawing/2014/main" id="{34F039BD-9D53-97B1-45F9-1554B4829773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A1F2DB9-43B9-6217-092F-33A69293D51B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  <a:solidFill>
            <a:srgbClr val="92D050"/>
          </a:solidFill>
        </p:grpSpPr>
        <p:sp>
          <p:nvSpPr>
            <p:cNvPr id="9" name="Chevron 8">
              <a:extLst>
                <a:ext uri="{FF2B5EF4-FFF2-40B4-BE49-F238E27FC236}">
                  <a16:creationId xmlns:a16="http://schemas.microsoft.com/office/drawing/2014/main" id="{CD279216-83F3-CB22-A7D6-ECC67A5E9325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Chevron 6">
              <a:extLst>
                <a:ext uri="{FF2B5EF4-FFF2-40B4-BE49-F238E27FC236}">
                  <a16:creationId xmlns:a16="http://schemas.microsoft.com/office/drawing/2014/main" id="{732A833F-0BAE-0BE5-F7FF-70DB7429C1A7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C41E50D-0426-C7BF-854B-1B8FE6D201D4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2" name="Chevron 11">
              <a:extLst>
                <a:ext uri="{FF2B5EF4-FFF2-40B4-BE49-F238E27FC236}">
                  <a16:creationId xmlns:a16="http://schemas.microsoft.com/office/drawing/2014/main" id="{F6494A58-DCF4-E3E5-F03E-0726FCB612F3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Chevron 8">
              <a:extLst>
                <a:ext uri="{FF2B5EF4-FFF2-40B4-BE49-F238E27FC236}">
                  <a16:creationId xmlns:a16="http://schemas.microsoft.com/office/drawing/2014/main" id="{E4791F54-4119-0E54-9278-CB11808392C4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C7BEAFD-DC26-164A-C0E0-ADA1B8766E1E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5" name="Chevron 14">
              <a:extLst>
                <a:ext uri="{FF2B5EF4-FFF2-40B4-BE49-F238E27FC236}">
                  <a16:creationId xmlns:a16="http://schemas.microsoft.com/office/drawing/2014/main" id="{249605BC-F981-094F-252F-7B5C96BD386A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Chevron 10">
              <a:extLst>
                <a:ext uri="{FF2B5EF4-FFF2-40B4-BE49-F238E27FC236}">
                  <a16:creationId xmlns:a16="http://schemas.microsoft.com/office/drawing/2014/main" id="{CE732504-2484-DD29-CA04-949B2B9D1CD1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102358B-A6AC-691A-2F4C-5F9304E28A34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8" name="Chevron 17">
              <a:extLst>
                <a:ext uri="{FF2B5EF4-FFF2-40B4-BE49-F238E27FC236}">
                  <a16:creationId xmlns:a16="http://schemas.microsoft.com/office/drawing/2014/main" id="{775C604B-A451-D702-2CE7-4AC77A525B0B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Chevron 12">
              <a:extLst>
                <a:ext uri="{FF2B5EF4-FFF2-40B4-BE49-F238E27FC236}">
                  <a16:creationId xmlns:a16="http://schemas.microsoft.com/office/drawing/2014/main" id="{7D7E7828-4C67-8D2D-E350-78CA8A5F3669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38BE37D-2F71-F27C-B84D-B03DD47003FE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1" name="Chevron 20">
              <a:extLst>
                <a:ext uri="{FF2B5EF4-FFF2-40B4-BE49-F238E27FC236}">
                  <a16:creationId xmlns:a16="http://schemas.microsoft.com/office/drawing/2014/main" id="{73A21301-26F9-33BB-26E6-E080B2BC22E4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Chevron 14">
              <a:extLst>
                <a:ext uri="{FF2B5EF4-FFF2-40B4-BE49-F238E27FC236}">
                  <a16:creationId xmlns:a16="http://schemas.microsoft.com/office/drawing/2014/main" id="{7AFD2D99-1DAB-AE8B-6558-01E4DB37BF67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CF57741-B9E3-84B6-D2CF-2F597CCE6156}"/>
              </a:ext>
            </a:extLst>
          </p:cNvPr>
          <p:cNvSpPr txBox="1">
            <a:spLocks/>
          </p:cNvSpPr>
          <p:nvPr/>
        </p:nvSpPr>
        <p:spPr>
          <a:xfrm>
            <a:off x="5150575" y="804689"/>
            <a:ext cx="6281873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proven benefits in sports performance and basic skills acquisition in surgical training (DeSantis et al., 2021; Sanders et al., 2008)</a:t>
            </a:r>
          </a:p>
          <a:p>
            <a:r>
              <a:rPr lang="en-GB" dirty="0" err="1"/>
              <a:t>Lotze</a:t>
            </a:r>
            <a:r>
              <a:rPr lang="en-GB" dirty="0"/>
              <a:t> (2013) noted cerebral activity in motor areas during mental singing</a:t>
            </a:r>
          </a:p>
          <a:p>
            <a:r>
              <a:rPr lang="en-GB" dirty="0"/>
              <a:t>Mental Images for Singing Education MISE research (Morales-Villar et al. 2023)</a:t>
            </a:r>
          </a:p>
        </p:txBody>
      </p:sp>
    </p:spTree>
    <p:extLst>
      <p:ext uri="{BB962C8B-B14F-4D97-AF65-F5344CB8AC3E}">
        <p14:creationId xmlns:p14="http://schemas.microsoft.com/office/powerpoint/2010/main" val="318569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FB1CF-0714-0C41-6621-DDEB58D49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The perfect mental imagery?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8F65630-FB3C-6666-11C7-0AD3C29BFF4D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6" name="Pentagon 5">
              <a:extLst>
                <a:ext uri="{FF2B5EF4-FFF2-40B4-BE49-F238E27FC236}">
                  <a16:creationId xmlns:a16="http://schemas.microsoft.com/office/drawing/2014/main" id="{FAA197CE-02F1-F98E-2AD5-1FC0C673B839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Pentagon 4">
              <a:extLst>
                <a:ext uri="{FF2B5EF4-FFF2-40B4-BE49-F238E27FC236}">
                  <a16:creationId xmlns:a16="http://schemas.microsoft.com/office/drawing/2014/main" id="{34F039BD-9D53-97B1-45F9-1554B4829773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A1F2DB9-43B9-6217-092F-33A69293D51B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  <a:solidFill>
            <a:srgbClr val="92D050"/>
          </a:solidFill>
        </p:grpSpPr>
        <p:sp>
          <p:nvSpPr>
            <p:cNvPr id="9" name="Chevron 8">
              <a:extLst>
                <a:ext uri="{FF2B5EF4-FFF2-40B4-BE49-F238E27FC236}">
                  <a16:creationId xmlns:a16="http://schemas.microsoft.com/office/drawing/2014/main" id="{CD279216-83F3-CB22-A7D6-ECC67A5E9325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Chevron 6">
              <a:extLst>
                <a:ext uri="{FF2B5EF4-FFF2-40B4-BE49-F238E27FC236}">
                  <a16:creationId xmlns:a16="http://schemas.microsoft.com/office/drawing/2014/main" id="{732A833F-0BAE-0BE5-F7FF-70DB7429C1A7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C41E50D-0426-C7BF-854B-1B8FE6D201D4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2" name="Chevron 11">
              <a:extLst>
                <a:ext uri="{FF2B5EF4-FFF2-40B4-BE49-F238E27FC236}">
                  <a16:creationId xmlns:a16="http://schemas.microsoft.com/office/drawing/2014/main" id="{F6494A58-DCF4-E3E5-F03E-0726FCB612F3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Chevron 8">
              <a:extLst>
                <a:ext uri="{FF2B5EF4-FFF2-40B4-BE49-F238E27FC236}">
                  <a16:creationId xmlns:a16="http://schemas.microsoft.com/office/drawing/2014/main" id="{E4791F54-4119-0E54-9278-CB11808392C4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C7BEAFD-DC26-164A-C0E0-ADA1B8766E1E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5" name="Chevron 14">
              <a:extLst>
                <a:ext uri="{FF2B5EF4-FFF2-40B4-BE49-F238E27FC236}">
                  <a16:creationId xmlns:a16="http://schemas.microsoft.com/office/drawing/2014/main" id="{249605BC-F981-094F-252F-7B5C96BD386A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Chevron 10">
              <a:extLst>
                <a:ext uri="{FF2B5EF4-FFF2-40B4-BE49-F238E27FC236}">
                  <a16:creationId xmlns:a16="http://schemas.microsoft.com/office/drawing/2014/main" id="{CE732504-2484-DD29-CA04-949B2B9D1CD1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102358B-A6AC-691A-2F4C-5F9304E28A34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8" name="Chevron 17">
              <a:extLst>
                <a:ext uri="{FF2B5EF4-FFF2-40B4-BE49-F238E27FC236}">
                  <a16:creationId xmlns:a16="http://schemas.microsoft.com/office/drawing/2014/main" id="{775C604B-A451-D702-2CE7-4AC77A525B0B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Chevron 12">
              <a:extLst>
                <a:ext uri="{FF2B5EF4-FFF2-40B4-BE49-F238E27FC236}">
                  <a16:creationId xmlns:a16="http://schemas.microsoft.com/office/drawing/2014/main" id="{7D7E7828-4C67-8D2D-E350-78CA8A5F3669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38BE37D-2F71-F27C-B84D-B03DD47003FE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1" name="Chevron 20">
              <a:extLst>
                <a:ext uri="{FF2B5EF4-FFF2-40B4-BE49-F238E27FC236}">
                  <a16:creationId xmlns:a16="http://schemas.microsoft.com/office/drawing/2014/main" id="{73A21301-26F9-33BB-26E6-E080B2BC22E4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Chevron 14">
              <a:extLst>
                <a:ext uri="{FF2B5EF4-FFF2-40B4-BE49-F238E27FC236}">
                  <a16:creationId xmlns:a16="http://schemas.microsoft.com/office/drawing/2014/main" id="{7AFD2D99-1DAB-AE8B-6558-01E4DB37BF67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CF57741-B9E3-84B6-D2CF-2F597CCE6156}"/>
              </a:ext>
            </a:extLst>
          </p:cNvPr>
          <p:cNvSpPr txBox="1">
            <a:spLocks/>
          </p:cNvSpPr>
          <p:nvPr/>
        </p:nvSpPr>
        <p:spPr>
          <a:xfrm>
            <a:off x="5150575" y="804689"/>
            <a:ext cx="6281873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focus on one of five main pedagogical areas: ‘posture, respiration, phonation, resonation, and articulation’ (Clements 2008)</a:t>
            </a:r>
          </a:p>
          <a:p>
            <a:r>
              <a:rPr lang="en-GB" dirty="0"/>
              <a:t>”clear” and “clean” (Fields and Maxfield 2019:67)</a:t>
            </a:r>
          </a:p>
          <a:p>
            <a:pPr lvl="1"/>
            <a:r>
              <a:rPr lang="en-GB" sz="1800" kern="0" dirty="0">
                <a:effectLst/>
                <a:ea typeface="Calibri" panose="020F0502020204030204" pitchFamily="34" charset="0"/>
              </a:rPr>
              <a:t>avoid ambiguous language </a:t>
            </a:r>
            <a:r>
              <a:rPr lang="en-GB" sz="18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(Morales-Villar et. al, 2023; Clements 2008; Lillis 2020</a:t>
            </a:r>
            <a:r>
              <a:rPr lang="en-AT" sz="1800" kern="0" dirty="0">
                <a:solidFill>
                  <a:srgbClr val="000000"/>
                </a:solidFill>
                <a:ea typeface="Calibri" panose="020F0502020204030204" pitchFamily="34" charset="0"/>
              </a:rPr>
              <a:t>)</a:t>
            </a:r>
            <a:endParaRPr lang="en-GB" sz="1800" dirty="0"/>
          </a:p>
          <a:p>
            <a:r>
              <a:rPr lang="en-GB" dirty="0"/>
              <a:t>external attention (</a:t>
            </a:r>
            <a:r>
              <a:rPr lang="en-GB" dirty="0" err="1"/>
              <a:t>Treinkman</a:t>
            </a:r>
            <a:r>
              <a:rPr lang="en-GB" dirty="0"/>
              <a:t> (2021)</a:t>
            </a:r>
          </a:p>
          <a:p>
            <a:r>
              <a:rPr lang="en-GB" dirty="0"/>
              <a:t>establish individual’s image vocabulary (Clements 2008)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23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E1979-E4BA-061B-6431-0CF676BB1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Methodology</a:t>
            </a:r>
            <a:br>
              <a:rPr lang="en-AT" dirty="0"/>
            </a:br>
            <a:endParaRPr lang="en-AT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19B78-607A-799E-53A1-5894882FB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practice-led research (Candy 2006:1) </a:t>
            </a:r>
          </a:p>
          <a:p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pragmatic paradigm: the research question is the focal point (Creswell, 2003:11) </a:t>
            </a:r>
          </a:p>
          <a:p>
            <a:pPr lvl="1"/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data is collected through methods which provide the 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best insights 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(Mackenzie and Knipe, 2006:198; Cohen, Manion and Morrison, 2006:35; Creswell, 2014:39).</a:t>
            </a:r>
            <a:endParaRPr lang="en-AT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CAB479B-A798-27AE-A626-A4DA201B00C7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6BD41901-CAF5-DAF0-84B7-C862429DF775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13DA7DE9-CEF8-E297-EC7A-5356D4EA0A83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2C2104D5-54F8-BE74-D762-E225F8DC851B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5BE623F6-29BE-6C19-E97C-AE5429CE696E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C5223D41-E6A6-A997-9D20-A94FF8210E78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61B034D2-1CF8-CA39-1865-9C258F79E8C3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  <a:solidFill>
            <a:srgbClr val="92D050"/>
          </a:solidFill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8BE6CD49-6A3C-9E4B-160F-90E3AF1AA444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3CD42F85-E18C-E312-C98D-E99B8BB91255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691E111-A2EE-30F4-8296-62F82733044E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07650CB2-1BFF-DB8E-7F4B-7A65D59DB069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F433129B-9D48-A9A8-EB29-803D2B7A0E32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E55F6CE-F89B-352C-CD8D-C8463CCBB744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0EEDB350-8ECB-48E1-7A9D-9883DE8626E0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B0476BCA-F3B5-AFBF-A417-201D58F00C1F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3CC340F-87F0-F804-5CB1-F5DECEDFF836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7D8BA175-EA84-E4D9-8967-EAE45D21AC86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DFA5765E-5AB4-D2B4-580A-89975E79698A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266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E1979-E4BA-061B-6431-0CF676BB1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Data collection methods: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19B78-607A-799E-53A1-5894882FB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Literature review</a:t>
            </a:r>
          </a:p>
          <a:p>
            <a:pPr lvl="1"/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literature from 2000 on </a:t>
            </a:r>
            <a:r>
              <a:rPr lang="en-GB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(Bell 2018)</a:t>
            </a:r>
          </a:p>
          <a:p>
            <a:pPr lvl="1"/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mental imagery instruction through various lenses:</a:t>
            </a:r>
          </a:p>
          <a:p>
            <a:pPr lvl="2"/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historical</a:t>
            </a:r>
          </a:p>
          <a:p>
            <a:pPr lvl="2"/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neurophysiological and motor-learning</a:t>
            </a:r>
          </a:p>
          <a:p>
            <a:pPr lvl="2"/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pedagogical</a:t>
            </a:r>
          </a:p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Questionnaire</a:t>
            </a:r>
          </a:p>
          <a:p>
            <a:pPr lvl="1"/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obtain standardized data from 11 voice teachers (Denscombe 2014)</a:t>
            </a:r>
          </a:p>
          <a:p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Quasi-experiment</a:t>
            </a:r>
          </a:p>
          <a:p>
            <a:pPr lvl="1"/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Semi-structured o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bserva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tional journal</a:t>
            </a:r>
          </a:p>
          <a:p>
            <a:pPr lvl="1"/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Semi-structured interviews</a:t>
            </a:r>
          </a:p>
          <a:p>
            <a:pPr lvl="2"/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provide insight into how certain phenomena are interpreted (Merriam and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Tisdell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, 2016:.23; Denscombe, 2012:75)</a:t>
            </a: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CAB479B-A798-27AE-A626-A4DA201B00C7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6BD41901-CAF5-DAF0-84B7-C862429DF775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13DA7DE9-CEF8-E297-EC7A-5356D4EA0A83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2C2104D5-54F8-BE74-D762-E225F8DC851B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5BE623F6-29BE-6C19-E97C-AE5429CE696E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C5223D41-E6A6-A997-9D20-A94FF8210E78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61B034D2-1CF8-CA39-1865-9C258F79E8C3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  <a:solidFill>
            <a:srgbClr val="92D050"/>
          </a:solidFill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8BE6CD49-6A3C-9E4B-160F-90E3AF1AA444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3CD42F85-E18C-E312-C98D-E99B8BB91255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691E111-A2EE-30F4-8296-62F82733044E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07650CB2-1BFF-DB8E-7F4B-7A65D59DB069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F433129B-9D48-A9A8-EB29-803D2B7A0E32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E55F6CE-F89B-352C-CD8D-C8463CCBB744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0EEDB350-8ECB-48E1-7A9D-9883DE8626E0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B0476BCA-F3B5-AFBF-A417-201D58F00C1F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3CC340F-87F0-F804-5CB1-F5DECEDFF836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7D8BA175-EA84-E4D9-8967-EAE45D21AC86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DFA5765E-5AB4-D2B4-580A-89975E79698A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7333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8B25F-1333-FF13-BECA-335B49B8A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Data analysis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4224E-6529-DC92-24D5-3903AB7E94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T" dirty="0"/>
              <a:t>coding (Bell 2008)</a:t>
            </a:r>
          </a:p>
          <a:p>
            <a:r>
              <a:rPr lang="en-AT" dirty="0"/>
              <a:t>inductive analysis (Denscombe 2012)</a:t>
            </a:r>
          </a:p>
          <a:p>
            <a:endParaRPr lang="en-AT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74FA7B9-333B-B960-74F0-596B93A3165F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87F97924-8119-7574-E691-5BAB38976FD4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D32DEFB7-7FB1-4913-68EB-5FCF96095459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FAA21A4D-763A-1A73-9F38-C1010EC20B88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2EC72649-6C5D-9F22-22D2-B994C5BD59DA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22E20E7E-6D06-A4CE-1911-A0E7D94ECCF7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1839D55-3C42-FAD0-7711-D746EAB5AE2C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0CE50148-6B78-BA34-07FF-C1132FCFD5B3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  <a:solidFill>
              <a:srgbClr val="92D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38CA15AD-D6F6-65BA-32DE-18A6B2FC8E4B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BBCF17-ACEA-33EC-96A7-5B2BD7D8CA7F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88612FD1-85A1-B700-01D8-0F728012AAD5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770EC2E8-B050-7CDE-13B7-97568FF9040D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4BBC609-6101-55B1-1F23-76AABD1EF11B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645EC310-3143-C0CB-125F-745B32238FDE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DDC0F40B-E99E-1306-0966-F492137749DD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2FBB8FD-1E08-49FB-1F3D-DE7FFCF121A5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2CC6D1A2-183D-9D0E-B4FF-D6065A8FE384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635D7CF8-5C9D-6E95-0A11-14C595F81D8C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26447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B173-0C7A-D79F-D3E1-910542EED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A5718-4156-0653-BE88-B4548C1DAE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T" dirty="0"/>
              <a:t>anonymity in questionnaire</a:t>
            </a:r>
          </a:p>
          <a:p>
            <a:r>
              <a:rPr lang="en-AT" dirty="0"/>
              <a:t>information sheet</a:t>
            </a:r>
          </a:p>
          <a:p>
            <a:r>
              <a:rPr lang="en-AT" dirty="0"/>
              <a:t>consent forms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C1F117-FEC4-4120-A8CA-C4BDE75CDF77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777F218B-20FD-ADA9-DCE7-934BEA4A081B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84162325-D800-D777-0147-126F6291C403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E72BFD1B-93BE-10A5-9678-BC85110D21D4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BF0553D2-9014-3987-F05A-B60EF1B5C4ED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C81CF2C4-E933-B6D0-AB47-A7FAE4DCB78A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DD04F951-D1D6-BE3E-CBAF-7D2CCDA91101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D49ED75B-EDEC-30E5-F18F-1B29738D119D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5C5D4FCF-C492-0120-EC85-5D4CB0626EAB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65606D3-0DD2-FAA6-F367-D6F8A50C7617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  <a:solidFill>
            <a:srgbClr val="92D050"/>
          </a:solidFill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138F4D41-2482-D96E-1F26-10E6D92D9866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74EC1CBC-83ED-D591-9998-D5C8F45EE5A4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F6572A7-DF7E-FAFE-BED3-5A34019F1BDD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62E22FDE-4A2E-F9A3-32F6-021AF9B7EAEB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CD391DCD-A3E5-7779-048D-F12F764A9058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6A42C89-B12C-427B-B074-78D5F898B2C0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2D50BA92-D574-B2B8-71AB-491B252971E9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7F791CFB-482E-E819-86A3-16227097514D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92543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ADDCA-3F88-2BBD-619A-AFACE74F3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Questionnaire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EE6F700-B723-33A7-4918-7E50E04609CC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F45557EB-6A78-9A5F-69FE-870DAAE73713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D5B8E659-C752-FD51-0BCA-CC0AAB14C5D4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35849FC-E916-823B-9CA8-F6BC181C0911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C0F3D5B-69DD-3BED-34C4-7DA32D3586D6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8F5FE86E-E597-0397-59BA-5558D08D03C5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D4DBC7-422A-18DC-066C-73A15E0BF858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2871B40B-A929-82C5-6465-16AC205C9453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3789AA76-08B5-6D0B-323F-F4FC81E892E6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260D314-A607-9E37-7215-6D449013A35B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1600FDCB-DDAE-EEF3-13AA-2CD68B7F583F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0B6819D7-356B-A52F-BE64-D5D9C7022233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D5917E5-04C8-A25A-90C5-F63A80374DD8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46A5C6CD-B447-CC1C-0712-117F01A41256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7C509E54-2B5E-F840-F05D-955DBBA225EB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7482280-5875-78F7-BA97-32E80D694430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F8D83107-C9CC-CC24-08D0-B7E455227DD1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1D5449CB-2085-1C3C-A811-BEC4BAD95F23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sp>
        <p:nvSpPr>
          <p:cNvPr id="22" name="Rectangle 2">
            <a:extLst>
              <a:ext uri="{FF2B5EF4-FFF2-40B4-BE49-F238E27FC236}">
                <a16:creationId xmlns:a16="http://schemas.microsoft.com/office/drawing/2014/main" id="{328849CD-8D5F-6DC0-3367-D2C9BBEEE5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56410" y="2659414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AT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Frequency of Mental Imagery and Mechanistic Explanations in Instruction</a:t>
            </a:r>
            <a:endParaRPr kumimoji="0" lang="en-GB" altLang="en-AT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2" descr="A picture containing text, screenshot, diagram, plot&#10;&#10;Description automatically generated">
            <a:extLst>
              <a:ext uri="{FF2B5EF4-FFF2-40B4-BE49-F238E27FC236}">
                <a16:creationId xmlns:a16="http://schemas.microsoft.com/office/drawing/2014/main" id="{0117DCBD-B884-87D9-9508-453AE82921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62" b="6264"/>
          <a:stretch>
            <a:fillRect/>
          </a:stretch>
        </p:blipFill>
        <p:spPr bwMode="auto">
          <a:xfrm>
            <a:off x="5756410" y="3116614"/>
            <a:ext cx="4556381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69045770-D1EC-5B42-FE5F-430640E5B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0575" y="947999"/>
            <a:ext cx="6281873" cy="1669211"/>
          </a:xfrm>
        </p:spPr>
        <p:txBody>
          <a:bodyPr>
            <a:normAutofit/>
          </a:bodyPr>
          <a:lstStyle/>
          <a:p>
            <a:r>
              <a:rPr lang="en-GB" dirty="0" err="1"/>
              <a:t>surveymonkey.com</a:t>
            </a:r>
            <a:endParaRPr lang="en-GB" dirty="0"/>
          </a:p>
          <a:p>
            <a:r>
              <a:rPr lang="en-GB" dirty="0"/>
              <a:t>5+ years teaching Contemporary Commercial Music (CCM) pre/semi-professional young adults</a:t>
            </a:r>
          </a:p>
          <a:p>
            <a:r>
              <a:rPr lang="en-GB" dirty="0"/>
              <a:t>consent form</a:t>
            </a:r>
          </a:p>
        </p:txBody>
      </p:sp>
    </p:spTree>
    <p:extLst>
      <p:ext uri="{BB962C8B-B14F-4D97-AF65-F5344CB8AC3E}">
        <p14:creationId xmlns:p14="http://schemas.microsoft.com/office/powerpoint/2010/main" val="12889541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ADDCA-3F88-2BBD-619A-AFACE74F3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Questionnaire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EE6F700-B723-33A7-4918-7E50E04609CC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F45557EB-6A78-9A5F-69FE-870DAAE73713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D5B8E659-C752-FD51-0BCA-CC0AAB14C5D4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35849FC-E916-823B-9CA8-F6BC181C0911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C0F3D5B-69DD-3BED-34C4-7DA32D3586D6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8F5FE86E-E597-0397-59BA-5558D08D03C5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D4DBC7-422A-18DC-066C-73A15E0BF858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2871B40B-A929-82C5-6465-16AC205C9453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3789AA76-08B5-6D0B-323F-F4FC81E892E6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260D314-A607-9E37-7215-6D449013A35B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1600FDCB-DDAE-EEF3-13AA-2CD68B7F583F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0B6819D7-356B-A52F-BE64-D5D9C7022233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D5917E5-04C8-A25A-90C5-F63A80374DD8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46A5C6CD-B447-CC1C-0712-117F01A41256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7C509E54-2B5E-F840-F05D-955DBBA225EB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7482280-5875-78F7-BA97-32E80D694430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F8D83107-C9CC-CC24-08D0-B7E455227DD1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1D5449CB-2085-1C3C-A811-BEC4BAD95F23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sp>
        <p:nvSpPr>
          <p:cNvPr id="24" name="Rectangle 5">
            <a:extLst>
              <a:ext uri="{FF2B5EF4-FFF2-40B4-BE49-F238E27FC236}">
                <a16:creationId xmlns:a16="http://schemas.microsoft.com/office/drawing/2014/main" id="{8BA525CD-4C16-0DEC-1B64-1FD62B1E96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3742" y="121023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AT" sz="11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Perceptions of the most effective form of instruction</a:t>
            </a:r>
            <a:endParaRPr kumimoji="0" lang="en-GB" altLang="en-AT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AT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6" name="Picture 3" descr="A picture containing text, screenshot, diagram, line&#10;&#10;Description automatically generated">
            <a:extLst>
              <a:ext uri="{FF2B5EF4-FFF2-40B4-BE49-F238E27FC236}">
                <a16:creationId xmlns:a16="http://schemas.microsoft.com/office/drawing/2014/main" id="{3A287A7B-6514-439B-0B52-52E793C754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82" b="5695"/>
          <a:stretch>
            <a:fillRect/>
          </a:stretch>
        </p:blipFill>
        <p:spPr bwMode="auto">
          <a:xfrm>
            <a:off x="5143742" y="1667435"/>
            <a:ext cx="463227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6">
            <a:extLst>
              <a:ext uri="{FF2B5EF4-FFF2-40B4-BE49-F238E27FC236}">
                <a16:creationId xmlns:a16="http://schemas.microsoft.com/office/drawing/2014/main" id="{D645B9F9-D4C4-AA15-D74B-333E927D28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3742" y="547743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AT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B56894F-5B2F-3BD1-D817-91B5820F0158}"/>
              </a:ext>
            </a:extLst>
          </p:cNvPr>
          <p:cNvSpPr txBox="1"/>
          <p:nvPr/>
        </p:nvSpPr>
        <p:spPr>
          <a:xfrm>
            <a:off x="3955146" y="5675968"/>
            <a:ext cx="86727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kern="0" dirty="0">
                <a:effectLst/>
                <a:ea typeface="Calibri" panose="020F0502020204030204" pitchFamily="34" charset="0"/>
              </a:rPr>
              <a:t>*</a:t>
            </a:r>
            <a:r>
              <a:rPr lang="en-GB" sz="14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The </a:t>
            </a:r>
            <a:r>
              <a:rPr lang="en-GB" sz="1400" kern="0" dirty="0">
                <a:effectLst/>
                <a:ea typeface="Calibri" panose="020F0502020204030204" pitchFamily="34" charset="0"/>
              </a:rPr>
              <a:t>‘Other’ category includes data from “student-dependent” and an open “other”.</a:t>
            </a:r>
            <a:r>
              <a:rPr lang="en-AT" sz="1400" dirty="0">
                <a:effectLst/>
              </a:rPr>
              <a:t> </a:t>
            </a:r>
            <a:endParaRPr lang="en-AT" sz="1400" dirty="0"/>
          </a:p>
        </p:txBody>
      </p:sp>
    </p:spTree>
    <p:extLst>
      <p:ext uri="{BB962C8B-B14F-4D97-AF65-F5344CB8AC3E}">
        <p14:creationId xmlns:p14="http://schemas.microsoft.com/office/powerpoint/2010/main" val="26844357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264FE-195D-DA46-D1AB-38B50459D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Questionnaire: inductive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2A1E6-4042-92D7-2076-D4FA9FC63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6" y="803186"/>
            <a:ext cx="6867227" cy="5248622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Liberation Sans"/>
              </a:rPr>
              <a:t>Perceived drawbacks of mental imagery</a:t>
            </a:r>
            <a:endParaRPr lang="en-AT" sz="1800" dirty="0">
              <a:solidFill>
                <a:srgbClr val="000000"/>
              </a:solidFill>
              <a:effectLst/>
              <a:ea typeface="Calibri" panose="020F0502020204030204" pitchFamily="34" charset="0"/>
              <a:cs typeface="Liberation Sans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Liberation Sans"/>
              </a:rPr>
              <a:t>Unrelatable imagery				4</a:t>
            </a:r>
            <a:endParaRPr lang="en-AT" sz="1800" dirty="0">
              <a:solidFill>
                <a:srgbClr val="000000"/>
              </a:solidFill>
              <a:effectLst/>
              <a:ea typeface="Calibri" panose="020F0502020204030204" pitchFamily="34" charset="0"/>
              <a:cs typeface="Liberation Sans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Liberation Sans"/>
              </a:rPr>
              <a:t>Misinterpretation and oversimplification		4</a:t>
            </a:r>
            <a:endParaRPr lang="en-AT" sz="1800" dirty="0">
              <a:solidFill>
                <a:srgbClr val="000000"/>
              </a:solidFill>
              <a:effectLst/>
              <a:ea typeface="Calibri" panose="020F0502020204030204" pitchFamily="34" charset="0"/>
              <a:cs typeface="Liberation Sans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Liberation Sans"/>
              </a:rPr>
              <a:t>Student-teacher rapport			3</a:t>
            </a:r>
            <a:endParaRPr lang="en-AT" sz="1800" dirty="0">
              <a:solidFill>
                <a:srgbClr val="000000"/>
              </a:solidFill>
              <a:effectLst/>
              <a:ea typeface="Calibri" panose="020F0502020204030204" pitchFamily="34" charset="0"/>
              <a:cs typeface="Liberation Sans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Liberation Sans"/>
              </a:rPr>
              <a:t>Distraction					1</a:t>
            </a:r>
            <a:endParaRPr lang="en-AT" sz="1800" dirty="0">
              <a:solidFill>
                <a:srgbClr val="000000"/>
              </a:solidFill>
              <a:effectLst/>
              <a:ea typeface="Calibri" panose="020F0502020204030204" pitchFamily="34" charset="0"/>
              <a:cs typeface="Liberation Sans"/>
            </a:endParaRPr>
          </a:p>
          <a:p>
            <a:endParaRPr lang="en-AT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BC85F76-6BD8-92E9-CE3A-961B29B30859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AD8ADD08-D406-0078-8A4A-670940272DB5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6C08929A-3E68-304A-7A48-9AAE229EE49E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C3A79A7C-3B6C-7D13-7420-6D05DFB12ABC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94F1BC8E-C6D3-31D5-C102-7D775376C0EB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874640A1-7DE0-F630-CBEE-52F562DA5798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AA320D-AA82-5E36-9171-8A093211C55A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BF62119C-8E5D-B010-03C8-727DBF5584DE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B19AF2CD-623A-C76D-F28F-DD3251EE22DA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32CCC56-E76C-6B4D-5A06-E59E7942E9F7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A4BE3C9E-DD5C-0B5B-52AE-91AAFA0EE4E4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8A415688-ED26-527D-F44D-23F841D176AF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DC250CA-2D7A-3AC4-1683-DCBCF1C83B1B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941C5785-2E40-CF69-45FA-E83DFE6B3138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2B201457-076A-B09C-C219-019004ED8947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6BB5C59-B291-5ACA-6B07-33D745511968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46EE8221-2BB4-E8BC-D48E-E735D0555910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EB0C80FA-ED81-B09D-EF16-3469C872074B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943569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ADDCA-3F88-2BBD-619A-AFACE74F3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Questionnaire:</a:t>
            </a:r>
            <a:br>
              <a:rPr lang="en-AT" dirty="0"/>
            </a:br>
            <a:r>
              <a:rPr lang="en-AT" dirty="0"/>
              <a:t>collecting mental images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EE6F700-B723-33A7-4918-7E50E04609CC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F45557EB-6A78-9A5F-69FE-870DAAE73713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D5B8E659-C752-FD51-0BCA-CC0AAB14C5D4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35849FC-E916-823B-9CA8-F6BC181C0911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C0F3D5B-69DD-3BED-34C4-7DA32D3586D6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8F5FE86E-E597-0397-59BA-5558D08D03C5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D4DBC7-422A-18DC-066C-73A15E0BF858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2871B40B-A929-82C5-6465-16AC205C9453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3789AA76-08B5-6D0B-323F-F4FC81E892E6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260D314-A607-9E37-7215-6D449013A35B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1600FDCB-DDAE-EEF3-13AA-2CD68B7F583F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0B6819D7-356B-A52F-BE64-D5D9C7022233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D5917E5-04C8-A25A-90C5-F63A80374DD8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46A5C6CD-B447-CC1C-0712-117F01A41256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7C509E54-2B5E-F840-F05D-955DBBA225EB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7482280-5875-78F7-BA97-32E80D694430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F8D83107-C9CC-CC24-08D0-B7E455227DD1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1D5449CB-2085-1C3C-A811-BEC4BAD95F23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pic>
        <p:nvPicPr>
          <p:cNvPr id="24" name="Picture 23" descr="A yellow and black chart&#10;&#10;Description automatically generated">
            <a:extLst>
              <a:ext uri="{FF2B5EF4-FFF2-40B4-BE49-F238E27FC236}">
                <a16:creationId xmlns:a16="http://schemas.microsoft.com/office/drawing/2014/main" id="{A773B549-A513-9C8B-AF44-50BC363F6C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38" y="1596651"/>
            <a:ext cx="5548147" cy="3664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285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77995-F559-DD3F-E7C8-088E46A3F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Larynx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4F2F3-FC32-644E-F5B6-E020EFF22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2938820"/>
          </a:xfrm>
        </p:spPr>
        <p:txBody>
          <a:bodyPr>
            <a:normAutofit/>
          </a:bodyPr>
          <a:lstStyle/>
          <a:p>
            <a:r>
              <a:rPr lang="en-AT" dirty="0"/>
              <a:t>mixed ideas on optimal laryngeal position</a:t>
            </a:r>
          </a:p>
          <a:p>
            <a:r>
              <a:rPr lang="en-GB" dirty="0"/>
              <a:t>A flexible, neutral larynx is widely considered the optimal default position for CCM singers (Bartlett 2014:31).</a:t>
            </a:r>
            <a:endParaRPr lang="en-AT" dirty="0"/>
          </a:p>
          <a:p>
            <a:r>
              <a:rPr lang="en-GB" dirty="0"/>
              <a:t>larynx can squeeze and produce a tight, pressed sound</a:t>
            </a:r>
          </a:p>
          <a:p>
            <a:pPr lvl="1"/>
            <a:r>
              <a:rPr lang="en-GB" dirty="0"/>
              <a:t>can cause </a:t>
            </a:r>
            <a:r>
              <a:rPr lang="en-GB" dirty="0" err="1"/>
              <a:t>hyperfunctional</a:t>
            </a:r>
            <a:r>
              <a:rPr lang="en-GB" dirty="0"/>
              <a:t> wear (Gates et al., 2013; Bozeman 2013:25)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251E442-407E-DEFC-7BD0-7AA517CAA88E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46EF1F66-FC1D-45EF-C23E-6975EC31C56C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14905665-8E02-5348-D8E9-61CCC7E928F0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FD425E99-C7E2-618B-DA8C-9BF0AEAD5DA2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  <a:solidFill>
            <a:srgbClr val="92D050"/>
          </a:solidFill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C44F84C5-FAAC-8381-A962-334D716B3AE6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3072A9D1-B2C3-E7E2-A625-5E23723734B2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5533B731-8A5A-18C1-4319-EC2304A8F8D5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D5BCCB1F-CFF0-1944-0229-D9D768B875C4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AEA6D8C6-C73B-0E88-725C-A759B9C970F0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4B49AC-BE0B-61D5-4DC6-F916E3539D8D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B7E9D4EE-B2C1-3275-11A0-864F2FE9A12C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17E69B8D-DEEA-BD2D-6EBC-BF0EC0F92E31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232A1CC-2F5A-9322-8BA9-A4C0FC000F22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F5774096-7123-5C75-6A4D-00490EBC0FA7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B0809A06-6A68-18C1-3644-7D67C0F76F28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06EFA40-1542-C141-86EE-BA27E22899BF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C37E7C9F-D3B7-5351-2CF3-133F47EC23DD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75D02B69-C94A-2457-E75D-95AAD4163610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pic>
        <p:nvPicPr>
          <p:cNvPr id="23" name="Picture 22" descr="A diagram of the human knee&#10;&#10;Description automatically generated">
            <a:extLst>
              <a:ext uri="{FF2B5EF4-FFF2-40B4-BE49-F238E27FC236}">
                <a16:creationId xmlns:a16="http://schemas.microsoft.com/office/drawing/2014/main" id="{C063F9E6-93C3-441C-965D-18F336B844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8639" y="3429000"/>
            <a:ext cx="3343948" cy="2890368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A8A1D646-D4F9-81AD-8BC2-9BC319D1326E}"/>
              </a:ext>
            </a:extLst>
          </p:cNvPr>
          <p:cNvSpPr txBox="1"/>
          <p:nvPr/>
        </p:nvSpPr>
        <p:spPr>
          <a:xfrm>
            <a:off x="8443731" y="6319368"/>
            <a:ext cx="232635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T" sz="1200" dirty="0">
                <a:hlinkClick r:id="rId3"/>
              </a:rPr>
              <a:t>Creative Commons</a:t>
            </a:r>
            <a:endParaRPr lang="en-AT" sz="1200" dirty="0"/>
          </a:p>
        </p:txBody>
      </p:sp>
    </p:spTree>
    <p:extLst>
      <p:ext uri="{BB962C8B-B14F-4D97-AF65-F5344CB8AC3E}">
        <p14:creationId xmlns:p14="http://schemas.microsoft.com/office/powerpoint/2010/main" val="926291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476F6-F456-A92C-8850-6C9CAA9F9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Experiment Protocol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24843-339A-397B-D1A7-31A1D3FCA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5535" y="726392"/>
            <a:ext cx="6281873" cy="3421150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Obtain informed consent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Warm-up</a:t>
            </a:r>
            <a:endParaRPr lang="en-AT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 control exercise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Mental imagery instruction</a:t>
            </a:r>
            <a:endParaRPr lang="en-AT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Physiological instruction</a:t>
            </a:r>
            <a:endParaRPr lang="en-AT" dirty="0"/>
          </a:p>
          <a:p>
            <a:endParaRPr lang="en-AT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CB88760-53D8-1106-8CDF-C61B5911D76D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7C5B4B31-4395-05AB-C1E8-76B9409F22F4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CF38F1F4-226E-76E4-AF63-F719448B3224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FBE5E37-BB3D-B717-83CA-7C052C266242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7C77F0B6-F70D-E774-C8DB-EDA17836860F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2FFE3715-E9A4-4340-F9B1-83C4B7345BBD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5243D783-5ED5-1FC8-AD2A-04479F5A6C45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2F63F103-9DD4-ABDC-0E63-6B64C23E3BD0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37B210FC-6A09-2745-1729-CB7CF2F67590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5FE1B50-C8B5-4518-39E9-2DFE16774BFD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2C48A5A7-DF13-57B5-0A84-56021226A098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05476723-E7BE-C78F-0C51-4FC82B4A2BD9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F0EEDEF-5C3A-A935-3FE3-19885352048B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D5E61E75-CA6C-EFE5-3A8F-6BAF664822C4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2A16BE24-4735-A2EE-1609-2F0C1C7182B8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0AC0499-1328-4D96-F18C-7EAFF3574C65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784D1A16-1077-1696-8D4B-04870A8AEE74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5394E364-8B16-2E0E-7EF3-6BD7B1900784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pic>
        <p:nvPicPr>
          <p:cNvPr id="22" name="Picture 21" descr="A close-up of a music note&#10;&#10;Description automatically generated with low confidence">
            <a:extLst>
              <a:ext uri="{FF2B5EF4-FFF2-40B4-BE49-F238E27FC236}">
                <a16:creationId xmlns:a16="http://schemas.microsoft.com/office/drawing/2014/main" id="{0B38431B-3AFD-5372-34D3-D666DC1C0DF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2235" y="3652875"/>
            <a:ext cx="3621481" cy="127167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865B795-F7B6-1B0B-5A84-AE446C192ACB}"/>
              </a:ext>
            </a:extLst>
          </p:cNvPr>
          <p:cNvSpPr txBox="1"/>
          <p:nvPr/>
        </p:nvSpPr>
        <p:spPr>
          <a:xfrm>
            <a:off x="8964896" y="4924548"/>
            <a:ext cx="275719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Figure 3: The vocal exercise performed by participants.</a:t>
            </a:r>
          </a:p>
        </p:txBody>
      </p:sp>
      <p:pic>
        <p:nvPicPr>
          <p:cNvPr id="26" name="Picture 25" descr="Person standing outdoors on skateboard at edge of concrete ramp in skatepark">
            <a:extLst>
              <a:ext uri="{FF2B5EF4-FFF2-40B4-BE49-F238E27FC236}">
                <a16:creationId xmlns:a16="http://schemas.microsoft.com/office/drawing/2014/main" id="{74DCF502-F31C-9E56-56C6-B41F6EF58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1229" y="3652875"/>
            <a:ext cx="3461459" cy="2306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3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902CA-D106-D590-8319-E6776A9C2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Observational Journal</a:t>
            </a:r>
          </a:p>
        </p:txBody>
      </p:sp>
      <p:graphicFrame>
        <p:nvGraphicFramePr>
          <p:cNvPr id="22" name="Content Placeholder 21">
            <a:extLst>
              <a:ext uri="{FF2B5EF4-FFF2-40B4-BE49-F238E27FC236}">
                <a16:creationId xmlns:a16="http://schemas.microsoft.com/office/drawing/2014/main" id="{E2640A57-0EF1-D08D-790E-A2495F9583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6977275"/>
              </p:ext>
            </p:extLst>
          </p:nvPr>
        </p:nvGraphicFramePr>
        <p:xfrm>
          <a:off x="5359090" y="1101598"/>
          <a:ext cx="5937223" cy="475640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937223">
                  <a:extLst>
                    <a:ext uri="{9D8B030D-6E8A-4147-A177-3AD203B41FA5}">
                      <a16:colId xmlns:a16="http://schemas.microsoft.com/office/drawing/2014/main" val="613908947"/>
                    </a:ext>
                  </a:extLst>
                </a:gridCol>
              </a:tblGrid>
              <a:tr h="441929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u="sng" kern="100" dirty="0">
                          <a:effectLst/>
                        </a:rPr>
                        <a:t>Objectives of the instruction</a:t>
                      </a:r>
                      <a:endParaRPr lang="en-AT" sz="16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1600" kern="100" dirty="0">
                          <a:effectLst/>
                        </a:rPr>
                        <a:t>natural posture</a:t>
                      </a:r>
                      <a:endParaRPr lang="en-AT" sz="16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1600" kern="100" dirty="0">
                          <a:effectLst/>
                        </a:rPr>
                        <a:t>little visible movement of larynx</a:t>
                      </a:r>
                      <a:endParaRPr lang="en-AT" sz="16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1600" kern="100" dirty="0">
                          <a:effectLst/>
                        </a:rPr>
                        <a:t>resonant tone (not squeezed)</a:t>
                      </a:r>
                      <a:endParaRPr lang="en-AT" sz="16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600" kern="100" dirty="0">
                          <a:effectLst/>
                        </a:rPr>
                        <a:t>transition from chest into head voice at an appropriate pitch </a:t>
                      </a:r>
                      <a:endParaRPr lang="en-GB" sz="1600" u="none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Calibri" panose="020F0502020204030204" pitchFamily="34" charset="0"/>
                        <a:buChar char="-"/>
                      </a:pPr>
                      <a:endParaRPr lang="en-GB" sz="1600" u="none" kern="100" dirty="0">
                        <a:effectLst/>
                      </a:endParaRPr>
                    </a:p>
                    <a:p>
                      <a:pPr marL="0" lvl="0" indent="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Calibri" panose="020F0502020204030204" pitchFamily="34" charset="0"/>
                        <a:buNone/>
                      </a:pPr>
                      <a:r>
                        <a:rPr lang="en-GB" sz="1600" u="sng" kern="100" dirty="0">
                          <a:effectLst/>
                        </a:rPr>
                        <a:t>General aspects of singing</a:t>
                      </a:r>
                      <a:endParaRPr lang="en-AT" sz="16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1600" kern="100" dirty="0">
                          <a:effectLst/>
                        </a:rPr>
                        <a:t>breath management</a:t>
                      </a:r>
                      <a:endParaRPr lang="en-AT" sz="16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1600" kern="100" dirty="0">
                          <a:effectLst/>
                        </a:rPr>
                        <a:t>intonation</a:t>
                      </a:r>
                      <a:endParaRPr lang="en-AT" sz="16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Calibri" panose="020F0502020204030204" pitchFamily="34" charset="0"/>
                        <a:buChar char="-"/>
                      </a:pPr>
                      <a:r>
                        <a:rPr lang="en-GB" sz="1600" kern="100" dirty="0">
                          <a:effectLst/>
                        </a:rPr>
                        <a:t>tone</a:t>
                      </a:r>
                      <a:endParaRPr lang="en-AT" sz="16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GB" sz="1600" kern="100" dirty="0">
                          <a:effectLst/>
                        </a:rPr>
                        <a:t>concentration</a:t>
                      </a:r>
                      <a:endParaRPr lang="en-AT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4289455"/>
                  </a:ext>
                </a:extLst>
              </a:tr>
            </a:tbl>
          </a:graphicData>
        </a:graphic>
      </p:graphicFrame>
      <p:grpSp>
        <p:nvGrpSpPr>
          <p:cNvPr id="4" name="Group 3">
            <a:extLst>
              <a:ext uri="{FF2B5EF4-FFF2-40B4-BE49-F238E27FC236}">
                <a16:creationId xmlns:a16="http://schemas.microsoft.com/office/drawing/2014/main" id="{ED3595F7-06F0-F9BD-5216-C968A8DAE31A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ECAF82A7-BDA2-6185-E32A-88E9B5D43A43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EC87A6A3-05E7-6843-C1A4-AB703975DD6B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AE8274FA-C539-2AE1-E9C1-B86D5488095A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8909228-355B-2991-FF98-C8D72E5EDC3A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D10F0959-7809-D46B-CAAC-FA15082E57F3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303A811-40AE-ACFE-E26F-194146196AB4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B52D0AB0-C1B0-9B82-9F63-3BA20056AA92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C138610E-5976-74A5-C797-B9A7F422A624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F4D8D16-9608-5FB0-EA8D-F639AD87A6B8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424EF4FE-3FB1-10EF-B37F-748F2EB05317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CDE9238C-8594-1CC1-59DD-57B4A44C8C3B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1234A4A-E62C-B518-79D4-57339BB18567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B4451632-AEA4-342F-39DD-92105723A613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FCABA2FE-9BFF-7B2A-51AE-B029058D7E1A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0958D5A-37A9-FC75-81D4-86C3150DFF2E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23EF2B2A-29C0-AD69-F577-91BF6B3CDD47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FFD63157-79F8-A430-8172-5462DFBBFA87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44060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902CA-D106-D590-8319-E6776A9C2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Observational Journal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D3595F7-06F0-F9BD-5216-C968A8DAE31A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ECAF82A7-BDA2-6185-E32A-88E9B5D43A43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EC87A6A3-05E7-6843-C1A4-AB703975DD6B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AE8274FA-C539-2AE1-E9C1-B86D5488095A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8909228-355B-2991-FF98-C8D72E5EDC3A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D10F0959-7809-D46B-CAAC-FA15082E57F3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303A811-40AE-ACFE-E26F-194146196AB4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B52D0AB0-C1B0-9B82-9F63-3BA20056AA92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C138610E-5976-74A5-C797-B9A7F422A624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F4D8D16-9608-5FB0-EA8D-F639AD87A6B8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424EF4FE-3FB1-10EF-B37F-748F2EB05317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CDE9238C-8594-1CC1-59DD-57B4A44C8C3B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1234A4A-E62C-B518-79D4-57339BB18567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B4451632-AEA4-342F-39DD-92105723A613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FCABA2FE-9BFF-7B2A-51AE-B029058D7E1A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0958D5A-37A9-FC75-81D4-86C3150DFF2E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23EF2B2A-29C0-AD69-F577-91BF6B3CDD47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FFD63157-79F8-A430-8172-5462DFBBFA87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39EBD87D-C965-284B-5662-B08A465C5B5D}"/>
              </a:ext>
            </a:extLst>
          </p:cNvPr>
          <p:cNvSpPr txBox="1"/>
          <p:nvPr/>
        </p:nvSpPr>
        <p:spPr>
          <a:xfrm>
            <a:off x="5025068" y="856247"/>
            <a:ext cx="6788468" cy="58592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83% of the participants performed better after one form of instruction was given </a:t>
            </a: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u="sng" dirty="0">
                <a:ea typeface="Calibri" panose="020F0502020204030204" pitchFamily="34" charset="0"/>
                <a:cs typeface="Times New Roman" panose="02020603050405020304" pitchFamily="18" charset="0"/>
              </a:rPr>
              <a:t>Mental imagery</a:t>
            </a:r>
            <a:endParaRPr lang="en-GB" sz="1800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67% of the participants met more objectives of the exercise</a:t>
            </a:r>
          </a:p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intonation, tone, breath support and posture improved</a:t>
            </a:r>
          </a:p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general musicality improvement</a:t>
            </a: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flipped to head voice at a lower pitch compared with control</a:t>
            </a: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u="sng" dirty="0">
                <a:ea typeface="Calibri" panose="020F0502020204030204" pitchFamily="34" charset="0"/>
                <a:cs typeface="Times New Roman" panose="02020603050405020304" pitchFamily="18" charset="0"/>
              </a:rPr>
              <a:t>Mechanistic instruction</a:t>
            </a:r>
            <a:endParaRPr lang="en-GB" sz="1800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flipped to head voice at a lower pitch compared with the mental imagery and control iterations</a:t>
            </a:r>
          </a:p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accessory muscles recruited</a:t>
            </a: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38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40315-638E-3442-8D2B-83DF0AAA0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803C9-DB1E-DA8D-3C14-D2661A5F8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AT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participants' perceptions generally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align </a:t>
            </a:r>
            <a:r>
              <a:rPr lang="en-AT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with the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observations and assessments</a:t>
            </a:r>
            <a:r>
              <a:rPr lang="en-AT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made by the researcher</a:t>
            </a:r>
          </a:p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67% favoured </a:t>
            </a:r>
            <a:r>
              <a:rPr lang="en-AT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mental imagery instruction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AT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 participants were successfully able to interpret the mental image for the majority of the exercise</a:t>
            </a:r>
          </a:p>
          <a:p>
            <a:endParaRPr lang="en-AT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638253C-F6E9-6FF4-0857-3EACBA7062D8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53813CFB-E7B5-9F2D-43E9-6E707EFC5D27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BBB82E6A-BF4E-D5F4-77D9-F1201C7B285E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951EB82-820A-72E6-8364-DE608BD154D4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713C393-CE23-01DF-C1DB-F3597B5A856B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0599E58F-724A-B780-B07F-EFD3405FCF38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804BAFD-041E-A629-30C1-870B71211627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299337A3-C72D-3172-7C46-3B81F6A40BF5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7C5A02E3-F79B-77C1-CF18-C256E6FAD7B5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78493C-2C80-044C-EA07-F5D383EC99EB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7D714AD0-5DEB-8CFE-E1F0-5C00AEA463BE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9E756EB0-C421-7EBF-C5ED-D7F3DFF12D8A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E7327CC-A8CE-784D-C5EA-79F8079229EA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E41A2040-CC86-91F1-2EF5-31B222D5C042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AD1A1952-5A8D-778E-921A-632462EAD69A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939F3D1-5832-F4BD-C754-1C57EFACC78B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F9B5943C-1FFF-0CB3-3F0C-DFE76642A807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28A4FBCF-00B5-BDCB-9A8B-9911A6E31298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4257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40315-638E-3442-8D2B-83DF0AAA0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Interviews: diverse interpretations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638253C-F6E9-6FF4-0857-3EACBA7062D8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53813CFB-E7B5-9F2D-43E9-6E707EFC5D27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BBB82E6A-BF4E-D5F4-77D9-F1201C7B285E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951EB82-820A-72E6-8364-DE608BD154D4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713C393-CE23-01DF-C1DB-F3597B5A856B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0599E58F-724A-B780-B07F-EFD3405FCF38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804BAFD-041E-A629-30C1-870B71211627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299337A3-C72D-3172-7C46-3B81F6A40BF5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7C5A02E3-F79B-77C1-CF18-C256E6FAD7B5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78493C-2C80-044C-EA07-F5D383EC99EB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7D714AD0-5DEB-8CFE-E1F0-5C00AEA463BE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9E756EB0-C421-7EBF-C5ED-D7F3DFF12D8A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E7327CC-A8CE-784D-C5EA-79F8079229EA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E41A2040-CC86-91F1-2EF5-31B222D5C042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AD1A1952-5A8D-778E-921A-632462EAD69A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939F3D1-5832-F4BD-C754-1C57EFACC78B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F9B5943C-1FFF-0CB3-3F0C-DFE76642A807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28A4FBCF-00B5-BDCB-9A8B-9911A6E31298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pic>
        <p:nvPicPr>
          <p:cNvPr id="27" name="Picture 26" descr="Ladder up a hole">
            <a:extLst>
              <a:ext uri="{FF2B5EF4-FFF2-40B4-BE49-F238E27FC236}">
                <a16:creationId xmlns:a16="http://schemas.microsoft.com/office/drawing/2014/main" id="{B21A07FE-9C9A-1AB2-477C-248E08A98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8921" y="2729285"/>
            <a:ext cx="3679172" cy="2456442"/>
          </a:xfrm>
          <a:prstGeom prst="rect">
            <a:avLst/>
          </a:prstGeom>
        </p:spPr>
      </p:pic>
      <p:pic>
        <p:nvPicPr>
          <p:cNvPr id="29" name="Picture 28" descr="Ceramic cups, bowls, on white background">
            <a:extLst>
              <a:ext uri="{FF2B5EF4-FFF2-40B4-BE49-F238E27FC236}">
                <a16:creationId xmlns:a16="http://schemas.microsoft.com/office/drawing/2014/main" id="{71A9374D-3E97-E5B8-026F-C69EDBCCD7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0898" y="4046292"/>
            <a:ext cx="3139730" cy="2093153"/>
          </a:xfrm>
          <a:prstGeom prst="rect">
            <a:avLst/>
          </a:prstGeom>
        </p:spPr>
      </p:pic>
      <p:pic>
        <p:nvPicPr>
          <p:cNvPr id="33" name="Picture 32" descr="Notes on music book">
            <a:extLst>
              <a:ext uri="{FF2B5EF4-FFF2-40B4-BE49-F238E27FC236}">
                <a16:creationId xmlns:a16="http://schemas.microsoft.com/office/drawing/2014/main" id="{464D68E4-6771-26FB-4A66-96C87A4648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5068" y="1303348"/>
            <a:ext cx="3135560" cy="2093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6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40315-638E-3442-8D2B-83DF0AAA0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T" dirty="0"/>
              <a:t>Mental imagery: resisting pressure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638253C-F6E9-6FF4-0857-3EACBA7062D8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53813CFB-E7B5-9F2D-43E9-6E707EFC5D27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BBB82E6A-BF4E-D5F4-77D9-F1201C7B285E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951EB82-820A-72E6-8364-DE608BD154D4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713C393-CE23-01DF-C1DB-F3597B5A856B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0599E58F-724A-B780-B07F-EFD3405FCF38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804BAFD-041E-A629-30C1-870B71211627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299337A3-C72D-3172-7C46-3B81F6A40BF5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7C5A02E3-F79B-77C1-CF18-C256E6FAD7B5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78493C-2C80-044C-EA07-F5D383EC99EB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7D714AD0-5DEB-8CFE-E1F0-5C00AEA463BE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9E756EB0-C421-7EBF-C5ED-D7F3DFF12D8A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E7327CC-A8CE-784D-C5EA-79F8079229EA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E41A2040-CC86-91F1-2EF5-31B222D5C042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AD1A1952-5A8D-778E-921A-632462EAD69A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939F3D1-5832-F4BD-C754-1C57EFACC78B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F9B5943C-1FFF-0CB3-3F0C-DFE76642A807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28A4FBCF-00B5-BDCB-9A8B-9911A6E31298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94259938-50BC-3713-DB62-E72CE84D99C4}"/>
              </a:ext>
            </a:extLst>
          </p:cNvPr>
          <p:cNvSpPr txBox="1"/>
          <p:nvPr/>
        </p:nvSpPr>
        <p:spPr>
          <a:xfrm>
            <a:off x="4786459" y="2596980"/>
            <a:ext cx="6105378" cy="981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>
              <a:lnSpc>
                <a:spcPct val="150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“it was funny… I found it surprisingly easy” (P4)</a:t>
            </a: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>
              <a:lnSpc>
                <a:spcPct val="150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“I like thinking about images” (P1)</a:t>
            </a: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F191A69-CEBB-41F0-851C-B03C7A32E954}"/>
              </a:ext>
            </a:extLst>
          </p:cNvPr>
          <p:cNvSpPr txBox="1"/>
          <p:nvPr/>
        </p:nvSpPr>
        <p:spPr>
          <a:xfrm>
            <a:off x="5106328" y="1213011"/>
            <a:ext cx="61053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rgbClr val="000000"/>
                </a:solidFill>
                <a:ea typeface="Calibri" panose="020F0502020204030204" pitchFamily="34" charset="0"/>
              </a:rPr>
              <a:t>T</a:t>
            </a:r>
            <a:r>
              <a:rPr lang="en-GB" sz="18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eaching with mental imagery tends to be lighter and more fun (Sousa 2010</a:t>
            </a:r>
            <a:r>
              <a:rPr lang="en-AT" sz="1800" kern="0" dirty="0">
                <a:solidFill>
                  <a:srgbClr val="000000"/>
                </a:solidFill>
                <a:ea typeface="Calibri" panose="020F0502020204030204" pitchFamily="34" charset="0"/>
              </a:rPr>
              <a:t>)</a:t>
            </a:r>
            <a:endParaRPr lang="en-AT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8F7E12D-59A8-9F97-7F89-FD1C79B2D285}"/>
              </a:ext>
            </a:extLst>
          </p:cNvPr>
          <p:cNvSpPr txBox="1"/>
          <p:nvPr/>
        </p:nvSpPr>
        <p:spPr>
          <a:xfrm>
            <a:off x="5193772" y="4234863"/>
            <a:ext cx="61053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rgbClr val="000000"/>
                </a:solidFill>
                <a:ea typeface="Calibri" panose="020F0502020204030204" pitchFamily="34" charset="0"/>
              </a:rPr>
              <a:t>S</a:t>
            </a:r>
            <a:r>
              <a:rPr lang="en-GB" sz="18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inging with external focus increases resistance to the effects of pressure (</a:t>
            </a:r>
            <a:r>
              <a:rPr lang="en-GB" sz="1800" kern="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Treinkman</a:t>
            </a:r>
            <a:r>
              <a:rPr lang="en-GB" sz="18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2021) </a:t>
            </a:r>
            <a:endParaRPr lang="en-AT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A18A429-A5E6-8017-74EF-93A484DF391C}"/>
              </a:ext>
            </a:extLst>
          </p:cNvPr>
          <p:cNvSpPr txBox="1"/>
          <p:nvPr/>
        </p:nvSpPr>
        <p:spPr>
          <a:xfrm>
            <a:off x="1990122" y="1774934"/>
            <a:ext cx="1295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T" dirty="0">
                <a:solidFill>
                  <a:schemeClr val="bg1"/>
                </a:solidFill>
              </a:rPr>
              <a:t>Interviews</a:t>
            </a:r>
          </a:p>
        </p:txBody>
      </p:sp>
    </p:spTree>
    <p:extLst>
      <p:ext uri="{BB962C8B-B14F-4D97-AF65-F5344CB8AC3E}">
        <p14:creationId xmlns:p14="http://schemas.microsoft.com/office/powerpoint/2010/main" val="1609884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40315-638E-3442-8D2B-83DF0AAA0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T" dirty="0"/>
              <a:t>Mechanistic explanation: internal focus distraction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638253C-F6E9-6FF4-0857-3EACBA7062D8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53813CFB-E7B5-9F2D-43E9-6E707EFC5D27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BBB82E6A-BF4E-D5F4-77D9-F1201C7B285E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951EB82-820A-72E6-8364-DE608BD154D4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713C393-CE23-01DF-C1DB-F3597B5A856B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0599E58F-724A-B780-B07F-EFD3405FCF38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804BAFD-041E-A629-30C1-870B71211627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299337A3-C72D-3172-7C46-3B81F6A40BF5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7C5A02E3-F79B-77C1-CF18-C256E6FAD7B5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78493C-2C80-044C-EA07-F5D383EC99EB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7D714AD0-5DEB-8CFE-E1F0-5C00AEA463BE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9E756EB0-C421-7EBF-C5ED-D7F3DFF12D8A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E7327CC-A8CE-784D-C5EA-79F8079229EA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E41A2040-CC86-91F1-2EF5-31B222D5C042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AD1A1952-5A8D-778E-921A-632462EAD69A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939F3D1-5832-F4BD-C754-1C57EFACC78B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F9B5943C-1FFF-0CB3-3F0C-DFE76642A807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28A4FBCF-00B5-BDCB-9A8B-9911A6E31298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B0C109B-2C12-929B-5F0B-E3BCD4C0884B}"/>
              </a:ext>
            </a:extLst>
          </p:cNvPr>
          <p:cNvSpPr txBox="1"/>
          <p:nvPr/>
        </p:nvSpPr>
        <p:spPr>
          <a:xfrm>
            <a:off x="1990122" y="1774934"/>
            <a:ext cx="1295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T" dirty="0">
                <a:solidFill>
                  <a:schemeClr val="bg1"/>
                </a:solidFill>
              </a:rPr>
              <a:t>Interviews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F29759-BB37-BA34-2351-4349A642E832}"/>
              </a:ext>
            </a:extLst>
          </p:cNvPr>
          <p:cNvSpPr txBox="1"/>
          <p:nvPr/>
        </p:nvSpPr>
        <p:spPr>
          <a:xfrm>
            <a:off x="4786459" y="2349925"/>
            <a:ext cx="6397356" cy="463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>
              <a:lnSpc>
                <a:spcPct val="150000"/>
              </a:lnSpc>
              <a:spcAft>
                <a:spcPts val="800"/>
              </a:spcAft>
            </a:pPr>
            <a:r>
              <a:rPr lang="en-AT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"Thinking about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[the larynx]</a:t>
            </a:r>
            <a:r>
              <a:rPr lang="en-AT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was quite distracting"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(P1)</a:t>
            </a: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1A0BB22-FCA4-3602-ADC1-5175D2EF8F5D}"/>
              </a:ext>
            </a:extLst>
          </p:cNvPr>
          <p:cNvSpPr txBox="1"/>
          <p:nvPr/>
        </p:nvSpPr>
        <p:spPr>
          <a:xfrm>
            <a:off x="4913783" y="2982466"/>
            <a:ext cx="6105378" cy="878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>
              <a:lnSpc>
                <a:spcPct val="150000"/>
              </a:lnSpc>
              <a:spcAft>
                <a:spcPts val="800"/>
              </a:spcAft>
            </a:pP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“…in a lesson setting, I find it more difficult… to do everything at the same time (P1)</a:t>
            </a: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57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40315-638E-3442-8D2B-83DF0AAA0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T" dirty="0"/>
              <a:t>Mechanistic explanation: lack of sensory connection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638253C-F6E9-6FF4-0857-3EACBA7062D8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53813CFB-E7B5-9F2D-43E9-6E707EFC5D27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BBB82E6A-BF4E-D5F4-77D9-F1201C7B285E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951EB82-820A-72E6-8364-DE608BD154D4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1713C393-CE23-01DF-C1DB-F3597B5A856B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0599E58F-724A-B780-B07F-EFD3405FCF38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804BAFD-041E-A629-30C1-870B71211627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299337A3-C72D-3172-7C46-3B81F6A40BF5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7C5A02E3-F79B-77C1-CF18-C256E6FAD7B5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78493C-2C80-044C-EA07-F5D383EC99EB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7D714AD0-5DEB-8CFE-E1F0-5C00AEA463BE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9E756EB0-C421-7EBF-C5ED-D7F3DFF12D8A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E7327CC-A8CE-784D-C5EA-79F8079229EA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  <a:solidFill>
            <a:srgbClr val="92D050"/>
          </a:solidFill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E41A2040-CC86-91F1-2EF5-31B222D5C042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AD1A1952-5A8D-778E-921A-632462EAD69A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939F3D1-5832-F4BD-C754-1C57EFACC78B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F9B5943C-1FFF-0CB3-3F0C-DFE76642A807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28A4FBCF-00B5-BDCB-9A8B-9911A6E31298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B0C109B-2C12-929B-5F0B-E3BCD4C0884B}"/>
              </a:ext>
            </a:extLst>
          </p:cNvPr>
          <p:cNvSpPr txBox="1"/>
          <p:nvPr/>
        </p:nvSpPr>
        <p:spPr>
          <a:xfrm>
            <a:off x="1990122" y="1774934"/>
            <a:ext cx="1295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T" dirty="0">
                <a:solidFill>
                  <a:schemeClr val="bg1"/>
                </a:solidFill>
              </a:rPr>
              <a:t>Interviews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10E1553-0A55-E256-D0CA-8106B6FC7414}"/>
              </a:ext>
            </a:extLst>
          </p:cNvPr>
          <p:cNvSpPr txBox="1"/>
          <p:nvPr/>
        </p:nvSpPr>
        <p:spPr>
          <a:xfrm>
            <a:off x="5238823" y="2163208"/>
            <a:ext cx="6105378" cy="31612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>
              <a:lnSpc>
                <a:spcPct val="150000"/>
              </a:lnSpc>
              <a:spcAft>
                <a:spcPts val="800"/>
              </a:spcAft>
            </a:pPr>
            <a:r>
              <a:rPr lang="en-AT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"I was very much just thinking about the larynx, 'I sure hope it's not moving,' but I wouldn't necessarily know what that feels like"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(P4) </a:t>
            </a: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AT" dirty="0"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AT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Another participant simply stated, </a:t>
            </a:r>
            <a:r>
              <a:rPr lang="en-AT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"I had no idea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[how the larynx was behaving during the mechanistic instruction]</a:t>
            </a:r>
            <a:r>
              <a:rPr lang="en-AT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"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(P5)</a:t>
            </a:r>
            <a:endParaRPr lang="en-AT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986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DF002-0B63-E7B1-FEAE-77CA68DE0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8C579-4C68-6BBD-6112-4E61ACB03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T" dirty="0"/>
              <a:t>feedback</a:t>
            </a:r>
          </a:p>
          <a:p>
            <a:r>
              <a:rPr lang="en-AT" dirty="0"/>
              <a:t>modelling</a:t>
            </a:r>
          </a:p>
          <a:p>
            <a:r>
              <a:rPr lang="en-AT" dirty="0"/>
              <a:t>language barrier</a:t>
            </a:r>
          </a:p>
          <a:p>
            <a:r>
              <a:rPr lang="en-AT" dirty="0"/>
              <a:t>not a long term study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083F0B7-4E29-59FB-593C-60B23A9EDD3C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7BADBA5A-E80F-1185-3052-1216D6254901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1EEE835D-80E5-8124-31DA-F0A5B9A73B0A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8E21C8E-0E84-E97E-6ADA-9F07B92E792A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8747DC2D-A82C-DEB5-9866-070325205C76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A194893A-DA71-4937-65BB-066116EB6E7A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BE1C98-23A7-6438-99E8-856EE8860E1F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E240270D-D2C5-099E-7769-371F3104AAAE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D90600DD-6121-4F01-C4F0-AC181DEF2816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B114456-7609-4487-D09D-ECDC63F75FF7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05311E27-8C2E-D094-0DD5-8EFFF31477BC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64A383B3-0486-89C7-CB2E-CF06AAE9337D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DC38B85-A135-DFD2-ED21-BBE47B5A943D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CCF32BC2-CE8A-78B6-522E-B692812D0FA8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9FF525BF-7006-95E6-1BF4-803C69835B5C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AB17E04-4052-5B39-4F9B-F0AEA3B24401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  <a:solidFill>
            <a:srgbClr val="92D050"/>
          </a:solidFill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89053421-4DCA-84F9-CB20-6515195456E6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EA412A49-BECE-8259-A4F6-EEEA009A50AD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492096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EC5B4-4A8E-C1CC-4300-2AB6831A1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C3EE8-B2BD-D2B8-BF43-0250BB5C6E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kern="0" dirty="0">
                <a:solidFill>
                  <a:srgbClr val="000000"/>
                </a:solidFill>
                <a:ea typeface="Calibri" panose="020F0502020204030204" pitchFamily="34" charset="0"/>
              </a:rPr>
              <a:t>imagery should be scientifically grounded</a:t>
            </a:r>
          </a:p>
          <a:p>
            <a:r>
              <a:rPr lang="en-GB" sz="18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used correctly, mental imagery can:</a:t>
            </a:r>
          </a:p>
          <a:p>
            <a:pPr lvl="1"/>
            <a:r>
              <a:rPr lang="en-GB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relieve pressure </a:t>
            </a:r>
          </a:p>
          <a:p>
            <a:pPr lvl="1"/>
            <a:r>
              <a:rPr lang="en-GB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improve motor-learning </a:t>
            </a:r>
          </a:p>
          <a:p>
            <a:pPr lvl="1"/>
            <a:r>
              <a:rPr lang="en-GB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recruit the relevant, specific muscles (</a:t>
            </a:r>
            <a:r>
              <a:rPr lang="en-GB" kern="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Treinkman</a:t>
            </a:r>
            <a:r>
              <a:rPr lang="en-GB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2021; </a:t>
            </a:r>
            <a:r>
              <a:rPr lang="en-GB" kern="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Lotze</a:t>
            </a:r>
            <a:r>
              <a:rPr lang="en-GB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2013; Moss Erickson 2023)</a:t>
            </a:r>
            <a:r>
              <a:rPr lang="en-AT" dirty="0">
                <a:effectLst/>
              </a:rPr>
              <a:t> </a:t>
            </a:r>
          </a:p>
          <a:p>
            <a:r>
              <a:rPr lang="en-GB" sz="18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combination approach widely favoured by students and teachers</a:t>
            </a:r>
            <a:endParaRPr lang="en-AT" dirty="0">
              <a:effectLst/>
            </a:endParaRPr>
          </a:p>
          <a:p>
            <a:r>
              <a:rPr lang="en-GB" kern="0" dirty="0">
                <a:solidFill>
                  <a:srgbClr val="000000"/>
                </a:solidFill>
                <a:ea typeface="Calibri" panose="020F0502020204030204" pitchFamily="34" charset="0"/>
              </a:rPr>
              <a:t>e</a:t>
            </a:r>
            <a:r>
              <a:rPr lang="en-GB" sz="1800" kern="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ngaging in dialogue and developing personalised instruction builds rapport and effective communication</a:t>
            </a:r>
            <a:endParaRPr lang="en-AT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CF328B7-0FC1-0CCD-566F-84EE20F25F78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1DFAF0F4-210E-1122-C2A5-87BDD872288D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7FE108CD-5948-8193-1B89-D956EF5FEA2D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CD3534E-2000-7978-B792-70E31B20F32A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FD9A82B9-7779-A072-A98E-4F89EB14781B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09BB0E42-2092-CB02-2474-2608A272B81F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E9B54C8-974A-FE52-9FBD-395028938FB7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A86118FE-931A-6C5D-141B-C11ED0C2CAFF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FC432B80-A5C7-79CE-876B-0DC32BE1DA71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C4E72BE-6F70-4874-493A-BBEB685ED107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EF2D5636-897F-45A5-6FF8-56FAE904183A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C3842D51-C633-68E8-9C0D-141AD9348527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466F620-9A95-7807-219D-1017304E8856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BE5DCA0D-8D48-ECFA-84FC-AC95D4186F8D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4BB8D8B5-9FE7-5F41-074C-25F6340C1EAF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57AF558-5009-840F-7431-0B9319A52A16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  <a:solidFill>
            <a:srgbClr val="92D050"/>
          </a:solidFill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31290432-CB1C-1DB0-AFD4-85EAA49CA2B7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A298CAB6-DB84-5CFD-92E9-37AC8493621A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710652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C060B-4E79-C9E9-2813-DF7FE791B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T" dirty="0"/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17295-8684-847B-294A-C801C567A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quantitative methods involving visualisation software be used to generate more accurate, reliable results </a:t>
            </a:r>
          </a:p>
          <a:p>
            <a:pPr marL="34290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investigate long-term technique acquisition</a:t>
            </a:r>
          </a:p>
          <a:p>
            <a:pPr marL="342900" indent="-342900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multiple mental images should be investigated</a:t>
            </a:r>
            <a:endParaRPr lang="en-GB" sz="18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E3BE9E9-0B6B-3B19-1565-B76CB26B9DA1}"/>
              </a:ext>
            </a:extLst>
          </p:cNvPr>
          <p:cNvGrpSpPr/>
          <p:nvPr/>
        </p:nvGrpSpPr>
        <p:grpSpPr>
          <a:xfrm>
            <a:off x="4293727" y="3476"/>
            <a:ext cx="1625203" cy="650081"/>
            <a:chOff x="3410" y="0"/>
            <a:chExt cx="1625203" cy="650081"/>
          </a:xfrm>
        </p:grpSpPr>
        <p:sp>
          <p:nvSpPr>
            <p:cNvPr id="5" name="Pentagon 4">
              <a:extLst>
                <a:ext uri="{FF2B5EF4-FFF2-40B4-BE49-F238E27FC236}">
                  <a16:creationId xmlns:a16="http://schemas.microsoft.com/office/drawing/2014/main" id="{447E7F40-6393-63D0-16A4-C3799AA31E50}"/>
                </a:ext>
              </a:extLst>
            </p:cNvPr>
            <p:cNvSpPr/>
            <p:nvPr userDrawn="1"/>
          </p:nvSpPr>
          <p:spPr>
            <a:xfrm>
              <a:off x="3410" y="0"/>
              <a:ext cx="1625203" cy="650081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Pentagon 4">
              <a:extLst>
                <a:ext uri="{FF2B5EF4-FFF2-40B4-BE49-F238E27FC236}">
                  <a16:creationId xmlns:a16="http://schemas.microsoft.com/office/drawing/2014/main" id="{6BC89D38-8D9F-A366-CB28-8871EDB8FF8E}"/>
                </a:ext>
              </a:extLst>
            </p:cNvPr>
            <p:cNvSpPr txBox="1"/>
            <p:nvPr userDrawn="1"/>
          </p:nvSpPr>
          <p:spPr>
            <a:xfrm>
              <a:off x="3410" y="0"/>
              <a:ext cx="1462683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Impetus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FCAF5951-9970-A81B-8B55-DCE7508A3502}"/>
              </a:ext>
            </a:extLst>
          </p:cNvPr>
          <p:cNvGrpSpPr/>
          <p:nvPr/>
        </p:nvGrpSpPr>
        <p:grpSpPr>
          <a:xfrm>
            <a:off x="5366147" y="3476"/>
            <a:ext cx="1625203" cy="650081"/>
            <a:chOff x="1075830" y="0"/>
            <a:chExt cx="1625203" cy="650081"/>
          </a:xfrm>
        </p:grpSpPr>
        <p:sp>
          <p:nvSpPr>
            <p:cNvPr id="8" name="Chevron 7">
              <a:extLst>
                <a:ext uri="{FF2B5EF4-FFF2-40B4-BE49-F238E27FC236}">
                  <a16:creationId xmlns:a16="http://schemas.microsoft.com/office/drawing/2014/main" id="{BA144BE3-38A4-053F-79FE-CFF2EBFDE79D}"/>
                </a:ext>
              </a:extLst>
            </p:cNvPr>
            <p:cNvSpPr/>
            <p:nvPr userDrawn="1"/>
          </p:nvSpPr>
          <p:spPr>
            <a:xfrm>
              <a:off x="1075830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Chevron 6">
              <a:extLst>
                <a:ext uri="{FF2B5EF4-FFF2-40B4-BE49-F238E27FC236}">
                  <a16:creationId xmlns:a16="http://schemas.microsoft.com/office/drawing/2014/main" id="{27BA6EBB-2374-88B3-7122-BC76008B8F4F}"/>
                </a:ext>
              </a:extLst>
            </p:cNvPr>
            <p:cNvSpPr txBox="1"/>
            <p:nvPr userDrawn="1"/>
          </p:nvSpPr>
          <p:spPr>
            <a:xfrm>
              <a:off x="1400871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Literature review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E668E8F4-E85F-388D-50F9-79B9E1EE29BE}"/>
              </a:ext>
            </a:extLst>
          </p:cNvPr>
          <p:cNvGrpSpPr/>
          <p:nvPr/>
        </p:nvGrpSpPr>
        <p:grpSpPr>
          <a:xfrm>
            <a:off x="6666309" y="3476"/>
            <a:ext cx="1625203" cy="650081"/>
            <a:chOff x="2375992" y="0"/>
            <a:chExt cx="1625203" cy="650081"/>
          </a:xfrm>
        </p:grpSpPr>
        <p:sp>
          <p:nvSpPr>
            <p:cNvPr id="11" name="Chevron 10">
              <a:extLst>
                <a:ext uri="{FF2B5EF4-FFF2-40B4-BE49-F238E27FC236}">
                  <a16:creationId xmlns:a16="http://schemas.microsoft.com/office/drawing/2014/main" id="{08F1958A-68AB-4386-608E-2C2993273AB9}"/>
                </a:ext>
              </a:extLst>
            </p:cNvPr>
            <p:cNvSpPr/>
            <p:nvPr userDrawn="1"/>
          </p:nvSpPr>
          <p:spPr>
            <a:xfrm>
              <a:off x="2375992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Chevron 8">
              <a:extLst>
                <a:ext uri="{FF2B5EF4-FFF2-40B4-BE49-F238E27FC236}">
                  <a16:creationId xmlns:a16="http://schemas.microsoft.com/office/drawing/2014/main" id="{9E276833-8CE7-1C10-5D78-07B7E287B5F9}"/>
                </a:ext>
              </a:extLst>
            </p:cNvPr>
            <p:cNvSpPr txBox="1"/>
            <p:nvPr userDrawn="1"/>
          </p:nvSpPr>
          <p:spPr>
            <a:xfrm>
              <a:off x="2701033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Methodology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7A02C55-45DB-89C3-643C-029A94142C5B}"/>
              </a:ext>
            </a:extLst>
          </p:cNvPr>
          <p:cNvGrpSpPr/>
          <p:nvPr/>
        </p:nvGrpSpPr>
        <p:grpSpPr>
          <a:xfrm>
            <a:off x="7966472" y="3476"/>
            <a:ext cx="1625203" cy="650081"/>
            <a:chOff x="3676155" y="0"/>
            <a:chExt cx="1625203" cy="650081"/>
          </a:xfrm>
        </p:grpSpPr>
        <p:sp>
          <p:nvSpPr>
            <p:cNvPr id="14" name="Chevron 13">
              <a:extLst>
                <a:ext uri="{FF2B5EF4-FFF2-40B4-BE49-F238E27FC236}">
                  <a16:creationId xmlns:a16="http://schemas.microsoft.com/office/drawing/2014/main" id="{88F02366-7591-2D45-C1AE-0DA1EA4B4F5A}"/>
                </a:ext>
              </a:extLst>
            </p:cNvPr>
            <p:cNvSpPr/>
            <p:nvPr userDrawn="1"/>
          </p:nvSpPr>
          <p:spPr>
            <a:xfrm>
              <a:off x="3676155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Chevron 10">
              <a:extLst>
                <a:ext uri="{FF2B5EF4-FFF2-40B4-BE49-F238E27FC236}">
                  <a16:creationId xmlns:a16="http://schemas.microsoft.com/office/drawing/2014/main" id="{5A5BBD47-BAD2-E2EA-C655-4C1E00C95C90}"/>
                </a:ext>
              </a:extLst>
            </p:cNvPr>
            <p:cNvSpPr txBox="1"/>
            <p:nvPr userDrawn="1"/>
          </p:nvSpPr>
          <p:spPr>
            <a:xfrm>
              <a:off x="4001196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Ethics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00DFDAF-E38C-5567-1452-604D2AF759BD}"/>
              </a:ext>
            </a:extLst>
          </p:cNvPr>
          <p:cNvGrpSpPr/>
          <p:nvPr/>
        </p:nvGrpSpPr>
        <p:grpSpPr>
          <a:xfrm>
            <a:off x="9266634" y="3476"/>
            <a:ext cx="1625203" cy="650081"/>
            <a:chOff x="4976317" y="0"/>
            <a:chExt cx="1625203" cy="650081"/>
          </a:xfrm>
        </p:grpSpPr>
        <p:sp>
          <p:nvSpPr>
            <p:cNvPr id="17" name="Chevron 16">
              <a:extLst>
                <a:ext uri="{FF2B5EF4-FFF2-40B4-BE49-F238E27FC236}">
                  <a16:creationId xmlns:a16="http://schemas.microsoft.com/office/drawing/2014/main" id="{263B5423-94FF-EE44-83FE-E68E34A186D5}"/>
                </a:ext>
              </a:extLst>
            </p:cNvPr>
            <p:cNvSpPr/>
            <p:nvPr userDrawn="1"/>
          </p:nvSpPr>
          <p:spPr>
            <a:xfrm>
              <a:off x="4976317" y="0"/>
              <a:ext cx="1625203" cy="650081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Chevron 12">
              <a:extLst>
                <a:ext uri="{FF2B5EF4-FFF2-40B4-BE49-F238E27FC236}">
                  <a16:creationId xmlns:a16="http://schemas.microsoft.com/office/drawing/2014/main" id="{207AF048-CDB2-F4A7-BFC1-2FA8F30B6055}"/>
                </a:ext>
              </a:extLst>
            </p:cNvPr>
            <p:cNvSpPr txBox="1"/>
            <p:nvPr userDrawn="1"/>
          </p:nvSpPr>
          <p:spPr>
            <a:xfrm>
              <a:off x="5301358" y="0"/>
              <a:ext cx="975122" cy="6500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Findings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ACD0715-19AF-75F1-23BA-32C11A5163FC}"/>
              </a:ext>
            </a:extLst>
          </p:cNvPr>
          <p:cNvGrpSpPr/>
          <p:nvPr/>
        </p:nvGrpSpPr>
        <p:grpSpPr>
          <a:xfrm>
            <a:off x="10566797" y="3476"/>
            <a:ext cx="1625203" cy="650081"/>
            <a:chOff x="6276480" y="0"/>
            <a:chExt cx="1625203" cy="650081"/>
          </a:xfrm>
          <a:solidFill>
            <a:srgbClr val="92D050"/>
          </a:solidFill>
        </p:grpSpPr>
        <p:sp>
          <p:nvSpPr>
            <p:cNvPr id="20" name="Chevron 19">
              <a:extLst>
                <a:ext uri="{FF2B5EF4-FFF2-40B4-BE49-F238E27FC236}">
                  <a16:creationId xmlns:a16="http://schemas.microsoft.com/office/drawing/2014/main" id="{676A02BB-888F-137F-605F-285CF1F73E9D}"/>
                </a:ext>
              </a:extLst>
            </p:cNvPr>
            <p:cNvSpPr/>
            <p:nvPr userDrawn="1"/>
          </p:nvSpPr>
          <p:spPr>
            <a:xfrm>
              <a:off x="6276480" y="0"/>
              <a:ext cx="1625203" cy="650081"/>
            </a:xfrm>
            <a:prstGeom prst="chevron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Chevron 14">
              <a:extLst>
                <a:ext uri="{FF2B5EF4-FFF2-40B4-BE49-F238E27FC236}">
                  <a16:creationId xmlns:a16="http://schemas.microsoft.com/office/drawing/2014/main" id="{E37343B3-9039-1C03-6820-9758D7A8E901}"/>
                </a:ext>
              </a:extLst>
            </p:cNvPr>
            <p:cNvSpPr txBox="1"/>
            <p:nvPr userDrawn="1"/>
          </p:nvSpPr>
          <p:spPr>
            <a:xfrm>
              <a:off x="6601521" y="0"/>
              <a:ext cx="975122" cy="65008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Conclusion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251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7">
            <a:extLst>
              <a:ext uri="{FF2B5EF4-FFF2-40B4-BE49-F238E27FC236}">
                <a16:creationId xmlns:a16="http://schemas.microsoft.com/office/drawing/2014/main" id="{10CE3618-1D7A-4256-B2AF-9DB692996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9">
            <a:extLst>
              <a:ext uri="{FF2B5EF4-FFF2-40B4-BE49-F238E27FC236}">
                <a16:creationId xmlns:a16="http://schemas.microsoft.com/office/drawing/2014/main" id="{B984687B-789E-453B-921F-7804CCA6B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0495A546-1866-442A-8EF9-B683FCB39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0FC9B1F-EB6E-40D2-8261-0142E7326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08DB0E74-FB47-4298-AF40-FAC8939F9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08813488-5B66-4FB7-A177-9B9B4658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35E4BF3-25DA-41E9-B880-A0DC6C1EF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813C1F92-ED6B-4F19-9415-BFB5B5B5A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E40EF46-D7B9-447E-ACB4-D78972199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123CAE24-12FF-43D7-A6C0-6AA792E3A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B372F5DB-BF3F-4325-85B0-CDCE7A6A68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B25A9653-2959-449B-BA93-64D5656B1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83D52E0-024E-49EA-B58E-AFCB54B93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B42DB067-C8BB-4763-B3AC-A1AFC1F94C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4BFADE60-883C-490B-8717-29178631E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276CDC4A-1010-43AB-BD13-E9BC487D6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E6DA892F-7AE7-4A83-9BFB-D5FDBA16D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2079130B-2394-449B-80DB-0B9946C7B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12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2F852A68-5FD2-4BD4-902A-37D580B79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1CD48066-FF17-425E-9EEC-795CD0CA4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1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374D862B-A8E1-4CB9-8529-077C6DBA5C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5A3B1A83-9C72-4407-A5BF-A9EAA5C4D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C73AF399-B36E-419F-92C0-533EFBD9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9" name="Isosceles Triangle 32">
            <a:extLst>
              <a:ext uri="{FF2B5EF4-FFF2-40B4-BE49-F238E27FC236}">
                <a16:creationId xmlns:a16="http://schemas.microsoft.com/office/drawing/2014/main" id="{3F39476B-1A6D-47CB-AC7A-FB87EF00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27553" y="1375241"/>
            <a:ext cx="175681" cy="166594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E81A4-6F59-6D7E-17CD-880004F89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6236" y="9525"/>
            <a:ext cx="8915398" cy="7060164"/>
          </a:xfrm>
        </p:spPr>
        <p:txBody>
          <a:bodyPr anchor="t">
            <a:normAutofit fontScale="32500" lnSpcReduction="20000"/>
          </a:bodyPr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Bartlett, I. (2014) ‘Reflections on contemporary commercial singing: an insider’s perspective’,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Voice and Speech Review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8(1) pp.27-35. [Online]. </a:t>
            </a: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https://www-tandfonline-com.ezproxy.uwtsd.ac.uk/doi/full/10.1080/23268263.2013.829711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20 May 2023].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Bell, J. and Waters, S. (2018) 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Doing Your Research Project: A Guide for First-time Researchers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7</a:t>
            </a:r>
            <a:r>
              <a:rPr lang="en-GB" sz="3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Edition. London: Open University Press.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Bozeman, K. (2013)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Practical Vocal Acoustics: Pedagogic Applications for Teachers and Singers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Hillsdale, NY: Pendragon Press.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Brown, J. (2023) Imagery and Science in Singing Pedagogy: Redefining Imagination – A First Step to Resolving the Debate, 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Voice and Speech Review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17(1), pp.26-35. [Online]. 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https://www-tandfonline-com.ezproxy.uwtsd.ac.uk/doi/full/10.1080/23268263.2021.1999584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25 May 2023].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Candy, L. (2006) ‘Practice-based research: A guide’, CCS Report: 2006-V1.0 November, 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https://www.creativityandcognition.com/resources/PBR%20Guide-1.1-2006.pdf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18 June 2023). 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Clements, J. (2008) ‘The Use of Imagery in Teaching Voice to the Twenty-First Century Student’. Ph. D. Thesis. Florida State University. [Online]. 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http://fsu.digital.flvc.org/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 June 2023]. 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Cohen, L; Manion, L and Morrison, K. (2018)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Methods in Education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Routledge, Oxon.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Creswell, J. W. (2014) </a:t>
            </a:r>
            <a:r>
              <a:rPr lang="en-US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Design: Qualitative, Quantitative and Mixed Methods Approaches. </a:t>
            </a: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California: SAGE Publications, Inc.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Denscombe, M. (2012) 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Proposals: A Practical Guide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 Maidenhead: Open University Press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Dos Santos Jaber, M. (2020) ‘The Use Of Mental Imagery Invoice Pedagogy And The Teaching Of The Head Voice Register’, </a:t>
            </a:r>
            <a:r>
              <a:rPr lang="en-GB" sz="3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Percepta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8(1), pp.35-32. [Online]. 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https://www.abcogmus.com/journals/index.php/percepta/article/view/104/95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2 June 2023].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Erickson, H.M. (2022) A Copernican Shift: Reframing How We Think About Breath in Singing. 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Singing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79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233-242. [Online]. Available at: 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https://muse.jhu.edu/article/867858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2 June 2023].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Fields, V.A. and Maxfield, L. (2019) ‘How Mind Governs Voice: Part 2: A Basic Approach In The Teaching Of Singing’,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Singing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76(1), pp.65–72. [Online]. 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https://search-ebscohost-com.ezproxy.uwtsd.ac.uk/login.aspx?direct=true&amp;db=eue&amp;AN=138233388&amp;site=ehost-live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[Accessed: 3 July 2023].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endParaRPr lang="en-GB" sz="36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AT" sz="500" dirty="0"/>
          </a:p>
        </p:txBody>
      </p:sp>
      <p:sp>
        <p:nvSpPr>
          <p:cNvPr id="34" name="Title 33">
            <a:extLst>
              <a:ext uri="{FF2B5EF4-FFF2-40B4-BE49-F238E27FC236}">
                <a16:creationId xmlns:a16="http://schemas.microsoft.com/office/drawing/2014/main" id="{19F89E50-E408-686B-BFF6-BF3A2BA92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AT" dirty="0"/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BE0E9D7C-4638-905A-CB2A-B0DF963F1870}"/>
              </a:ext>
            </a:extLst>
          </p:cNvPr>
          <p:cNvSpPr txBox="1">
            <a:spLocks/>
          </p:cNvSpPr>
          <p:nvPr/>
        </p:nvSpPr>
        <p:spPr>
          <a:xfrm>
            <a:off x="115514" y="1488591"/>
            <a:ext cx="3756774" cy="4575659"/>
          </a:xfrm>
          <a:prstGeom prst="rect">
            <a:avLst/>
          </a:prstGeom>
        </p:spPr>
        <p:txBody>
          <a:bodyPr vert="horz" lIns="228600" tIns="228600" rIns="228600" bIns="228600" rtlCol="0" anchor="t">
            <a:norm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b="0" i="0" kern="1200" cap="none" spc="-150">
                <a:solidFill>
                  <a:srgbClr val="FFFEFF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AT" sz="5400">
                <a:solidFill>
                  <a:schemeClr val="accent1"/>
                </a:solidFill>
              </a:rPr>
              <a:t>References</a:t>
            </a:r>
            <a:endParaRPr lang="en-AT" sz="5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7664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7">
            <a:extLst>
              <a:ext uri="{FF2B5EF4-FFF2-40B4-BE49-F238E27FC236}">
                <a16:creationId xmlns:a16="http://schemas.microsoft.com/office/drawing/2014/main" id="{10CE3618-1D7A-4256-B2AF-9DB692996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9">
            <a:extLst>
              <a:ext uri="{FF2B5EF4-FFF2-40B4-BE49-F238E27FC236}">
                <a16:creationId xmlns:a16="http://schemas.microsoft.com/office/drawing/2014/main" id="{B984687B-789E-453B-921F-7804CCA6B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0495A546-1866-442A-8EF9-B683FCB39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0FC9B1F-EB6E-40D2-8261-0142E7326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08DB0E74-FB47-4298-AF40-FAC8939F9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08813488-5B66-4FB7-A177-9B9B4658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35E4BF3-25DA-41E9-B880-A0DC6C1EF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813C1F92-ED6B-4F19-9415-BFB5B5B5A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E40EF46-D7B9-447E-ACB4-D78972199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123CAE24-12FF-43D7-A6C0-6AA792E3A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B372F5DB-BF3F-4325-85B0-CDCE7A6A68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B25A9653-2959-449B-BA93-64D5656B1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83D52E0-024E-49EA-B58E-AFCB54B93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B42DB067-C8BB-4763-B3AC-A1AFC1F94C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4BFADE60-883C-490B-8717-29178631E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276CDC4A-1010-43AB-BD13-E9BC487D6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E6DA892F-7AE7-4A83-9BFB-D5FDBA16D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2079130B-2394-449B-80DB-0B9946C7B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12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2F852A68-5FD2-4BD4-902A-37D580B79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1CD48066-FF17-425E-9EEC-795CD0CA4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1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374D862B-A8E1-4CB9-8529-077C6DBA5C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5A3B1A83-9C72-4407-A5BF-A9EAA5C4D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C73AF399-B36E-419F-92C0-533EFBD9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9" name="Isosceles Triangle 32">
            <a:extLst>
              <a:ext uri="{FF2B5EF4-FFF2-40B4-BE49-F238E27FC236}">
                <a16:creationId xmlns:a16="http://schemas.microsoft.com/office/drawing/2014/main" id="{3F39476B-1A6D-47CB-AC7A-FB87EF00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27553" y="1375241"/>
            <a:ext cx="175681" cy="166594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E81A4-6F59-6D7E-17CD-880004F89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3257" y="9525"/>
            <a:ext cx="8875712" cy="8199648"/>
          </a:xfrm>
        </p:spPr>
        <p:txBody>
          <a:bodyPr anchor="t">
            <a:normAutofit fontScale="32500" lnSpcReduction="20000"/>
          </a:bodyPr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Gates, R., Forrest, L.A. and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Obert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(2013) 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owner’s manual to the voice: a guide for singers and other professional voice users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Oxford University Press.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Ghaye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(2010)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Teaching and Learning through Reflective Practice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Routledge.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Helding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(2008). Voice Science and Vocal Art, Part Two: Motor Learning Theory.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Singing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64, 417. [Online]. 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https://www.semanticscholar.org/paper/Voice-Science-and-Vocal-Art%2C-Part-Two%3A-Motor-Theory-Helding/4b738147ffd98eb5403af4fe795fd01a1063dde2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3 July 2023].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Lillis, A. (2021) ‘Imagery and Science in Singing Pedagogy: A Debate Introduction and Literature Review’, Voice and Speech Review, 15:1, pp.89-95, [Online]. 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https://www.tandfonline.com/doi/abs/10.1080/23268263.2020.1753342?journalCode=rvsr20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20 June 2023].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Lotze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(2013)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Kinesthetic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imagery of musical performance.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Human Neuroscience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280(7). [Online]. 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https://doi.org/10.3389/fnhum.2013.00280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10 June 2023].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Mackenzie, N. and Knipe, S. (2006) ‘Research dilemmas: Paradigms, methods and methodology’, 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Issues in Educational Research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16(2), pp.193-205. Available at: </a:t>
            </a:r>
            <a:r>
              <a:rPr lang="en-GB" sz="3600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https://www.iier.org.au/iier16/mackenzie.html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[Accessed 12th June 2023].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Merriam, S. B. and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Tisdell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J. (2016)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Qualitative Research: A Guide to Design and Implementation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San Francisco, CA: Jossey-Bass (The Jossey-Bass Higher and Adult Education Series).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Morales-Villar, M. del C.,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Sáez-Zea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Fernández-Pascual, R., Comino-Crespo, F. J. and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Vélez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-Toral, M. (2023) ‘The MISE method: A new communicative approach for evaluating and training singing through mental imagery—Executive implications’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of Music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0(0).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https://doi-org.ezproxy.uwtsd.ac.uk/10.1177/03057356221146813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5 May 2023].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Sanders, C.W. et al. (2008) ‘Learning basic surgical skills with mental imagery: using the simulation </a:t>
            </a:r>
            <a:r>
              <a:rPr lang="en-US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centre</a:t>
            </a: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the mind’, Medical education. 42(6), pp. 607–612. [Online]. Available at: </a:t>
            </a:r>
            <a:r>
              <a:rPr lang="en-US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https://doi.org/10.1111/j.1365-2923.2007.02964.x</a:t>
            </a: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 18 May 2023].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de-DE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Sousa, J. M. de ., Andrada </a:t>
            </a:r>
            <a:r>
              <a:rPr lang="de-DE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de-DE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Silva, M. A. de ., &amp; Ferreira, L. P..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(2010) ‘O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uso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metáforas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como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recurso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didático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ensino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 canto: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diferentes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abordagens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’. </a:t>
            </a:r>
            <a:r>
              <a:rPr lang="en-GB" sz="3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Revista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Da </a:t>
            </a:r>
            <a:r>
              <a:rPr lang="en-GB" sz="3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Sociedade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Brasileira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3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Fonoaudiologia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15(3), pp.317–328. [Online]. 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https://doi.org/10.1590/S1516-80342010000300003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20 May 2023].</a:t>
            </a:r>
            <a:endParaRPr lang="en-AT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3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Treinkman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(2021) ‘Focus of Attention Research: A Review and Update for Teachers of Singing’, </a:t>
            </a:r>
            <a:r>
              <a:rPr lang="en-GB" sz="3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Singing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77(3), pp. 407–418. [Online]. Available at: </a:t>
            </a:r>
            <a:r>
              <a:rPr lang="en-GB" sz="3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https://search-ebscohost-com.ezproxy.uwtsd.ac.uk/login.aspx?direct=true&amp;db=eue&amp;AN=147878862&amp;site=ehost-live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[Accessed: 2 July 2023].</a:t>
            </a:r>
            <a:endParaRPr lang="en-AT" sz="5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D2FBCC8-2A19-F452-8826-FA57B29D3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AT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E04BDCA-0032-47E3-EFA0-A1649292E4AE}"/>
              </a:ext>
            </a:extLst>
          </p:cNvPr>
          <p:cNvSpPr txBox="1">
            <a:spLocks/>
          </p:cNvSpPr>
          <p:nvPr/>
        </p:nvSpPr>
        <p:spPr>
          <a:xfrm>
            <a:off x="115514" y="1488591"/>
            <a:ext cx="3756774" cy="4575659"/>
          </a:xfrm>
          <a:prstGeom prst="rect">
            <a:avLst/>
          </a:prstGeom>
        </p:spPr>
        <p:txBody>
          <a:bodyPr vert="horz" lIns="228600" tIns="228600" rIns="228600" bIns="228600" rtlCol="0" anchor="t">
            <a:normAutofit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b="0" i="0" kern="1200" cap="none" spc="-150">
                <a:solidFill>
                  <a:srgbClr val="FFFEFF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AT" sz="5400">
                <a:solidFill>
                  <a:schemeClr val="accent1"/>
                </a:solidFill>
              </a:rPr>
              <a:t>References</a:t>
            </a:r>
            <a:endParaRPr lang="en-AT" sz="5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050426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10B6F4"/>
      </a:accent1>
      <a:accent2>
        <a:srgbClr val="3C78C3"/>
      </a:accent2>
      <a:accent3>
        <a:srgbClr val="9F52D0"/>
      </a:accent3>
      <a:accent4>
        <a:srgbClr val="D64198"/>
      </a:accent4>
      <a:accent5>
        <a:srgbClr val="DA2228"/>
      </a:accent5>
      <a:accent6>
        <a:srgbClr val="F18318"/>
      </a:accent6>
      <a:hlink>
        <a:srgbClr val="38DDEC"/>
      </a:hlink>
      <a:folHlink>
        <a:srgbClr val="A8DEE8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CB9708-C445-4049-9D7F-4C8684E69AF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3876</TotalTime>
  <Words>2397</Words>
  <Application>Microsoft Macintosh PowerPoint</Application>
  <PresentationFormat>Widescreen</PresentationFormat>
  <Paragraphs>337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Calibri Light</vt:lpstr>
      <vt:lpstr>Rockwell</vt:lpstr>
      <vt:lpstr>Wingdings</vt:lpstr>
      <vt:lpstr>Atlas</vt:lpstr>
      <vt:lpstr>Investigating the effectiveness of mental imagery as a pedagogical tool in the contemporary singing classroom e</vt:lpstr>
      <vt:lpstr>Impetus and justification</vt:lpstr>
      <vt:lpstr>Key terms</vt:lpstr>
      <vt:lpstr>Context</vt:lpstr>
      <vt:lpstr>Significance of mental imagery</vt:lpstr>
      <vt:lpstr>The perfect mental imagery?</vt:lpstr>
      <vt:lpstr>Methodology </vt:lpstr>
      <vt:lpstr>Data collection methods: overview</vt:lpstr>
      <vt:lpstr>Data analysis methods</vt:lpstr>
      <vt:lpstr>Ethics</vt:lpstr>
      <vt:lpstr>Questionnaire</vt:lpstr>
      <vt:lpstr>Questionnaire</vt:lpstr>
      <vt:lpstr>Questionnaire: inductive analysis</vt:lpstr>
      <vt:lpstr>Questionnaire: collecting mental images</vt:lpstr>
      <vt:lpstr>Larynx literature review</vt:lpstr>
      <vt:lpstr>Experiment Protocol</vt:lpstr>
      <vt:lpstr>Observational Journal</vt:lpstr>
      <vt:lpstr>Observational Journal</vt:lpstr>
      <vt:lpstr>Interviews</vt:lpstr>
      <vt:lpstr>Interviews: diverse interpretations</vt:lpstr>
      <vt:lpstr>Mental imagery: resisting pressure</vt:lpstr>
      <vt:lpstr>Mechanistic explanation: internal focus distraction</vt:lpstr>
      <vt:lpstr>Mechanistic explanation: lack of sensory connection</vt:lpstr>
      <vt:lpstr>Limitations</vt:lpstr>
      <vt:lpstr>Conclusions</vt:lpstr>
      <vt:lpstr>Further research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Ellie AS</dc:creator>
  <cp:lastModifiedBy>Ellie AS</cp:lastModifiedBy>
  <cp:revision>29</cp:revision>
  <dcterms:created xsi:type="dcterms:W3CDTF">2023-07-10T17:16:52Z</dcterms:created>
  <dcterms:modified xsi:type="dcterms:W3CDTF">2023-07-13T09:53:22Z</dcterms:modified>
</cp:coreProperties>
</file>