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 id="2147483697" r:id="rId2"/>
  </p:sldMasterIdLst>
  <p:notesMasterIdLst>
    <p:notesMasterId r:id="rId18"/>
  </p:notesMasterIdLst>
  <p:sldIdLst>
    <p:sldId id="351" r:id="rId3"/>
    <p:sldId id="301" r:id="rId4"/>
    <p:sldId id="267" r:id="rId5"/>
    <p:sldId id="731" r:id="rId6"/>
    <p:sldId id="734" r:id="rId7"/>
    <p:sldId id="322" r:id="rId8"/>
    <p:sldId id="739" r:id="rId9"/>
    <p:sldId id="732" r:id="rId10"/>
    <p:sldId id="296" r:id="rId11"/>
    <p:sldId id="736" r:id="rId12"/>
    <p:sldId id="733" r:id="rId13"/>
    <p:sldId id="737" r:id="rId14"/>
    <p:sldId id="740" r:id="rId15"/>
    <p:sldId id="735" r:id="rId16"/>
    <p:sldId id="738"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A9D8F"/>
    <a:srgbClr val="EE4266"/>
    <a:srgbClr val="561CE2"/>
    <a:srgbClr val="FFD23F"/>
    <a:srgbClr val="F0F0F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999AC75-EB23-4C1C-9CF0-D06A91FB1373}" v="20" dt="2026-10-14T08:45:49.37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00" autoAdjust="0"/>
    <p:restoredTop sz="74517" autoAdjust="0"/>
  </p:normalViewPr>
  <p:slideViewPr>
    <p:cSldViewPr snapToGrid="0">
      <p:cViewPr varScale="1">
        <p:scale>
          <a:sx n="76" d="100"/>
          <a:sy n="76" d="100"/>
        </p:scale>
        <p:origin x="732"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notesMaster" Target="notesMasters/notesMaster1.xml"/><Relationship Id="rId3" Type="http://schemas.openxmlformats.org/officeDocument/2006/relationships/slide" Target="slides/slide1.xml"/><Relationship Id="rId21" Type="http://schemas.openxmlformats.org/officeDocument/2006/relationships/theme" Target="theme/them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microsoft.com/office/2015/10/relationships/revisionInfo" Target="revisionInfo.xml"/><Relationship Id="rId5" Type="http://schemas.openxmlformats.org/officeDocument/2006/relationships/slide" Target="slides/slide3.xml"/><Relationship Id="rId15" Type="http://schemas.openxmlformats.org/officeDocument/2006/relationships/slide" Target="slides/slide13.xml"/><Relationship Id="rId23" Type="http://schemas.microsoft.com/office/2016/11/relationships/changesInfo" Target="changesInfos/changesInfo1.xml"/><Relationship Id="rId10" Type="http://schemas.openxmlformats.org/officeDocument/2006/relationships/slide" Target="slides/slide8.xml"/><Relationship Id="rId19"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ristian Felices" userId="8e38ee09-c2ff-4103-943a-2518637016e9" providerId="ADAL" clId="{3D4A4162-3B1C-4C16-B3BC-185E2CDA108B}"/>
    <pc:docChg chg="custSel addSld modSld sldOrd">
      <pc:chgData name="Christian Felices" userId="8e38ee09-c2ff-4103-943a-2518637016e9" providerId="ADAL" clId="{3D4A4162-3B1C-4C16-B3BC-185E2CDA108B}" dt="2026-10-14T08:53:23.527" v="1605" actId="20577"/>
      <pc:docMkLst>
        <pc:docMk/>
      </pc:docMkLst>
      <pc:sldChg chg="modSp mod">
        <pc:chgData name="Christian Felices" userId="8e38ee09-c2ff-4103-943a-2518637016e9" providerId="ADAL" clId="{3D4A4162-3B1C-4C16-B3BC-185E2CDA108B}" dt="2026-10-14T08:53:23.527" v="1605" actId="20577"/>
        <pc:sldMkLst>
          <pc:docMk/>
          <pc:sldMk cId="4201398256" sldId="301"/>
        </pc:sldMkLst>
        <pc:spChg chg="mod">
          <ac:chgData name="Christian Felices" userId="8e38ee09-c2ff-4103-943a-2518637016e9" providerId="ADAL" clId="{3D4A4162-3B1C-4C16-B3BC-185E2CDA108B}" dt="2026-10-14T08:53:23.527" v="1605" actId="20577"/>
          <ac:spMkLst>
            <pc:docMk/>
            <pc:sldMk cId="4201398256" sldId="301"/>
            <ac:spMk id="3" creationId="{C8F35DD7-30F2-4EBF-A015-C0DEF3DDEDD7}"/>
          </ac:spMkLst>
        </pc:spChg>
      </pc:sldChg>
      <pc:sldChg chg="modNotesTx">
        <pc:chgData name="Christian Felices" userId="8e38ee09-c2ff-4103-943a-2518637016e9" providerId="ADAL" clId="{3D4A4162-3B1C-4C16-B3BC-185E2CDA108B}" dt="2026-10-14T08:21:53.576" v="192" actId="20577"/>
        <pc:sldMkLst>
          <pc:docMk/>
          <pc:sldMk cId="2978215625" sldId="732"/>
        </pc:sldMkLst>
      </pc:sldChg>
      <pc:sldChg chg="addSp delSp modSp mod modNotesTx">
        <pc:chgData name="Christian Felices" userId="8e38ee09-c2ff-4103-943a-2518637016e9" providerId="ADAL" clId="{3D4A4162-3B1C-4C16-B3BC-185E2CDA108B}" dt="2026-10-14T08:21:10.490" v="190" actId="20577"/>
        <pc:sldMkLst>
          <pc:docMk/>
          <pc:sldMk cId="598635878" sldId="733"/>
        </pc:sldMkLst>
        <pc:spChg chg="add mod">
          <ac:chgData name="Christian Felices" userId="8e38ee09-c2ff-4103-943a-2518637016e9" providerId="ADAL" clId="{3D4A4162-3B1C-4C16-B3BC-185E2CDA108B}" dt="2026-10-14T08:15:46.540" v="186" actId="1076"/>
          <ac:spMkLst>
            <pc:docMk/>
            <pc:sldMk cId="598635878" sldId="733"/>
            <ac:spMk id="4" creationId="{17635ACF-D002-7E14-C583-272A20DFF297}"/>
          </ac:spMkLst>
        </pc:spChg>
        <pc:spChg chg="mod">
          <ac:chgData name="Christian Felices" userId="8e38ee09-c2ff-4103-943a-2518637016e9" providerId="ADAL" clId="{3D4A4162-3B1C-4C16-B3BC-185E2CDA108B}" dt="2026-10-14T08:13:57.940" v="36" actId="20577"/>
          <ac:spMkLst>
            <pc:docMk/>
            <pc:sldMk cId="598635878" sldId="733"/>
            <ac:spMk id="6" creationId="{47028315-52E0-7217-E761-45DC579B4416}"/>
          </ac:spMkLst>
        </pc:spChg>
        <pc:spChg chg="del">
          <ac:chgData name="Christian Felices" userId="8e38ee09-c2ff-4103-943a-2518637016e9" providerId="ADAL" clId="{3D4A4162-3B1C-4C16-B3BC-185E2CDA108B}" dt="2026-10-14T08:12:47.100" v="2" actId="478"/>
          <ac:spMkLst>
            <pc:docMk/>
            <pc:sldMk cId="598635878" sldId="733"/>
            <ac:spMk id="7" creationId="{584E2D37-0D9C-F425-9F87-F311F384C8DD}"/>
          </ac:spMkLst>
        </pc:spChg>
        <pc:spChg chg="del">
          <ac:chgData name="Christian Felices" userId="8e38ee09-c2ff-4103-943a-2518637016e9" providerId="ADAL" clId="{3D4A4162-3B1C-4C16-B3BC-185E2CDA108B}" dt="2026-10-14T08:12:43.664" v="1" actId="478"/>
          <ac:spMkLst>
            <pc:docMk/>
            <pc:sldMk cId="598635878" sldId="733"/>
            <ac:spMk id="13" creationId="{E034C0BE-1261-1947-AFA1-994B2BA05325}"/>
          </ac:spMkLst>
        </pc:spChg>
        <pc:picChg chg="del">
          <ac:chgData name="Christian Felices" userId="8e38ee09-c2ff-4103-943a-2518637016e9" providerId="ADAL" clId="{3D4A4162-3B1C-4C16-B3BC-185E2CDA108B}" dt="2026-10-14T08:12:47.933" v="3" actId="478"/>
          <ac:picMkLst>
            <pc:docMk/>
            <pc:sldMk cId="598635878" sldId="733"/>
            <ac:picMk id="2" creationId="{AF9CB30D-860F-4159-7B8F-6FC7ECF7120E}"/>
          </ac:picMkLst>
        </pc:picChg>
        <pc:picChg chg="add mod">
          <ac:chgData name="Christian Felices" userId="8e38ee09-c2ff-4103-943a-2518637016e9" providerId="ADAL" clId="{3D4A4162-3B1C-4C16-B3BC-185E2CDA108B}" dt="2026-10-14T08:14:28.045" v="87" actId="1038"/>
          <ac:picMkLst>
            <pc:docMk/>
            <pc:sldMk cId="598635878" sldId="733"/>
            <ac:picMk id="3" creationId="{76D985CB-19A7-74D9-9FC4-76C4A7D8FC17}"/>
          </ac:picMkLst>
        </pc:picChg>
      </pc:sldChg>
      <pc:sldChg chg="addSp delSp modSp mod modAnim modNotesTx">
        <pc:chgData name="Christian Felices" userId="8e38ee09-c2ff-4103-943a-2518637016e9" providerId="ADAL" clId="{3D4A4162-3B1C-4C16-B3BC-185E2CDA108B}" dt="2026-10-14T08:47:25.186" v="1394" actId="5793"/>
        <pc:sldMkLst>
          <pc:docMk/>
          <pc:sldMk cId="3732314891" sldId="735"/>
        </pc:sldMkLst>
        <pc:spChg chg="add mod">
          <ac:chgData name="Christian Felices" userId="8e38ee09-c2ff-4103-943a-2518637016e9" providerId="ADAL" clId="{3D4A4162-3B1C-4C16-B3BC-185E2CDA108B}" dt="2026-10-14T08:40:47.404" v="975" actId="1076"/>
          <ac:spMkLst>
            <pc:docMk/>
            <pc:sldMk cId="3732314891" sldId="735"/>
            <ac:spMk id="2" creationId="{C1AA37F2-F8F2-8373-7838-1AD270E14E3F}"/>
          </ac:spMkLst>
        </pc:spChg>
        <pc:spChg chg="add mod">
          <ac:chgData name="Christian Felices" userId="8e38ee09-c2ff-4103-943a-2518637016e9" providerId="ADAL" clId="{3D4A4162-3B1C-4C16-B3BC-185E2CDA108B}" dt="2026-10-14T08:43:09.188" v="1004" actId="403"/>
          <ac:spMkLst>
            <pc:docMk/>
            <pc:sldMk cId="3732314891" sldId="735"/>
            <ac:spMk id="3" creationId="{DE680F1A-39ED-2D4A-B292-94BB081DB26C}"/>
          </ac:spMkLst>
        </pc:spChg>
        <pc:spChg chg="mod">
          <ac:chgData name="Christian Felices" userId="8e38ee09-c2ff-4103-943a-2518637016e9" providerId="ADAL" clId="{3D4A4162-3B1C-4C16-B3BC-185E2CDA108B}" dt="2026-10-14T08:40:03.682" v="968" actId="20577"/>
          <ac:spMkLst>
            <pc:docMk/>
            <pc:sldMk cId="3732314891" sldId="735"/>
            <ac:spMk id="6" creationId="{E773231A-CD99-01E2-E892-900931EDF7C9}"/>
          </ac:spMkLst>
        </pc:spChg>
        <pc:spChg chg="del">
          <ac:chgData name="Christian Felices" userId="8e38ee09-c2ff-4103-943a-2518637016e9" providerId="ADAL" clId="{3D4A4162-3B1C-4C16-B3BC-185E2CDA108B}" dt="2026-10-14T08:38:49.744" v="920" actId="478"/>
          <ac:spMkLst>
            <pc:docMk/>
            <pc:sldMk cId="3732314891" sldId="735"/>
            <ac:spMk id="7" creationId="{31CEC235-BAE4-A4F9-832B-095263C05403}"/>
          </ac:spMkLst>
        </pc:spChg>
        <pc:spChg chg="del">
          <ac:chgData name="Christian Felices" userId="8e38ee09-c2ff-4103-943a-2518637016e9" providerId="ADAL" clId="{3D4A4162-3B1C-4C16-B3BC-185E2CDA108B}" dt="2026-10-14T08:38:52.795" v="921" actId="478"/>
          <ac:spMkLst>
            <pc:docMk/>
            <pc:sldMk cId="3732314891" sldId="735"/>
            <ac:spMk id="13" creationId="{2CF9E80D-DAA3-7064-3349-003BEC338290}"/>
          </ac:spMkLst>
        </pc:spChg>
        <pc:graphicFrameChg chg="add mod modGraphic">
          <ac:chgData name="Christian Felices" userId="8e38ee09-c2ff-4103-943a-2518637016e9" providerId="ADAL" clId="{3D4A4162-3B1C-4C16-B3BC-185E2CDA108B}" dt="2026-10-14T08:46:03.079" v="1309" actId="1076"/>
          <ac:graphicFrameMkLst>
            <pc:docMk/>
            <pc:sldMk cId="3732314891" sldId="735"/>
            <ac:graphicFrameMk id="4" creationId="{E53A3C55-CEA8-235E-85C7-821C73E083C4}"/>
          </ac:graphicFrameMkLst>
        </pc:graphicFrameChg>
      </pc:sldChg>
      <pc:sldChg chg="modNotesTx">
        <pc:chgData name="Christian Felices" userId="8e38ee09-c2ff-4103-943a-2518637016e9" providerId="ADAL" clId="{3D4A4162-3B1C-4C16-B3BC-185E2CDA108B}" dt="2026-10-14T08:25:11.390" v="294" actId="20577"/>
        <pc:sldMkLst>
          <pc:docMk/>
          <pc:sldMk cId="1263342171" sldId="736"/>
        </pc:sldMkLst>
      </pc:sldChg>
      <pc:sldChg chg="delSp modSp mod ord modNotesTx">
        <pc:chgData name="Christian Felices" userId="8e38ee09-c2ff-4103-943a-2518637016e9" providerId="ADAL" clId="{3D4A4162-3B1C-4C16-B3BC-185E2CDA108B}" dt="2026-10-14T08:32:21.505" v="648" actId="20577"/>
        <pc:sldMkLst>
          <pc:docMk/>
          <pc:sldMk cId="2599343874" sldId="737"/>
        </pc:sldMkLst>
        <pc:spChg chg="del">
          <ac:chgData name="Christian Felices" userId="8e38ee09-c2ff-4103-943a-2518637016e9" providerId="ADAL" clId="{3D4A4162-3B1C-4C16-B3BC-185E2CDA108B}" dt="2026-10-14T08:19:09.434" v="189" actId="478"/>
          <ac:spMkLst>
            <pc:docMk/>
            <pc:sldMk cId="2599343874" sldId="737"/>
            <ac:spMk id="4" creationId="{2AC3EFD3-0C2D-B008-167C-379F89BA9B91}"/>
          </ac:spMkLst>
        </pc:spChg>
        <pc:spChg chg="mod">
          <ac:chgData name="Christian Felices" userId="8e38ee09-c2ff-4103-943a-2518637016e9" providerId="ADAL" clId="{3D4A4162-3B1C-4C16-B3BC-185E2CDA108B}" dt="2026-10-14T08:26:55.092" v="343" actId="20577"/>
          <ac:spMkLst>
            <pc:docMk/>
            <pc:sldMk cId="2599343874" sldId="737"/>
            <ac:spMk id="6" creationId="{C0C4CC3E-4790-1BD8-7915-496945822E76}"/>
          </ac:spMkLst>
        </pc:spChg>
        <pc:spChg chg="del">
          <ac:chgData name="Christian Felices" userId="8e38ee09-c2ff-4103-943a-2518637016e9" providerId="ADAL" clId="{3D4A4162-3B1C-4C16-B3BC-185E2CDA108B}" dt="2026-10-14T08:30:48.798" v="643" actId="478"/>
          <ac:spMkLst>
            <pc:docMk/>
            <pc:sldMk cId="2599343874" sldId="737"/>
            <ac:spMk id="13" creationId="{58872FDB-E964-5C92-DB97-F774BF522DFE}"/>
          </ac:spMkLst>
        </pc:spChg>
        <pc:graphicFrameChg chg="mod modGraphic">
          <ac:chgData name="Christian Felices" userId="8e38ee09-c2ff-4103-943a-2518637016e9" providerId="ADAL" clId="{3D4A4162-3B1C-4C16-B3BC-185E2CDA108B}" dt="2026-10-14T08:30:54.293" v="644" actId="1076"/>
          <ac:graphicFrameMkLst>
            <pc:docMk/>
            <pc:sldMk cId="2599343874" sldId="737"/>
            <ac:graphicFrameMk id="2" creationId="{DC96DC56-5AE9-D384-8D20-F685B92BDB31}"/>
          </ac:graphicFrameMkLst>
        </pc:graphicFrameChg>
      </pc:sldChg>
      <pc:sldChg chg="delSp modSp mod modNotesTx">
        <pc:chgData name="Christian Felices" userId="8e38ee09-c2ff-4103-943a-2518637016e9" providerId="ADAL" clId="{3D4A4162-3B1C-4C16-B3BC-185E2CDA108B}" dt="2026-10-14T08:49:33.966" v="1604" actId="20577"/>
        <pc:sldMkLst>
          <pc:docMk/>
          <pc:sldMk cId="648921491" sldId="738"/>
        </pc:sldMkLst>
        <pc:spChg chg="mod">
          <ac:chgData name="Christian Felices" userId="8e38ee09-c2ff-4103-943a-2518637016e9" providerId="ADAL" clId="{3D4A4162-3B1C-4C16-B3BC-185E2CDA108B}" dt="2026-10-14T08:48:28.133" v="1506" actId="1076"/>
          <ac:spMkLst>
            <pc:docMk/>
            <pc:sldMk cId="648921491" sldId="738"/>
            <ac:spMk id="6" creationId="{74B96D1C-1454-3F03-8BC4-F31D66E72AF6}"/>
          </ac:spMkLst>
        </pc:spChg>
        <pc:spChg chg="del">
          <ac:chgData name="Christian Felices" userId="8e38ee09-c2ff-4103-943a-2518637016e9" providerId="ADAL" clId="{3D4A4162-3B1C-4C16-B3BC-185E2CDA108B}" dt="2026-10-14T08:47:33.141" v="1395" actId="478"/>
          <ac:spMkLst>
            <pc:docMk/>
            <pc:sldMk cId="648921491" sldId="738"/>
            <ac:spMk id="7" creationId="{BDCAD3ED-0F36-C70D-B2C1-F770888A696F}"/>
          </ac:spMkLst>
        </pc:spChg>
      </pc:sldChg>
      <pc:sldChg chg="addSp delSp modSp add mod modAnim">
        <pc:chgData name="Christian Felices" userId="8e38ee09-c2ff-4103-943a-2518637016e9" providerId="ADAL" clId="{3D4A4162-3B1C-4C16-B3BC-185E2CDA108B}" dt="2026-10-14T08:36:07.001" v="919"/>
        <pc:sldMkLst>
          <pc:docMk/>
          <pc:sldMk cId="1630481152" sldId="740"/>
        </pc:sldMkLst>
        <pc:spChg chg="add mod">
          <ac:chgData name="Christian Felices" userId="8e38ee09-c2ff-4103-943a-2518637016e9" providerId="ADAL" clId="{3D4A4162-3B1C-4C16-B3BC-185E2CDA108B}" dt="2026-10-14T08:35:16.281" v="907" actId="20577"/>
          <ac:spMkLst>
            <pc:docMk/>
            <pc:sldMk cId="1630481152" sldId="740"/>
            <ac:spMk id="3" creationId="{8016018C-9BEE-EC98-56DB-D5B4C460C26D}"/>
          </ac:spMkLst>
        </pc:spChg>
        <pc:spChg chg="mod">
          <ac:chgData name="Christian Felices" userId="8e38ee09-c2ff-4103-943a-2518637016e9" providerId="ADAL" clId="{3D4A4162-3B1C-4C16-B3BC-185E2CDA108B}" dt="2026-10-14T08:36:03.775" v="918" actId="1076"/>
          <ac:spMkLst>
            <pc:docMk/>
            <pc:sldMk cId="1630481152" sldId="740"/>
            <ac:spMk id="5" creationId="{04259A85-C424-3FFF-CEEA-A837CDFF58AD}"/>
          </ac:spMkLst>
        </pc:spChg>
        <pc:spChg chg="del">
          <ac:chgData name="Christian Felices" userId="8e38ee09-c2ff-4103-943a-2518637016e9" providerId="ADAL" clId="{3D4A4162-3B1C-4C16-B3BC-185E2CDA108B}" dt="2026-10-14T08:33:01.687" v="649" actId="478"/>
          <ac:spMkLst>
            <pc:docMk/>
            <pc:sldMk cId="1630481152" sldId="740"/>
            <ac:spMk id="13" creationId="{D674EFD9-7539-BA56-9711-233661B2E4C6}"/>
          </ac:spMkLst>
        </pc:spChg>
        <pc:graphicFrameChg chg="mod modGraphic">
          <ac:chgData name="Christian Felices" userId="8e38ee09-c2ff-4103-943a-2518637016e9" providerId="ADAL" clId="{3D4A4162-3B1C-4C16-B3BC-185E2CDA108B}" dt="2026-10-14T08:35:25.530" v="908" actId="1076"/>
          <ac:graphicFrameMkLst>
            <pc:docMk/>
            <pc:sldMk cId="1630481152" sldId="740"/>
            <ac:graphicFrameMk id="2" creationId="{65094684-AABA-F350-F98E-A4DCD1C2769B}"/>
          </ac:graphicFrameMkLst>
        </pc:graphicFrame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75C69D-D747-4B1B-AC44-F46B697B24BE}" type="datetimeFigureOut">
              <a:rPr lang="en-GB" smtClean="0"/>
              <a:t>14/10/2026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AFB50B6-F1B6-43E7-9F13-F7A06A05F4FC}" type="slidenum">
              <a:rPr lang="en-GB" smtClean="0"/>
              <a:t>‹#›</a:t>
            </a:fld>
            <a:endParaRPr lang="en-GB"/>
          </a:p>
        </p:txBody>
      </p:sp>
    </p:spTree>
    <p:extLst>
      <p:ext uri="{BB962C8B-B14F-4D97-AF65-F5344CB8AC3E}">
        <p14:creationId xmlns:p14="http://schemas.microsoft.com/office/powerpoint/2010/main" val="32671521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66B352B-CE58-8244-A246-7FE01DB8FCC2}" type="slidenum">
              <a:rPr lang="en-US" smtClean="0"/>
              <a:t>3</a:t>
            </a:fld>
            <a:endParaRPr lang="en-US"/>
          </a:p>
        </p:txBody>
      </p:sp>
    </p:spTree>
    <p:extLst>
      <p:ext uri="{BB962C8B-B14F-4D97-AF65-F5344CB8AC3E}">
        <p14:creationId xmlns:p14="http://schemas.microsoft.com/office/powerpoint/2010/main" val="4128362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66B352B-CE58-8244-A246-7FE01DB8FCC2}" type="slidenum">
              <a:rPr lang="en-US" smtClean="0"/>
              <a:t>4</a:t>
            </a:fld>
            <a:endParaRPr lang="en-US"/>
          </a:p>
        </p:txBody>
      </p:sp>
    </p:spTree>
    <p:extLst>
      <p:ext uri="{BB962C8B-B14F-4D97-AF65-F5344CB8AC3E}">
        <p14:creationId xmlns:p14="http://schemas.microsoft.com/office/powerpoint/2010/main" val="18323948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490856-2303-C223-2CF1-57FACA37CF7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B640AF1-A0CC-8350-5F7A-BF36649A1C8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8649CB7-5EF4-0492-4B6F-0A99164D348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CB49199-B9D1-708C-D66F-A5D7F4F4F107}"/>
              </a:ext>
            </a:extLst>
          </p:cNvPr>
          <p:cNvSpPr>
            <a:spLocks noGrp="1"/>
          </p:cNvSpPr>
          <p:nvPr>
            <p:ph type="sldNum" sz="quarter" idx="5"/>
          </p:nvPr>
        </p:nvSpPr>
        <p:spPr/>
        <p:txBody>
          <a:bodyPr/>
          <a:lstStyle/>
          <a:p>
            <a:fld id="{166B352B-CE58-8244-A246-7FE01DB8FCC2}" type="slidenum">
              <a:rPr lang="en-US" smtClean="0"/>
              <a:t>5</a:t>
            </a:fld>
            <a:endParaRPr lang="en-US"/>
          </a:p>
        </p:txBody>
      </p:sp>
    </p:spTree>
    <p:extLst>
      <p:ext uri="{BB962C8B-B14F-4D97-AF65-F5344CB8AC3E}">
        <p14:creationId xmlns:p14="http://schemas.microsoft.com/office/powerpoint/2010/main" val="38413296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6</a:t>
            </a:fld>
            <a:endParaRPr lang="en-US"/>
          </a:p>
        </p:txBody>
      </p:sp>
    </p:spTree>
    <p:extLst>
      <p:ext uri="{BB962C8B-B14F-4D97-AF65-F5344CB8AC3E}">
        <p14:creationId xmlns:p14="http://schemas.microsoft.com/office/powerpoint/2010/main" val="2850052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E4F36E-A73B-6B12-F669-BA6183B57B2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D9B24F3-750F-D187-C13B-29990392AED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4EAE2CA-A084-14B5-87B3-37A3C2414A74}"/>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7D770118-50BA-F806-8393-AC8150F32E4D}"/>
              </a:ext>
            </a:extLst>
          </p:cNvPr>
          <p:cNvSpPr>
            <a:spLocks noGrp="1"/>
          </p:cNvSpPr>
          <p:nvPr>
            <p:ph type="sldNum" sz="quarter" idx="5"/>
          </p:nvPr>
        </p:nvSpPr>
        <p:spPr/>
        <p:txBody>
          <a:bodyPr/>
          <a:lstStyle/>
          <a:p>
            <a:fld id="{166B352B-CE58-8244-A246-7FE01DB8FCC2}" type="slidenum">
              <a:rPr lang="en-US" smtClean="0"/>
              <a:t>7</a:t>
            </a:fld>
            <a:endParaRPr lang="en-US"/>
          </a:p>
        </p:txBody>
      </p:sp>
    </p:spTree>
    <p:extLst>
      <p:ext uri="{BB962C8B-B14F-4D97-AF65-F5344CB8AC3E}">
        <p14:creationId xmlns:p14="http://schemas.microsoft.com/office/powerpoint/2010/main" val="12326003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D4302D-B325-7579-295E-BC189FDB475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C2DD40E-15A6-E703-8C80-3A917B54A3A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A2CAC26-4675-07AE-7C2C-47CDA79137E9}"/>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B133E744-8620-4F27-43AB-7E62F29DF539}"/>
              </a:ext>
            </a:extLst>
          </p:cNvPr>
          <p:cNvSpPr>
            <a:spLocks noGrp="1"/>
          </p:cNvSpPr>
          <p:nvPr>
            <p:ph type="sldNum" sz="quarter" idx="5"/>
          </p:nvPr>
        </p:nvSpPr>
        <p:spPr/>
        <p:txBody>
          <a:bodyPr/>
          <a:lstStyle/>
          <a:p>
            <a:fld id="{166B352B-CE58-8244-A246-7FE01DB8FCC2}" type="slidenum">
              <a:rPr lang="en-US" smtClean="0"/>
              <a:t>8</a:t>
            </a:fld>
            <a:endParaRPr lang="en-US"/>
          </a:p>
        </p:txBody>
      </p:sp>
    </p:spTree>
    <p:extLst>
      <p:ext uri="{BB962C8B-B14F-4D97-AF65-F5344CB8AC3E}">
        <p14:creationId xmlns:p14="http://schemas.microsoft.com/office/powerpoint/2010/main" val="19960977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9</a:t>
            </a:fld>
            <a:endParaRPr lang="en-US"/>
          </a:p>
        </p:txBody>
      </p:sp>
    </p:spTree>
    <p:extLst>
      <p:ext uri="{BB962C8B-B14F-4D97-AF65-F5344CB8AC3E}">
        <p14:creationId xmlns:p14="http://schemas.microsoft.com/office/powerpoint/2010/main" val="23463933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342D4C-D185-82BE-2732-AD2047CA81E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29095B3-463E-2887-B716-E6A5FDDEFA1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537FCFC-FA33-4A80-D065-A1CDCA031486}"/>
              </a:ext>
            </a:extLst>
          </p:cNvPr>
          <p:cNvSpPr>
            <a:spLocks noGrp="1"/>
          </p:cNvSpPr>
          <p:nvPr>
            <p:ph type="body" idx="1"/>
          </p:nvPr>
        </p:nvSpPr>
        <p:spPr/>
        <p:txBody>
          <a:bodyPr/>
          <a:lstStyle/>
          <a:p>
            <a:pPr fontAlgn="t"/>
            <a:r>
              <a:rPr lang="en-GB" sz="1200" b="1" i="0" kern="1200" dirty="0">
                <a:solidFill>
                  <a:schemeClr val="tx1"/>
                </a:solidFill>
                <a:effectLst/>
                <a:latin typeface="+mn-lt"/>
                <a:ea typeface="+mn-ea"/>
                <a:cs typeface="+mn-cs"/>
              </a:rPr>
              <a:t>Why Co-Production Matters</a:t>
            </a:r>
          </a:p>
          <a:p>
            <a:pPr fontAlgn="t"/>
            <a:r>
              <a:rPr lang="en-GB" sz="1200" b="0" i="0" kern="1200" dirty="0">
                <a:solidFill>
                  <a:schemeClr val="tx1"/>
                </a:solidFill>
                <a:effectLst/>
                <a:latin typeface="+mn-lt"/>
                <a:ea typeface="+mn-ea"/>
                <a:cs typeface="+mn-cs"/>
              </a:rPr>
              <a:t>Through exploration of empathy, and understanding different points of view, we can understand that people with lived experience can help identify:</a:t>
            </a:r>
          </a:p>
          <a:p>
            <a:pPr lvl="0" fontAlgn="t"/>
            <a:r>
              <a:rPr lang="en-GB" sz="1200" b="0" i="0" kern="1200" dirty="0">
                <a:solidFill>
                  <a:schemeClr val="tx1"/>
                </a:solidFill>
                <a:effectLst/>
                <a:latin typeface="+mn-lt"/>
                <a:ea typeface="+mn-ea"/>
                <a:cs typeface="+mn-cs"/>
              </a:rPr>
              <a:t>Hidden system barriers</a:t>
            </a:r>
          </a:p>
          <a:p>
            <a:pPr lvl="0" fontAlgn="t"/>
            <a:r>
              <a:rPr lang="en-GB" sz="1200" b="0" i="0" kern="1200" dirty="0">
                <a:solidFill>
                  <a:schemeClr val="tx1"/>
                </a:solidFill>
                <a:effectLst/>
                <a:latin typeface="+mn-lt"/>
                <a:ea typeface="+mn-ea"/>
                <a:cs typeface="+mn-cs"/>
              </a:rPr>
              <a:t>Unintended consequences</a:t>
            </a:r>
          </a:p>
          <a:p>
            <a:pPr lvl="0" fontAlgn="t"/>
            <a:r>
              <a:rPr lang="en-GB" sz="1200" b="0" i="0" kern="1200" dirty="0">
                <a:solidFill>
                  <a:schemeClr val="tx1"/>
                </a:solidFill>
                <a:effectLst/>
                <a:latin typeface="+mn-lt"/>
                <a:ea typeface="+mn-ea"/>
                <a:cs typeface="+mn-cs"/>
              </a:rPr>
              <a:t>Ineffective assumptions</a:t>
            </a:r>
          </a:p>
          <a:p>
            <a:pPr lvl="0" fontAlgn="t"/>
            <a:r>
              <a:rPr lang="en-GB" sz="1200" b="0" i="0" kern="1200" dirty="0">
                <a:solidFill>
                  <a:schemeClr val="tx1"/>
                </a:solidFill>
                <a:effectLst/>
                <a:latin typeface="+mn-lt"/>
                <a:ea typeface="+mn-ea"/>
                <a:cs typeface="+mn-cs"/>
              </a:rPr>
              <a:t>Opportunities for change</a:t>
            </a:r>
          </a:p>
          <a:p>
            <a:pPr lvl="0" fontAlgn="t"/>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Co-production therefore helps reveal high-impact leverage points that professionals may overlook.</a:t>
            </a:r>
          </a:p>
          <a:p>
            <a:endParaRPr lang="en-US" dirty="0"/>
          </a:p>
        </p:txBody>
      </p:sp>
      <p:sp>
        <p:nvSpPr>
          <p:cNvPr id="4" name="Slide Number Placeholder 3">
            <a:extLst>
              <a:ext uri="{FF2B5EF4-FFF2-40B4-BE49-F238E27FC236}">
                <a16:creationId xmlns:a16="http://schemas.microsoft.com/office/drawing/2014/main" id="{F82C0912-C729-7A2C-FDB0-892E451BD91A}"/>
              </a:ext>
            </a:extLst>
          </p:cNvPr>
          <p:cNvSpPr>
            <a:spLocks noGrp="1"/>
          </p:cNvSpPr>
          <p:nvPr>
            <p:ph type="sldNum" sz="quarter" idx="5"/>
          </p:nvPr>
        </p:nvSpPr>
        <p:spPr/>
        <p:txBody>
          <a:bodyPr/>
          <a:lstStyle/>
          <a:p>
            <a:fld id="{166B352B-CE58-8244-A246-7FE01DB8FCC2}" type="slidenum">
              <a:rPr lang="en-US" smtClean="0"/>
              <a:t>10</a:t>
            </a:fld>
            <a:endParaRPr lang="en-US"/>
          </a:p>
        </p:txBody>
      </p:sp>
    </p:spTree>
    <p:extLst>
      <p:ext uri="{BB962C8B-B14F-4D97-AF65-F5344CB8AC3E}">
        <p14:creationId xmlns:p14="http://schemas.microsoft.com/office/powerpoint/2010/main" val="19739381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98625E-3F6B-1F4E-93CD-E47FD8A1E40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2957614-C002-B421-5A83-07644DADA69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012BB98-07C8-22A6-97F6-6E70D4E9542D}"/>
              </a:ext>
            </a:extLst>
          </p:cNvPr>
          <p:cNvSpPr>
            <a:spLocks noGrp="1"/>
          </p:cNvSpPr>
          <p:nvPr>
            <p:ph type="body" idx="1"/>
          </p:nvPr>
        </p:nvSpPr>
        <p:spPr/>
        <p:txBody>
          <a:bodyPr/>
          <a:lstStyle/>
          <a:p>
            <a:pPr fontAlgn="t"/>
            <a:r>
              <a:rPr lang="en-GB" sz="1200" b="0" i="0" kern="1200" dirty="0">
                <a:solidFill>
                  <a:schemeClr val="tx1"/>
                </a:solidFill>
                <a:effectLst/>
                <a:latin typeface="+mn-lt"/>
                <a:ea typeface="+mn-ea"/>
                <a:cs typeface="+mn-cs"/>
              </a:rPr>
              <a:t>I think </a:t>
            </a:r>
            <a:r>
              <a:rPr lang="en-GB" sz="1200" b="1" i="0" kern="1200" dirty="0">
                <a:solidFill>
                  <a:schemeClr val="tx1"/>
                </a:solidFill>
                <a:effectLst/>
                <a:latin typeface="+mn-lt"/>
                <a:ea typeface="+mn-ea"/>
                <a:cs typeface="+mn-cs"/>
              </a:rPr>
              <a:t>Leverage Points</a:t>
            </a:r>
            <a:r>
              <a:rPr lang="en-GB" sz="1200" b="0" i="0" kern="1200" dirty="0">
                <a:solidFill>
                  <a:schemeClr val="tx1"/>
                </a:solidFill>
                <a:effectLst/>
                <a:latin typeface="+mn-lt"/>
                <a:ea typeface="+mn-ea"/>
                <a:cs typeface="+mn-cs"/>
              </a:rPr>
              <a:t> could become one of the most powerful slides in the entire module because it provides the bridge between:</a:t>
            </a:r>
          </a:p>
          <a:p>
            <a:pPr lvl="0" fontAlgn="t"/>
            <a:r>
              <a:rPr lang="en-GB" sz="1200" b="0" i="0" kern="1200" dirty="0">
                <a:solidFill>
                  <a:schemeClr val="tx1"/>
                </a:solidFill>
                <a:effectLst/>
                <a:latin typeface="+mn-lt"/>
                <a:ea typeface="+mn-ea"/>
                <a:cs typeface="+mn-cs"/>
              </a:rPr>
              <a:t>Understanding a problem (Systems Thinking)</a:t>
            </a:r>
          </a:p>
          <a:p>
            <a:pPr lvl="0" fontAlgn="t"/>
            <a:r>
              <a:rPr lang="en-GB" sz="1200" b="0" i="0" kern="1200" dirty="0">
                <a:solidFill>
                  <a:schemeClr val="tx1"/>
                </a:solidFill>
                <a:effectLst/>
                <a:latin typeface="+mn-lt"/>
                <a:ea typeface="+mn-ea"/>
                <a:cs typeface="+mn-cs"/>
              </a:rPr>
              <a:t>Understanding stakeholders (Co-Production)</a:t>
            </a:r>
          </a:p>
          <a:p>
            <a:pPr lvl="0" fontAlgn="t"/>
            <a:r>
              <a:rPr lang="en-GB" sz="1200" b="0" i="0" kern="1200" dirty="0">
                <a:solidFill>
                  <a:schemeClr val="tx1"/>
                </a:solidFill>
                <a:effectLst/>
                <a:latin typeface="+mn-lt"/>
                <a:ea typeface="+mn-ea"/>
                <a:cs typeface="+mn-cs"/>
              </a:rPr>
              <a:t>Understanding power (Session 6)</a:t>
            </a:r>
          </a:p>
          <a:p>
            <a:pPr lvl="0" fontAlgn="t"/>
            <a:r>
              <a:rPr lang="en-GB" sz="1200" b="0" i="0" kern="1200" dirty="0">
                <a:solidFill>
                  <a:schemeClr val="tx1"/>
                </a:solidFill>
                <a:effectLst/>
                <a:latin typeface="+mn-lt"/>
                <a:ea typeface="+mn-ea"/>
                <a:cs typeface="+mn-cs"/>
              </a:rPr>
              <a:t>Designing change (Design Thinking)</a:t>
            </a:r>
          </a:p>
          <a:p>
            <a:endParaRPr lang="en-GB" sz="1200" b="0" i="0" kern="1200" dirty="0">
              <a:solidFill>
                <a:schemeClr val="tx1"/>
              </a:solidFill>
              <a:effectLst/>
              <a:latin typeface="+mn-lt"/>
              <a:ea typeface="+mn-ea"/>
              <a:cs typeface="+mn-cs"/>
            </a:endParaRPr>
          </a:p>
          <a:p>
            <a:endParaRPr lang="en-US" dirty="0"/>
          </a:p>
        </p:txBody>
      </p:sp>
      <p:sp>
        <p:nvSpPr>
          <p:cNvPr id="4" name="Slide Number Placeholder 3">
            <a:extLst>
              <a:ext uri="{FF2B5EF4-FFF2-40B4-BE49-F238E27FC236}">
                <a16:creationId xmlns:a16="http://schemas.microsoft.com/office/drawing/2014/main" id="{5DB66449-BB05-D74B-B984-587692F1BE86}"/>
              </a:ext>
            </a:extLst>
          </p:cNvPr>
          <p:cNvSpPr>
            <a:spLocks noGrp="1"/>
          </p:cNvSpPr>
          <p:nvPr>
            <p:ph type="sldNum" sz="quarter" idx="5"/>
          </p:nvPr>
        </p:nvSpPr>
        <p:spPr/>
        <p:txBody>
          <a:bodyPr/>
          <a:lstStyle/>
          <a:p>
            <a:fld id="{166B352B-CE58-8244-A246-7FE01DB8FCC2}" type="slidenum">
              <a:rPr lang="en-US" smtClean="0"/>
              <a:t>11</a:t>
            </a:fld>
            <a:endParaRPr lang="en-US"/>
          </a:p>
        </p:txBody>
      </p:sp>
    </p:spTree>
    <p:extLst>
      <p:ext uri="{BB962C8B-B14F-4D97-AF65-F5344CB8AC3E}">
        <p14:creationId xmlns:p14="http://schemas.microsoft.com/office/powerpoint/2010/main" val="81544212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ACB2D1-AEA0-C9C3-C416-05E125FD5C7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EC3FAA6-2A20-F1D2-185B-0A38862C994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E962035-77CA-4D7F-EA60-4D53DD81E6BD}"/>
              </a:ext>
            </a:extLst>
          </p:cNvPr>
          <p:cNvSpPr>
            <a:spLocks noGrp="1"/>
          </p:cNvSpPr>
          <p:nvPr>
            <p:ph type="body" idx="1"/>
          </p:nvPr>
        </p:nvSpPr>
        <p:spPr/>
        <p:txBody>
          <a:bodyPr/>
          <a:lstStyle/>
          <a:p>
            <a:pPr fontAlgn="t"/>
            <a:r>
              <a:rPr lang="en-GB" sz="1200" b="1" i="0" kern="1200" dirty="0">
                <a:solidFill>
                  <a:schemeClr val="tx1"/>
                </a:solidFill>
                <a:effectLst/>
                <a:latin typeface="+mn-lt"/>
                <a:ea typeface="+mn-ea"/>
                <a:cs typeface="+mn-cs"/>
              </a:rPr>
              <a:t>Parameters</a:t>
            </a:r>
          </a:p>
          <a:p>
            <a:pPr fontAlgn="t"/>
            <a:r>
              <a:rPr lang="en-GB" sz="1200" b="0" i="0" kern="1200" dirty="0">
                <a:solidFill>
                  <a:schemeClr val="tx1"/>
                </a:solidFill>
                <a:effectLst/>
                <a:latin typeface="+mn-lt"/>
                <a:ea typeface="+mn-ea"/>
                <a:cs typeface="+mn-cs"/>
              </a:rPr>
              <a:t>Changing resources, budgets, staffing or targets.</a:t>
            </a:r>
          </a:p>
          <a:p>
            <a:pPr fontAlgn="t"/>
            <a:r>
              <a:rPr lang="en-GB" sz="1200" b="1" i="0" kern="1200" dirty="0">
                <a:solidFill>
                  <a:schemeClr val="tx1"/>
                </a:solidFill>
                <a:effectLst/>
                <a:latin typeface="+mn-lt"/>
                <a:ea typeface="+mn-ea"/>
                <a:cs typeface="+mn-cs"/>
              </a:rPr>
              <a:t>Example</a:t>
            </a:r>
            <a:endParaRPr lang="en-GB" sz="1200" b="0" i="0" kern="1200" dirty="0">
              <a:solidFill>
                <a:schemeClr val="tx1"/>
              </a:solidFill>
              <a:effectLst/>
              <a:latin typeface="+mn-lt"/>
              <a:ea typeface="+mn-ea"/>
              <a:cs typeface="+mn-cs"/>
            </a:endParaRPr>
          </a:p>
          <a:p>
            <a:pPr lvl="0" fontAlgn="t"/>
            <a:r>
              <a:rPr lang="en-GB" sz="1200" b="0" i="0" kern="1200" dirty="0">
                <a:solidFill>
                  <a:schemeClr val="tx1"/>
                </a:solidFill>
                <a:effectLst/>
                <a:latin typeface="+mn-lt"/>
                <a:ea typeface="+mn-ea"/>
                <a:cs typeface="+mn-cs"/>
              </a:rPr>
              <a:t>More funding for homeless services.</a:t>
            </a:r>
          </a:p>
          <a:p>
            <a:pPr lvl="0" fontAlgn="t"/>
            <a:r>
              <a:rPr lang="en-GB" sz="1200" b="0" i="0" kern="1200" dirty="0">
                <a:solidFill>
                  <a:schemeClr val="tx1"/>
                </a:solidFill>
                <a:effectLst/>
                <a:latin typeface="+mn-lt"/>
                <a:ea typeface="+mn-ea"/>
                <a:cs typeface="+mn-cs"/>
              </a:rPr>
              <a:t>Hiring additional support workers.</a:t>
            </a:r>
          </a:p>
          <a:p>
            <a:pPr fontAlgn="t"/>
            <a:r>
              <a:rPr lang="en-GB" sz="1200" b="0" i="0" kern="1200" dirty="0">
                <a:solidFill>
                  <a:schemeClr val="tx1"/>
                </a:solidFill>
                <a:effectLst/>
                <a:latin typeface="+mn-lt"/>
                <a:ea typeface="+mn-ea"/>
                <a:cs typeface="+mn-cs"/>
              </a:rPr>
              <a:t>✓ Often necessary</a:t>
            </a:r>
          </a:p>
          <a:p>
            <a:pPr fontAlgn="t"/>
            <a:r>
              <a:rPr lang="en-GB" sz="1200" b="0" i="0" kern="1200" dirty="0">
                <a:solidFill>
                  <a:schemeClr val="tx1"/>
                </a:solidFill>
                <a:effectLst/>
                <a:latin typeface="+mn-lt"/>
                <a:ea typeface="+mn-ea"/>
                <a:cs typeface="+mn-cs"/>
              </a:rPr>
              <a:t>✗ Usually does not transform the system</a:t>
            </a:r>
          </a:p>
          <a:p>
            <a:endParaRPr lang="en-US" dirty="0"/>
          </a:p>
          <a:p>
            <a:pPr fontAlgn="t"/>
            <a:r>
              <a:rPr lang="en-GB" sz="1200" b="1" i="0" kern="1200" dirty="0">
                <a:solidFill>
                  <a:schemeClr val="tx1"/>
                </a:solidFill>
                <a:effectLst/>
                <a:latin typeface="+mn-lt"/>
                <a:ea typeface="+mn-ea"/>
                <a:cs typeface="+mn-cs"/>
              </a:rPr>
              <a:t>Rules</a:t>
            </a:r>
          </a:p>
          <a:p>
            <a:pPr fontAlgn="t"/>
            <a:r>
              <a:rPr lang="en-GB" sz="1200" b="0" i="0" kern="1200" dirty="0">
                <a:solidFill>
                  <a:schemeClr val="tx1"/>
                </a:solidFill>
                <a:effectLst/>
                <a:latin typeface="+mn-lt"/>
                <a:ea typeface="+mn-ea"/>
                <a:cs typeface="+mn-cs"/>
              </a:rPr>
              <a:t>Changing policies, procedures and governance.</a:t>
            </a:r>
          </a:p>
          <a:p>
            <a:pPr fontAlgn="t"/>
            <a:r>
              <a:rPr lang="en-GB" sz="1200" b="1" i="0" kern="1200" dirty="0">
                <a:solidFill>
                  <a:schemeClr val="tx1"/>
                </a:solidFill>
                <a:effectLst/>
                <a:latin typeface="+mn-lt"/>
                <a:ea typeface="+mn-ea"/>
                <a:cs typeface="+mn-cs"/>
              </a:rPr>
              <a:t>Example</a:t>
            </a:r>
            <a:endParaRPr lang="en-GB" sz="1200" b="0" i="0" kern="1200" dirty="0">
              <a:solidFill>
                <a:schemeClr val="tx1"/>
              </a:solidFill>
              <a:effectLst/>
              <a:latin typeface="+mn-lt"/>
              <a:ea typeface="+mn-ea"/>
              <a:cs typeface="+mn-cs"/>
            </a:endParaRPr>
          </a:p>
          <a:p>
            <a:pPr lvl="0" fontAlgn="t"/>
            <a:r>
              <a:rPr lang="en-GB" sz="1200" b="0" i="0" kern="1200" dirty="0">
                <a:solidFill>
                  <a:schemeClr val="tx1"/>
                </a:solidFill>
                <a:effectLst/>
                <a:latin typeface="+mn-lt"/>
                <a:ea typeface="+mn-ea"/>
                <a:cs typeface="+mn-cs"/>
              </a:rPr>
              <a:t>Revising housing eligibility criteria.</a:t>
            </a:r>
          </a:p>
          <a:p>
            <a:pPr lvl="0" fontAlgn="t"/>
            <a:r>
              <a:rPr lang="en-GB" sz="1200" b="0" i="0" kern="1200" dirty="0">
                <a:solidFill>
                  <a:schemeClr val="tx1"/>
                </a:solidFill>
                <a:effectLst/>
                <a:latin typeface="+mn-lt"/>
                <a:ea typeface="+mn-ea"/>
                <a:cs typeface="+mn-cs"/>
              </a:rPr>
              <a:t>Simplifying referral processes.</a:t>
            </a:r>
          </a:p>
          <a:p>
            <a:pPr fontAlgn="t"/>
            <a:r>
              <a:rPr lang="en-GB" sz="1200" b="0" i="0" kern="1200" dirty="0">
                <a:solidFill>
                  <a:schemeClr val="tx1"/>
                </a:solidFill>
                <a:effectLst/>
                <a:latin typeface="+mn-lt"/>
                <a:ea typeface="+mn-ea"/>
                <a:cs typeface="+mn-cs"/>
              </a:rPr>
              <a:t>✓ Can improve system performance</a:t>
            </a:r>
          </a:p>
          <a:p>
            <a:endParaRPr lang="en-US" dirty="0"/>
          </a:p>
          <a:p>
            <a:pPr fontAlgn="t"/>
            <a:r>
              <a:rPr lang="en-GB" sz="1200" b="1" i="0" kern="1200" dirty="0">
                <a:solidFill>
                  <a:schemeClr val="tx1"/>
                </a:solidFill>
                <a:effectLst/>
                <a:latin typeface="+mn-lt"/>
                <a:ea typeface="+mn-ea"/>
                <a:cs typeface="+mn-cs"/>
              </a:rPr>
              <a:t>Relationships</a:t>
            </a:r>
          </a:p>
          <a:p>
            <a:pPr fontAlgn="t"/>
            <a:r>
              <a:rPr lang="en-GB" sz="1200" b="0" i="0" kern="1200" dirty="0">
                <a:solidFill>
                  <a:schemeClr val="tx1"/>
                </a:solidFill>
                <a:effectLst/>
                <a:latin typeface="+mn-lt"/>
                <a:ea typeface="+mn-ea"/>
                <a:cs typeface="+mn-cs"/>
              </a:rPr>
              <a:t>Changing how people, organisations and communities interact.</a:t>
            </a:r>
          </a:p>
          <a:p>
            <a:pPr fontAlgn="t"/>
            <a:r>
              <a:rPr lang="en-GB" sz="1200" b="1" i="0" kern="1200" dirty="0">
                <a:solidFill>
                  <a:schemeClr val="tx1"/>
                </a:solidFill>
                <a:effectLst/>
                <a:latin typeface="+mn-lt"/>
                <a:ea typeface="+mn-ea"/>
                <a:cs typeface="+mn-cs"/>
              </a:rPr>
              <a:t>Example</a:t>
            </a:r>
            <a:endParaRPr lang="en-GB" sz="1200" b="0" i="0" kern="1200" dirty="0">
              <a:solidFill>
                <a:schemeClr val="tx1"/>
              </a:solidFill>
              <a:effectLst/>
              <a:latin typeface="+mn-lt"/>
              <a:ea typeface="+mn-ea"/>
              <a:cs typeface="+mn-cs"/>
            </a:endParaRPr>
          </a:p>
          <a:p>
            <a:pPr lvl="0" fontAlgn="t"/>
            <a:r>
              <a:rPr lang="en-GB" sz="1200" b="0" i="0" kern="1200" dirty="0">
                <a:solidFill>
                  <a:schemeClr val="tx1"/>
                </a:solidFill>
                <a:effectLst/>
                <a:latin typeface="+mn-lt"/>
                <a:ea typeface="+mn-ea"/>
                <a:cs typeface="+mn-cs"/>
              </a:rPr>
              <a:t>Better collaboration between housing, health and social care.</a:t>
            </a:r>
          </a:p>
          <a:p>
            <a:pPr lvl="0" fontAlgn="t"/>
            <a:r>
              <a:rPr lang="en-GB" sz="1200" b="0" i="0" kern="1200" dirty="0">
                <a:solidFill>
                  <a:schemeClr val="tx1"/>
                </a:solidFill>
                <a:effectLst/>
                <a:latin typeface="+mn-lt"/>
                <a:ea typeface="+mn-ea"/>
                <a:cs typeface="+mn-cs"/>
              </a:rPr>
              <a:t>Co-production between professionals and citizens.</a:t>
            </a:r>
          </a:p>
          <a:p>
            <a:pPr fontAlgn="t"/>
            <a:r>
              <a:rPr lang="en-GB" sz="1200" b="0" i="0" kern="1200" dirty="0">
                <a:solidFill>
                  <a:schemeClr val="tx1"/>
                </a:solidFill>
                <a:effectLst/>
                <a:latin typeface="+mn-lt"/>
                <a:ea typeface="+mn-ea"/>
                <a:cs typeface="+mn-cs"/>
              </a:rPr>
              <a:t>✓ Often leads to more sustainable outcomes</a:t>
            </a:r>
          </a:p>
          <a:p>
            <a:pPr fontAlgn="t"/>
            <a:endParaRPr lang="en-GB" sz="1200" b="1" i="0" kern="1200" dirty="0">
              <a:solidFill>
                <a:schemeClr val="tx1"/>
              </a:solidFill>
              <a:effectLst/>
              <a:latin typeface="+mn-lt"/>
              <a:ea typeface="+mn-ea"/>
              <a:cs typeface="+mn-cs"/>
            </a:endParaRPr>
          </a:p>
          <a:p>
            <a:pPr fontAlgn="t"/>
            <a:r>
              <a:rPr lang="en-GB" sz="1200" b="1" i="0" kern="1200" dirty="0">
                <a:solidFill>
                  <a:schemeClr val="tx1"/>
                </a:solidFill>
                <a:effectLst/>
                <a:latin typeface="+mn-lt"/>
                <a:ea typeface="+mn-ea"/>
                <a:cs typeface="+mn-cs"/>
              </a:rPr>
              <a:t>Goals</a:t>
            </a:r>
          </a:p>
          <a:p>
            <a:pPr fontAlgn="t"/>
            <a:r>
              <a:rPr lang="en-GB" sz="1200" b="0" i="0" kern="1200" dirty="0">
                <a:solidFill>
                  <a:schemeClr val="tx1"/>
                </a:solidFill>
                <a:effectLst/>
                <a:latin typeface="+mn-lt"/>
                <a:ea typeface="+mn-ea"/>
                <a:cs typeface="+mn-cs"/>
              </a:rPr>
              <a:t>Changing what the system is trying to achieve.</a:t>
            </a:r>
          </a:p>
          <a:p>
            <a:pPr fontAlgn="t"/>
            <a:r>
              <a:rPr lang="en-GB" sz="1200" b="1" i="0" kern="1200" dirty="0">
                <a:solidFill>
                  <a:schemeClr val="tx1"/>
                </a:solidFill>
                <a:effectLst/>
                <a:latin typeface="+mn-lt"/>
                <a:ea typeface="+mn-ea"/>
                <a:cs typeface="+mn-cs"/>
              </a:rPr>
              <a:t>Example</a:t>
            </a:r>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Old Goal:</a:t>
            </a:r>
          </a:p>
          <a:p>
            <a:pPr lvl="0" fontAlgn="t"/>
            <a:r>
              <a:rPr lang="en-GB" sz="1200" b="0" i="0" kern="1200" dirty="0">
                <a:solidFill>
                  <a:schemeClr val="tx1"/>
                </a:solidFill>
                <a:effectLst/>
                <a:latin typeface="+mn-lt"/>
                <a:ea typeface="+mn-ea"/>
                <a:cs typeface="+mn-cs"/>
              </a:rPr>
              <a:t>Manage homelessness</a:t>
            </a:r>
          </a:p>
          <a:p>
            <a:pPr fontAlgn="t"/>
            <a:r>
              <a:rPr lang="en-GB" sz="1200" b="0" i="0" kern="1200" dirty="0">
                <a:solidFill>
                  <a:schemeClr val="tx1"/>
                </a:solidFill>
                <a:effectLst/>
                <a:latin typeface="+mn-lt"/>
                <a:ea typeface="+mn-ea"/>
                <a:cs typeface="+mn-cs"/>
              </a:rPr>
              <a:t>New Goal:</a:t>
            </a:r>
          </a:p>
          <a:p>
            <a:pPr lvl="0" fontAlgn="t"/>
            <a:r>
              <a:rPr lang="en-GB" sz="1200" b="0" i="0" kern="1200" dirty="0">
                <a:solidFill>
                  <a:schemeClr val="tx1"/>
                </a:solidFill>
                <a:effectLst/>
                <a:latin typeface="+mn-lt"/>
                <a:ea typeface="+mn-ea"/>
                <a:cs typeface="+mn-cs"/>
              </a:rPr>
              <a:t>Prevent homelessness</a:t>
            </a:r>
          </a:p>
          <a:p>
            <a:pPr fontAlgn="t"/>
            <a:r>
              <a:rPr lang="en-GB" sz="1200" b="0" i="0" kern="1200" dirty="0">
                <a:solidFill>
                  <a:schemeClr val="tx1"/>
                </a:solidFill>
                <a:effectLst/>
                <a:latin typeface="+mn-lt"/>
                <a:ea typeface="+mn-ea"/>
                <a:cs typeface="+mn-cs"/>
              </a:rPr>
              <a:t>✓ Creates transformational change</a:t>
            </a:r>
          </a:p>
          <a:p>
            <a:endParaRPr lang="en-US" dirty="0"/>
          </a:p>
          <a:p>
            <a:pPr fontAlgn="t"/>
            <a:r>
              <a:rPr lang="en-GB" sz="1200" b="1" i="0" kern="1200" dirty="0">
                <a:solidFill>
                  <a:schemeClr val="tx1"/>
                </a:solidFill>
                <a:effectLst/>
                <a:latin typeface="+mn-lt"/>
                <a:ea typeface="+mn-ea"/>
                <a:cs typeface="+mn-cs"/>
              </a:rPr>
              <a:t>Mindsets</a:t>
            </a:r>
          </a:p>
          <a:p>
            <a:pPr fontAlgn="t"/>
            <a:r>
              <a:rPr lang="en-GB" sz="1200" b="0" i="0" kern="1200" dirty="0">
                <a:solidFill>
                  <a:schemeClr val="tx1"/>
                </a:solidFill>
                <a:effectLst/>
                <a:latin typeface="+mn-lt"/>
                <a:ea typeface="+mn-ea"/>
                <a:cs typeface="+mn-cs"/>
              </a:rPr>
              <a:t>Changing underlying beliefs, assumptions and values.</a:t>
            </a:r>
          </a:p>
          <a:p>
            <a:pPr fontAlgn="t"/>
            <a:r>
              <a:rPr lang="en-GB" sz="1200" b="1" i="0" kern="1200" dirty="0">
                <a:solidFill>
                  <a:schemeClr val="tx1"/>
                </a:solidFill>
                <a:effectLst/>
                <a:latin typeface="+mn-lt"/>
                <a:ea typeface="+mn-ea"/>
                <a:cs typeface="+mn-cs"/>
              </a:rPr>
              <a:t>Example</a:t>
            </a:r>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Old Mindset:</a:t>
            </a:r>
          </a:p>
          <a:p>
            <a:pPr lvl="0" fontAlgn="t"/>
            <a:r>
              <a:rPr lang="en-GB" sz="1200" b="0" i="0" kern="1200" dirty="0">
                <a:solidFill>
                  <a:schemeClr val="tx1"/>
                </a:solidFill>
                <a:effectLst/>
                <a:latin typeface="+mn-lt"/>
                <a:ea typeface="+mn-ea"/>
                <a:cs typeface="+mn-cs"/>
              </a:rPr>
              <a:t>People are the problem</a:t>
            </a:r>
          </a:p>
          <a:p>
            <a:pPr fontAlgn="t"/>
            <a:r>
              <a:rPr lang="en-GB" sz="1200" b="0" i="0" kern="1200" dirty="0">
                <a:solidFill>
                  <a:schemeClr val="tx1"/>
                </a:solidFill>
                <a:effectLst/>
                <a:latin typeface="+mn-lt"/>
                <a:ea typeface="+mn-ea"/>
                <a:cs typeface="+mn-cs"/>
              </a:rPr>
              <a:t>New Mindset:</a:t>
            </a:r>
          </a:p>
          <a:p>
            <a:pPr lvl="0" fontAlgn="t"/>
            <a:r>
              <a:rPr lang="en-GB" sz="1200" b="0" i="0" kern="1200" dirty="0">
                <a:solidFill>
                  <a:schemeClr val="tx1"/>
                </a:solidFill>
                <a:effectLst/>
                <a:latin typeface="+mn-lt"/>
                <a:ea typeface="+mn-ea"/>
                <a:cs typeface="+mn-cs"/>
              </a:rPr>
              <a:t>The system may be creating barriers</a:t>
            </a:r>
          </a:p>
          <a:p>
            <a:pPr fontAlgn="t"/>
            <a:r>
              <a:rPr lang="en-GB" sz="1200" b="0" i="0" kern="1200" dirty="0">
                <a:solidFill>
                  <a:schemeClr val="tx1"/>
                </a:solidFill>
                <a:effectLst/>
                <a:latin typeface="+mn-lt"/>
                <a:ea typeface="+mn-ea"/>
                <a:cs typeface="+mn-cs"/>
              </a:rPr>
              <a:t>✓ Often the most powerful leverage point</a:t>
            </a:r>
          </a:p>
          <a:p>
            <a:endParaRPr lang="en-US" dirty="0"/>
          </a:p>
        </p:txBody>
      </p:sp>
      <p:sp>
        <p:nvSpPr>
          <p:cNvPr id="4" name="Slide Number Placeholder 3">
            <a:extLst>
              <a:ext uri="{FF2B5EF4-FFF2-40B4-BE49-F238E27FC236}">
                <a16:creationId xmlns:a16="http://schemas.microsoft.com/office/drawing/2014/main" id="{27F12425-3183-A186-6047-D87AC6890CDE}"/>
              </a:ext>
            </a:extLst>
          </p:cNvPr>
          <p:cNvSpPr>
            <a:spLocks noGrp="1"/>
          </p:cNvSpPr>
          <p:nvPr>
            <p:ph type="sldNum" sz="quarter" idx="5"/>
          </p:nvPr>
        </p:nvSpPr>
        <p:spPr/>
        <p:txBody>
          <a:bodyPr/>
          <a:lstStyle/>
          <a:p>
            <a:fld id="{166B352B-CE58-8244-A246-7FE01DB8FCC2}" type="slidenum">
              <a:rPr lang="en-US" smtClean="0"/>
              <a:t>12</a:t>
            </a:fld>
            <a:endParaRPr lang="en-US"/>
          </a:p>
        </p:txBody>
      </p:sp>
    </p:spTree>
    <p:extLst>
      <p:ext uri="{BB962C8B-B14F-4D97-AF65-F5344CB8AC3E}">
        <p14:creationId xmlns:p14="http://schemas.microsoft.com/office/powerpoint/2010/main" val="16152944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534625-095D-7CD7-40DA-8D06C0B238A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198AA99-3EF0-42F4-F229-10871FB0DB4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6BF66BF-9EEB-B769-9F8A-C3E12C83DA1A}"/>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Systems change is not simply about doing more. It is about intervening at the right place. The most effective social innovations often challenge the goals and assumptions that shape the system itself.</a:t>
            </a:r>
          </a:p>
          <a:p>
            <a:endParaRPr lang="en-US" dirty="0"/>
          </a:p>
        </p:txBody>
      </p:sp>
      <p:sp>
        <p:nvSpPr>
          <p:cNvPr id="4" name="Slide Number Placeholder 3">
            <a:extLst>
              <a:ext uri="{FF2B5EF4-FFF2-40B4-BE49-F238E27FC236}">
                <a16:creationId xmlns:a16="http://schemas.microsoft.com/office/drawing/2014/main" id="{3AE19F8B-C18A-E69A-DA8A-B16FA4DAEDA0}"/>
              </a:ext>
            </a:extLst>
          </p:cNvPr>
          <p:cNvSpPr>
            <a:spLocks noGrp="1"/>
          </p:cNvSpPr>
          <p:nvPr>
            <p:ph type="sldNum" sz="quarter" idx="5"/>
          </p:nvPr>
        </p:nvSpPr>
        <p:spPr/>
        <p:txBody>
          <a:bodyPr/>
          <a:lstStyle/>
          <a:p>
            <a:fld id="{166B352B-CE58-8244-A246-7FE01DB8FCC2}" type="slidenum">
              <a:rPr lang="en-US" smtClean="0"/>
              <a:t>13</a:t>
            </a:fld>
            <a:endParaRPr lang="en-US"/>
          </a:p>
        </p:txBody>
      </p:sp>
    </p:spTree>
    <p:extLst>
      <p:ext uri="{BB962C8B-B14F-4D97-AF65-F5344CB8AC3E}">
        <p14:creationId xmlns:p14="http://schemas.microsoft.com/office/powerpoint/2010/main" val="159050385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17356B-21D1-DE92-675D-2E1CB41A0C2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CB6E74D-8796-BA1F-4187-B1D10212048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06BBF93-65FB-44ED-5499-35BADF50BDD0}"/>
              </a:ext>
            </a:extLst>
          </p:cNvPr>
          <p:cNvSpPr>
            <a:spLocks noGrp="1"/>
          </p:cNvSpPr>
          <p:nvPr>
            <p:ph type="body" idx="1"/>
          </p:nvPr>
        </p:nvSpPr>
        <p:spPr/>
        <p:txBody>
          <a:bodyPr/>
          <a:lstStyle/>
          <a:p>
            <a:r>
              <a:rPr lang="en-US" dirty="0"/>
              <a:t>Each stakeholder/voice may value different outcomes.</a:t>
            </a:r>
          </a:p>
          <a:p>
            <a:endParaRPr lang="en-US" dirty="0"/>
          </a:p>
          <a:p>
            <a:r>
              <a:rPr lang="en-US" dirty="0"/>
              <a:t>So a key question to ask is…</a:t>
            </a:r>
          </a:p>
        </p:txBody>
      </p:sp>
      <p:sp>
        <p:nvSpPr>
          <p:cNvPr id="4" name="Slide Number Placeholder 3">
            <a:extLst>
              <a:ext uri="{FF2B5EF4-FFF2-40B4-BE49-F238E27FC236}">
                <a16:creationId xmlns:a16="http://schemas.microsoft.com/office/drawing/2014/main" id="{F7CFCD66-0B1C-5092-E872-78BEC6B68F1C}"/>
              </a:ext>
            </a:extLst>
          </p:cNvPr>
          <p:cNvSpPr>
            <a:spLocks noGrp="1"/>
          </p:cNvSpPr>
          <p:nvPr>
            <p:ph type="sldNum" sz="quarter" idx="5"/>
          </p:nvPr>
        </p:nvSpPr>
        <p:spPr/>
        <p:txBody>
          <a:bodyPr/>
          <a:lstStyle/>
          <a:p>
            <a:fld id="{166B352B-CE58-8244-A246-7FE01DB8FCC2}" type="slidenum">
              <a:rPr lang="en-US" smtClean="0"/>
              <a:t>14</a:t>
            </a:fld>
            <a:endParaRPr lang="en-US"/>
          </a:p>
        </p:txBody>
      </p:sp>
    </p:spTree>
    <p:extLst>
      <p:ext uri="{BB962C8B-B14F-4D97-AF65-F5344CB8AC3E}">
        <p14:creationId xmlns:p14="http://schemas.microsoft.com/office/powerpoint/2010/main" val="3239229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F32348-B71D-2A8C-CF04-EA1D3530388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4F106E8-0A30-7AC0-680E-AC2D3DAA596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9AE1C3A-C5AD-C37E-8E91-510F592F2F85}"/>
              </a:ext>
            </a:extLst>
          </p:cNvPr>
          <p:cNvSpPr>
            <a:spLocks noGrp="1"/>
          </p:cNvSpPr>
          <p:nvPr>
            <p:ph type="body" idx="1"/>
          </p:nvPr>
        </p:nvSpPr>
        <p:spPr/>
        <p:txBody>
          <a:bodyPr/>
          <a:lstStyle/>
          <a:p>
            <a:r>
              <a:rPr lang="en-US" dirty="0"/>
              <a:t>Value is not objective, it is negotiated, challenged, and shaped by power, voice and participation</a:t>
            </a:r>
          </a:p>
        </p:txBody>
      </p:sp>
      <p:sp>
        <p:nvSpPr>
          <p:cNvPr id="4" name="Slide Number Placeholder 3">
            <a:extLst>
              <a:ext uri="{FF2B5EF4-FFF2-40B4-BE49-F238E27FC236}">
                <a16:creationId xmlns:a16="http://schemas.microsoft.com/office/drawing/2014/main" id="{635A5ECC-7B08-C41D-7B75-BEFAC8BD4B4D}"/>
              </a:ext>
            </a:extLst>
          </p:cNvPr>
          <p:cNvSpPr>
            <a:spLocks noGrp="1"/>
          </p:cNvSpPr>
          <p:nvPr>
            <p:ph type="sldNum" sz="quarter" idx="5"/>
          </p:nvPr>
        </p:nvSpPr>
        <p:spPr/>
        <p:txBody>
          <a:bodyPr/>
          <a:lstStyle/>
          <a:p>
            <a:fld id="{166B352B-CE58-8244-A246-7FE01DB8FCC2}" type="slidenum">
              <a:rPr lang="en-US" smtClean="0"/>
              <a:t>15</a:t>
            </a:fld>
            <a:endParaRPr lang="en-US"/>
          </a:p>
        </p:txBody>
      </p:sp>
    </p:spTree>
    <p:extLst>
      <p:ext uri="{BB962C8B-B14F-4D97-AF65-F5344CB8AC3E}">
        <p14:creationId xmlns:p14="http://schemas.microsoft.com/office/powerpoint/2010/main" val="2971519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10/14/2026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9698667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10/14/2026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570851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10/14/2026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4560987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smtClean="0"/>
              <a:t>10/14/2026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4431664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smtClean="0"/>
              <a:t>10/14/2026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5194106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smtClean="0"/>
              <a:t>10/14/2026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9057394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smtClean="0"/>
              <a:t>10/14/2026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5661147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10/14/2026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506866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10/14/2026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9489669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10/14/2026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8278488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10/14/2026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9171681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3" y="1516013"/>
            <a:ext cx="5173716" cy="3607785"/>
          </a:xfrm>
          <a:prstGeom prst="rect">
            <a:avLst/>
          </a:prstGeom>
        </p:spPr>
        <p:txBody>
          <a:bodyPr/>
          <a:lstStyle>
            <a:lvl1pPr>
              <a:defRPr sz="1406">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9164647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838200" y="365129"/>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838200" y="6356355"/>
            <a:ext cx="2743200" cy="365125"/>
          </a:xfrm>
          <a:prstGeom prst="rect">
            <a:avLst/>
          </a:prstGeom>
        </p:spPr>
        <p:txBody>
          <a:bodyPr/>
          <a:lstStyle/>
          <a:p>
            <a:fld id="{9C64F3F4-CE19-49F8-9EF4-FF4EE52031C2}" type="datetimeFigureOut">
              <a:rPr lang="en-GB" smtClean="0"/>
              <a:t>14/10/2026</a:t>
            </a:fld>
            <a:endParaRPr lang="en-GB" dirty="0"/>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4038600" y="6356355"/>
            <a:ext cx="4114800" cy="365125"/>
          </a:xfrm>
          <a:prstGeom prst="rect">
            <a:avLst/>
          </a:prstGeom>
        </p:spPr>
        <p:txBody>
          <a:bodyPr/>
          <a:lstStyle/>
          <a:p>
            <a:endParaRPr lang="en-GB" dirty="0"/>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8610600" y="6356355"/>
            <a:ext cx="2743200" cy="365125"/>
          </a:xfrm>
          <a:prstGeom prst="rect">
            <a:avLst/>
          </a:prstGeo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33383658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2C817-988D-4229-A8FE-68154DB629E0}"/>
              </a:ext>
            </a:extLst>
          </p:cNvPr>
          <p:cNvSpPr>
            <a:spLocks noGrp="1"/>
          </p:cNvSpPr>
          <p:nvPr>
            <p:ph type="ctrTitle"/>
          </p:nvPr>
        </p:nvSpPr>
        <p:spPr>
          <a:xfrm>
            <a:off x="1524000" y="1122363"/>
            <a:ext cx="9144000" cy="2387600"/>
          </a:xfrm>
        </p:spPr>
        <p:txBody>
          <a:bodyPr anchor="b"/>
          <a:lstStyle>
            <a:lvl1pPr algn="ctr">
              <a:defRPr sz="3375"/>
            </a:lvl1pPr>
          </a:lstStyle>
          <a:p>
            <a:r>
              <a:rPr lang="en-US"/>
              <a:t>Click to edit Master title style</a:t>
            </a:r>
            <a:endParaRPr lang="en-GB"/>
          </a:p>
        </p:txBody>
      </p:sp>
      <p:sp>
        <p:nvSpPr>
          <p:cNvPr id="3" name="Subtitle 2">
            <a:extLst>
              <a:ext uri="{FF2B5EF4-FFF2-40B4-BE49-F238E27FC236}">
                <a16:creationId xmlns:a16="http://schemas.microsoft.com/office/drawing/2014/main" id="{68834AE9-8A5E-4DB5-96C3-EE385AA95DC5}"/>
              </a:ext>
            </a:extLst>
          </p:cNvPr>
          <p:cNvSpPr>
            <a:spLocks noGrp="1"/>
          </p:cNvSpPr>
          <p:nvPr>
            <p:ph type="subTitle" idx="1"/>
          </p:nvPr>
        </p:nvSpPr>
        <p:spPr>
          <a:xfrm>
            <a:off x="1524000" y="3602038"/>
            <a:ext cx="9144000" cy="1655762"/>
          </a:xfrm>
        </p:spPr>
        <p:txBody>
          <a:bodyPr/>
          <a:lstStyle>
            <a:lvl1pPr marL="0" indent="0" algn="ctr">
              <a:buNone/>
              <a:defRPr sz="1350"/>
            </a:lvl1pPr>
            <a:lvl2pPr marL="257175" indent="0" algn="ctr">
              <a:buNone/>
              <a:defRPr sz="1125"/>
            </a:lvl2pPr>
            <a:lvl3pPr marL="514350" indent="0" algn="ctr">
              <a:buNone/>
              <a:defRPr sz="1013"/>
            </a:lvl3pPr>
            <a:lvl4pPr marL="771525" indent="0" algn="ctr">
              <a:buNone/>
              <a:defRPr sz="900"/>
            </a:lvl4pPr>
            <a:lvl5pPr marL="1028700" indent="0" algn="ctr">
              <a:buNone/>
              <a:defRPr sz="900"/>
            </a:lvl5pPr>
            <a:lvl6pPr marL="1285875" indent="0" algn="ctr">
              <a:buNone/>
              <a:defRPr sz="900"/>
            </a:lvl6pPr>
            <a:lvl7pPr marL="1543050" indent="0" algn="ctr">
              <a:buNone/>
              <a:defRPr sz="900"/>
            </a:lvl7pPr>
            <a:lvl8pPr marL="1800225" indent="0" algn="ctr">
              <a:buNone/>
              <a:defRPr sz="900"/>
            </a:lvl8pPr>
            <a:lvl9pPr marL="2057400" indent="0" algn="ctr">
              <a:buNone/>
              <a:defRPr sz="9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FEBBFFE-9FA3-479C-AAB0-DBBEBE06DF02}"/>
              </a:ext>
            </a:extLst>
          </p:cNvPr>
          <p:cNvSpPr>
            <a:spLocks noGrp="1"/>
          </p:cNvSpPr>
          <p:nvPr>
            <p:ph type="dt" sz="half" idx="10"/>
          </p:nvPr>
        </p:nvSpPr>
        <p:spPr/>
        <p:txBody>
          <a:bodyPr/>
          <a:lstStyle/>
          <a:p>
            <a:fld id="{9C64F3F4-CE19-49F8-9EF4-FF4EE52031C2}" type="datetimeFigureOut">
              <a:rPr lang="en-GB" smtClean="0"/>
              <a:t>14/10/2026</a:t>
            </a:fld>
            <a:endParaRPr lang="en-GB" dirty="0"/>
          </a:p>
        </p:txBody>
      </p:sp>
      <p:sp>
        <p:nvSpPr>
          <p:cNvPr id="5" name="Footer Placeholder 4">
            <a:extLst>
              <a:ext uri="{FF2B5EF4-FFF2-40B4-BE49-F238E27FC236}">
                <a16:creationId xmlns:a16="http://schemas.microsoft.com/office/drawing/2014/main" id="{FA53C436-C658-4DA4-A5CD-FFB22E02256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543398B-39F1-4F9B-B06E-852DD7AD9969}"/>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422949214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A5AF0-D1D2-4129-BD44-FFA7B70B4B6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6EBF29-FBC8-4E88-A092-25BFADD6C4E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7ECCFAF-F1D8-4AF8-A191-E938EE22C1F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C62D109-2283-42BE-A563-0ED1A6174D25}"/>
              </a:ext>
            </a:extLst>
          </p:cNvPr>
          <p:cNvSpPr>
            <a:spLocks noGrp="1"/>
          </p:cNvSpPr>
          <p:nvPr>
            <p:ph type="dt" sz="half" idx="10"/>
          </p:nvPr>
        </p:nvSpPr>
        <p:spPr/>
        <p:txBody>
          <a:bodyPr/>
          <a:lstStyle/>
          <a:p>
            <a:fld id="{9C64F3F4-CE19-49F8-9EF4-FF4EE52031C2}" type="datetimeFigureOut">
              <a:rPr lang="en-GB" smtClean="0"/>
              <a:t>14/10/2026</a:t>
            </a:fld>
            <a:endParaRPr lang="en-GB" dirty="0"/>
          </a:p>
        </p:txBody>
      </p:sp>
      <p:sp>
        <p:nvSpPr>
          <p:cNvPr id="6" name="Footer Placeholder 5">
            <a:extLst>
              <a:ext uri="{FF2B5EF4-FFF2-40B4-BE49-F238E27FC236}">
                <a16:creationId xmlns:a16="http://schemas.microsoft.com/office/drawing/2014/main" id="{6CFD865B-3B67-4C35-A127-69903EF88D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5A2BBD-E859-4409-B8E3-A37B98935138}"/>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07062038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8"/>
            <a:ext cx="103632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911424" y="2492901"/>
            <a:ext cx="103632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14/10/2026</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6778730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90553" y="103188"/>
            <a:ext cx="10991849" cy="131445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09600" y="1600201"/>
            <a:ext cx="53848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609600" y="6243638"/>
            <a:ext cx="2844800" cy="457200"/>
          </a:xfrm>
        </p:spPr>
        <p:txBody>
          <a:bodyPr/>
          <a:lstStyle>
            <a:lvl1pPr>
              <a:defRPr/>
            </a:lvl1pPr>
          </a:lstStyle>
          <a:p>
            <a:fld id="{9C64F3F4-CE19-49F8-9EF4-FF4EE52031C2}" type="datetimeFigureOut">
              <a:rPr lang="en-GB" smtClean="0"/>
              <a:pPr/>
              <a:t>14/10/2026</a:t>
            </a:fld>
            <a:endParaRPr lang="en-GB" dirty="0"/>
          </a:p>
        </p:txBody>
      </p:sp>
      <p:sp>
        <p:nvSpPr>
          <p:cNvPr id="6" name="Footer Placeholder 5"/>
          <p:cNvSpPr>
            <a:spLocks noGrp="1"/>
          </p:cNvSpPr>
          <p:nvPr>
            <p:ph type="ftr" sz="quarter" idx="11"/>
          </p:nvPr>
        </p:nvSpPr>
        <p:spPr>
          <a:xfrm>
            <a:off x="4165600" y="6248400"/>
            <a:ext cx="3860800" cy="457200"/>
          </a:xfrm>
        </p:spPr>
        <p:txBody>
          <a:bodyPr/>
          <a:lstStyle>
            <a:lvl1pPr>
              <a:defRPr/>
            </a:lvl1pPr>
          </a:lstStyle>
          <a:p>
            <a:pPr>
              <a:defRPr/>
            </a:pPr>
            <a:endParaRPr lang="en-GB" altLang="en-US"/>
          </a:p>
        </p:txBody>
      </p:sp>
      <p:sp>
        <p:nvSpPr>
          <p:cNvPr id="7" name="Slide Number Placeholder 6"/>
          <p:cNvSpPr>
            <a:spLocks noGrp="1"/>
          </p:cNvSpPr>
          <p:nvPr>
            <p:ph type="sldNum" sz="quarter" idx="12"/>
          </p:nvPr>
        </p:nvSpPr>
        <p:spPr>
          <a:xfrm>
            <a:off x="8737600" y="6243638"/>
            <a:ext cx="2844800" cy="457200"/>
          </a:xfrm>
        </p:spPr>
        <p:txBody>
          <a:bodyPr/>
          <a:lstStyle>
            <a:lvl1pPr>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6649522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15.xml"/><Relationship Id="rId7" Type="http://schemas.openxmlformats.org/officeDocument/2006/relationships/image" Target="../media/image2.jpeg"/><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theme" Target="../theme/theme2.xml"/><Relationship Id="rId5" Type="http://schemas.openxmlformats.org/officeDocument/2006/relationships/slideLayout" Target="../slideLayouts/slideLayout17.xml"/><Relationship Id="rId4" Type="http://schemas.openxmlformats.org/officeDocument/2006/relationships/slideLayout" Target="../slideLayouts/slideLayout1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10/14/2026</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pic>
        <p:nvPicPr>
          <p:cNvPr id="7" name="Picture 6" descr="A picture containing text, sky, outdoor, sign&#10;&#10;Description automatically generated">
            <a:extLst>
              <a:ext uri="{FF2B5EF4-FFF2-40B4-BE49-F238E27FC236}">
                <a16:creationId xmlns:a16="http://schemas.microsoft.com/office/drawing/2014/main" id="{E6625B1C-8207-489C-A363-42AF003D0C64}"/>
              </a:ext>
            </a:extLst>
          </p:cNvPr>
          <p:cNvPicPr>
            <a:picLocks noChangeAspect="1"/>
          </p:cNvPicPr>
          <p:nvPr userDrawn="1"/>
        </p:nvPicPr>
        <p:blipFill>
          <a:blip r:embed="rId14"/>
          <a:stretch>
            <a:fillRect/>
          </a:stretch>
        </p:blipFill>
        <p:spPr>
          <a:xfrm>
            <a:off x="0" y="0"/>
            <a:ext cx="12192000" cy="6858000"/>
          </a:xfrm>
          <a:prstGeom prst="rect">
            <a:avLst/>
          </a:prstGeom>
        </p:spPr>
      </p:pic>
    </p:spTree>
    <p:extLst>
      <p:ext uri="{BB962C8B-B14F-4D97-AF65-F5344CB8AC3E}">
        <p14:creationId xmlns:p14="http://schemas.microsoft.com/office/powerpoint/2010/main" val="60132691"/>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7">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49185519"/>
      </p:ext>
    </p:extLst>
  </p:cSld>
  <p:clrMap bg1="lt1" tx1="dk1" bg2="lt2" tx2="dk2" accent1="accent1" accent2="accent2" accent3="accent3" accent4="accent4" accent5="accent5" accent6="accent6" hlink="hlink" folHlink="folHlink"/>
  <p:sldLayoutIdLst>
    <p:sldLayoutId id="2147483698" r:id="rId1"/>
    <p:sldLayoutId id="2147483699" r:id="rId2"/>
    <p:sldLayoutId id="2147483700" r:id="rId3"/>
    <p:sldLayoutId id="2147483701" r:id="rId4"/>
    <p:sldLayoutId id="2147483702" r:id="rId5"/>
  </p:sldLayoutIdLst>
  <p:txStyles>
    <p:titleStyle>
      <a:lvl1pPr algn="l" defTabSz="514350" rtl="0" eaLnBrk="1" latinLnBrk="0" hangingPunct="1">
        <a:lnSpc>
          <a:spcPct val="90000"/>
        </a:lnSpc>
        <a:spcBef>
          <a:spcPct val="0"/>
        </a:spcBef>
        <a:buNone/>
        <a:defRPr sz="2475" kern="1200">
          <a:solidFill>
            <a:schemeClr val="tx1"/>
          </a:solidFill>
          <a:latin typeface="+mj-lt"/>
          <a:ea typeface="+mj-ea"/>
          <a:cs typeface="+mj-cs"/>
        </a:defRPr>
      </a:lvl1pPr>
    </p:titleStyle>
    <p:bodyStyle>
      <a:lvl1pPr marL="128588" indent="-128588" algn="l" defTabSz="514350" rtl="0" eaLnBrk="1" latinLnBrk="0" hangingPunct="1">
        <a:lnSpc>
          <a:spcPct val="90000"/>
        </a:lnSpc>
        <a:spcBef>
          <a:spcPts val="563"/>
        </a:spcBef>
        <a:buFont typeface="Arial" panose="020B0604020202020204" pitchFamily="34" charset="0"/>
        <a:buChar char="•"/>
        <a:defRPr sz="1575" kern="1200">
          <a:solidFill>
            <a:schemeClr val="tx1"/>
          </a:solidFill>
          <a:latin typeface="+mn-lt"/>
          <a:ea typeface="+mn-ea"/>
          <a:cs typeface="+mn-cs"/>
        </a:defRPr>
      </a:lvl1pPr>
      <a:lvl2pPr marL="385763" indent="-128588" algn="l" defTabSz="514350" rtl="0" eaLnBrk="1" latinLnBrk="0" hangingPunct="1">
        <a:lnSpc>
          <a:spcPct val="90000"/>
        </a:lnSpc>
        <a:spcBef>
          <a:spcPts val="281"/>
        </a:spcBef>
        <a:buFont typeface="Arial" panose="020B0604020202020204" pitchFamily="34" charset="0"/>
        <a:buChar char="•"/>
        <a:defRPr sz="1350" kern="1200">
          <a:solidFill>
            <a:schemeClr val="tx1"/>
          </a:solidFill>
          <a:latin typeface="+mn-lt"/>
          <a:ea typeface="+mn-ea"/>
          <a:cs typeface="+mn-cs"/>
        </a:defRPr>
      </a:lvl2pPr>
      <a:lvl3pPr marL="642938" indent="-128588" algn="l" defTabSz="514350" rtl="0" eaLnBrk="1" latinLnBrk="0" hangingPunct="1">
        <a:lnSpc>
          <a:spcPct val="90000"/>
        </a:lnSpc>
        <a:spcBef>
          <a:spcPts val="281"/>
        </a:spcBef>
        <a:buFont typeface="Arial" panose="020B0604020202020204" pitchFamily="34" charset="0"/>
        <a:buChar char="•"/>
        <a:defRPr sz="1125" kern="1200">
          <a:solidFill>
            <a:schemeClr val="tx1"/>
          </a:solidFill>
          <a:latin typeface="+mn-lt"/>
          <a:ea typeface="+mn-ea"/>
          <a:cs typeface="+mn-cs"/>
        </a:defRPr>
      </a:lvl3pPr>
      <a:lvl4pPr marL="9001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4pPr>
      <a:lvl5pPr marL="11572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5pPr>
      <a:lvl6pPr marL="141446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6pPr>
      <a:lvl7pPr marL="167163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7pPr>
      <a:lvl8pPr marL="19288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8pPr>
      <a:lvl9pPr marL="21859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9pPr>
    </p:bodyStyle>
    <p:otherStyle>
      <a:defPPr>
        <a:defRPr lang="en-US"/>
      </a:defPPr>
      <a:lvl1pPr marL="0" algn="l" defTabSz="514350" rtl="0" eaLnBrk="1" latinLnBrk="0" hangingPunct="1">
        <a:defRPr sz="1013" kern="1200">
          <a:solidFill>
            <a:schemeClr val="tx1"/>
          </a:solidFill>
          <a:latin typeface="+mn-lt"/>
          <a:ea typeface="+mn-ea"/>
          <a:cs typeface="+mn-cs"/>
        </a:defRPr>
      </a:lvl1pPr>
      <a:lvl2pPr marL="257175" algn="l" defTabSz="514350" rtl="0" eaLnBrk="1" latinLnBrk="0" hangingPunct="1">
        <a:defRPr sz="1013" kern="1200">
          <a:solidFill>
            <a:schemeClr val="tx1"/>
          </a:solidFill>
          <a:latin typeface="+mn-lt"/>
          <a:ea typeface="+mn-ea"/>
          <a:cs typeface="+mn-cs"/>
        </a:defRPr>
      </a:lvl2pPr>
      <a:lvl3pPr marL="514350" algn="l" defTabSz="514350" rtl="0" eaLnBrk="1" latinLnBrk="0" hangingPunct="1">
        <a:defRPr sz="1013" kern="1200">
          <a:solidFill>
            <a:schemeClr val="tx1"/>
          </a:solidFill>
          <a:latin typeface="+mn-lt"/>
          <a:ea typeface="+mn-ea"/>
          <a:cs typeface="+mn-cs"/>
        </a:defRPr>
      </a:lvl3pPr>
      <a:lvl4pPr marL="771525" algn="l" defTabSz="514350" rtl="0" eaLnBrk="1" latinLnBrk="0" hangingPunct="1">
        <a:defRPr sz="1013" kern="1200">
          <a:solidFill>
            <a:schemeClr val="tx1"/>
          </a:solidFill>
          <a:latin typeface="+mn-lt"/>
          <a:ea typeface="+mn-ea"/>
          <a:cs typeface="+mn-cs"/>
        </a:defRPr>
      </a:lvl4pPr>
      <a:lvl5pPr marL="1028700" algn="l" defTabSz="514350" rtl="0" eaLnBrk="1" latinLnBrk="0" hangingPunct="1">
        <a:defRPr sz="1013" kern="1200">
          <a:solidFill>
            <a:schemeClr val="tx1"/>
          </a:solidFill>
          <a:latin typeface="+mn-lt"/>
          <a:ea typeface="+mn-ea"/>
          <a:cs typeface="+mn-cs"/>
        </a:defRPr>
      </a:lvl5pPr>
      <a:lvl6pPr marL="1285875" algn="l" defTabSz="514350" rtl="0" eaLnBrk="1" latinLnBrk="0" hangingPunct="1">
        <a:defRPr sz="1013" kern="1200">
          <a:solidFill>
            <a:schemeClr val="tx1"/>
          </a:solidFill>
          <a:latin typeface="+mn-lt"/>
          <a:ea typeface="+mn-ea"/>
          <a:cs typeface="+mn-cs"/>
        </a:defRPr>
      </a:lvl6pPr>
      <a:lvl7pPr marL="1543050" algn="l" defTabSz="514350" rtl="0" eaLnBrk="1" latinLnBrk="0" hangingPunct="1">
        <a:defRPr sz="1013" kern="1200">
          <a:solidFill>
            <a:schemeClr val="tx1"/>
          </a:solidFill>
          <a:latin typeface="+mn-lt"/>
          <a:ea typeface="+mn-ea"/>
          <a:cs typeface="+mn-cs"/>
        </a:defRPr>
      </a:lvl7pPr>
      <a:lvl8pPr marL="1800225" algn="l" defTabSz="514350" rtl="0" eaLnBrk="1" latinLnBrk="0" hangingPunct="1">
        <a:defRPr sz="1013" kern="1200">
          <a:solidFill>
            <a:schemeClr val="tx1"/>
          </a:solidFill>
          <a:latin typeface="+mn-lt"/>
          <a:ea typeface="+mn-ea"/>
          <a:cs typeface="+mn-cs"/>
        </a:defRPr>
      </a:lvl8pPr>
      <a:lvl9pPr marL="2057400" algn="l" defTabSz="514350" rtl="0" eaLnBrk="1" latinLnBrk="0" hangingPunct="1">
        <a:defRPr sz="101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13.xml"/><Relationship Id="rId5" Type="http://schemas.openxmlformats.org/officeDocument/2006/relationships/image" Target="../media/image8.jpeg"/><Relationship Id="rId4" Type="http://schemas.openxmlformats.org/officeDocument/2006/relationships/image" Target="../media/image7.jpeg"/></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651EB77-20F7-46E6-B3C4-8AAFCDB63936}"/>
              </a:ext>
            </a:extLst>
          </p:cNvPr>
          <p:cNvSpPr>
            <a:spLocks noGrp="1"/>
          </p:cNvSpPr>
          <p:nvPr>
            <p:ph type="title"/>
          </p:nvPr>
        </p:nvSpPr>
        <p:spPr>
          <a:xfrm>
            <a:off x="387032" y="1950403"/>
            <a:ext cx="5465127" cy="3193097"/>
          </a:xfrm>
        </p:spPr>
        <p:txBody>
          <a:bodyPr>
            <a:noAutofit/>
          </a:bodyPr>
          <a:lstStyle/>
          <a:p>
            <a:pPr eaLnBrk="1" hangingPunct="1">
              <a:lnSpc>
                <a:spcPct val="150000"/>
              </a:lnSpc>
              <a:defRPr/>
            </a:pPr>
            <a:br>
              <a:rPr lang="en-GB" sz="2400" b="1" dirty="0">
                <a:ea typeface="Calibri" panose="020F0502020204030204" pitchFamily="34" charset="0"/>
              </a:rPr>
            </a:br>
            <a:br>
              <a:rPr lang="en-GB" altLang="en-US" sz="2400" dirty="0"/>
            </a:br>
            <a:br>
              <a:rPr lang="en-GB" altLang="en-US" sz="2400" dirty="0"/>
            </a:br>
            <a:r>
              <a:rPr lang="en-GB" altLang="en-US" sz="2400" dirty="0"/>
              <a:t>Module: BMSE5000D</a:t>
            </a:r>
            <a:br>
              <a:rPr lang="en-GB" altLang="en-US" sz="2400" dirty="0"/>
            </a:br>
            <a:r>
              <a:rPr lang="en-GB" sz="2400" dirty="0"/>
              <a:t>Design Thinking &amp; Co-Production</a:t>
            </a:r>
            <a:br>
              <a:rPr lang="en-GB" sz="2400" dirty="0"/>
            </a:br>
            <a:br>
              <a:rPr lang="en-GB" sz="2400" dirty="0"/>
            </a:br>
            <a:br>
              <a:rPr lang="en-GB" sz="2400" b="1" dirty="0"/>
            </a:br>
            <a:endParaRPr lang="en-GB" altLang="en-US" sz="2400" dirty="0"/>
          </a:p>
        </p:txBody>
      </p:sp>
    </p:spTree>
    <p:extLst>
      <p:ext uri="{BB962C8B-B14F-4D97-AF65-F5344CB8AC3E}">
        <p14:creationId xmlns:p14="http://schemas.microsoft.com/office/powerpoint/2010/main" val="1370600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C8F35DD7-30F2-4EBF-A015-C0DEF3DDEDD7}"/>
              </a:ext>
            </a:extLst>
          </p:cNvPr>
          <p:cNvSpPr>
            <a:spLocks noGrp="1"/>
          </p:cNvSpPr>
          <p:nvPr>
            <p:ph type="subTitle" idx="1"/>
          </p:nvPr>
        </p:nvSpPr>
        <p:spPr>
          <a:xfrm>
            <a:off x="1524000" y="4063116"/>
            <a:ext cx="9144000" cy="1449125"/>
          </a:xfrm>
        </p:spPr>
        <p:txBody>
          <a:bodyPr/>
          <a:lstStyle/>
          <a:p>
            <a:r>
              <a:rPr lang="en-GB" sz="4400" b="0" i="0" u="none" strike="noStrike" dirty="0">
                <a:solidFill>
                  <a:srgbClr val="FFFFFF"/>
                </a:solidFill>
                <a:effectLst/>
                <a:latin typeface="Calibri Light" panose="020F0302020204030204" pitchFamily="34" charset="0"/>
              </a:rPr>
              <a:t>Online Learning </a:t>
            </a:r>
            <a:r>
              <a:rPr lang="en-GB" sz="4400" b="0" i="0" dirty="0">
                <a:solidFill>
                  <a:srgbClr val="000000"/>
                </a:solidFill>
                <a:effectLst/>
                <a:latin typeface="Calibri Light" panose="020F0302020204030204" pitchFamily="34" charset="0"/>
              </a:rPr>
              <a:t>​</a:t>
            </a:r>
            <a:br>
              <a:rPr lang="en-GB" sz="4400" b="0" i="0" dirty="0">
                <a:solidFill>
                  <a:srgbClr val="000000"/>
                </a:solidFill>
                <a:effectLst/>
                <a:latin typeface="Calibri Light" panose="020F0302020204030204" pitchFamily="34" charset="0"/>
              </a:rPr>
            </a:br>
            <a:r>
              <a:rPr lang="en-GB" sz="4400" b="0" i="0" u="none" strike="noStrike" dirty="0">
                <a:solidFill>
                  <a:srgbClr val="FFFFFF"/>
                </a:solidFill>
                <a:effectLst/>
                <a:latin typeface="Calibri Light" panose="020F0302020204030204" pitchFamily="34" charset="0"/>
              </a:rPr>
              <a:t>Session 7</a:t>
            </a:r>
            <a:endParaRPr lang="en-GB" sz="4400" dirty="0"/>
          </a:p>
        </p:txBody>
      </p:sp>
    </p:spTree>
    <p:extLst>
      <p:ext uri="{BB962C8B-B14F-4D97-AF65-F5344CB8AC3E}">
        <p14:creationId xmlns:p14="http://schemas.microsoft.com/office/powerpoint/2010/main" val="42013982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8564" y="149514"/>
            <a:ext cx="11345957" cy="1143000"/>
          </a:xfrm>
        </p:spPr>
        <p:txBody>
          <a:bodyPr>
            <a:normAutofit/>
          </a:bodyPr>
          <a:lstStyle/>
          <a:p>
            <a:r>
              <a:rPr lang="en-GB" dirty="0"/>
              <a:t>Agenda:</a:t>
            </a:r>
          </a:p>
        </p:txBody>
      </p:sp>
      <p:sp>
        <p:nvSpPr>
          <p:cNvPr id="5" name="Content Placeholder 4">
            <a:extLst>
              <a:ext uri="{FF2B5EF4-FFF2-40B4-BE49-F238E27FC236}">
                <a16:creationId xmlns:a16="http://schemas.microsoft.com/office/drawing/2014/main" id="{811D3571-BDF7-3890-22E1-2FD9A843A8B9}"/>
              </a:ext>
            </a:extLst>
          </p:cNvPr>
          <p:cNvSpPr>
            <a:spLocks noGrp="1"/>
          </p:cNvSpPr>
          <p:nvPr>
            <p:ph idx="1"/>
          </p:nvPr>
        </p:nvSpPr>
        <p:spPr>
          <a:xfrm>
            <a:off x="1462371" y="1815259"/>
            <a:ext cx="6901235" cy="2356691"/>
          </a:xfrm>
        </p:spPr>
        <p:txBody>
          <a:bodyPr/>
          <a:lstStyle/>
          <a:p>
            <a:pPr marL="0" indent="0">
              <a:buNone/>
            </a:pPr>
            <a:r>
              <a:rPr lang="en-GB" sz="2800" dirty="0"/>
              <a:t>Systems Thinking &amp; Sustainability</a:t>
            </a:r>
          </a:p>
        </p:txBody>
      </p:sp>
    </p:spTree>
    <p:extLst>
      <p:ext uri="{BB962C8B-B14F-4D97-AF65-F5344CB8AC3E}">
        <p14:creationId xmlns:p14="http://schemas.microsoft.com/office/powerpoint/2010/main" val="36506005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8564" y="149514"/>
            <a:ext cx="11345957" cy="1143000"/>
          </a:xfrm>
        </p:spPr>
        <p:txBody>
          <a:bodyPr>
            <a:normAutofit/>
          </a:bodyPr>
          <a:lstStyle/>
          <a:p>
            <a:r>
              <a:rPr lang="en-GB" dirty="0"/>
              <a:t>Why do well-intentioned solutions often fail?</a:t>
            </a:r>
          </a:p>
        </p:txBody>
      </p:sp>
      <p:sp>
        <p:nvSpPr>
          <p:cNvPr id="7" name="TextBox 6">
            <a:extLst>
              <a:ext uri="{FF2B5EF4-FFF2-40B4-BE49-F238E27FC236}">
                <a16:creationId xmlns:a16="http://schemas.microsoft.com/office/drawing/2014/main" id="{FE076682-7EF5-59C8-E52A-B3150F25A4ED}"/>
              </a:ext>
            </a:extLst>
          </p:cNvPr>
          <p:cNvSpPr txBox="1"/>
          <p:nvPr/>
        </p:nvSpPr>
        <p:spPr>
          <a:xfrm>
            <a:off x="2514607" y="1702420"/>
            <a:ext cx="4721772" cy="400110"/>
          </a:xfrm>
          <a:prstGeom prst="rect">
            <a:avLst/>
          </a:prstGeom>
          <a:noFill/>
        </p:spPr>
        <p:txBody>
          <a:bodyPr wrap="square" rtlCol="0">
            <a:spAutoFit/>
          </a:bodyPr>
          <a:lstStyle/>
          <a:p>
            <a:r>
              <a:rPr lang="en-GB" sz="2000" dirty="0"/>
              <a:t>Lack of funding?</a:t>
            </a:r>
          </a:p>
        </p:txBody>
      </p:sp>
      <p:sp>
        <p:nvSpPr>
          <p:cNvPr id="10" name="TextBox 9">
            <a:extLst>
              <a:ext uri="{FF2B5EF4-FFF2-40B4-BE49-F238E27FC236}">
                <a16:creationId xmlns:a16="http://schemas.microsoft.com/office/drawing/2014/main" id="{63FB2649-6899-B790-3B64-15EA4D750DC7}"/>
              </a:ext>
            </a:extLst>
          </p:cNvPr>
          <p:cNvSpPr txBox="1"/>
          <p:nvPr/>
        </p:nvSpPr>
        <p:spPr>
          <a:xfrm>
            <a:off x="2514607" y="2191886"/>
            <a:ext cx="4721772" cy="400110"/>
          </a:xfrm>
          <a:prstGeom prst="rect">
            <a:avLst/>
          </a:prstGeom>
          <a:noFill/>
        </p:spPr>
        <p:txBody>
          <a:bodyPr wrap="square" rtlCol="0">
            <a:spAutoFit/>
          </a:bodyPr>
          <a:lstStyle/>
          <a:p>
            <a:r>
              <a:rPr lang="en-GB" sz="2000" dirty="0"/>
              <a:t>Poor implementation?</a:t>
            </a:r>
          </a:p>
        </p:txBody>
      </p:sp>
      <p:sp>
        <p:nvSpPr>
          <p:cNvPr id="12" name="TextBox 11">
            <a:extLst>
              <a:ext uri="{FF2B5EF4-FFF2-40B4-BE49-F238E27FC236}">
                <a16:creationId xmlns:a16="http://schemas.microsoft.com/office/drawing/2014/main" id="{8C61F482-DB99-6749-09B8-B6FC85934211}"/>
              </a:ext>
            </a:extLst>
          </p:cNvPr>
          <p:cNvSpPr txBox="1"/>
          <p:nvPr/>
        </p:nvSpPr>
        <p:spPr>
          <a:xfrm>
            <a:off x="2514607" y="2681352"/>
            <a:ext cx="4721772" cy="400110"/>
          </a:xfrm>
          <a:prstGeom prst="rect">
            <a:avLst/>
          </a:prstGeom>
          <a:noFill/>
        </p:spPr>
        <p:txBody>
          <a:bodyPr wrap="square" rtlCol="0">
            <a:spAutoFit/>
          </a:bodyPr>
          <a:lstStyle/>
          <a:p>
            <a:r>
              <a:rPr lang="en-GB" sz="2000" dirty="0"/>
              <a:t>Lack of engagement?</a:t>
            </a:r>
          </a:p>
        </p:txBody>
      </p:sp>
      <p:sp>
        <p:nvSpPr>
          <p:cNvPr id="13" name="TextBox 12">
            <a:extLst>
              <a:ext uri="{FF2B5EF4-FFF2-40B4-BE49-F238E27FC236}">
                <a16:creationId xmlns:a16="http://schemas.microsoft.com/office/drawing/2014/main" id="{65525DED-60E5-3AB1-46DB-F0CC3EB8A99E}"/>
              </a:ext>
            </a:extLst>
          </p:cNvPr>
          <p:cNvSpPr txBox="1"/>
          <p:nvPr/>
        </p:nvSpPr>
        <p:spPr>
          <a:xfrm>
            <a:off x="812181" y="3875691"/>
            <a:ext cx="5283819" cy="400110"/>
          </a:xfrm>
          <a:prstGeom prst="rect">
            <a:avLst/>
          </a:prstGeom>
          <a:noFill/>
        </p:spPr>
        <p:txBody>
          <a:bodyPr wrap="none" rtlCol="0">
            <a:spAutoFit/>
          </a:bodyPr>
          <a:lstStyle/>
          <a:p>
            <a:r>
              <a:rPr lang="en-GB" sz="2000" dirty="0"/>
              <a:t>Systems thinking introduces another answer:</a:t>
            </a:r>
          </a:p>
        </p:txBody>
      </p:sp>
      <p:sp>
        <p:nvSpPr>
          <p:cNvPr id="15" name="TextBox 14">
            <a:extLst>
              <a:ext uri="{FF2B5EF4-FFF2-40B4-BE49-F238E27FC236}">
                <a16:creationId xmlns:a16="http://schemas.microsoft.com/office/drawing/2014/main" id="{AB376390-0ECA-CEB8-9A97-AED1D411B604}"/>
              </a:ext>
            </a:extLst>
          </p:cNvPr>
          <p:cNvSpPr txBox="1"/>
          <p:nvPr/>
        </p:nvSpPr>
        <p:spPr>
          <a:xfrm>
            <a:off x="578564" y="4654568"/>
            <a:ext cx="10648585" cy="400110"/>
          </a:xfrm>
          <a:prstGeom prst="rect">
            <a:avLst/>
          </a:prstGeom>
          <a:noFill/>
        </p:spPr>
        <p:txBody>
          <a:bodyPr wrap="square">
            <a:spAutoFit/>
          </a:bodyPr>
          <a:lstStyle/>
          <a:p>
            <a:pPr fontAlgn="t">
              <a:lnSpc>
                <a:spcPct val="100000"/>
              </a:lnSpc>
              <a:buNone/>
            </a:pPr>
            <a:r>
              <a:rPr lang="en-GB" sz="2000" b="1" i="0" dirty="0">
                <a:solidFill>
                  <a:srgbClr val="FF0000"/>
                </a:solidFill>
                <a:effectLst/>
              </a:rPr>
              <a:t>Problems persist because they are created and maintained by interconnected </a:t>
            </a:r>
            <a:r>
              <a:rPr lang="en-GB" sz="2000" b="1" i="0" u="sng" dirty="0">
                <a:solidFill>
                  <a:srgbClr val="FF0000"/>
                </a:solidFill>
                <a:effectLst/>
              </a:rPr>
              <a:t>systems</a:t>
            </a:r>
            <a:endParaRPr lang="en-GB" sz="2000" b="1" i="0" u="sng" dirty="0">
              <a:solidFill>
                <a:srgbClr val="FF0000"/>
              </a:solidFill>
              <a:effectLst/>
              <a:latin typeface="Segoe UI" panose="020B0502040204020203" pitchFamily="34" charset="0"/>
            </a:endParaRPr>
          </a:p>
        </p:txBody>
      </p:sp>
      <p:pic>
        <p:nvPicPr>
          <p:cNvPr id="17" name="Picture 16">
            <a:extLst>
              <a:ext uri="{FF2B5EF4-FFF2-40B4-BE49-F238E27FC236}">
                <a16:creationId xmlns:a16="http://schemas.microsoft.com/office/drawing/2014/main" id="{3DC3D3F7-9AA2-0548-44B1-0A05FA52F5D1}"/>
              </a:ext>
            </a:extLst>
          </p:cNvPr>
          <p:cNvPicPr>
            <a:picLocks noChangeAspect="1"/>
          </p:cNvPicPr>
          <p:nvPr/>
        </p:nvPicPr>
        <p:blipFill>
          <a:blip r:embed="rId3"/>
          <a:stretch>
            <a:fillRect/>
          </a:stretch>
        </p:blipFill>
        <p:spPr>
          <a:xfrm>
            <a:off x="7924800" y="477744"/>
            <a:ext cx="3828393" cy="3828393"/>
          </a:xfrm>
          <a:prstGeom prst="rect">
            <a:avLst/>
          </a:prstGeom>
        </p:spPr>
      </p:pic>
    </p:spTree>
    <p:extLst>
      <p:ext uri="{BB962C8B-B14F-4D97-AF65-F5344CB8AC3E}">
        <p14:creationId xmlns:p14="http://schemas.microsoft.com/office/powerpoint/2010/main" val="280762103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P spid="12" grpId="0"/>
      <p:bldP spid="13" grpId="0"/>
      <p:bldP spid="15"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2D347C-D336-721F-5F8D-D45C73D885F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F91B61C-395D-9A26-9A1A-1D852F11D4A9}"/>
              </a:ext>
            </a:extLst>
          </p:cNvPr>
          <p:cNvSpPr>
            <a:spLocks noGrp="1"/>
          </p:cNvSpPr>
          <p:nvPr>
            <p:ph type="title"/>
          </p:nvPr>
        </p:nvSpPr>
        <p:spPr>
          <a:xfrm>
            <a:off x="578564" y="149514"/>
            <a:ext cx="11345957" cy="1143000"/>
          </a:xfrm>
        </p:spPr>
        <p:txBody>
          <a:bodyPr>
            <a:normAutofit/>
          </a:bodyPr>
          <a:lstStyle/>
          <a:p>
            <a:r>
              <a:rPr lang="en-GB" dirty="0"/>
              <a:t>What do we mean by systems?</a:t>
            </a:r>
          </a:p>
        </p:txBody>
      </p:sp>
      <p:pic>
        <p:nvPicPr>
          <p:cNvPr id="7" name="Content Placeholder 6" descr="Automotive Embedded Systems Examples at Christopher Schauer blog">
            <a:extLst>
              <a:ext uri="{FF2B5EF4-FFF2-40B4-BE49-F238E27FC236}">
                <a16:creationId xmlns:a16="http://schemas.microsoft.com/office/drawing/2014/main" id="{917F62B4-2059-73D5-F291-CFFCA84284D6}"/>
              </a:ext>
            </a:extLst>
          </p:cNvPr>
          <p:cNvPicPr>
            <a:picLocks noGrp="1" noChangeAspect="1"/>
          </p:cNvPicPr>
          <p:nvPr>
            <p:ph idx="1"/>
          </p:nvPr>
        </p:nvPicPr>
        <p:blipFill>
          <a:blip r:embed="rId3"/>
          <a:srcRect t="10580" b="7338"/>
          <a:stretch>
            <a:fillRect/>
          </a:stretch>
        </p:blipFill>
        <p:spPr>
          <a:xfrm>
            <a:off x="3079017" y="647771"/>
            <a:ext cx="9112983" cy="5060385"/>
          </a:xfrm>
          <a:prstGeom prst="rect">
            <a:avLst/>
          </a:prstGeom>
        </p:spPr>
      </p:pic>
      <p:sp>
        <p:nvSpPr>
          <p:cNvPr id="10" name="TextBox 9">
            <a:extLst>
              <a:ext uri="{FF2B5EF4-FFF2-40B4-BE49-F238E27FC236}">
                <a16:creationId xmlns:a16="http://schemas.microsoft.com/office/drawing/2014/main" id="{C1D385E6-D6AB-4F50-286D-F860FB7E355E}"/>
              </a:ext>
            </a:extLst>
          </p:cNvPr>
          <p:cNvSpPr txBox="1"/>
          <p:nvPr/>
        </p:nvSpPr>
        <p:spPr>
          <a:xfrm>
            <a:off x="441434" y="1426779"/>
            <a:ext cx="2172390" cy="1477328"/>
          </a:xfrm>
          <a:prstGeom prst="rect">
            <a:avLst/>
          </a:prstGeom>
          <a:noFill/>
        </p:spPr>
        <p:txBody>
          <a:bodyPr wrap="none" rtlCol="0">
            <a:spAutoFit/>
          </a:bodyPr>
          <a:lstStyle/>
          <a:p>
            <a:r>
              <a:rPr lang="en-GB" dirty="0"/>
              <a:t>Systems consist of:</a:t>
            </a:r>
          </a:p>
          <a:p>
            <a:endParaRPr lang="en-GB" dirty="0"/>
          </a:p>
          <a:p>
            <a:pPr marL="342900" indent="-342900">
              <a:buAutoNum type="arabicPeriod"/>
            </a:pPr>
            <a:r>
              <a:rPr lang="en-GB" dirty="0"/>
              <a:t>Elements</a:t>
            </a:r>
          </a:p>
          <a:p>
            <a:pPr marL="342900" indent="-342900">
              <a:buAutoNum type="arabicPeriod"/>
            </a:pPr>
            <a:r>
              <a:rPr lang="en-GB" dirty="0"/>
              <a:t>Relationships</a:t>
            </a:r>
          </a:p>
          <a:p>
            <a:pPr marL="342900" indent="-342900">
              <a:buAutoNum type="arabicPeriod"/>
            </a:pPr>
            <a:r>
              <a:rPr lang="en-GB" dirty="0"/>
              <a:t>Purpose</a:t>
            </a:r>
          </a:p>
        </p:txBody>
      </p:sp>
    </p:spTree>
    <p:extLst>
      <p:ext uri="{BB962C8B-B14F-4D97-AF65-F5344CB8AC3E}">
        <p14:creationId xmlns:p14="http://schemas.microsoft.com/office/powerpoint/2010/main" val="47969155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46F082-F4D9-A044-B2B1-85C2596EA0BA}"/>
              </a:ext>
            </a:extLst>
          </p:cNvPr>
          <p:cNvSpPr>
            <a:spLocks noGrp="1"/>
          </p:cNvSpPr>
          <p:nvPr>
            <p:ph type="title"/>
          </p:nvPr>
        </p:nvSpPr>
        <p:spPr/>
        <p:txBody>
          <a:bodyPr/>
          <a:lstStyle/>
          <a:p>
            <a:r>
              <a:rPr lang="en-US" dirty="0"/>
              <a:t>Systems (examples)</a:t>
            </a:r>
          </a:p>
        </p:txBody>
      </p:sp>
      <p:sp>
        <p:nvSpPr>
          <p:cNvPr id="4" name="TextBox 3">
            <a:extLst>
              <a:ext uri="{FF2B5EF4-FFF2-40B4-BE49-F238E27FC236}">
                <a16:creationId xmlns:a16="http://schemas.microsoft.com/office/drawing/2014/main" id="{B540A8B3-2337-AA13-9138-598A3F7F7771}"/>
              </a:ext>
            </a:extLst>
          </p:cNvPr>
          <p:cNvSpPr txBox="1"/>
          <p:nvPr/>
        </p:nvSpPr>
        <p:spPr>
          <a:xfrm>
            <a:off x="1712615" y="2283897"/>
            <a:ext cx="2694969" cy="1323439"/>
          </a:xfrm>
          <a:prstGeom prst="rect">
            <a:avLst/>
          </a:prstGeom>
          <a:noFill/>
        </p:spPr>
        <p:txBody>
          <a:bodyPr wrap="none" rtlCol="0">
            <a:spAutoFit/>
          </a:bodyPr>
          <a:lstStyle/>
          <a:p>
            <a:pPr marL="285750" indent="-285750">
              <a:buFont typeface="Arial" panose="020B0604020202020204" pitchFamily="34" charset="0"/>
              <a:buChar char="•"/>
            </a:pPr>
            <a:r>
              <a:rPr lang="en-GB" sz="2000" dirty="0"/>
              <a:t>Health</a:t>
            </a:r>
          </a:p>
          <a:p>
            <a:pPr marL="285750" indent="-285750">
              <a:buFont typeface="Arial" panose="020B0604020202020204" pitchFamily="34" charset="0"/>
              <a:buChar char="•"/>
            </a:pPr>
            <a:r>
              <a:rPr lang="en-GB" sz="2000" dirty="0"/>
              <a:t>Education</a:t>
            </a:r>
          </a:p>
          <a:p>
            <a:pPr marL="285750" indent="-285750">
              <a:buFont typeface="Arial" panose="020B0604020202020204" pitchFamily="34" charset="0"/>
              <a:buChar char="•"/>
            </a:pPr>
            <a:r>
              <a:rPr lang="en-GB" sz="2000" dirty="0"/>
              <a:t>Housing</a:t>
            </a:r>
          </a:p>
          <a:p>
            <a:pPr marL="285750" indent="-285750">
              <a:buFont typeface="Arial" panose="020B0604020202020204" pitchFamily="34" charset="0"/>
              <a:buChar char="•"/>
            </a:pPr>
            <a:r>
              <a:rPr lang="en-GB" sz="2000" dirty="0"/>
              <a:t>Community support</a:t>
            </a:r>
          </a:p>
        </p:txBody>
      </p:sp>
      <p:pic>
        <p:nvPicPr>
          <p:cNvPr id="5" name="Picture 4" descr="225,900+ Health Care System Stock Photos, Pictures &amp; Royalty-Free ...">
            <a:extLst>
              <a:ext uri="{FF2B5EF4-FFF2-40B4-BE49-F238E27FC236}">
                <a16:creationId xmlns:a16="http://schemas.microsoft.com/office/drawing/2014/main" id="{B111D77E-D4DA-9D4A-6E77-1A9EAEA73231}"/>
              </a:ext>
            </a:extLst>
          </p:cNvPr>
          <p:cNvPicPr>
            <a:picLocks noChangeAspect="1"/>
          </p:cNvPicPr>
          <p:nvPr/>
        </p:nvPicPr>
        <p:blipFill>
          <a:blip r:embed="rId3"/>
          <a:stretch>
            <a:fillRect/>
          </a:stretch>
        </p:blipFill>
        <p:spPr>
          <a:xfrm>
            <a:off x="7292296" y="45682"/>
            <a:ext cx="4874506" cy="3647915"/>
          </a:xfrm>
          <a:prstGeom prst="rect">
            <a:avLst/>
          </a:prstGeom>
        </p:spPr>
      </p:pic>
      <p:pic>
        <p:nvPicPr>
          <p:cNvPr id="7" name="Picture 6" descr="Education Banner And Icons Stock Illustration - Download Image Now ...">
            <a:extLst>
              <a:ext uri="{FF2B5EF4-FFF2-40B4-BE49-F238E27FC236}">
                <a16:creationId xmlns:a16="http://schemas.microsoft.com/office/drawing/2014/main" id="{A121D4A0-4661-257B-E0FF-3469D8F96002}"/>
              </a:ext>
            </a:extLst>
          </p:cNvPr>
          <p:cNvPicPr>
            <a:picLocks noChangeAspect="1"/>
          </p:cNvPicPr>
          <p:nvPr/>
        </p:nvPicPr>
        <p:blipFill>
          <a:blip r:embed="rId4"/>
          <a:stretch>
            <a:fillRect/>
          </a:stretch>
        </p:blipFill>
        <p:spPr>
          <a:xfrm>
            <a:off x="7292295" y="3607336"/>
            <a:ext cx="4874505" cy="2048815"/>
          </a:xfrm>
          <a:prstGeom prst="rect">
            <a:avLst/>
          </a:prstGeom>
        </p:spPr>
      </p:pic>
      <p:pic>
        <p:nvPicPr>
          <p:cNvPr id="9" name="Picture 8" descr="Exploring International Housing Systems &amp; Trends">
            <a:extLst>
              <a:ext uri="{FF2B5EF4-FFF2-40B4-BE49-F238E27FC236}">
                <a16:creationId xmlns:a16="http://schemas.microsoft.com/office/drawing/2014/main" id="{432E0BCC-2D70-A748-00CD-B3C94AF0F582}"/>
              </a:ext>
            </a:extLst>
          </p:cNvPr>
          <p:cNvPicPr>
            <a:picLocks noChangeAspect="1"/>
          </p:cNvPicPr>
          <p:nvPr/>
        </p:nvPicPr>
        <p:blipFill>
          <a:blip r:embed="rId5"/>
          <a:srcRect l="37372" r="43030"/>
          <a:stretch>
            <a:fillRect/>
          </a:stretch>
        </p:blipFill>
        <p:spPr>
          <a:xfrm>
            <a:off x="5576381" y="45681"/>
            <a:ext cx="1715912" cy="5610470"/>
          </a:xfrm>
          <a:prstGeom prst="rect">
            <a:avLst/>
          </a:prstGeom>
        </p:spPr>
      </p:pic>
    </p:spTree>
    <p:extLst>
      <p:ext uri="{BB962C8B-B14F-4D97-AF65-F5344CB8AC3E}">
        <p14:creationId xmlns:p14="http://schemas.microsoft.com/office/powerpoint/2010/main" val="26140754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F2175A-8939-7EC6-D7CD-62295AC294E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E9A8D06-DFD7-798A-B2EE-8FBC151B94E2}"/>
              </a:ext>
            </a:extLst>
          </p:cNvPr>
          <p:cNvSpPr>
            <a:spLocks noGrp="1"/>
          </p:cNvSpPr>
          <p:nvPr>
            <p:ph type="title"/>
          </p:nvPr>
        </p:nvSpPr>
        <p:spPr/>
        <p:txBody>
          <a:bodyPr/>
          <a:lstStyle/>
          <a:p>
            <a:r>
              <a:rPr lang="en-US" dirty="0"/>
              <a:t>Wicked Problems:</a:t>
            </a:r>
          </a:p>
        </p:txBody>
      </p:sp>
      <p:sp>
        <p:nvSpPr>
          <p:cNvPr id="3" name="TextBox 2">
            <a:extLst>
              <a:ext uri="{FF2B5EF4-FFF2-40B4-BE49-F238E27FC236}">
                <a16:creationId xmlns:a16="http://schemas.microsoft.com/office/drawing/2014/main" id="{AC5773ED-DE69-BD6D-4552-A797C7C12ADB}"/>
              </a:ext>
            </a:extLst>
          </p:cNvPr>
          <p:cNvSpPr txBox="1"/>
          <p:nvPr/>
        </p:nvSpPr>
        <p:spPr>
          <a:xfrm>
            <a:off x="1501140" y="2570960"/>
            <a:ext cx="9412606" cy="646331"/>
          </a:xfrm>
          <a:prstGeom prst="rect">
            <a:avLst/>
          </a:prstGeom>
          <a:noFill/>
        </p:spPr>
        <p:txBody>
          <a:bodyPr wrap="square" rtlCol="0">
            <a:spAutoFit/>
          </a:bodyPr>
          <a:lstStyle/>
          <a:p>
            <a:r>
              <a:rPr lang="en-GB" sz="3600" b="1" dirty="0"/>
              <a:t>Can you think of any ‘Wicked Problems’?</a:t>
            </a:r>
            <a:endParaRPr lang="en-GB" sz="3600" dirty="0"/>
          </a:p>
        </p:txBody>
      </p:sp>
      <p:pic>
        <p:nvPicPr>
          <p:cNvPr id="4" name="Picture 3" descr="What is a Wicked Problem? – The Wicked 7 Project">
            <a:extLst>
              <a:ext uri="{FF2B5EF4-FFF2-40B4-BE49-F238E27FC236}">
                <a16:creationId xmlns:a16="http://schemas.microsoft.com/office/drawing/2014/main" id="{E20A8C6B-AC34-EE4A-A65C-095BD269D874}"/>
              </a:ext>
            </a:extLst>
          </p:cNvPr>
          <p:cNvPicPr>
            <a:picLocks noChangeAspect="1"/>
          </p:cNvPicPr>
          <p:nvPr/>
        </p:nvPicPr>
        <p:blipFill>
          <a:blip r:embed="rId3"/>
          <a:srcRect l="6418" t="4675" r="7430" b="17630"/>
          <a:stretch>
            <a:fillRect/>
          </a:stretch>
        </p:blipFill>
        <p:spPr>
          <a:xfrm>
            <a:off x="0" y="-764429"/>
            <a:ext cx="12192000" cy="6460380"/>
          </a:xfrm>
          <a:prstGeom prst="rect">
            <a:avLst/>
          </a:prstGeom>
        </p:spPr>
      </p:pic>
      <p:sp>
        <p:nvSpPr>
          <p:cNvPr id="5" name="Rectangle 4">
            <a:extLst>
              <a:ext uri="{FF2B5EF4-FFF2-40B4-BE49-F238E27FC236}">
                <a16:creationId xmlns:a16="http://schemas.microsoft.com/office/drawing/2014/main" id="{B66EB337-C222-CC95-4C75-BB66A12F5E52}"/>
              </a:ext>
            </a:extLst>
          </p:cNvPr>
          <p:cNvSpPr/>
          <p:nvPr/>
        </p:nvSpPr>
        <p:spPr>
          <a:xfrm>
            <a:off x="2057400" y="3695700"/>
            <a:ext cx="8172450" cy="876300"/>
          </a:xfrm>
          <a:prstGeom prst="rect">
            <a:avLst/>
          </a:prstGeom>
          <a:solidFill>
            <a:srgbClr val="C0151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CAFDA8F7-5003-AA0E-C4AC-5F89E5BAF6D8}"/>
              </a:ext>
            </a:extLst>
          </p:cNvPr>
          <p:cNvSpPr txBox="1"/>
          <p:nvPr/>
        </p:nvSpPr>
        <p:spPr>
          <a:xfrm rot="20605970">
            <a:off x="1295949" y="59206"/>
            <a:ext cx="1105174" cy="369332"/>
          </a:xfrm>
          <a:prstGeom prst="rect">
            <a:avLst/>
          </a:prstGeom>
          <a:noFill/>
        </p:spPr>
        <p:txBody>
          <a:bodyPr wrap="square" rtlCol="0">
            <a:spAutoFit/>
          </a:bodyPr>
          <a:lstStyle/>
          <a:p>
            <a:r>
              <a:rPr lang="en-GB" b="1" dirty="0">
                <a:solidFill>
                  <a:schemeClr val="bg1"/>
                </a:solidFill>
              </a:rPr>
              <a:t>Poverty</a:t>
            </a:r>
          </a:p>
        </p:txBody>
      </p:sp>
      <p:sp>
        <p:nvSpPr>
          <p:cNvPr id="8" name="TextBox 7">
            <a:extLst>
              <a:ext uri="{FF2B5EF4-FFF2-40B4-BE49-F238E27FC236}">
                <a16:creationId xmlns:a16="http://schemas.microsoft.com/office/drawing/2014/main" id="{0B94F228-D895-B4C6-B073-0FA739076F75}"/>
              </a:ext>
            </a:extLst>
          </p:cNvPr>
          <p:cNvSpPr txBox="1"/>
          <p:nvPr/>
        </p:nvSpPr>
        <p:spPr>
          <a:xfrm rot="2204389">
            <a:off x="8997649" y="506885"/>
            <a:ext cx="1817396" cy="369332"/>
          </a:xfrm>
          <a:prstGeom prst="rect">
            <a:avLst/>
          </a:prstGeom>
          <a:noFill/>
        </p:spPr>
        <p:txBody>
          <a:bodyPr wrap="square" rtlCol="0">
            <a:spAutoFit/>
          </a:bodyPr>
          <a:lstStyle/>
          <a:p>
            <a:r>
              <a:rPr lang="en-GB" b="1" dirty="0">
                <a:solidFill>
                  <a:schemeClr val="bg1"/>
                </a:solidFill>
              </a:rPr>
              <a:t>Homelessness</a:t>
            </a:r>
          </a:p>
        </p:txBody>
      </p:sp>
      <p:sp>
        <p:nvSpPr>
          <p:cNvPr id="10" name="TextBox 9">
            <a:extLst>
              <a:ext uri="{FF2B5EF4-FFF2-40B4-BE49-F238E27FC236}">
                <a16:creationId xmlns:a16="http://schemas.microsoft.com/office/drawing/2014/main" id="{92861523-98F4-E809-52FB-339572A4BBD6}"/>
              </a:ext>
            </a:extLst>
          </p:cNvPr>
          <p:cNvSpPr txBox="1"/>
          <p:nvPr/>
        </p:nvSpPr>
        <p:spPr>
          <a:xfrm rot="1697059">
            <a:off x="1047067" y="3960952"/>
            <a:ext cx="1105174" cy="646331"/>
          </a:xfrm>
          <a:prstGeom prst="rect">
            <a:avLst/>
          </a:prstGeom>
          <a:noFill/>
        </p:spPr>
        <p:txBody>
          <a:bodyPr wrap="square" rtlCol="0">
            <a:spAutoFit/>
          </a:bodyPr>
          <a:lstStyle/>
          <a:p>
            <a:r>
              <a:rPr lang="en-GB" b="1" dirty="0">
                <a:solidFill>
                  <a:schemeClr val="bg1"/>
                </a:solidFill>
              </a:rPr>
              <a:t>Climate change</a:t>
            </a:r>
          </a:p>
        </p:txBody>
      </p:sp>
      <p:sp>
        <p:nvSpPr>
          <p:cNvPr id="12" name="TextBox 11">
            <a:extLst>
              <a:ext uri="{FF2B5EF4-FFF2-40B4-BE49-F238E27FC236}">
                <a16:creationId xmlns:a16="http://schemas.microsoft.com/office/drawing/2014/main" id="{F29D6588-C9D9-51FA-5DA8-81703615AC45}"/>
              </a:ext>
            </a:extLst>
          </p:cNvPr>
          <p:cNvSpPr txBox="1"/>
          <p:nvPr/>
        </p:nvSpPr>
        <p:spPr>
          <a:xfrm rot="20605970">
            <a:off x="8318352" y="3960732"/>
            <a:ext cx="1953063" cy="646331"/>
          </a:xfrm>
          <a:prstGeom prst="rect">
            <a:avLst/>
          </a:prstGeom>
          <a:noFill/>
        </p:spPr>
        <p:txBody>
          <a:bodyPr wrap="square" rtlCol="0">
            <a:spAutoFit/>
          </a:bodyPr>
          <a:lstStyle/>
          <a:p>
            <a:r>
              <a:rPr lang="en-GB" b="1" dirty="0">
                <a:solidFill>
                  <a:schemeClr val="bg1"/>
                </a:solidFill>
              </a:rPr>
              <a:t>Health inequalities</a:t>
            </a:r>
          </a:p>
        </p:txBody>
      </p:sp>
    </p:spTree>
    <p:extLst>
      <p:ext uri="{BB962C8B-B14F-4D97-AF65-F5344CB8AC3E}">
        <p14:creationId xmlns:p14="http://schemas.microsoft.com/office/powerpoint/2010/main" val="3943516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P spid="10" grpId="0"/>
      <p:bldP spid="1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A80E45-410D-321A-E8DA-07CE74020128}"/>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9B6C7CDA-20F0-EA69-CA75-14ABD7F9ED17}"/>
              </a:ext>
            </a:extLst>
          </p:cNvPr>
          <p:cNvSpPr>
            <a:spLocks noGrp="1"/>
          </p:cNvSpPr>
          <p:nvPr>
            <p:ph type="title"/>
          </p:nvPr>
        </p:nvSpPr>
        <p:spPr/>
        <p:txBody>
          <a:bodyPr/>
          <a:lstStyle/>
          <a:p>
            <a:endParaRPr lang="en-GB"/>
          </a:p>
        </p:txBody>
      </p:sp>
      <p:pic>
        <p:nvPicPr>
          <p:cNvPr id="10" name="Picture 9">
            <a:extLst>
              <a:ext uri="{FF2B5EF4-FFF2-40B4-BE49-F238E27FC236}">
                <a16:creationId xmlns:a16="http://schemas.microsoft.com/office/drawing/2014/main" id="{917C01A3-F85F-331B-E66E-563E7985E756}"/>
              </a:ext>
            </a:extLst>
          </p:cNvPr>
          <p:cNvPicPr>
            <a:picLocks noChangeAspect="1"/>
          </p:cNvPicPr>
          <p:nvPr/>
        </p:nvPicPr>
        <p:blipFill>
          <a:blip r:embed="rId3"/>
          <a:stretch>
            <a:fillRect/>
          </a:stretch>
        </p:blipFill>
        <p:spPr>
          <a:xfrm>
            <a:off x="-100" y="0"/>
            <a:ext cx="12185522" cy="6858000"/>
          </a:xfrm>
          <a:prstGeom prst="rect">
            <a:avLst/>
          </a:prstGeom>
        </p:spPr>
      </p:pic>
    </p:spTree>
    <p:extLst>
      <p:ext uri="{BB962C8B-B14F-4D97-AF65-F5344CB8AC3E}">
        <p14:creationId xmlns:p14="http://schemas.microsoft.com/office/powerpoint/2010/main" val="29782156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7A7A8209-FB3F-9246-98C9-F488A7F43964}"/>
              </a:ext>
            </a:extLst>
          </p:cNvPr>
          <p:cNvSpPr>
            <a:spLocks noGrp="1"/>
          </p:cNvSpPr>
          <p:nvPr>
            <p:ph type="title"/>
          </p:nvPr>
        </p:nvSpPr>
        <p:spPr>
          <a:xfrm>
            <a:off x="755891" y="161955"/>
            <a:ext cx="10649272" cy="1143000"/>
          </a:xfrm>
        </p:spPr>
        <p:txBody>
          <a:bodyPr>
            <a:normAutofit/>
          </a:bodyPr>
          <a:lstStyle/>
          <a:p>
            <a:r>
              <a:rPr lang="en-GB" dirty="0"/>
              <a:t>Feedback loops</a:t>
            </a:r>
          </a:p>
        </p:txBody>
      </p:sp>
      <p:pic>
        <p:nvPicPr>
          <p:cNvPr id="5" name="Picture 4">
            <a:extLst>
              <a:ext uri="{FF2B5EF4-FFF2-40B4-BE49-F238E27FC236}">
                <a16:creationId xmlns:a16="http://schemas.microsoft.com/office/drawing/2014/main" id="{20E2D3EB-F946-3E45-88D8-03BE3C25FF68}"/>
              </a:ext>
            </a:extLst>
          </p:cNvPr>
          <p:cNvPicPr>
            <a:picLocks noChangeAspect="1"/>
          </p:cNvPicPr>
          <p:nvPr/>
        </p:nvPicPr>
        <p:blipFill>
          <a:blip r:embed="rId3"/>
          <a:stretch>
            <a:fillRect/>
          </a:stretch>
        </p:blipFill>
        <p:spPr>
          <a:xfrm>
            <a:off x="6478" y="0"/>
            <a:ext cx="12185522" cy="6858000"/>
          </a:xfrm>
          <a:prstGeom prst="rect">
            <a:avLst/>
          </a:prstGeom>
        </p:spPr>
      </p:pic>
    </p:spTree>
    <p:extLst>
      <p:ext uri="{BB962C8B-B14F-4D97-AF65-F5344CB8AC3E}">
        <p14:creationId xmlns:p14="http://schemas.microsoft.com/office/powerpoint/2010/main" val="16971391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159339-A6B6-DB4B-55B5-063DC019FF0B}"/>
            </a:ext>
          </a:extLst>
        </p:cNvPr>
        <p:cNvGrpSpPr/>
        <p:nvPr/>
      </p:nvGrpSpPr>
      <p:grpSpPr>
        <a:xfrm>
          <a:off x="0" y="0"/>
          <a:ext cx="0" cy="0"/>
          <a:chOff x="0" y="0"/>
          <a:chExt cx="0" cy="0"/>
        </a:xfrm>
      </p:grpSpPr>
      <p:sp>
        <p:nvSpPr>
          <p:cNvPr id="6" name="Title 1">
            <a:extLst>
              <a:ext uri="{FF2B5EF4-FFF2-40B4-BE49-F238E27FC236}">
                <a16:creationId xmlns:a16="http://schemas.microsoft.com/office/drawing/2014/main" id="{7C57D437-3D97-09D2-773C-3418C0C8D7A5}"/>
              </a:ext>
            </a:extLst>
          </p:cNvPr>
          <p:cNvSpPr>
            <a:spLocks noGrp="1"/>
          </p:cNvSpPr>
          <p:nvPr>
            <p:ph type="title"/>
          </p:nvPr>
        </p:nvSpPr>
        <p:spPr>
          <a:xfrm>
            <a:off x="755891" y="161955"/>
            <a:ext cx="10649272" cy="1143000"/>
          </a:xfrm>
        </p:spPr>
        <p:txBody>
          <a:bodyPr>
            <a:normAutofit/>
          </a:bodyPr>
          <a:lstStyle/>
          <a:p>
            <a:r>
              <a:rPr lang="en-GB" dirty="0"/>
              <a:t>Why Co-Production matters in Systems Thinking</a:t>
            </a:r>
          </a:p>
        </p:txBody>
      </p:sp>
      <p:pic>
        <p:nvPicPr>
          <p:cNvPr id="3" name="Picture 2">
            <a:extLst>
              <a:ext uri="{FF2B5EF4-FFF2-40B4-BE49-F238E27FC236}">
                <a16:creationId xmlns:a16="http://schemas.microsoft.com/office/drawing/2014/main" id="{4F849F75-13F4-4ADB-B72D-E884AB8D5565}"/>
              </a:ext>
            </a:extLst>
          </p:cNvPr>
          <p:cNvPicPr>
            <a:picLocks noChangeAspect="1"/>
          </p:cNvPicPr>
          <p:nvPr/>
        </p:nvPicPr>
        <p:blipFill>
          <a:blip r:embed="rId3"/>
          <a:stretch>
            <a:fillRect/>
          </a:stretch>
        </p:blipFill>
        <p:spPr>
          <a:xfrm>
            <a:off x="0" y="0"/>
            <a:ext cx="12185522" cy="6858000"/>
          </a:xfrm>
          <a:prstGeom prst="rect">
            <a:avLst/>
          </a:prstGeom>
        </p:spPr>
      </p:pic>
    </p:spTree>
    <p:extLst>
      <p:ext uri="{BB962C8B-B14F-4D97-AF65-F5344CB8AC3E}">
        <p14:creationId xmlns:p14="http://schemas.microsoft.com/office/powerpoint/2010/main" val="12633421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2DBB86-5160-33DB-6621-64D0F73D31AA}"/>
            </a:ext>
          </a:extLst>
        </p:cNvPr>
        <p:cNvGrpSpPr/>
        <p:nvPr/>
      </p:nvGrpSpPr>
      <p:grpSpPr>
        <a:xfrm>
          <a:off x="0" y="0"/>
          <a:ext cx="0" cy="0"/>
          <a:chOff x="0" y="0"/>
          <a:chExt cx="0" cy="0"/>
        </a:xfrm>
      </p:grpSpPr>
      <p:sp>
        <p:nvSpPr>
          <p:cNvPr id="6" name="Title 1">
            <a:extLst>
              <a:ext uri="{FF2B5EF4-FFF2-40B4-BE49-F238E27FC236}">
                <a16:creationId xmlns:a16="http://schemas.microsoft.com/office/drawing/2014/main" id="{47028315-52E0-7217-E761-45DC579B4416}"/>
              </a:ext>
            </a:extLst>
          </p:cNvPr>
          <p:cNvSpPr>
            <a:spLocks noGrp="1"/>
          </p:cNvSpPr>
          <p:nvPr>
            <p:ph type="title"/>
          </p:nvPr>
        </p:nvSpPr>
        <p:spPr>
          <a:xfrm>
            <a:off x="755891" y="161955"/>
            <a:ext cx="10649272" cy="1143000"/>
          </a:xfrm>
        </p:spPr>
        <p:txBody>
          <a:bodyPr>
            <a:normAutofit/>
          </a:bodyPr>
          <a:lstStyle/>
          <a:p>
            <a:r>
              <a:rPr lang="en-GB" dirty="0"/>
              <a:t>Leverage Points (Meadows, 2008)</a:t>
            </a:r>
          </a:p>
        </p:txBody>
      </p:sp>
      <p:pic>
        <p:nvPicPr>
          <p:cNvPr id="3" name="Picture 2" descr="4 drivers for systems-level change for sustainable futures | World ...">
            <a:extLst>
              <a:ext uri="{FF2B5EF4-FFF2-40B4-BE49-F238E27FC236}">
                <a16:creationId xmlns:a16="http://schemas.microsoft.com/office/drawing/2014/main" id="{76D985CB-19A7-74D9-9FC4-76C4A7D8FC17}"/>
              </a:ext>
            </a:extLst>
          </p:cNvPr>
          <p:cNvPicPr>
            <a:picLocks noChangeAspect="1"/>
          </p:cNvPicPr>
          <p:nvPr/>
        </p:nvPicPr>
        <p:blipFill>
          <a:blip r:embed="rId3"/>
          <a:stretch>
            <a:fillRect/>
          </a:stretch>
        </p:blipFill>
        <p:spPr>
          <a:xfrm>
            <a:off x="3046868" y="572579"/>
            <a:ext cx="9142282" cy="5142534"/>
          </a:xfrm>
          <a:prstGeom prst="rect">
            <a:avLst/>
          </a:prstGeom>
        </p:spPr>
      </p:pic>
      <p:sp>
        <p:nvSpPr>
          <p:cNvPr id="4" name="TextBox 3">
            <a:extLst>
              <a:ext uri="{FF2B5EF4-FFF2-40B4-BE49-F238E27FC236}">
                <a16:creationId xmlns:a16="http://schemas.microsoft.com/office/drawing/2014/main" id="{17635ACF-D002-7E14-C583-272A20DFF297}"/>
              </a:ext>
            </a:extLst>
          </p:cNvPr>
          <p:cNvSpPr txBox="1"/>
          <p:nvPr/>
        </p:nvSpPr>
        <p:spPr>
          <a:xfrm>
            <a:off x="367553" y="2037014"/>
            <a:ext cx="2492188" cy="1938992"/>
          </a:xfrm>
          <a:prstGeom prst="rect">
            <a:avLst/>
          </a:prstGeom>
          <a:noFill/>
        </p:spPr>
        <p:txBody>
          <a:bodyPr wrap="square" rtlCol="0">
            <a:spAutoFit/>
          </a:bodyPr>
          <a:lstStyle/>
          <a:p>
            <a:r>
              <a:rPr lang="en-GB" sz="2000" dirty="0"/>
              <a:t>A leverage Point is a place within a system where a small shift can produce a significant change</a:t>
            </a:r>
          </a:p>
        </p:txBody>
      </p:sp>
    </p:spTree>
    <p:extLst>
      <p:ext uri="{BB962C8B-B14F-4D97-AF65-F5344CB8AC3E}">
        <p14:creationId xmlns:p14="http://schemas.microsoft.com/office/powerpoint/2010/main" val="5986358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976E73-D446-92AD-EDF1-FB2847039AE9}"/>
            </a:ext>
          </a:extLst>
        </p:cNvPr>
        <p:cNvGrpSpPr/>
        <p:nvPr/>
      </p:nvGrpSpPr>
      <p:grpSpPr>
        <a:xfrm>
          <a:off x="0" y="0"/>
          <a:ext cx="0" cy="0"/>
          <a:chOff x="0" y="0"/>
          <a:chExt cx="0" cy="0"/>
        </a:xfrm>
      </p:grpSpPr>
      <p:sp>
        <p:nvSpPr>
          <p:cNvPr id="6" name="Title 1">
            <a:extLst>
              <a:ext uri="{FF2B5EF4-FFF2-40B4-BE49-F238E27FC236}">
                <a16:creationId xmlns:a16="http://schemas.microsoft.com/office/drawing/2014/main" id="{C0C4CC3E-4790-1BD8-7915-496945822E76}"/>
              </a:ext>
            </a:extLst>
          </p:cNvPr>
          <p:cNvSpPr>
            <a:spLocks noGrp="1"/>
          </p:cNvSpPr>
          <p:nvPr>
            <p:ph type="title"/>
          </p:nvPr>
        </p:nvSpPr>
        <p:spPr>
          <a:xfrm>
            <a:off x="755891" y="161955"/>
            <a:ext cx="10649272" cy="1143000"/>
          </a:xfrm>
        </p:spPr>
        <p:txBody>
          <a:bodyPr>
            <a:normAutofit/>
          </a:bodyPr>
          <a:lstStyle/>
          <a:p>
            <a:r>
              <a:rPr lang="en-GB" dirty="0"/>
              <a:t>Leverage Point examples</a:t>
            </a:r>
          </a:p>
        </p:txBody>
      </p:sp>
      <p:graphicFrame>
        <p:nvGraphicFramePr>
          <p:cNvPr id="2" name="Table 1">
            <a:extLst>
              <a:ext uri="{FF2B5EF4-FFF2-40B4-BE49-F238E27FC236}">
                <a16:creationId xmlns:a16="http://schemas.microsoft.com/office/drawing/2014/main" id="{DC96DC56-5AE9-D384-8D20-F685B92BDB31}"/>
              </a:ext>
            </a:extLst>
          </p:cNvPr>
          <p:cNvGraphicFramePr>
            <a:graphicFrameLocks noGrp="1"/>
          </p:cNvGraphicFramePr>
          <p:nvPr>
            <p:extLst>
              <p:ext uri="{D42A27DB-BD31-4B8C-83A1-F6EECF244321}">
                <p14:modId xmlns:p14="http://schemas.microsoft.com/office/powerpoint/2010/main" val="2923068879"/>
              </p:ext>
            </p:extLst>
          </p:nvPr>
        </p:nvGraphicFramePr>
        <p:xfrm>
          <a:off x="1834858" y="1615673"/>
          <a:ext cx="8128000" cy="3200400"/>
        </p:xfrm>
        <a:graphic>
          <a:graphicData uri="http://schemas.openxmlformats.org/drawingml/2006/table">
            <a:tbl>
              <a:tblPr firstRow="1" bandRow="1">
                <a:tableStyleId>{2D5ABB26-0587-4C30-8999-92F81FD0307C}</a:tableStyleId>
              </a:tblPr>
              <a:tblGrid>
                <a:gridCol w="2970822">
                  <a:extLst>
                    <a:ext uri="{9D8B030D-6E8A-4147-A177-3AD203B41FA5}">
                      <a16:colId xmlns:a16="http://schemas.microsoft.com/office/drawing/2014/main" val="419603390"/>
                    </a:ext>
                  </a:extLst>
                </a:gridCol>
                <a:gridCol w="5157178">
                  <a:extLst>
                    <a:ext uri="{9D8B030D-6E8A-4147-A177-3AD203B41FA5}">
                      <a16:colId xmlns:a16="http://schemas.microsoft.com/office/drawing/2014/main" val="906734396"/>
                    </a:ext>
                  </a:extLst>
                </a:gridCol>
              </a:tblGrid>
              <a:tr h="370840">
                <a:tc>
                  <a:txBody>
                    <a:bodyPr/>
                    <a:lstStyle/>
                    <a:p>
                      <a:r>
                        <a:rPr lang="en-GB" sz="2000" dirty="0"/>
                        <a:t>Parameters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000" dirty="0"/>
                        <a:t>Changing resources, budgets, staffing, targets etc</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730938017"/>
                  </a:ext>
                </a:extLst>
              </a:tr>
              <a:tr h="370840">
                <a:tc>
                  <a:txBody>
                    <a:bodyPr/>
                    <a:lstStyle/>
                    <a:p>
                      <a:r>
                        <a:rPr lang="en-GB" sz="2000" dirty="0"/>
                        <a:t>Rules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000" dirty="0"/>
                        <a:t>Changing policies, procedures, governance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69413241"/>
                  </a:ext>
                </a:extLst>
              </a:tr>
              <a:tr h="370840">
                <a:tc>
                  <a:txBody>
                    <a:bodyPr/>
                    <a:lstStyle/>
                    <a:p>
                      <a:r>
                        <a:rPr lang="en-GB" sz="2000" dirty="0"/>
                        <a:t>Relationships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000" dirty="0"/>
                        <a:t>Changing how people, organisations and communities interact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40186523"/>
                  </a:ext>
                </a:extLst>
              </a:tr>
              <a:tr h="370840">
                <a:tc>
                  <a:txBody>
                    <a:bodyPr/>
                    <a:lstStyle/>
                    <a:p>
                      <a:r>
                        <a:rPr lang="en-GB" sz="2000" dirty="0"/>
                        <a:t>Goals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000" dirty="0"/>
                        <a:t>Changing what the system is trying to achieve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491996503"/>
                  </a:ext>
                </a:extLst>
              </a:tr>
              <a:tr h="370840">
                <a:tc>
                  <a:txBody>
                    <a:bodyPr/>
                    <a:lstStyle/>
                    <a:p>
                      <a:r>
                        <a:rPr lang="en-GB" sz="2000" dirty="0"/>
                        <a:t>Mindsets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000" dirty="0"/>
                        <a:t>Changing underlying beliefs, assumptions and values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211423360"/>
                  </a:ext>
                </a:extLst>
              </a:tr>
            </a:tbl>
          </a:graphicData>
        </a:graphic>
      </p:graphicFrame>
    </p:spTree>
    <p:extLst>
      <p:ext uri="{BB962C8B-B14F-4D97-AF65-F5344CB8AC3E}">
        <p14:creationId xmlns:p14="http://schemas.microsoft.com/office/powerpoint/2010/main" val="25993438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272830-43C1-D836-E2E5-82EF3DBF13F2}"/>
            </a:ext>
          </a:extLst>
        </p:cNvPr>
        <p:cNvGrpSpPr/>
        <p:nvPr/>
      </p:nvGrpSpPr>
      <p:grpSpPr>
        <a:xfrm>
          <a:off x="0" y="0"/>
          <a:ext cx="0" cy="0"/>
          <a:chOff x="0" y="0"/>
          <a:chExt cx="0" cy="0"/>
        </a:xfrm>
      </p:grpSpPr>
      <p:sp>
        <p:nvSpPr>
          <p:cNvPr id="6" name="Title 1">
            <a:extLst>
              <a:ext uri="{FF2B5EF4-FFF2-40B4-BE49-F238E27FC236}">
                <a16:creationId xmlns:a16="http://schemas.microsoft.com/office/drawing/2014/main" id="{A9D925CE-592C-E5E2-A33D-CE68085C7B86}"/>
              </a:ext>
            </a:extLst>
          </p:cNvPr>
          <p:cNvSpPr>
            <a:spLocks noGrp="1"/>
          </p:cNvSpPr>
          <p:nvPr>
            <p:ph type="title"/>
          </p:nvPr>
        </p:nvSpPr>
        <p:spPr>
          <a:xfrm>
            <a:off x="755891" y="161955"/>
            <a:ext cx="10649272" cy="1143000"/>
          </a:xfrm>
        </p:spPr>
        <p:txBody>
          <a:bodyPr>
            <a:normAutofit/>
          </a:bodyPr>
          <a:lstStyle/>
          <a:p>
            <a:r>
              <a:rPr lang="en-GB" dirty="0"/>
              <a:t>Social innovation example</a:t>
            </a:r>
          </a:p>
        </p:txBody>
      </p:sp>
      <p:graphicFrame>
        <p:nvGraphicFramePr>
          <p:cNvPr id="2" name="Table 1">
            <a:extLst>
              <a:ext uri="{FF2B5EF4-FFF2-40B4-BE49-F238E27FC236}">
                <a16:creationId xmlns:a16="http://schemas.microsoft.com/office/drawing/2014/main" id="{65094684-AABA-F350-F98E-A4DCD1C2769B}"/>
              </a:ext>
            </a:extLst>
          </p:cNvPr>
          <p:cNvGraphicFramePr>
            <a:graphicFrameLocks noGrp="1"/>
          </p:cNvGraphicFramePr>
          <p:nvPr>
            <p:extLst>
              <p:ext uri="{D42A27DB-BD31-4B8C-83A1-F6EECF244321}">
                <p14:modId xmlns:p14="http://schemas.microsoft.com/office/powerpoint/2010/main" val="1532624803"/>
              </p:ext>
            </p:extLst>
          </p:nvPr>
        </p:nvGraphicFramePr>
        <p:xfrm>
          <a:off x="1822276" y="1608309"/>
          <a:ext cx="8128000" cy="2987040"/>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419603390"/>
                    </a:ext>
                  </a:extLst>
                </a:gridCol>
                <a:gridCol w="4064000">
                  <a:extLst>
                    <a:ext uri="{9D8B030D-6E8A-4147-A177-3AD203B41FA5}">
                      <a16:colId xmlns:a16="http://schemas.microsoft.com/office/drawing/2014/main" val="906734396"/>
                    </a:ext>
                  </a:extLst>
                </a:gridCol>
              </a:tblGrid>
              <a:tr h="370840">
                <a:tc>
                  <a:txBody>
                    <a:bodyPr/>
                    <a:lstStyle/>
                    <a:p>
                      <a:r>
                        <a:rPr lang="en-GB" sz="2000" dirty="0"/>
                        <a:t>Intervention</a:t>
                      </a:r>
                    </a:p>
                  </a:txBody>
                  <a:tcPr/>
                </a:tc>
                <a:tc>
                  <a:txBody>
                    <a:bodyPr/>
                    <a:lstStyle/>
                    <a:p>
                      <a:r>
                        <a:rPr lang="en-GB" sz="2000" dirty="0"/>
                        <a:t>Level</a:t>
                      </a:r>
                    </a:p>
                  </a:txBody>
                  <a:tcPr/>
                </a:tc>
                <a:extLst>
                  <a:ext uri="{0D108BD9-81ED-4DB2-BD59-A6C34878D82A}">
                    <a16:rowId xmlns:a16="http://schemas.microsoft.com/office/drawing/2014/main" val="1730938017"/>
                  </a:ext>
                </a:extLst>
              </a:tr>
              <a:tr h="370840">
                <a:tc>
                  <a:txBody>
                    <a:bodyPr/>
                    <a:lstStyle/>
                    <a:p>
                      <a:r>
                        <a:rPr lang="en-GB" sz="2000" dirty="0"/>
                        <a:t>Increase training budget</a:t>
                      </a:r>
                    </a:p>
                  </a:txBody>
                  <a:tcPr/>
                </a:tc>
                <a:tc>
                  <a:txBody>
                    <a:bodyPr/>
                    <a:lstStyle/>
                    <a:p>
                      <a:r>
                        <a:rPr lang="en-GB" sz="2000" dirty="0"/>
                        <a:t>Parameter</a:t>
                      </a:r>
                    </a:p>
                  </a:txBody>
                  <a:tcPr/>
                </a:tc>
                <a:extLst>
                  <a:ext uri="{0D108BD9-81ED-4DB2-BD59-A6C34878D82A}">
                    <a16:rowId xmlns:a16="http://schemas.microsoft.com/office/drawing/2014/main" val="169413241"/>
                  </a:ext>
                </a:extLst>
              </a:tr>
              <a:tr h="370840">
                <a:tc>
                  <a:txBody>
                    <a:bodyPr/>
                    <a:lstStyle/>
                    <a:p>
                      <a:r>
                        <a:rPr lang="en-GB" sz="2000" dirty="0"/>
                        <a:t>Change recruitment policies</a:t>
                      </a:r>
                    </a:p>
                  </a:txBody>
                  <a:tcPr/>
                </a:tc>
                <a:tc>
                  <a:txBody>
                    <a:bodyPr/>
                    <a:lstStyle/>
                    <a:p>
                      <a:r>
                        <a:rPr lang="en-GB" sz="2000" dirty="0"/>
                        <a:t>Rule</a:t>
                      </a:r>
                    </a:p>
                  </a:txBody>
                  <a:tcPr/>
                </a:tc>
                <a:extLst>
                  <a:ext uri="{0D108BD9-81ED-4DB2-BD59-A6C34878D82A}">
                    <a16:rowId xmlns:a16="http://schemas.microsoft.com/office/drawing/2014/main" val="240186523"/>
                  </a:ext>
                </a:extLst>
              </a:tr>
              <a:tr h="370840">
                <a:tc>
                  <a:txBody>
                    <a:bodyPr/>
                    <a:lstStyle/>
                    <a:p>
                      <a:r>
                        <a:rPr lang="en-GB" sz="2000" dirty="0"/>
                        <a:t>Build partnerships with employers</a:t>
                      </a:r>
                    </a:p>
                  </a:txBody>
                  <a:tcPr/>
                </a:tc>
                <a:tc>
                  <a:txBody>
                    <a:bodyPr/>
                    <a:lstStyle/>
                    <a:p>
                      <a:r>
                        <a:rPr lang="en-GB" sz="2000" dirty="0"/>
                        <a:t>Relationship</a:t>
                      </a:r>
                    </a:p>
                  </a:txBody>
                  <a:tcPr/>
                </a:tc>
                <a:extLst>
                  <a:ext uri="{0D108BD9-81ED-4DB2-BD59-A6C34878D82A}">
                    <a16:rowId xmlns:a16="http://schemas.microsoft.com/office/drawing/2014/main" val="3491996503"/>
                  </a:ext>
                </a:extLst>
              </a:tr>
              <a:tr h="370840">
                <a:tc>
                  <a:txBody>
                    <a:bodyPr/>
                    <a:lstStyle/>
                    <a:p>
                      <a:r>
                        <a:rPr lang="en-GB" sz="2000" dirty="0"/>
                        <a:t>Shift focus from jobs to meaningful careers</a:t>
                      </a:r>
                    </a:p>
                  </a:txBody>
                  <a:tcPr/>
                </a:tc>
                <a:tc>
                  <a:txBody>
                    <a:bodyPr/>
                    <a:lstStyle/>
                    <a:p>
                      <a:r>
                        <a:rPr lang="en-GB" sz="2000" dirty="0"/>
                        <a:t>Goal</a:t>
                      </a:r>
                    </a:p>
                  </a:txBody>
                  <a:tcPr/>
                </a:tc>
                <a:extLst>
                  <a:ext uri="{0D108BD9-81ED-4DB2-BD59-A6C34878D82A}">
                    <a16:rowId xmlns:a16="http://schemas.microsoft.com/office/drawing/2014/main" val="3211423360"/>
                  </a:ext>
                </a:extLst>
              </a:tr>
              <a:tr h="370840">
                <a:tc>
                  <a:txBody>
                    <a:bodyPr/>
                    <a:lstStyle/>
                    <a:p>
                      <a:r>
                        <a:rPr lang="en-GB" sz="2000" dirty="0"/>
                        <a:t>Challenge assumptions about youth</a:t>
                      </a:r>
                    </a:p>
                  </a:txBody>
                  <a:tcPr/>
                </a:tc>
                <a:tc>
                  <a:txBody>
                    <a:bodyPr/>
                    <a:lstStyle/>
                    <a:p>
                      <a:r>
                        <a:rPr lang="en-GB" sz="2000" dirty="0"/>
                        <a:t>Mindset</a:t>
                      </a:r>
                    </a:p>
                  </a:txBody>
                  <a:tcPr/>
                </a:tc>
                <a:extLst>
                  <a:ext uri="{0D108BD9-81ED-4DB2-BD59-A6C34878D82A}">
                    <a16:rowId xmlns:a16="http://schemas.microsoft.com/office/drawing/2014/main" val="2742512360"/>
                  </a:ext>
                </a:extLst>
              </a:tr>
            </a:tbl>
          </a:graphicData>
        </a:graphic>
      </p:graphicFrame>
      <p:sp>
        <p:nvSpPr>
          <p:cNvPr id="3" name="TextBox 2">
            <a:extLst>
              <a:ext uri="{FF2B5EF4-FFF2-40B4-BE49-F238E27FC236}">
                <a16:creationId xmlns:a16="http://schemas.microsoft.com/office/drawing/2014/main" id="{8016018C-9BEE-EC98-56DB-D5B4C460C26D}"/>
              </a:ext>
            </a:extLst>
          </p:cNvPr>
          <p:cNvSpPr txBox="1"/>
          <p:nvPr/>
        </p:nvSpPr>
        <p:spPr>
          <a:xfrm>
            <a:off x="755891" y="906011"/>
            <a:ext cx="7817658" cy="369332"/>
          </a:xfrm>
          <a:prstGeom prst="rect">
            <a:avLst/>
          </a:prstGeom>
          <a:noFill/>
        </p:spPr>
        <p:txBody>
          <a:bodyPr wrap="square" rtlCol="0">
            <a:spAutoFit/>
          </a:bodyPr>
          <a:lstStyle/>
          <a:p>
            <a:r>
              <a:rPr lang="en-GB" dirty="0"/>
              <a:t>Youth Unemployment:</a:t>
            </a:r>
          </a:p>
        </p:txBody>
      </p:sp>
      <p:sp>
        <p:nvSpPr>
          <p:cNvPr id="5" name="TextBox 4">
            <a:extLst>
              <a:ext uri="{FF2B5EF4-FFF2-40B4-BE49-F238E27FC236}">
                <a16:creationId xmlns:a16="http://schemas.microsoft.com/office/drawing/2014/main" id="{04259A85-C424-3FFF-CEEA-A837CDFF58AD}"/>
              </a:ext>
            </a:extLst>
          </p:cNvPr>
          <p:cNvSpPr txBox="1"/>
          <p:nvPr/>
        </p:nvSpPr>
        <p:spPr>
          <a:xfrm>
            <a:off x="755891" y="5018858"/>
            <a:ext cx="10997085" cy="461665"/>
          </a:xfrm>
          <a:prstGeom prst="rect">
            <a:avLst/>
          </a:prstGeom>
          <a:noFill/>
        </p:spPr>
        <p:txBody>
          <a:bodyPr wrap="square">
            <a:spAutoFit/>
          </a:bodyPr>
          <a:lstStyle/>
          <a:p>
            <a:pPr fontAlgn="t">
              <a:lnSpc>
                <a:spcPct val="100000"/>
              </a:lnSpc>
              <a:buNone/>
            </a:pPr>
            <a:r>
              <a:rPr lang="en-GB" sz="2400" b="1" i="0">
                <a:solidFill>
                  <a:srgbClr val="FF0000"/>
                </a:solidFill>
                <a:effectLst/>
                <a:latin typeface="+mn-lt"/>
              </a:rPr>
              <a:t>Which intervention is likely to create the most sustainable change?</a:t>
            </a:r>
            <a:endParaRPr lang="en-GB" sz="2400" b="1" i="0">
              <a:solidFill>
                <a:srgbClr val="FF0000"/>
              </a:solidFill>
              <a:effectLst/>
              <a:latin typeface="Segoe UI" panose="020B0502040204020203" pitchFamily="34" charset="0"/>
            </a:endParaRPr>
          </a:p>
        </p:txBody>
      </p:sp>
    </p:spTree>
    <p:extLst>
      <p:ext uri="{BB962C8B-B14F-4D97-AF65-F5344CB8AC3E}">
        <p14:creationId xmlns:p14="http://schemas.microsoft.com/office/powerpoint/2010/main" val="16304811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DB899C-809F-A3AA-B342-B1891D4835FB}"/>
            </a:ext>
          </a:extLst>
        </p:cNvPr>
        <p:cNvGrpSpPr/>
        <p:nvPr/>
      </p:nvGrpSpPr>
      <p:grpSpPr>
        <a:xfrm>
          <a:off x="0" y="0"/>
          <a:ext cx="0" cy="0"/>
          <a:chOff x="0" y="0"/>
          <a:chExt cx="0" cy="0"/>
        </a:xfrm>
      </p:grpSpPr>
      <p:sp>
        <p:nvSpPr>
          <p:cNvPr id="6" name="Title 1">
            <a:extLst>
              <a:ext uri="{FF2B5EF4-FFF2-40B4-BE49-F238E27FC236}">
                <a16:creationId xmlns:a16="http://schemas.microsoft.com/office/drawing/2014/main" id="{E773231A-CD99-01E2-E892-900931EDF7C9}"/>
              </a:ext>
            </a:extLst>
          </p:cNvPr>
          <p:cNvSpPr>
            <a:spLocks noGrp="1"/>
          </p:cNvSpPr>
          <p:nvPr>
            <p:ph type="title"/>
          </p:nvPr>
        </p:nvSpPr>
        <p:spPr>
          <a:xfrm>
            <a:off x="755891" y="161955"/>
            <a:ext cx="10649272" cy="1143000"/>
          </a:xfrm>
        </p:spPr>
        <p:txBody>
          <a:bodyPr>
            <a:normAutofit/>
          </a:bodyPr>
          <a:lstStyle/>
          <a:p>
            <a:r>
              <a:rPr lang="en-GB" dirty="0"/>
              <a:t>What do we mean when we say </a:t>
            </a:r>
            <a:r>
              <a:rPr lang="en-GB" b="1" dirty="0" err="1">
                <a:solidFill>
                  <a:srgbClr val="FF0000"/>
                </a:solidFill>
              </a:rPr>
              <a:t>Sustainablility</a:t>
            </a:r>
            <a:r>
              <a:rPr lang="en-GB" dirty="0"/>
              <a:t>?</a:t>
            </a:r>
          </a:p>
        </p:txBody>
      </p:sp>
      <p:sp>
        <p:nvSpPr>
          <p:cNvPr id="2" name="TextBox 1">
            <a:extLst>
              <a:ext uri="{FF2B5EF4-FFF2-40B4-BE49-F238E27FC236}">
                <a16:creationId xmlns:a16="http://schemas.microsoft.com/office/drawing/2014/main" id="{C1AA37F2-F8F2-8373-7838-1AD270E14E3F}"/>
              </a:ext>
            </a:extLst>
          </p:cNvPr>
          <p:cNvSpPr txBox="1"/>
          <p:nvPr/>
        </p:nvSpPr>
        <p:spPr>
          <a:xfrm>
            <a:off x="1588316" y="1107347"/>
            <a:ext cx="9362113" cy="1015663"/>
          </a:xfrm>
          <a:prstGeom prst="rect">
            <a:avLst/>
          </a:prstGeom>
          <a:noFill/>
        </p:spPr>
        <p:txBody>
          <a:bodyPr wrap="square" rtlCol="0">
            <a:spAutoFit/>
          </a:bodyPr>
          <a:lstStyle/>
          <a:p>
            <a:r>
              <a:rPr lang="en-GB" sz="2000" b="1" dirty="0">
                <a:solidFill>
                  <a:srgbClr val="FF0000"/>
                </a:solidFill>
              </a:rPr>
              <a:t>The ability of a system to continue creating social, economic and environmental value over time.</a:t>
            </a:r>
          </a:p>
          <a:p>
            <a:endParaRPr lang="en-GB" sz="2000" b="1" dirty="0">
              <a:solidFill>
                <a:srgbClr val="FF0000"/>
              </a:solidFill>
            </a:endParaRPr>
          </a:p>
        </p:txBody>
      </p:sp>
      <p:sp>
        <p:nvSpPr>
          <p:cNvPr id="3" name="TextBox 2">
            <a:extLst>
              <a:ext uri="{FF2B5EF4-FFF2-40B4-BE49-F238E27FC236}">
                <a16:creationId xmlns:a16="http://schemas.microsoft.com/office/drawing/2014/main" id="{DE680F1A-39ED-2D4A-B292-94BB081DB26C}"/>
              </a:ext>
            </a:extLst>
          </p:cNvPr>
          <p:cNvSpPr txBox="1"/>
          <p:nvPr/>
        </p:nvSpPr>
        <p:spPr>
          <a:xfrm>
            <a:off x="914400" y="2029919"/>
            <a:ext cx="9261446" cy="400110"/>
          </a:xfrm>
          <a:prstGeom prst="rect">
            <a:avLst/>
          </a:prstGeom>
          <a:noFill/>
        </p:spPr>
        <p:txBody>
          <a:bodyPr wrap="square" rtlCol="0">
            <a:spAutoFit/>
          </a:bodyPr>
          <a:lstStyle/>
          <a:p>
            <a:r>
              <a:rPr lang="en-GB" sz="2000" dirty="0"/>
              <a:t>How do you define </a:t>
            </a:r>
            <a:r>
              <a:rPr lang="en-GB" sz="2000" b="1" dirty="0">
                <a:solidFill>
                  <a:srgbClr val="FF0000"/>
                </a:solidFill>
              </a:rPr>
              <a:t>Value</a:t>
            </a:r>
            <a:r>
              <a:rPr lang="en-GB" sz="2000" dirty="0"/>
              <a:t>?</a:t>
            </a:r>
          </a:p>
        </p:txBody>
      </p:sp>
      <p:graphicFrame>
        <p:nvGraphicFramePr>
          <p:cNvPr id="4" name="Table 3">
            <a:extLst>
              <a:ext uri="{FF2B5EF4-FFF2-40B4-BE49-F238E27FC236}">
                <a16:creationId xmlns:a16="http://schemas.microsoft.com/office/drawing/2014/main" id="{E53A3C55-CEA8-235E-85C7-821C73E083C4}"/>
              </a:ext>
            </a:extLst>
          </p:cNvPr>
          <p:cNvGraphicFramePr>
            <a:graphicFrameLocks noGrp="1"/>
          </p:cNvGraphicFramePr>
          <p:nvPr>
            <p:extLst>
              <p:ext uri="{D42A27DB-BD31-4B8C-83A1-F6EECF244321}">
                <p14:modId xmlns:p14="http://schemas.microsoft.com/office/powerpoint/2010/main" val="1636019383"/>
              </p:ext>
            </p:extLst>
          </p:nvPr>
        </p:nvGraphicFramePr>
        <p:xfrm>
          <a:off x="1650021" y="2430029"/>
          <a:ext cx="8861012" cy="3062288"/>
        </p:xfrm>
        <a:graphic>
          <a:graphicData uri="http://schemas.openxmlformats.org/drawingml/2006/table">
            <a:tbl>
              <a:tblPr firstRow="1" bandRow="1">
                <a:tableStyleId>{5C22544A-7EE6-4342-B048-85BDC9FD1C3A}</a:tableStyleId>
              </a:tblPr>
              <a:tblGrid>
                <a:gridCol w="2215253">
                  <a:extLst>
                    <a:ext uri="{9D8B030D-6E8A-4147-A177-3AD203B41FA5}">
                      <a16:colId xmlns:a16="http://schemas.microsoft.com/office/drawing/2014/main" val="3932564633"/>
                    </a:ext>
                  </a:extLst>
                </a:gridCol>
                <a:gridCol w="2215253">
                  <a:extLst>
                    <a:ext uri="{9D8B030D-6E8A-4147-A177-3AD203B41FA5}">
                      <a16:colId xmlns:a16="http://schemas.microsoft.com/office/drawing/2014/main" val="2174195780"/>
                    </a:ext>
                  </a:extLst>
                </a:gridCol>
                <a:gridCol w="2215253">
                  <a:extLst>
                    <a:ext uri="{9D8B030D-6E8A-4147-A177-3AD203B41FA5}">
                      <a16:colId xmlns:a16="http://schemas.microsoft.com/office/drawing/2014/main" val="2975533227"/>
                    </a:ext>
                  </a:extLst>
                </a:gridCol>
                <a:gridCol w="2215253">
                  <a:extLst>
                    <a:ext uri="{9D8B030D-6E8A-4147-A177-3AD203B41FA5}">
                      <a16:colId xmlns:a16="http://schemas.microsoft.com/office/drawing/2014/main" val="2563323855"/>
                    </a:ext>
                  </a:extLst>
                </a:gridCol>
              </a:tblGrid>
              <a:tr h="765572">
                <a:tc>
                  <a:txBody>
                    <a:bodyPr/>
                    <a:lstStyle/>
                    <a:p>
                      <a:r>
                        <a:rPr lang="en-GB" sz="1800" dirty="0"/>
                        <a:t>Social Value</a:t>
                      </a:r>
                    </a:p>
                  </a:txBody>
                  <a:tcPr/>
                </a:tc>
                <a:tc>
                  <a:txBody>
                    <a:bodyPr/>
                    <a:lstStyle/>
                    <a:p>
                      <a:r>
                        <a:rPr lang="en-GB" sz="1800" dirty="0"/>
                        <a:t>Economic Value</a:t>
                      </a:r>
                    </a:p>
                  </a:txBody>
                  <a:tcPr/>
                </a:tc>
                <a:tc>
                  <a:txBody>
                    <a:bodyPr/>
                    <a:lstStyle/>
                    <a:p>
                      <a:r>
                        <a:rPr lang="en-GB" sz="1800" dirty="0"/>
                        <a:t>Environmental Value</a:t>
                      </a:r>
                    </a:p>
                  </a:txBody>
                  <a:tcPr/>
                </a:tc>
                <a:tc>
                  <a:txBody>
                    <a:bodyPr/>
                    <a:lstStyle/>
                    <a:p>
                      <a:r>
                        <a:rPr lang="en-GB" sz="1800" dirty="0"/>
                        <a:t>Personal Value</a:t>
                      </a:r>
                    </a:p>
                  </a:txBody>
                  <a:tcPr/>
                </a:tc>
                <a:extLst>
                  <a:ext uri="{0D108BD9-81ED-4DB2-BD59-A6C34878D82A}">
                    <a16:rowId xmlns:a16="http://schemas.microsoft.com/office/drawing/2014/main" val="794181991"/>
                  </a:ext>
                </a:extLst>
              </a:tr>
              <a:tr h="765572">
                <a:tc>
                  <a:txBody>
                    <a:bodyPr/>
                    <a:lstStyle/>
                    <a:p>
                      <a:r>
                        <a:rPr lang="en-GB" sz="1800" dirty="0"/>
                        <a:t>Improved wellbeing</a:t>
                      </a:r>
                    </a:p>
                  </a:txBody>
                  <a:tcPr/>
                </a:tc>
                <a:tc>
                  <a:txBody>
                    <a:bodyPr/>
                    <a:lstStyle/>
                    <a:p>
                      <a:r>
                        <a:rPr lang="en-GB" sz="1800" dirty="0"/>
                        <a:t>Reduced costs</a:t>
                      </a:r>
                    </a:p>
                  </a:txBody>
                  <a:tcPr/>
                </a:tc>
                <a:tc>
                  <a:txBody>
                    <a:bodyPr/>
                    <a:lstStyle/>
                    <a:p>
                      <a:r>
                        <a:rPr lang="en-GB" sz="1800" dirty="0"/>
                        <a:t>Reduced waste</a:t>
                      </a:r>
                    </a:p>
                  </a:txBody>
                  <a:tcPr/>
                </a:tc>
                <a:tc>
                  <a:txBody>
                    <a:bodyPr/>
                    <a:lstStyle/>
                    <a:p>
                      <a:r>
                        <a:rPr lang="en-GB" sz="1800" dirty="0"/>
                        <a:t>Better experiences</a:t>
                      </a:r>
                    </a:p>
                  </a:txBody>
                  <a:tcPr/>
                </a:tc>
                <a:extLst>
                  <a:ext uri="{0D108BD9-81ED-4DB2-BD59-A6C34878D82A}">
                    <a16:rowId xmlns:a16="http://schemas.microsoft.com/office/drawing/2014/main" val="2489599729"/>
                  </a:ext>
                </a:extLst>
              </a:tr>
              <a:tr h="765572">
                <a:tc>
                  <a:txBody>
                    <a:bodyPr/>
                    <a:lstStyle/>
                    <a:p>
                      <a:r>
                        <a:rPr lang="en-GB" sz="1800" dirty="0"/>
                        <a:t>Stronger communities</a:t>
                      </a:r>
                    </a:p>
                  </a:txBody>
                  <a:tcPr/>
                </a:tc>
                <a:tc>
                  <a:txBody>
                    <a:bodyPr/>
                    <a:lstStyle/>
                    <a:p>
                      <a:r>
                        <a:rPr lang="en-GB" sz="1800" dirty="0"/>
                        <a:t>Increased efficiency</a:t>
                      </a:r>
                    </a:p>
                  </a:txBody>
                  <a:tcPr/>
                </a:tc>
                <a:tc>
                  <a:txBody>
                    <a:bodyPr/>
                    <a:lstStyle/>
                    <a:p>
                      <a:r>
                        <a:rPr lang="en-GB" sz="1800" dirty="0"/>
                        <a:t>Lower emissions</a:t>
                      </a:r>
                    </a:p>
                  </a:txBody>
                  <a:tcPr/>
                </a:tc>
                <a:tc>
                  <a:txBody>
                    <a:bodyPr/>
                    <a:lstStyle/>
                    <a:p>
                      <a:r>
                        <a:rPr lang="en-GB" sz="1800" dirty="0"/>
                        <a:t>Increased opportunities</a:t>
                      </a:r>
                    </a:p>
                  </a:txBody>
                  <a:tcPr/>
                </a:tc>
                <a:extLst>
                  <a:ext uri="{0D108BD9-81ED-4DB2-BD59-A6C34878D82A}">
                    <a16:rowId xmlns:a16="http://schemas.microsoft.com/office/drawing/2014/main" val="1872427070"/>
                  </a:ext>
                </a:extLst>
              </a:tr>
              <a:tr h="765572">
                <a:tc>
                  <a:txBody>
                    <a:bodyPr/>
                    <a:lstStyle/>
                    <a:p>
                      <a:r>
                        <a:rPr lang="en-GB" sz="1800" dirty="0"/>
                        <a:t>Greater inclusion</a:t>
                      </a:r>
                    </a:p>
                  </a:txBody>
                  <a:tcPr/>
                </a:tc>
                <a:tc>
                  <a:txBody>
                    <a:bodyPr/>
                    <a:lstStyle/>
                    <a:p>
                      <a:r>
                        <a:rPr lang="en-GB" sz="1800" dirty="0"/>
                        <a:t>Improved productivity</a:t>
                      </a:r>
                    </a:p>
                  </a:txBody>
                  <a:tcPr/>
                </a:tc>
                <a:tc>
                  <a:txBody>
                    <a:bodyPr/>
                    <a:lstStyle/>
                    <a:p>
                      <a:r>
                        <a:rPr lang="en-GB" sz="1800" dirty="0"/>
                        <a:t>Protection of natural resources</a:t>
                      </a:r>
                    </a:p>
                  </a:txBody>
                  <a:tcPr/>
                </a:tc>
                <a:tc>
                  <a:txBody>
                    <a:bodyPr/>
                    <a:lstStyle/>
                    <a:p>
                      <a:r>
                        <a:rPr lang="en-GB" sz="1800" dirty="0"/>
                        <a:t>Enhanced quality of life</a:t>
                      </a:r>
                    </a:p>
                  </a:txBody>
                  <a:tcPr/>
                </a:tc>
                <a:extLst>
                  <a:ext uri="{0D108BD9-81ED-4DB2-BD59-A6C34878D82A}">
                    <a16:rowId xmlns:a16="http://schemas.microsoft.com/office/drawing/2014/main" val="4179713119"/>
                  </a:ext>
                </a:extLst>
              </a:tr>
            </a:tbl>
          </a:graphicData>
        </a:graphic>
      </p:graphicFrame>
    </p:spTree>
    <p:extLst>
      <p:ext uri="{BB962C8B-B14F-4D97-AF65-F5344CB8AC3E}">
        <p14:creationId xmlns:p14="http://schemas.microsoft.com/office/powerpoint/2010/main" val="37323148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1B2FD9-2C74-6038-49BF-A0739F16A9D3}"/>
            </a:ext>
          </a:extLst>
        </p:cNvPr>
        <p:cNvGrpSpPr/>
        <p:nvPr/>
      </p:nvGrpSpPr>
      <p:grpSpPr>
        <a:xfrm>
          <a:off x="0" y="0"/>
          <a:ext cx="0" cy="0"/>
          <a:chOff x="0" y="0"/>
          <a:chExt cx="0" cy="0"/>
        </a:xfrm>
      </p:grpSpPr>
      <p:sp>
        <p:nvSpPr>
          <p:cNvPr id="6" name="Title 1">
            <a:extLst>
              <a:ext uri="{FF2B5EF4-FFF2-40B4-BE49-F238E27FC236}">
                <a16:creationId xmlns:a16="http://schemas.microsoft.com/office/drawing/2014/main" id="{74B96D1C-1454-3F03-8BC4-F31D66E72AF6}"/>
              </a:ext>
            </a:extLst>
          </p:cNvPr>
          <p:cNvSpPr>
            <a:spLocks noGrp="1"/>
          </p:cNvSpPr>
          <p:nvPr>
            <p:ph type="title"/>
          </p:nvPr>
        </p:nvSpPr>
        <p:spPr>
          <a:xfrm>
            <a:off x="771364" y="2410204"/>
            <a:ext cx="10649272" cy="1143000"/>
          </a:xfrm>
        </p:spPr>
        <p:txBody>
          <a:bodyPr>
            <a:normAutofit/>
          </a:bodyPr>
          <a:lstStyle/>
          <a:p>
            <a:r>
              <a:rPr lang="en-GB" dirty="0"/>
              <a:t>Can a solution be successful if it creates value for one voice but not for, or at the expense of others?</a:t>
            </a:r>
          </a:p>
        </p:txBody>
      </p:sp>
    </p:spTree>
    <p:extLst>
      <p:ext uri="{BB962C8B-B14F-4D97-AF65-F5344CB8AC3E}">
        <p14:creationId xmlns:p14="http://schemas.microsoft.com/office/powerpoint/2010/main" val="648921491"/>
      </p:ext>
    </p:extLst>
  </p:cSld>
  <p:clrMapOvr>
    <a:masterClrMapping/>
  </p:clrMapOvr>
</p:sld>
</file>

<file path=ppt/theme/theme1.xml><?xml version="1.0" encoding="utf-8"?>
<a:theme xmlns:a="http://schemas.openxmlformats.org/drawingml/2006/main" name="3_Title Slide 1">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ALAMO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1">
      <a:majorFont>
        <a:latin typeface="Arial Rounded MT Bold"/>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LAMO Theme" id="{DA03C225-75C7-4016-B6F6-655B7DE62F03}" vid="{F4188F27-8268-48A6-937D-02037601B91F}"/>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644</Words>
  <Application>Microsoft Office PowerPoint</Application>
  <PresentationFormat>Widescreen</PresentationFormat>
  <Paragraphs>147</Paragraphs>
  <Slides>15</Slides>
  <Notes>13</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15</vt:i4>
      </vt:variant>
    </vt:vector>
  </HeadingPairs>
  <TitlesOfParts>
    <vt:vector size="21" baseType="lpstr">
      <vt:lpstr>Arial</vt:lpstr>
      <vt:lpstr>Calibri</vt:lpstr>
      <vt:lpstr>Calibri Light</vt:lpstr>
      <vt:lpstr>Segoe UI</vt:lpstr>
      <vt:lpstr>3_Title Slide 1</vt:lpstr>
      <vt:lpstr>ALAMO Theme</vt:lpstr>
      <vt:lpstr>   Module: BMSE5000D Design Thinking &amp; Co-Production   </vt:lpstr>
      <vt:lpstr>PowerPoint Presentation</vt:lpstr>
      <vt:lpstr>Agenda:</vt:lpstr>
      <vt:lpstr>Why do well-intentioned solutions often fail?</vt:lpstr>
      <vt:lpstr>What do we mean by systems?</vt:lpstr>
      <vt:lpstr>Systems (examples)</vt:lpstr>
      <vt:lpstr>Wicked Problems:</vt:lpstr>
      <vt:lpstr>PowerPoint Presentation</vt:lpstr>
      <vt:lpstr>Feedback loops</vt:lpstr>
      <vt:lpstr>Why Co-Production matters in Systems Thinking</vt:lpstr>
      <vt:lpstr>Leverage Points (Meadows, 2008)</vt:lpstr>
      <vt:lpstr>Leverage Point examples</vt:lpstr>
      <vt:lpstr>Social innovation example</vt:lpstr>
      <vt:lpstr>What do we mean when we say Sustainablility?</vt:lpstr>
      <vt:lpstr>Can a solution be successful if it creates value for one voice but not for, or at the expense of others?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CertHE Skills for the Workplace Module: BMSK4005</dc:title>
  <dc:creator>Michaela Schriek</dc:creator>
  <cp:lastModifiedBy>Christian Felices</cp:lastModifiedBy>
  <cp:revision>14</cp:revision>
  <dcterms:created xsi:type="dcterms:W3CDTF">2017-12-11T18:00:04Z</dcterms:created>
  <dcterms:modified xsi:type="dcterms:W3CDTF">2026-10-14T08:53:28Z</dcterms:modified>
</cp:coreProperties>
</file>