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  <p:sldMasterId id="2147483700" r:id="rId2"/>
    <p:sldMasterId id="2147483701" r:id="rId3"/>
  </p:sldMasterIdLst>
  <p:notesMasterIdLst>
    <p:notesMasterId r:id="rId32"/>
  </p:notesMasterIdLst>
  <p:handoutMasterIdLst>
    <p:handoutMasterId r:id="rId33"/>
  </p:handoutMasterIdLst>
  <p:sldIdLst>
    <p:sldId id="366" r:id="rId4"/>
    <p:sldId id="379" r:id="rId5"/>
    <p:sldId id="418" r:id="rId6"/>
    <p:sldId id="400" r:id="rId7"/>
    <p:sldId id="419" r:id="rId8"/>
    <p:sldId id="390" r:id="rId9"/>
    <p:sldId id="420" r:id="rId10"/>
    <p:sldId id="401" r:id="rId11"/>
    <p:sldId id="421" r:id="rId12"/>
    <p:sldId id="423" r:id="rId13"/>
    <p:sldId id="402" r:id="rId14"/>
    <p:sldId id="424" r:id="rId15"/>
    <p:sldId id="425" r:id="rId16"/>
    <p:sldId id="403" r:id="rId17"/>
    <p:sldId id="426" r:id="rId18"/>
    <p:sldId id="391" r:id="rId19"/>
    <p:sldId id="427" r:id="rId20"/>
    <p:sldId id="428" r:id="rId21"/>
    <p:sldId id="429" r:id="rId22"/>
    <p:sldId id="430" r:id="rId23"/>
    <p:sldId id="431" r:id="rId24"/>
    <p:sldId id="432" r:id="rId25"/>
    <p:sldId id="434" r:id="rId26"/>
    <p:sldId id="435" r:id="rId27"/>
    <p:sldId id="436" r:id="rId28"/>
    <p:sldId id="437" r:id="rId29"/>
    <p:sldId id="438" r:id="rId30"/>
    <p:sldId id="384" r:id="rId31"/>
  </p:sldIdLst>
  <p:sldSz cx="9144000" cy="6858000" type="screen4x3"/>
  <p:notesSz cx="6877050" cy="10001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290" autoAdjust="0"/>
    <p:restoredTop sz="80049" autoAdjust="0"/>
  </p:normalViewPr>
  <p:slideViewPr>
    <p:cSldViewPr>
      <p:cViewPr varScale="1">
        <p:scale>
          <a:sx n="57" d="100"/>
          <a:sy n="57" d="100"/>
        </p:scale>
        <p:origin x="142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46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562A2D19-6B53-1A41-95C2-9A072D3A84C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3788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4999038" cy="37496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751388"/>
            <a:ext cx="5041900" cy="450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B939ACC4-3648-274A-A1C1-63A7D8E55F9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669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7AB11C-B49F-C149-83E8-03756F256947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6E667-2370-104F-8760-428342860BB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00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BF76537-0679-964C-8B0B-EFA0B195F44D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662D34-1525-F04E-9FD8-C926F47B83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895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BE01C3-D4DC-FD4E-8028-044193EB6658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FF624-DE08-074B-AC0D-1293CFED454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28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0F66A9-C8F4-EF48-AA00-64CA745D3475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885D87-BD64-2143-88FC-2B08C425C3C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104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694FB4-DAA1-4B41-92A1-3BB57E0F04E1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590103-87E0-D54A-A4D8-A066D8FC118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662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244D17-7DE7-054A-91F2-ED894F664B04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A646D-3A9B-4240-AF36-7F796E850E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936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A0E109-2BD3-CA4A-8900-F741C71F7994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67BF17-E41A-8A4F-A549-B7FCD2FBCC5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5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52CFC3-0CBD-A74C-B235-8A57AA74F321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E22F8A-3B0B-1F47-98F5-7E6ABDB7C3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572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02E4A-5873-054D-9BCF-85B5A5F05472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442132-60C6-5B49-9473-17E91B24DD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77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FEF089-73EB-0E49-9F3E-A383268060D8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24A426-DEF1-EF4B-89F9-FCAA63CBE38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14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619A54-CD78-1444-86BC-F3BC083A0F66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ED4844-BA7A-8D4B-923D-C03D149F09F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26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60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556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25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895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566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03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5196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53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2128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71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5288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FD2F35-CFBD-1F42-8E67-B15AA535380F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55EED3-445C-E34F-BFF7-422BB3E9138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1725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E2FF24-7AB6-7542-AED5-C6EFF2F363E6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DEBC5-B60F-314B-8B31-8B41B34D979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56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632CDE-2E60-2044-9B57-5C1EA5E20D6D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66D31-43D0-2B4F-9CC8-541AAE92D4D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5585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30C65C-BB19-AB4E-AF63-8F0FBCFAFDD8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5C778-94E7-3E44-89C5-EF41C3C789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6818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B77E1F-74C9-6B42-95DD-188864DCC985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9B385-AD00-9145-A048-538FA66CFA1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193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B01ADA-CE32-5843-B0A6-64E6A1F01996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E7551C-C250-3F4E-91B7-A2B0C0A4B50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48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5C13D6-13B5-7F42-B335-8C5A518BC11B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E91D5B-035D-7249-AD53-2C252144D3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0862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A28E6C-F1F1-404C-A719-0D851263C13C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1D59E-4293-974C-9FA9-5198D0DB465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793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E844C3-9B95-334C-97F9-D642452DDA53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49EA4-BD58-934A-AAFC-D342041BC65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722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B8AE31-F2DC-3A49-A917-9BDCAAEB84BA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736ED8-98DA-0F4E-9AAD-8DEA21F5622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1020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DD698E-0865-3840-959D-5DD6C4DC925F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3D9F5C-2703-8E49-BBA8-3214492DC9F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3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70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442AC87F-1DA6-114C-89D4-0D6CD28AAEC8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0E624F7D-2C2B-A44F-B619-B66FFBE2AC6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01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C0B4F99E-44E2-2E43-856A-90D80D5B476C}" type="datetime1">
              <a:rPr lang="en-GB"/>
              <a:pPr/>
              <a:t>22/09/2020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A3B30499-5B36-9643-93A4-65952D2FAD4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88AB-7C02-4036-A96F-99B472717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767" y="2196542"/>
            <a:ext cx="7772400" cy="1470025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Developing Emotional Intelligence Skills for the Workplace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Week 9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AE921-F285-4321-A023-0A2DF92C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AB11C-B49F-C149-83E8-03756F256947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B3B906-82AA-4B2D-ADEA-5EBB925B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6E667-2370-104F-8760-428342860BB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40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Becoming an Emotionally Intelligent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920875"/>
            <a:ext cx="8229600" cy="3916363"/>
          </a:xfrm>
        </p:spPr>
        <p:txBody>
          <a:bodyPr/>
          <a:lstStyle/>
          <a:p>
            <a:r>
              <a:rPr lang="en-GB" dirty="0"/>
              <a:t>Leadership involves any situation in which you want someone else to do something.</a:t>
            </a:r>
          </a:p>
          <a:p>
            <a:r>
              <a:rPr lang="en-GB" dirty="0"/>
              <a:t>You can’t have leadership without followership. </a:t>
            </a:r>
          </a:p>
          <a:p>
            <a:r>
              <a:rPr lang="en-GB" dirty="0"/>
              <a:t>Think of all the situations in which you’ve tried to influence the behaviour of others.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22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Becoming an Emotionally Intelligent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920875"/>
            <a:ext cx="8229600" cy="3916363"/>
          </a:xfrm>
        </p:spPr>
        <p:txBody>
          <a:bodyPr/>
          <a:lstStyle/>
          <a:p>
            <a:r>
              <a:rPr lang="en-GB" dirty="0"/>
              <a:t>In those situations, in fact, you acted as a leader. </a:t>
            </a:r>
          </a:p>
          <a:p>
            <a:r>
              <a:rPr lang="en-GB" dirty="0"/>
              <a:t>If you try to influence your spouse, children, friends, colleagues, neighbours, subordinates, service people, or anyone else in your life, then you’re a leader.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883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Getting Others to Do Things at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916363"/>
          </a:xfrm>
        </p:spPr>
        <p:txBody>
          <a:bodyPr/>
          <a:lstStyle/>
          <a:p>
            <a:r>
              <a:rPr lang="en-GB" dirty="0"/>
              <a:t>Most people at work depend on others to help them get their jobs done. But you usually don’t have authority over the people whose help you need. </a:t>
            </a:r>
          </a:p>
          <a:p>
            <a:r>
              <a:rPr lang="en-GB" dirty="0"/>
              <a:t>You may have noticed in your workplace how some people manage to get help from others all the time.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05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Getting Others to Do Things at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6363"/>
          </a:xfrm>
        </p:spPr>
        <p:txBody>
          <a:bodyPr/>
          <a:lstStyle/>
          <a:p>
            <a:r>
              <a:rPr lang="en-GB" dirty="0"/>
              <a:t>Emotional intelligence plays a big part in your ability to get help from others. Your emotional skills play an important role in your capacity to be a leader, as well. </a:t>
            </a:r>
          </a:p>
          <a:p>
            <a:r>
              <a:rPr lang="en-GB" dirty="0"/>
              <a:t>Skills such as empathy, optimism, and the ability to develop effective interpersonal relationships can predict success in a leadership role.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94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40" y="2103140"/>
            <a:ext cx="8229600" cy="3916363"/>
          </a:xfrm>
        </p:spPr>
        <p:txBody>
          <a:bodyPr/>
          <a:lstStyle/>
          <a:p>
            <a:r>
              <a:rPr lang="en-GB" dirty="0"/>
              <a:t>Most working people dream about climbing the ladder of work success. </a:t>
            </a:r>
          </a:p>
          <a:p>
            <a:r>
              <a:rPr lang="en-GB" dirty="0"/>
              <a:t>Generally, people measure this success by a promotion to a management position.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96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696" y="1964581"/>
            <a:ext cx="8229600" cy="3916363"/>
          </a:xfrm>
        </p:spPr>
        <p:txBody>
          <a:bodyPr/>
          <a:lstStyle/>
          <a:p>
            <a:r>
              <a:rPr lang="en-GB" dirty="0"/>
              <a:t>After a certain amount of time spent on the front lines at work — whether you work in sales, customer service, or technical support, or as an insurance adjuster or watch maker — you eventually expect that you’ll receive a promotion.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727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49202"/>
            <a:ext cx="8229600" cy="3916363"/>
          </a:xfrm>
        </p:spPr>
        <p:txBody>
          <a:bodyPr/>
          <a:lstStyle/>
          <a:p>
            <a:r>
              <a:rPr lang="en-GB" dirty="0"/>
              <a:t>Here are some questions that you can ask yourself to help determine whether you’re management material:</a:t>
            </a:r>
          </a:p>
          <a:p>
            <a:pPr marL="0" indent="0">
              <a:buNone/>
            </a:pPr>
            <a:r>
              <a:rPr lang="en-GB" dirty="0"/>
              <a:t>✓ Do you like supervising other people? </a:t>
            </a:r>
          </a:p>
          <a:p>
            <a:pPr marL="0" indent="0">
              <a:buNone/>
            </a:pPr>
            <a:r>
              <a:rPr lang="en-GB" dirty="0"/>
              <a:t>✓ Do you like administrative tasks and paperwork?</a:t>
            </a:r>
          </a:p>
          <a:p>
            <a:pPr marL="0" indent="0">
              <a:buNone/>
            </a:pPr>
            <a:r>
              <a:rPr lang="en-GB" dirty="0"/>
              <a:t>✓ Are you happy giving up the main (or hands-on) parts of your current job?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581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Do you like doing performance reviews about other people? </a:t>
            </a:r>
          </a:p>
          <a:p>
            <a:pPr marL="0" indent="0">
              <a:buNone/>
            </a:pPr>
            <a:r>
              <a:rPr lang="en-GB" dirty="0"/>
              <a:t>✓ Do you like reporting on the performance of everyone in your group?</a:t>
            </a:r>
          </a:p>
          <a:p>
            <a:pPr marL="0" indent="0">
              <a:buNone/>
            </a:pPr>
            <a:r>
              <a:rPr lang="en-GB" dirty="0"/>
              <a:t>✓ Do you like setting goals for your group and ensuring that the group meets those goals?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809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68773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✓Are you good at keeping your cool when other people around you are stressing out?</a:t>
            </a:r>
          </a:p>
          <a:p>
            <a:pPr marL="0" indent="0">
              <a:buNone/>
            </a:pPr>
            <a:r>
              <a:rPr lang="en-GB" dirty="0"/>
              <a:t>✓ Are you good at keeping other people cool when they start stressing out? </a:t>
            </a:r>
          </a:p>
          <a:p>
            <a:pPr marL="0" indent="0">
              <a:buNone/>
            </a:pPr>
            <a:r>
              <a:rPr lang="en-GB" dirty="0"/>
              <a:t>✓Do you like helping other people solve problems?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3814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Few things you can do to become empathic at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✓Pay attention to the people with whom you work. </a:t>
            </a:r>
          </a:p>
          <a:p>
            <a:pPr marL="0" indent="0">
              <a:buNone/>
            </a:pPr>
            <a:r>
              <a:rPr lang="en-GB" dirty="0"/>
              <a:t>✓Find out about co-workers’ interests. </a:t>
            </a:r>
          </a:p>
          <a:p>
            <a:pPr marL="0" indent="0">
              <a:buNone/>
            </a:pPr>
            <a:r>
              <a:rPr lang="en-GB" dirty="0"/>
              <a:t>✓Reflect back your interpretation of what others tell you in order to make sure that you’ve captured the other person’s concerns accurately.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641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Few things you can do to become empathic at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✓Check whether you accurately reflect the other person’s feelings after he expresses them to you. </a:t>
            </a:r>
          </a:p>
          <a:p>
            <a:pPr marL="0" indent="0">
              <a:buNone/>
            </a:pPr>
            <a:r>
              <a:rPr lang="en-GB" dirty="0"/>
              <a:t>✓Show others that you have an interest in them, their family, and their interests. </a:t>
            </a:r>
          </a:p>
          <a:p>
            <a:pPr marL="0" indent="0">
              <a:buNone/>
            </a:pPr>
            <a:r>
              <a:rPr lang="en-GB" dirty="0"/>
              <a:t>✓Avoid trying to make yourself the </a:t>
            </a:r>
            <a:r>
              <a:rPr lang="en-GB" dirty="0" err="1"/>
              <a:t>center</a:t>
            </a:r>
            <a:r>
              <a:rPr lang="en-GB" dirty="0"/>
              <a:t> of attention.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74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Few things you can do to become empathic at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939181"/>
            <a:ext cx="8229600" cy="3916363"/>
          </a:xfrm>
        </p:spPr>
        <p:txBody>
          <a:bodyPr/>
          <a:lstStyle/>
          <a:p>
            <a:r>
              <a:rPr lang="en-GB" dirty="0"/>
              <a:t>If you have the courtesy and compassion to pay attention to others around you, you increase the likelihood that others will pay attention to you. </a:t>
            </a:r>
          </a:p>
          <a:p>
            <a:r>
              <a:rPr lang="en-GB" dirty="0"/>
              <a:t>By caring about others and demonstrating that you are not </a:t>
            </a:r>
            <a:r>
              <a:rPr lang="en-GB" dirty="0" err="1"/>
              <a:t>self-centered</a:t>
            </a:r>
            <a:r>
              <a:rPr lang="en-GB" dirty="0"/>
              <a:t>, you earn their trust.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13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Tips to become an optimistic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60" y="1935857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Focus on the positive of situations and people, even when it’s difficult. </a:t>
            </a:r>
          </a:p>
          <a:p>
            <a:pPr marL="0" indent="0">
              <a:buNone/>
            </a:pPr>
            <a:r>
              <a:rPr lang="en-GB" dirty="0"/>
              <a:t>✓ Look toward solutions, rather than problems. </a:t>
            </a:r>
          </a:p>
          <a:p>
            <a:pPr marL="0" indent="0">
              <a:buNone/>
            </a:pPr>
            <a:r>
              <a:rPr lang="en-GB" dirty="0"/>
              <a:t>✓ Tell people about their strengths.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172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Tips to become an optimistic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07988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Focus on your successes, not your failures. </a:t>
            </a:r>
          </a:p>
          <a:p>
            <a:pPr marL="0" indent="0">
              <a:buNone/>
            </a:pPr>
            <a:r>
              <a:rPr lang="en-GB" dirty="0"/>
              <a:t>✓ Treat failures as lessons that you can use to increase your self-understanding and improve future performance.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18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Leading Other People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Model the way</a:t>
            </a:r>
          </a:p>
          <a:p>
            <a:pPr marL="0" indent="0">
              <a:buNone/>
            </a:pPr>
            <a:r>
              <a:rPr lang="en-GB" dirty="0"/>
              <a:t>✓ Inspire a shared vision</a:t>
            </a:r>
          </a:p>
          <a:p>
            <a:pPr marL="0" indent="0">
              <a:buNone/>
            </a:pPr>
            <a:r>
              <a:rPr lang="en-GB" dirty="0"/>
              <a:t>✓ Challenge the process</a:t>
            </a:r>
          </a:p>
          <a:p>
            <a:pPr marL="0" indent="0">
              <a:buNone/>
            </a:pPr>
            <a:r>
              <a:rPr lang="en-GB" dirty="0"/>
              <a:t>✓ Enable others to act</a:t>
            </a:r>
          </a:p>
          <a:p>
            <a:pPr marL="0" indent="0">
              <a:buNone/>
            </a:pPr>
            <a:r>
              <a:rPr lang="en-GB" dirty="0"/>
              <a:t>✓ Encourage the heart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210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Defining an effective workplace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6363"/>
          </a:xfrm>
        </p:spPr>
        <p:txBody>
          <a:bodyPr/>
          <a:lstStyle/>
          <a:p>
            <a:r>
              <a:rPr lang="en-GB" dirty="0"/>
              <a:t>Although you can find many leadership theories out there, most of them seem to be directed at the workplace. </a:t>
            </a:r>
          </a:p>
          <a:p>
            <a:r>
              <a:rPr lang="en-GB" dirty="0"/>
              <a:t>One study that looked directly at emotional intelligence and workplace leadership was carried out by the </a:t>
            </a:r>
            <a:r>
              <a:rPr lang="en-GB" dirty="0" err="1"/>
              <a:t>Center</a:t>
            </a:r>
            <a:r>
              <a:rPr lang="en-GB" dirty="0"/>
              <a:t> for Creative Leadership (CCL) in Greensboro, North Carolina.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716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Defining an effective workplace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881" y="1279525"/>
            <a:ext cx="8229600" cy="3916363"/>
          </a:xfrm>
        </p:spPr>
        <p:txBody>
          <a:bodyPr/>
          <a:lstStyle/>
          <a:p>
            <a:r>
              <a:rPr lang="en-GB" sz="2800" dirty="0"/>
              <a:t>The CCL tested 302 leaders and senior managers by using the EQ-</a:t>
            </a:r>
            <a:r>
              <a:rPr lang="en-GB" sz="2800" dirty="0" err="1"/>
              <a:t>i</a:t>
            </a:r>
            <a:r>
              <a:rPr lang="en-GB" sz="2800" dirty="0"/>
              <a:t> (a test that measures emotional intelligence), along with a series of ratings of their </a:t>
            </a:r>
            <a:r>
              <a:rPr lang="en-GB" sz="2800" dirty="0" err="1"/>
              <a:t>onthe</a:t>
            </a:r>
            <a:r>
              <a:rPr lang="en-GB" sz="2800" dirty="0"/>
              <a:t>-job performance by superiors, colleagues, and subordinates. </a:t>
            </a:r>
          </a:p>
          <a:p>
            <a:r>
              <a:rPr lang="en-GB" sz="2800" dirty="0"/>
              <a:t>The pool of leaders included both highly competent and not so successful leaders. In general, the study found that emotional intelligence accounted for about 28 percent of leadership performance.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9888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877771" cy="1420267"/>
          </a:xfrm>
        </p:spPr>
        <p:txBody>
          <a:bodyPr/>
          <a:lstStyle/>
          <a:p>
            <a:r>
              <a:rPr lang="en-GB" dirty="0"/>
              <a:t>CCL’s four pillars, or competencies, that successful leaders possessed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39652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Being </a:t>
            </a:r>
            <a:r>
              <a:rPr lang="en-GB" dirty="0" err="1"/>
              <a:t>centered</a:t>
            </a:r>
            <a:r>
              <a:rPr lang="en-GB" dirty="0"/>
              <a:t> and grounded </a:t>
            </a:r>
          </a:p>
          <a:p>
            <a:pPr marL="0" indent="0">
              <a:buNone/>
            </a:pPr>
            <a:r>
              <a:rPr lang="en-GB" dirty="0"/>
              <a:t>✓ Having the ability to take action </a:t>
            </a:r>
          </a:p>
          <a:p>
            <a:pPr marL="0" indent="0">
              <a:buNone/>
            </a:pPr>
            <a:r>
              <a:rPr lang="en-GB" dirty="0"/>
              <a:t>✓ Using a participative management style</a:t>
            </a:r>
          </a:p>
          <a:p>
            <a:pPr marL="0" indent="0">
              <a:buNone/>
            </a:pPr>
            <a:r>
              <a:rPr lang="en-GB" dirty="0"/>
              <a:t> ✓Being tough-minded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571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877771" cy="1420267"/>
          </a:xfrm>
        </p:spPr>
        <p:txBody>
          <a:bodyPr/>
          <a:lstStyle/>
          <a:p>
            <a:r>
              <a:rPr lang="en-GB" dirty="0"/>
              <a:t>Being </a:t>
            </a:r>
            <a:r>
              <a:rPr lang="en-GB" dirty="0" err="1"/>
              <a:t>centered</a:t>
            </a:r>
            <a:r>
              <a:rPr lang="en-GB" dirty="0"/>
              <a:t> and grounded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313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Have high self-regard</a:t>
            </a:r>
          </a:p>
          <a:p>
            <a:pPr marL="0" indent="0">
              <a:buNone/>
            </a:pPr>
            <a:r>
              <a:rPr lang="en-GB" dirty="0"/>
              <a:t>✓ Maintain balance in life</a:t>
            </a:r>
          </a:p>
          <a:p>
            <a:pPr marL="0" indent="0">
              <a:buNone/>
            </a:pPr>
            <a:r>
              <a:rPr lang="en-GB" dirty="0"/>
              <a:t>✓ Are straightforward and self-aware</a:t>
            </a:r>
          </a:p>
          <a:p>
            <a:pPr marL="0" indent="0">
              <a:buNone/>
            </a:pPr>
            <a:r>
              <a:rPr lang="en-GB" dirty="0"/>
              <a:t>✓ Stay composed under pressure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262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Being </a:t>
            </a:r>
            <a:r>
              <a:rPr lang="en-GB" sz="3600" dirty="0" err="1"/>
              <a:t>centered</a:t>
            </a:r>
            <a:r>
              <a:rPr lang="en-GB" sz="3600" dirty="0"/>
              <a:t> and grounded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Social responsibility</a:t>
            </a:r>
          </a:p>
          <a:p>
            <a:pPr marL="0" indent="0">
              <a:buNone/>
            </a:pPr>
            <a:r>
              <a:rPr lang="en-GB" dirty="0"/>
              <a:t>✓ Stress tolerance</a:t>
            </a:r>
          </a:p>
          <a:p>
            <a:pPr marL="0" indent="0">
              <a:buNone/>
            </a:pPr>
            <a:r>
              <a:rPr lang="en-GB" dirty="0"/>
              <a:t>✓ Impulse control</a:t>
            </a:r>
          </a:p>
          <a:p>
            <a:pPr marL="0" indent="0">
              <a:buNone/>
            </a:pPr>
            <a:r>
              <a:rPr lang="en-GB" dirty="0"/>
              <a:t>✓ Optimism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03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Having the ability to take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Assertiveness</a:t>
            </a:r>
          </a:p>
          <a:p>
            <a:pPr marL="0" indent="0">
              <a:buNone/>
            </a:pPr>
            <a:r>
              <a:rPr lang="en-GB" dirty="0"/>
              <a:t>✓ Independence </a:t>
            </a:r>
          </a:p>
          <a:p>
            <a:pPr marL="0" indent="0">
              <a:buNone/>
            </a:pPr>
            <a:r>
              <a:rPr lang="en-GB" dirty="0"/>
              <a:t>✓ Optimism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7862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450031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Using a participative management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896" y="220486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Empathy</a:t>
            </a:r>
          </a:p>
          <a:p>
            <a:pPr marL="0" indent="0">
              <a:buNone/>
            </a:pPr>
            <a:r>
              <a:rPr lang="en-GB" dirty="0"/>
              <a:t>✓ Social responsibility</a:t>
            </a:r>
          </a:p>
          <a:p>
            <a:pPr marL="0" indent="0">
              <a:buNone/>
            </a:pPr>
            <a:r>
              <a:rPr lang="en-GB" dirty="0"/>
              <a:t>✓ Interpersonal relationships</a:t>
            </a:r>
          </a:p>
          <a:p>
            <a:pPr marL="0" indent="0">
              <a:buNone/>
            </a:pPr>
            <a:r>
              <a:rPr lang="en-GB" dirty="0"/>
              <a:t>✓ Impulse control </a:t>
            </a:r>
          </a:p>
          <a:p>
            <a:pPr marL="0" indent="0">
              <a:buNone/>
            </a:pPr>
            <a:r>
              <a:rPr lang="en-GB" dirty="0"/>
              <a:t>✓ Happiness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1056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450031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Being tough-minded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896" y="220486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Self-regard</a:t>
            </a:r>
          </a:p>
          <a:p>
            <a:pPr marL="0" indent="0">
              <a:buNone/>
            </a:pPr>
            <a:r>
              <a:rPr lang="en-GB" dirty="0"/>
              <a:t>✓ Stress tolerance </a:t>
            </a:r>
          </a:p>
          <a:p>
            <a:pPr marL="0" indent="0">
              <a:buNone/>
            </a:pPr>
            <a:r>
              <a:rPr lang="en-GB" dirty="0"/>
              <a:t>✓ Impulse control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6829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Some of the competencies of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5301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Being direct with others about what you think </a:t>
            </a:r>
          </a:p>
          <a:p>
            <a:pPr marL="0" indent="0">
              <a:buNone/>
            </a:pPr>
            <a:r>
              <a:rPr lang="en-GB" dirty="0"/>
              <a:t>✓ Being concerned about the people you work with </a:t>
            </a:r>
          </a:p>
          <a:p>
            <a:pPr marL="0" indent="0">
              <a:buNone/>
            </a:pPr>
            <a:r>
              <a:rPr lang="en-GB" dirty="0"/>
              <a:t>✓ Keeping a long list of people whom you can count on when needed</a:t>
            </a:r>
          </a:p>
          <a:p>
            <a:pPr marL="0" indent="0">
              <a:buNone/>
            </a:pPr>
            <a:r>
              <a:rPr lang="en-GB" dirty="0"/>
              <a:t> ✓ Not getting ruffled by stress </a:t>
            </a:r>
          </a:p>
          <a:p>
            <a:pPr marL="0" indent="0">
              <a:buNone/>
            </a:pPr>
            <a:r>
              <a:rPr lang="en-GB" dirty="0"/>
              <a:t>✓ Generally being in a good mood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3142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Some of the competencies of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428" y="1556792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Acting in a purposeful way </a:t>
            </a:r>
          </a:p>
          <a:p>
            <a:pPr marL="0" indent="0">
              <a:buNone/>
            </a:pPr>
            <a:r>
              <a:rPr lang="en-GB" dirty="0"/>
              <a:t>✓ Effectively reading what others are feeling or really thinking</a:t>
            </a:r>
          </a:p>
          <a:p>
            <a:pPr marL="0" indent="0">
              <a:buNone/>
            </a:pPr>
            <a:r>
              <a:rPr lang="en-GB" dirty="0"/>
              <a:t> ✓ Knowing what you’re good at</a:t>
            </a:r>
          </a:p>
          <a:p>
            <a:pPr marL="0" indent="0">
              <a:buNone/>
            </a:pPr>
            <a:r>
              <a:rPr lang="en-GB" dirty="0"/>
              <a:t> ✓ Being a self-starter</a:t>
            </a:r>
          </a:p>
          <a:p>
            <a:pPr marL="0" indent="0">
              <a:buNone/>
            </a:pPr>
            <a:r>
              <a:rPr lang="en-GB" dirty="0"/>
              <a:t> ✓ Getting things done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526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Rising to the occasion of good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428" y="1556792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Pay attention to the people you work with</a:t>
            </a:r>
          </a:p>
          <a:p>
            <a:pPr marL="0" indent="0">
              <a:buNone/>
            </a:pPr>
            <a:r>
              <a:rPr lang="en-GB" dirty="0"/>
              <a:t>✓ Be more socially responsible</a:t>
            </a:r>
          </a:p>
          <a:p>
            <a:pPr marL="0" indent="0">
              <a:buNone/>
            </a:pPr>
            <a:r>
              <a:rPr lang="en-GB" dirty="0"/>
              <a:t>✓ Show integrity</a:t>
            </a:r>
          </a:p>
          <a:p>
            <a:pPr marL="0" indent="0">
              <a:buNone/>
            </a:pPr>
            <a:r>
              <a:rPr lang="en-GB" dirty="0"/>
              <a:t>✓ Be empathic</a:t>
            </a:r>
          </a:p>
          <a:p>
            <a:pPr marL="0" indent="0">
              <a:buNone/>
            </a:pPr>
            <a:r>
              <a:rPr lang="en-GB" dirty="0"/>
              <a:t>✓ Be optimistic</a:t>
            </a:r>
          </a:p>
          <a:p>
            <a:pPr marL="0" indent="0">
              <a:buNone/>
            </a:pPr>
            <a:r>
              <a:rPr lang="en-GB" dirty="0"/>
              <a:t>✓ Find the best people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424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17804-686A-44FC-AFC1-0813940B1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316" y="0"/>
            <a:ext cx="8229600" cy="1143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C182B-596C-4208-BD40-D9E1ECCA9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16" y="1340768"/>
            <a:ext cx="8229600" cy="3916363"/>
          </a:xfrm>
        </p:spPr>
        <p:txBody>
          <a:bodyPr/>
          <a:lstStyle/>
          <a:p>
            <a:r>
              <a:rPr lang="en-GB" dirty="0"/>
              <a:t>Stein, Steven J.. Emotional Intelligence for Dummies, John Wiley &amp; Sons, Incorporated, 2009. ProQuest </a:t>
            </a:r>
            <a:r>
              <a:rPr lang="en-GB" dirty="0" err="1"/>
              <a:t>Ebook</a:t>
            </a:r>
            <a:r>
              <a:rPr lang="en-GB" dirty="0"/>
              <a:t> Central, https://ebookcentral.proquest.com/lib/kingston/detail.action?docID=456259.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33136-C5C8-4B70-9898-9015DEDAB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22/09/2020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554AC0-A02E-4026-83CF-E255EF33B4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8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4713</TotalTime>
  <Words>1231</Words>
  <Application>Microsoft Office PowerPoint</Application>
  <PresentationFormat>On-screen Show (4:3)</PresentationFormat>
  <Paragraphs>171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Myriad Pro</vt:lpstr>
      <vt:lpstr>Times New Roman</vt:lpstr>
      <vt:lpstr>20140311PresentationUWTSDTemplate</vt:lpstr>
      <vt:lpstr>1_20140311PresentationUWTSDTemplate</vt:lpstr>
      <vt:lpstr>2_20140311PresentationUWTSDTemplate</vt:lpstr>
      <vt:lpstr>Developing Emotional Intelligence Skills for the Workplace  Week 9</vt:lpstr>
      <vt:lpstr>Becoming an Emotionally Intelligent Leader</vt:lpstr>
      <vt:lpstr>Becoming an Emotionally Intelligent Leader</vt:lpstr>
      <vt:lpstr>Getting Others to Do Things at Work </vt:lpstr>
      <vt:lpstr>Getting Others to Do Things at Work </vt:lpstr>
      <vt:lpstr>Deciding whether you want to be a manager </vt:lpstr>
      <vt:lpstr>Deciding whether you want to be a manager </vt:lpstr>
      <vt:lpstr>Deciding whether you want to be a manager </vt:lpstr>
      <vt:lpstr>Deciding whether you want to be a manager </vt:lpstr>
      <vt:lpstr>Deciding whether you want to be a manager </vt:lpstr>
      <vt:lpstr>Few things you can do to become empathic at work:</vt:lpstr>
      <vt:lpstr>Few things you can do to become empathic at work:</vt:lpstr>
      <vt:lpstr>Few things you can do to become empathic at work:</vt:lpstr>
      <vt:lpstr>Tips to become an optimistic leader</vt:lpstr>
      <vt:lpstr>Tips to become an optimistic leader</vt:lpstr>
      <vt:lpstr>Leading Other People </vt:lpstr>
      <vt:lpstr>Defining an effective workplace leader</vt:lpstr>
      <vt:lpstr>Defining an effective workplace leader</vt:lpstr>
      <vt:lpstr>CCL’s four pillars, or competencies, that successful leaders possessed</vt:lpstr>
      <vt:lpstr>Being centered and grounded</vt:lpstr>
      <vt:lpstr> Components of emotional intelligence related to Being centered and grounded</vt:lpstr>
      <vt:lpstr> Components of emotional intelligence related to Having the ability to take action </vt:lpstr>
      <vt:lpstr> Components of emotional intelligence related to Using a participative management style </vt:lpstr>
      <vt:lpstr> Components of emotional intelligence related to Being tough-minded</vt:lpstr>
      <vt:lpstr>Some of the competencies of leaders</vt:lpstr>
      <vt:lpstr>Some of the competencies of leaders</vt:lpstr>
      <vt:lpstr>Rising to the occasion of good leadership</vt:lpstr>
      <vt:lpstr>References</vt:lpstr>
    </vt:vector>
  </TitlesOfParts>
  <Company>Artaffairs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Organizational Behaviour</dc:title>
  <dc:creator>Conny &amp; Carwyn Matera-Rogers</dc:creator>
  <cp:lastModifiedBy>MD Kalam</cp:lastModifiedBy>
  <cp:revision>154</cp:revision>
  <dcterms:created xsi:type="dcterms:W3CDTF">2000-07-11T10:51:26Z</dcterms:created>
  <dcterms:modified xsi:type="dcterms:W3CDTF">2020-09-22T15:44:16Z</dcterms:modified>
</cp:coreProperties>
</file>