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4"/>
  </p:notesMasterIdLst>
  <p:sldIdLst>
    <p:sldId id="256" r:id="rId2"/>
    <p:sldId id="257" r:id="rId3"/>
    <p:sldId id="281" r:id="rId4"/>
    <p:sldId id="287" r:id="rId5"/>
    <p:sldId id="258" r:id="rId6"/>
    <p:sldId id="259" r:id="rId7"/>
    <p:sldId id="260" r:id="rId8"/>
    <p:sldId id="263" r:id="rId9"/>
    <p:sldId id="276" r:id="rId10"/>
    <p:sldId id="284" r:id="rId11"/>
    <p:sldId id="277" r:id="rId12"/>
    <p:sldId id="288" r:id="rId13"/>
    <p:sldId id="278" r:id="rId14"/>
    <p:sldId id="289" r:id="rId15"/>
    <p:sldId id="279" r:id="rId16"/>
    <p:sldId id="290" r:id="rId17"/>
    <p:sldId id="282" r:id="rId18"/>
    <p:sldId id="262" r:id="rId19"/>
    <p:sldId id="285" r:id="rId20"/>
    <p:sldId id="264" r:id="rId21"/>
    <p:sldId id="286" r:id="rId22"/>
    <p:sldId id="266" r:id="rId23"/>
    <p:sldId id="283" r:id="rId24"/>
    <p:sldId id="267" r:id="rId25"/>
    <p:sldId id="268" r:id="rId26"/>
    <p:sldId id="270" r:id="rId27"/>
    <p:sldId id="271" r:id="rId28"/>
    <p:sldId id="272" r:id="rId29"/>
    <p:sldId id="273" r:id="rId30"/>
    <p:sldId id="274" r:id="rId31"/>
    <p:sldId id="280" r:id="rId32"/>
    <p:sldId id="275"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85BFDD8-C8C5-A9B2-1F31-944F20CA5D52}" v="492" dt="2025-04-30T09:12:34.29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2" autoAdjust="0"/>
    <p:restoredTop sz="94660"/>
  </p:normalViewPr>
  <p:slideViewPr>
    <p:cSldViewPr snapToGrid="0">
      <p:cViewPr varScale="1">
        <p:scale>
          <a:sx n="92" d="100"/>
          <a:sy n="92" d="100"/>
        </p:scale>
        <p:origin x="102" y="22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5/10/relationships/revisionInfo" Target="revisionInfo.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diagrams/_rels/data1.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48D0B07-08DC-4867-94B8-3ADD8B57D3F7}"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29785372-8136-45C2-985D-6B6BE7D63649}">
      <dgm:prSet custT="1"/>
      <dgm:spPr/>
      <dgm:t>
        <a:bodyPr/>
        <a:lstStyle/>
        <a:p>
          <a:pPr>
            <a:lnSpc>
              <a:spcPct val="100000"/>
            </a:lnSpc>
          </a:pPr>
          <a:r>
            <a:rPr lang="en-US" sz="1800" b="1" dirty="0"/>
            <a:t>Health Promotion</a:t>
          </a:r>
          <a:br>
            <a:rPr lang="en-US" sz="1800" dirty="0"/>
          </a:br>
          <a:r>
            <a:rPr lang="en-US" sz="1800" dirty="0"/>
            <a:t> All three theories can help shape effective health promotion campaigns that target key behaviors such as smoking cessation, physical activity, healthy eating, and vaccination.</a:t>
          </a:r>
        </a:p>
      </dgm:t>
    </dgm:pt>
    <dgm:pt modelId="{EE34C90D-F8CC-43C0-82BD-17D3C2C7AB69}" type="parTrans" cxnId="{8EAF3BAB-11CC-4EEB-AAEF-06E1C860E536}">
      <dgm:prSet/>
      <dgm:spPr/>
      <dgm:t>
        <a:bodyPr/>
        <a:lstStyle/>
        <a:p>
          <a:endParaRPr lang="en-US"/>
        </a:p>
      </dgm:t>
    </dgm:pt>
    <dgm:pt modelId="{EC9413DE-F959-4507-B4DD-CAB7FB92D115}" type="sibTrans" cxnId="{8EAF3BAB-11CC-4EEB-AAEF-06E1C860E536}">
      <dgm:prSet/>
      <dgm:spPr/>
      <dgm:t>
        <a:bodyPr/>
        <a:lstStyle/>
        <a:p>
          <a:endParaRPr lang="en-US"/>
        </a:p>
      </dgm:t>
    </dgm:pt>
    <dgm:pt modelId="{C586ED79-060C-4DE7-A4AF-A3953B1AFD67}">
      <dgm:prSet custT="1"/>
      <dgm:spPr/>
      <dgm:t>
        <a:bodyPr/>
        <a:lstStyle/>
        <a:p>
          <a:pPr>
            <a:lnSpc>
              <a:spcPct val="100000"/>
            </a:lnSpc>
          </a:pPr>
          <a:r>
            <a:rPr lang="en-US" sz="1800" b="1" dirty="0"/>
            <a:t>Prevention of Non-Communicable Diseases (NCDs)</a:t>
          </a:r>
          <a:br>
            <a:rPr lang="en-US" sz="1800" dirty="0"/>
          </a:br>
          <a:r>
            <a:rPr lang="en-US" sz="1800" dirty="0"/>
            <a:t> By understanding how individuals form attitudes, perceive risks, and are influenced by social factors, these theories can guide interventions aimed at preventing NCDs, which are a major target of SDG 3.</a:t>
          </a:r>
        </a:p>
      </dgm:t>
    </dgm:pt>
    <dgm:pt modelId="{F4F4DD42-2FED-4FA1-B60C-A8DAA85356EA}" type="parTrans" cxnId="{B6ABA32C-7878-41C5-93D4-EEA79BD9EEB6}">
      <dgm:prSet/>
      <dgm:spPr/>
      <dgm:t>
        <a:bodyPr/>
        <a:lstStyle/>
        <a:p>
          <a:endParaRPr lang="en-US"/>
        </a:p>
      </dgm:t>
    </dgm:pt>
    <dgm:pt modelId="{C2013246-C056-45FE-BE4C-586B388E98AE}" type="sibTrans" cxnId="{B6ABA32C-7878-41C5-93D4-EEA79BD9EEB6}">
      <dgm:prSet/>
      <dgm:spPr/>
      <dgm:t>
        <a:bodyPr/>
        <a:lstStyle/>
        <a:p>
          <a:endParaRPr lang="en-US"/>
        </a:p>
      </dgm:t>
    </dgm:pt>
    <dgm:pt modelId="{A0CECE67-88D7-4D3A-AF62-38A96E24A1D1}">
      <dgm:prSet custT="1"/>
      <dgm:spPr/>
      <dgm:t>
        <a:bodyPr/>
        <a:lstStyle/>
        <a:p>
          <a:pPr>
            <a:lnSpc>
              <a:spcPct val="100000"/>
            </a:lnSpc>
          </a:pPr>
          <a:r>
            <a:rPr lang="en-US" sz="1800" b="1" dirty="0"/>
            <a:t>Mental Health</a:t>
          </a:r>
          <a:br>
            <a:rPr lang="en-US" sz="1800" dirty="0"/>
          </a:br>
          <a:r>
            <a:rPr lang="en-US" sz="1800" dirty="0"/>
            <a:t> The SCT and HBM are especially relevant for mental health initiatives, promoting self-efficacy, and encouraging behavior change to improve well-being (e.g., stress management, seeking help for mental health issues).</a:t>
          </a:r>
        </a:p>
      </dgm:t>
    </dgm:pt>
    <dgm:pt modelId="{FF1CCA5E-35FF-4238-B33D-ACC636CDABB1}" type="parTrans" cxnId="{BA561FDC-BA23-4F95-A02F-D8D901DBB36B}">
      <dgm:prSet/>
      <dgm:spPr/>
      <dgm:t>
        <a:bodyPr/>
        <a:lstStyle/>
        <a:p>
          <a:endParaRPr lang="en-US"/>
        </a:p>
      </dgm:t>
    </dgm:pt>
    <dgm:pt modelId="{54052D79-6079-4E4D-98D5-6B6EFCE3D3B7}" type="sibTrans" cxnId="{BA561FDC-BA23-4F95-A02F-D8D901DBB36B}">
      <dgm:prSet/>
      <dgm:spPr/>
      <dgm:t>
        <a:bodyPr/>
        <a:lstStyle/>
        <a:p>
          <a:endParaRPr lang="en-US"/>
        </a:p>
      </dgm:t>
    </dgm:pt>
    <dgm:pt modelId="{5126754B-1AEB-44D9-A119-E230092E409D}">
      <dgm:prSet custT="1"/>
      <dgm:spPr/>
      <dgm:t>
        <a:bodyPr/>
        <a:lstStyle/>
        <a:p>
          <a:pPr>
            <a:lnSpc>
              <a:spcPct val="100000"/>
            </a:lnSpc>
          </a:pPr>
          <a:r>
            <a:rPr lang="en-US" sz="1800" b="1" dirty="0"/>
            <a:t>Health Inequality</a:t>
          </a:r>
          <a:br>
            <a:rPr lang="en-US" sz="1800" dirty="0"/>
          </a:br>
          <a:r>
            <a:rPr lang="en-US" sz="1800" dirty="0"/>
            <a:t> They can help identify and address SDH and inequalities in healthcare access. They promote behavioral change in individuals and communities, making healthier choices more accessible and achievable.</a:t>
          </a:r>
        </a:p>
      </dgm:t>
    </dgm:pt>
    <dgm:pt modelId="{A21572B3-E4AF-4D06-835B-7EC994137F8C}" type="parTrans" cxnId="{4E946405-EF03-4C7A-82CA-B18F83596C05}">
      <dgm:prSet/>
      <dgm:spPr/>
      <dgm:t>
        <a:bodyPr/>
        <a:lstStyle/>
        <a:p>
          <a:endParaRPr lang="en-US"/>
        </a:p>
      </dgm:t>
    </dgm:pt>
    <dgm:pt modelId="{F1C24043-C51C-4CBA-B5F9-CB58C4F6C1ED}" type="sibTrans" cxnId="{4E946405-EF03-4C7A-82CA-B18F83596C05}">
      <dgm:prSet/>
      <dgm:spPr/>
      <dgm:t>
        <a:bodyPr/>
        <a:lstStyle/>
        <a:p>
          <a:endParaRPr lang="en-US"/>
        </a:p>
      </dgm:t>
    </dgm:pt>
    <dgm:pt modelId="{849D180C-EE09-4E1E-BD0A-D9A6A2E0A9DA}" type="pres">
      <dgm:prSet presAssocID="{248D0B07-08DC-4867-94B8-3ADD8B57D3F7}" presName="root" presStyleCnt="0">
        <dgm:presLayoutVars>
          <dgm:dir/>
          <dgm:resizeHandles val="exact"/>
        </dgm:presLayoutVars>
      </dgm:prSet>
      <dgm:spPr/>
    </dgm:pt>
    <dgm:pt modelId="{7962EE6F-EFCB-4711-864B-DB8363EAB4B1}" type="pres">
      <dgm:prSet presAssocID="{29785372-8136-45C2-985D-6B6BE7D63649}" presName="compNode" presStyleCnt="0"/>
      <dgm:spPr/>
    </dgm:pt>
    <dgm:pt modelId="{D538B73D-207B-4651-9A8D-72CC4ED5410A}" type="pres">
      <dgm:prSet presAssocID="{29785372-8136-45C2-985D-6B6BE7D63649}" presName="bgRect" presStyleLbl="bgShp" presStyleIdx="0" presStyleCnt="4"/>
      <dgm:spPr/>
    </dgm:pt>
    <dgm:pt modelId="{E3A09FE4-7FB0-4509-B1AD-6E9DD80285E2}" type="pres">
      <dgm:prSet presAssocID="{29785372-8136-45C2-985D-6B6BE7D63649}"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moking"/>
        </a:ext>
      </dgm:extLst>
    </dgm:pt>
    <dgm:pt modelId="{DB63B8FF-7561-432B-BF1C-F9775C3CC8B8}" type="pres">
      <dgm:prSet presAssocID="{29785372-8136-45C2-985D-6B6BE7D63649}" presName="spaceRect" presStyleCnt="0"/>
      <dgm:spPr/>
    </dgm:pt>
    <dgm:pt modelId="{8C667E08-DCD9-4568-B656-45B07AB2D9B6}" type="pres">
      <dgm:prSet presAssocID="{29785372-8136-45C2-985D-6B6BE7D63649}" presName="parTx" presStyleLbl="revTx" presStyleIdx="0" presStyleCnt="4">
        <dgm:presLayoutVars>
          <dgm:chMax val="0"/>
          <dgm:chPref val="0"/>
        </dgm:presLayoutVars>
      </dgm:prSet>
      <dgm:spPr/>
    </dgm:pt>
    <dgm:pt modelId="{A6537DB2-77B4-47A0-94F3-7A2F42F4CC17}" type="pres">
      <dgm:prSet presAssocID="{EC9413DE-F959-4507-B4DD-CAB7FB92D115}" presName="sibTrans" presStyleCnt="0"/>
      <dgm:spPr/>
    </dgm:pt>
    <dgm:pt modelId="{34205E7A-1F34-4385-A90E-F777F7610D74}" type="pres">
      <dgm:prSet presAssocID="{C586ED79-060C-4DE7-A4AF-A3953B1AFD67}" presName="compNode" presStyleCnt="0"/>
      <dgm:spPr/>
    </dgm:pt>
    <dgm:pt modelId="{D44E16E3-04F9-4DAB-B61F-B3AA9C294D7A}" type="pres">
      <dgm:prSet presAssocID="{C586ED79-060C-4DE7-A4AF-A3953B1AFD67}" presName="bgRect" presStyleLbl="bgShp" presStyleIdx="1" presStyleCnt="4"/>
      <dgm:spPr/>
    </dgm:pt>
    <dgm:pt modelId="{DD57542B-05C9-4E76-AF7D-850C2D4C3F10}" type="pres">
      <dgm:prSet presAssocID="{C586ED79-060C-4DE7-A4AF-A3953B1AFD67}"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First Aid Kit"/>
        </a:ext>
      </dgm:extLst>
    </dgm:pt>
    <dgm:pt modelId="{F1B61A86-A80F-44AF-90D1-614780245357}" type="pres">
      <dgm:prSet presAssocID="{C586ED79-060C-4DE7-A4AF-A3953B1AFD67}" presName="spaceRect" presStyleCnt="0"/>
      <dgm:spPr/>
    </dgm:pt>
    <dgm:pt modelId="{0B8F03D3-A9DB-4786-B4D5-49A5345CC386}" type="pres">
      <dgm:prSet presAssocID="{C586ED79-060C-4DE7-A4AF-A3953B1AFD67}" presName="parTx" presStyleLbl="revTx" presStyleIdx="1" presStyleCnt="4">
        <dgm:presLayoutVars>
          <dgm:chMax val="0"/>
          <dgm:chPref val="0"/>
        </dgm:presLayoutVars>
      </dgm:prSet>
      <dgm:spPr/>
    </dgm:pt>
    <dgm:pt modelId="{929B3CF4-366E-41D8-A469-169B14033544}" type="pres">
      <dgm:prSet presAssocID="{C2013246-C056-45FE-BE4C-586B388E98AE}" presName="sibTrans" presStyleCnt="0"/>
      <dgm:spPr/>
    </dgm:pt>
    <dgm:pt modelId="{277A88B6-02A8-4BED-8C09-B400C462BB1E}" type="pres">
      <dgm:prSet presAssocID="{A0CECE67-88D7-4D3A-AF62-38A96E24A1D1}" presName="compNode" presStyleCnt="0"/>
      <dgm:spPr/>
    </dgm:pt>
    <dgm:pt modelId="{F69AA688-9952-41AA-8964-F1B788531376}" type="pres">
      <dgm:prSet presAssocID="{A0CECE67-88D7-4D3A-AF62-38A96E24A1D1}" presName="bgRect" presStyleLbl="bgShp" presStyleIdx="2" presStyleCnt="4"/>
      <dgm:spPr/>
    </dgm:pt>
    <dgm:pt modelId="{2AAA02D9-72E9-4FA2-A29B-70969C180924}" type="pres">
      <dgm:prSet presAssocID="{A0CECE67-88D7-4D3A-AF62-38A96E24A1D1}"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rain in head"/>
        </a:ext>
      </dgm:extLst>
    </dgm:pt>
    <dgm:pt modelId="{213BE079-F3DD-4AA3-ACC9-6D8B00517793}" type="pres">
      <dgm:prSet presAssocID="{A0CECE67-88D7-4D3A-AF62-38A96E24A1D1}" presName="spaceRect" presStyleCnt="0"/>
      <dgm:spPr/>
    </dgm:pt>
    <dgm:pt modelId="{DCD520E3-C236-4CD2-8047-39723CBE97F6}" type="pres">
      <dgm:prSet presAssocID="{A0CECE67-88D7-4D3A-AF62-38A96E24A1D1}" presName="parTx" presStyleLbl="revTx" presStyleIdx="2" presStyleCnt="4" custScaleX="102933">
        <dgm:presLayoutVars>
          <dgm:chMax val="0"/>
          <dgm:chPref val="0"/>
        </dgm:presLayoutVars>
      </dgm:prSet>
      <dgm:spPr/>
    </dgm:pt>
    <dgm:pt modelId="{32006E97-8D34-4E95-B696-9499CDCDC69B}" type="pres">
      <dgm:prSet presAssocID="{54052D79-6079-4E4D-98D5-6B6EFCE3D3B7}" presName="sibTrans" presStyleCnt="0"/>
      <dgm:spPr/>
    </dgm:pt>
    <dgm:pt modelId="{2BD37CD5-A59F-4094-B9AF-00027C7149CF}" type="pres">
      <dgm:prSet presAssocID="{5126754B-1AEB-44D9-A119-E230092E409D}" presName="compNode" presStyleCnt="0"/>
      <dgm:spPr/>
    </dgm:pt>
    <dgm:pt modelId="{C8D667F0-38B9-4DDA-9E05-31CF0843FC84}" type="pres">
      <dgm:prSet presAssocID="{5126754B-1AEB-44D9-A119-E230092E409D}" presName="bgRect" presStyleLbl="bgShp" presStyleIdx="3" presStyleCnt="4"/>
      <dgm:spPr/>
    </dgm:pt>
    <dgm:pt modelId="{B6EE5876-5A3B-4160-8518-8755F6470182}" type="pres">
      <dgm:prSet presAssocID="{5126754B-1AEB-44D9-A119-E230092E409D}"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Stethoscope"/>
        </a:ext>
      </dgm:extLst>
    </dgm:pt>
    <dgm:pt modelId="{62A8D8C3-9C0D-46CE-BE56-6D390B63E099}" type="pres">
      <dgm:prSet presAssocID="{5126754B-1AEB-44D9-A119-E230092E409D}" presName="spaceRect" presStyleCnt="0"/>
      <dgm:spPr/>
    </dgm:pt>
    <dgm:pt modelId="{24F5CBCE-6125-49EF-9B2E-63CD5835671B}" type="pres">
      <dgm:prSet presAssocID="{5126754B-1AEB-44D9-A119-E230092E409D}" presName="parTx" presStyleLbl="revTx" presStyleIdx="3" presStyleCnt="4" custScaleX="101485">
        <dgm:presLayoutVars>
          <dgm:chMax val="0"/>
          <dgm:chPref val="0"/>
        </dgm:presLayoutVars>
      </dgm:prSet>
      <dgm:spPr/>
    </dgm:pt>
  </dgm:ptLst>
  <dgm:cxnLst>
    <dgm:cxn modelId="{4E946405-EF03-4C7A-82CA-B18F83596C05}" srcId="{248D0B07-08DC-4867-94B8-3ADD8B57D3F7}" destId="{5126754B-1AEB-44D9-A119-E230092E409D}" srcOrd="3" destOrd="0" parTransId="{A21572B3-E4AF-4D06-835B-7EC994137F8C}" sibTransId="{F1C24043-C51C-4CBA-B5F9-CB58C4F6C1ED}"/>
    <dgm:cxn modelId="{0D1AE40D-757C-4386-B2CE-FFEBC23D4930}" type="presOf" srcId="{248D0B07-08DC-4867-94B8-3ADD8B57D3F7}" destId="{849D180C-EE09-4E1E-BD0A-D9A6A2E0A9DA}" srcOrd="0" destOrd="0" presId="urn:microsoft.com/office/officeart/2018/2/layout/IconVerticalSolidList"/>
    <dgm:cxn modelId="{B6ABA32C-7878-41C5-93D4-EEA79BD9EEB6}" srcId="{248D0B07-08DC-4867-94B8-3ADD8B57D3F7}" destId="{C586ED79-060C-4DE7-A4AF-A3953B1AFD67}" srcOrd="1" destOrd="0" parTransId="{F4F4DD42-2FED-4FA1-B60C-A8DAA85356EA}" sibTransId="{C2013246-C056-45FE-BE4C-586B388E98AE}"/>
    <dgm:cxn modelId="{3A389636-213D-49EC-8204-7398C879166A}" type="presOf" srcId="{A0CECE67-88D7-4D3A-AF62-38A96E24A1D1}" destId="{DCD520E3-C236-4CD2-8047-39723CBE97F6}" srcOrd="0" destOrd="0" presId="urn:microsoft.com/office/officeart/2018/2/layout/IconVerticalSolidList"/>
    <dgm:cxn modelId="{3A5E65A0-4D35-414D-975B-2CD7BD151813}" type="presOf" srcId="{29785372-8136-45C2-985D-6B6BE7D63649}" destId="{8C667E08-DCD9-4568-B656-45B07AB2D9B6}" srcOrd="0" destOrd="0" presId="urn:microsoft.com/office/officeart/2018/2/layout/IconVerticalSolidList"/>
    <dgm:cxn modelId="{473622A4-F256-4B52-B963-CACCED19CAA7}" type="presOf" srcId="{C586ED79-060C-4DE7-A4AF-A3953B1AFD67}" destId="{0B8F03D3-A9DB-4786-B4D5-49A5345CC386}" srcOrd="0" destOrd="0" presId="urn:microsoft.com/office/officeart/2018/2/layout/IconVerticalSolidList"/>
    <dgm:cxn modelId="{8EAF3BAB-11CC-4EEB-AAEF-06E1C860E536}" srcId="{248D0B07-08DC-4867-94B8-3ADD8B57D3F7}" destId="{29785372-8136-45C2-985D-6B6BE7D63649}" srcOrd="0" destOrd="0" parTransId="{EE34C90D-F8CC-43C0-82BD-17D3C2C7AB69}" sibTransId="{EC9413DE-F959-4507-B4DD-CAB7FB92D115}"/>
    <dgm:cxn modelId="{382839CB-3888-4DC4-AC8A-EF34D87B767E}" type="presOf" srcId="{5126754B-1AEB-44D9-A119-E230092E409D}" destId="{24F5CBCE-6125-49EF-9B2E-63CD5835671B}" srcOrd="0" destOrd="0" presId="urn:microsoft.com/office/officeart/2018/2/layout/IconVerticalSolidList"/>
    <dgm:cxn modelId="{BA561FDC-BA23-4F95-A02F-D8D901DBB36B}" srcId="{248D0B07-08DC-4867-94B8-3ADD8B57D3F7}" destId="{A0CECE67-88D7-4D3A-AF62-38A96E24A1D1}" srcOrd="2" destOrd="0" parTransId="{FF1CCA5E-35FF-4238-B33D-ACC636CDABB1}" sibTransId="{54052D79-6079-4E4D-98D5-6B6EFCE3D3B7}"/>
    <dgm:cxn modelId="{A881AA91-99F7-418C-AF90-9E6472ABC581}" type="presParOf" srcId="{849D180C-EE09-4E1E-BD0A-D9A6A2E0A9DA}" destId="{7962EE6F-EFCB-4711-864B-DB8363EAB4B1}" srcOrd="0" destOrd="0" presId="urn:microsoft.com/office/officeart/2018/2/layout/IconVerticalSolidList"/>
    <dgm:cxn modelId="{DD3CC1B2-DC8C-4B1B-8D0B-E90A1E557C58}" type="presParOf" srcId="{7962EE6F-EFCB-4711-864B-DB8363EAB4B1}" destId="{D538B73D-207B-4651-9A8D-72CC4ED5410A}" srcOrd="0" destOrd="0" presId="urn:microsoft.com/office/officeart/2018/2/layout/IconVerticalSolidList"/>
    <dgm:cxn modelId="{240752D6-9E33-491C-BF6B-1336E96D7205}" type="presParOf" srcId="{7962EE6F-EFCB-4711-864B-DB8363EAB4B1}" destId="{E3A09FE4-7FB0-4509-B1AD-6E9DD80285E2}" srcOrd="1" destOrd="0" presId="urn:microsoft.com/office/officeart/2018/2/layout/IconVerticalSolidList"/>
    <dgm:cxn modelId="{0BAC3B25-FAC8-410B-BE32-115102816AC3}" type="presParOf" srcId="{7962EE6F-EFCB-4711-864B-DB8363EAB4B1}" destId="{DB63B8FF-7561-432B-BF1C-F9775C3CC8B8}" srcOrd="2" destOrd="0" presId="urn:microsoft.com/office/officeart/2018/2/layout/IconVerticalSolidList"/>
    <dgm:cxn modelId="{5A8574D8-DD42-46E3-88D1-7DF4AB3305C1}" type="presParOf" srcId="{7962EE6F-EFCB-4711-864B-DB8363EAB4B1}" destId="{8C667E08-DCD9-4568-B656-45B07AB2D9B6}" srcOrd="3" destOrd="0" presId="urn:microsoft.com/office/officeart/2018/2/layout/IconVerticalSolidList"/>
    <dgm:cxn modelId="{1185A028-0D45-4372-BF44-7512A29B207B}" type="presParOf" srcId="{849D180C-EE09-4E1E-BD0A-D9A6A2E0A9DA}" destId="{A6537DB2-77B4-47A0-94F3-7A2F42F4CC17}" srcOrd="1" destOrd="0" presId="urn:microsoft.com/office/officeart/2018/2/layout/IconVerticalSolidList"/>
    <dgm:cxn modelId="{06C79533-A7D9-4CAD-B506-A870C8CFF2D7}" type="presParOf" srcId="{849D180C-EE09-4E1E-BD0A-D9A6A2E0A9DA}" destId="{34205E7A-1F34-4385-A90E-F777F7610D74}" srcOrd="2" destOrd="0" presId="urn:microsoft.com/office/officeart/2018/2/layout/IconVerticalSolidList"/>
    <dgm:cxn modelId="{684D4B6E-1B45-45B8-8977-A4B3D507FD71}" type="presParOf" srcId="{34205E7A-1F34-4385-A90E-F777F7610D74}" destId="{D44E16E3-04F9-4DAB-B61F-B3AA9C294D7A}" srcOrd="0" destOrd="0" presId="urn:microsoft.com/office/officeart/2018/2/layout/IconVerticalSolidList"/>
    <dgm:cxn modelId="{0B448093-E92E-4A3D-99A9-FF996A3B343A}" type="presParOf" srcId="{34205E7A-1F34-4385-A90E-F777F7610D74}" destId="{DD57542B-05C9-4E76-AF7D-850C2D4C3F10}" srcOrd="1" destOrd="0" presId="urn:microsoft.com/office/officeart/2018/2/layout/IconVerticalSolidList"/>
    <dgm:cxn modelId="{21377454-B61D-4911-85B5-69AA46E2712B}" type="presParOf" srcId="{34205E7A-1F34-4385-A90E-F777F7610D74}" destId="{F1B61A86-A80F-44AF-90D1-614780245357}" srcOrd="2" destOrd="0" presId="urn:microsoft.com/office/officeart/2018/2/layout/IconVerticalSolidList"/>
    <dgm:cxn modelId="{02DBF898-6312-41DE-BE3D-B30C06D015A0}" type="presParOf" srcId="{34205E7A-1F34-4385-A90E-F777F7610D74}" destId="{0B8F03D3-A9DB-4786-B4D5-49A5345CC386}" srcOrd="3" destOrd="0" presId="urn:microsoft.com/office/officeart/2018/2/layout/IconVerticalSolidList"/>
    <dgm:cxn modelId="{D0DDF32F-337F-40A1-8138-83C3651F71A1}" type="presParOf" srcId="{849D180C-EE09-4E1E-BD0A-D9A6A2E0A9DA}" destId="{929B3CF4-366E-41D8-A469-169B14033544}" srcOrd="3" destOrd="0" presId="urn:microsoft.com/office/officeart/2018/2/layout/IconVerticalSolidList"/>
    <dgm:cxn modelId="{6AD15777-E361-4D27-ACD6-A45B0F1F03FB}" type="presParOf" srcId="{849D180C-EE09-4E1E-BD0A-D9A6A2E0A9DA}" destId="{277A88B6-02A8-4BED-8C09-B400C462BB1E}" srcOrd="4" destOrd="0" presId="urn:microsoft.com/office/officeart/2018/2/layout/IconVerticalSolidList"/>
    <dgm:cxn modelId="{163D59E7-1559-4D63-91DC-8FFA72D96117}" type="presParOf" srcId="{277A88B6-02A8-4BED-8C09-B400C462BB1E}" destId="{F69AA688-9952-41AA-8964-F1B788531376}" srcOrd="0" destOrd="0" presId="urn:microsoft.com/office/officeart/2018/2/layout/IconVerticalSolidList"/>
    <dgm:cxn modelId="{0BED73D7-25AC-488E-9014-90053C651EDA}" type="presParOf" srcId="{277A88B6-02A8-4BED-8C09-B400C462BB1E}" destId="{2AAA02D9-72E9-4FA2-A29B-70969C180924}" srcOrd="1" destOrd="0" presId="urn:microsoft.com/office/officeart/2018/2/layout/IconVerticalSolidList"/>
    <dgm:cxn modelId="{B80C07DC-0FF5-4B34-AB98-B42C55F35065}" type="presParOf" srcId="{277A88B6-02A8-4BED-8C09-B400C462BB1E}" destId="{213BE079-F3DD-4AA3-ACC9-6D8B00517793}" srcOrd="2" destOrd="0" presId="urn:microsoft.com/office/officeart/2018/2/layout/IconVerticalSolidList"/>
    <dgm:cxn modelId="{44FC797B-EECD-43A1-B0B3-C3B6D601C732}" type="presParOf" srcId="{277A88B6-02A8-4BED-8C09-B400C462BB1E}" destId="{DCD520E3-C236-4CD2-8047-39723CBE97F6}" srcOrd="3" destOrd="0" presId="urn:microsoft.com/office/officeart/2018/2/layout/IconVerticalSolidList"/>
    <dgm:cxn modelId="{C8998650-0E77-42B4-9614-A748560E0947}" type="presParOf" srcId="{849D180C-EE09-4E1E-BD0A-D9A6A2E0A9DA}" destId="{32006E97-8D34-4E95-B696-9499CDCDC69B}" srcOrd="5" destOrd="0" presId="urn:microsoft.com/office/officeart/2018/2/layout/IconVerticalSolidList"/>
    <dgm:cxn modelId="{70ED7F4E-C346-41C6-B2FE-6DB817420840}" type="presParOf" srcId="{849D180C-EE09-4E1E-BD0A-D9A6A2E0A9DA}" destId="{2BD37CD5-A59F-4094-B9AF-00027C7149CF}" srcOrd="6" destOrd="0" presId="urn:microsoft.com/office/officeart/2018/2/layout/IconVerticalSolidList"/>
    <dgm:cxn modelId="{CD66BAEF-E6BC-41F4-B74F-9C264E3245AC}" type="presParOf" srcId="{2BD37CD5-A59F-4094-B9AF-00027C7149CF}" destId="{C8D667F0-38B9-4DDA-9E05-31CF0843FC84}" srcOrd="0" destOrd="0" presId="urn:microsoft.com/office/officeart/2018/2/layout/IconVerticalSolidList"/>
    <dgm:cxn modelId="{83065038-1139-461A-A136-9841F5957152}" type="presParOf" srcId="{2BD37CD5-A59F-4094-B9AF-00027C7149CF}" destId="{B6EE5876-5A3B-4160-8518-8755F6470182}" srcOrd="1" destOrd="0" presId="urn:microsoft.com/office/officeart/2018/2/layout/IconVerticalSolidList"/>
    <dgm:cxn modelId="{EA5E1B9B-AF6C-4A6A-AF24-C95D41028F11}" type="presParOf" srcId="{2BD37CD5-A59F-4094-B9AF-00027C7149CF}" destId="{62A8D8C3-9C0D-46CE-BE56-6D390B63E099}" srcOrd="2" destOrd="0" presId="urn:microsoft.com/office/officeart/2018/2/layout/IconVerticalSolidList"/>
    <dgm:cxn modelId="{CFACC98A-63A9-4EF9-9439-BBAFDB663D70}" type="presParOf" srcId="{2BD37CD5-A59F-4094-B9AF-00027C7149CF}" destId="{24F5CBCE-6125-49EF-9B2E-63CD5835671B}"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38B73D-207B-4651-9A8D-72CC4ED5410A}">
      <dsp:nvSpPr>
        <dsp:cNvPr id="0" name=""/>
        <dsp:cNvSpPr/>
      </dsp:nvSpPr>
      <dsp:spPr>
        <a:xfrm>
          <a:off x="-62298" y="9142"/>
          <a:ext cx="12015355" cy="96133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3A09FE4-7FB0-4509-B1AD-6E9DD80285E2}">
      <dsp:nvSpPr>
        <dsp:cNvPr id="0" name=""/>
        <dsp:cNvSpPr/>
      </dsp:nvSpPr>
      <dsp:spPr>
        <a:xfrm>
          <a:off x="228506" y="225443"/>
          <a:ext cx="529770" cy="52873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C667E08-DCD9-4568-B656-45B07AB2D9B6}">
      <dsp:nvSpPr>
        <dsp:cNvPr id="0" name=""/>
        <dsp:cNvSpPr/>
      </dsp:nvSpPr>
      <dsp:spPr>
        <a:xfrm>
          <a:off x="1049081" y="9142"/>
          <a:ext cx="10869175" cy="10214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101" tIns="108101" rIns="108101" bIns="108101" numCol="1" spcCol="1270" anchor="ctr" anchorCtr="0">
          <a:noAutofit/>
        </a:bodyPr>
        <a:lstStyle/>
        <a:p>
          <a:pPr marL="0" lvl="0" indent="0" algn="l" defTabSz="800100">
            <a:lnSpc>
              <a:spcPct val="100000"/>
            </a:lnSpc>
            <a:spcBef>
              <a:spcPct val="0"/>
            </a:spcBef>
            <a:spcAft>
              <a:spcPct val="35000"/>
            </a:spcAft>
            <a:buNone/>
          </a:pPr>
          <a:r>
            <a:rPr lang="en-US" sz="1800" b="1" kern="1200" dirty="0"/>
            <a:t>Health Promotion</a:t>
          </a:r>
          <a:br>
            <a:rPr lang="en-US" sz="1800" kern="1200" dirty="0"/>
          </a:br>
          <a:r>
            <a:rPr lang="en-US" sz="1800" kern="1200" dirty="0"/>
            <a:t> All three theories can help shape effective health promotion campaigns that target key behaviors such as smoking cessation, physical activity, healthy eating, and vaccination.</a:t>
          </a:r>
        </a:p>
      </dsp:txBody>
      <dsp:txXfrm>
        <a:off x="1049081" y="9142"/>
        <a:ext cx="10869175" cy="1021422"/>
      </dsp:txXfrm>
    </dsp:sp>
    <dsp:sp modelId="{D44E16E3-04F9-4DAB-B61F-B3AA9C294D7A}">
      <dsp:nvSpPr>
        <dsp:cNvPr id="0" name=""/>
        <dsp:cNvSpPr/>
      </dsp:nvSpPr>
      <dsp:spPr>
        <a:xfrm>
          <a:off x="-62298" y="1285920"/>
          <a:ext cx="12015355" cy="96133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57542B-05C9-4E76-AF7D-850C2D4C3F10}">
      <dsp:nvSpPr>
        <dsp:cNvPr id="0" name=""/>
        <dsp:cNvSpPr/>
      </dsp:nvSpPr>
      <dsp:spPr>
        <a:xfrm>
          <a:off x="228506" y="1502222"/>
          <a:ext cx="529770" cy="52873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B8F03D3-A9DB-4786-B4D5-49A5345CC386}">
      <dsp:nvSpPr>
        <dsp:cNvPr id="0" name=""/>
        <dsp:cNvSpPr/>
      </dsp:nvSpPr>
      <dsp:spPr>
        <a:xfrm>
          <a:off x="1049081" y="1285920"/>
          <a:ext cx="10869175" cy="10214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101" tIns="108101" rIns="108101" bIns="108101" numCol="1" spcCol="1270" anchor="ctr" anchorCtr="0">
          <a:noAutofit/>
        </a:bodyPr>
        <a:lstStyle/>
        <a:p>
          <a:pPr marL="0" lvl="0" indent="0" algn="l" defTabSz="800100">
            <a:lnSpc>
              <a:spcPct val="100000"/>
            </a:lnSpc>
            <a:spcBef>
              <a:spcPct val="0"/>
            </a:spcBef>
            <a:spcAft>
              <a:spcPct val="35000"/>
            </a:spcAft>
            <a:buNone/>
          </a:pPr>
          <a:r>
            <a:rPr lang="en-US" sz="1800" b="1" kern="1200" dirty="0"/>
            <a:t>Prevention of Non-Communicable Diseases (NCDs)</a:t>
          </a:r>
          <a:br>
            <a:rPr lang="en-US" sz="1800" kern="1200" dirty="0"/>
          </a:br>
          <a:r>
            <a:rPr lang="en-US" sz="1800" kern="1200" dirty="0"/>
            <a:t> By understanding how individuals form attitudes, perceive risks, and are influenced by social factors, these theories can guide interventions aimed at preventing NCDs, which are a major target of SDG 3.</a:t>
          </a:r>
        </a:p>
      </dsp:txBody>
      <dsp:txXfrm>
        <a:off x="1049081" y="1285920"/>
        <a:ext cx="10869175" cy="1021422"/>
      </dsp:txXfrm>
    </dsp:sp>
    <dsp:sp modelId="{F69AA688-9952-41AA-8964-F1B788531376}">
      <dsp:nvSpPr>
        <dsp:cNvPr id="0" name=""/>
        <dsp:cNvSpPr/>
      </dsp:nvSpPr>
      <dsp:spPr>
        <a:xfrm>
          <a:off x="-62298" y="2562699"/>
          <a:ext cx="12015355" cy="96133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AAA02D9-72E9-4FA2-A29B-70969C180924}">
      <dsp:nvSpPr>
        <dsp:cNvPr id="0" name=""/>
        <dsp:cNvSpPr/>
      </dsp:nvSpPr>
      <dsp:spPr>
        <a:xfrm>
          <a:off x="228506" y="2779000"/>
          <a:ext cx="529770" cy="52873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CD520E3-C236-4CD2-8047-39723CBE97F6}">
      <dsp:nvSpPr>
        <dsp:cNvPr id="0" name=""/>
        <dsp:cNvSpPr/>
      </dsp:nvSpPr>
      <dsp:spPr>
        <a:xfrm>
          <a:off x="889685" y="2562699"/>
          <a:ext cx="11187968" cy="10214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101" tIns="108101" rIns="108101" bIns="108101" numCol="1" spcCol="1270" anchor="ctr" anchorCtr="0">
          <a:noAutofit/>
        </a:bodyPr>
        <a:lstStyle/>
        <a:p>
          <a:pPr marL="0" lvl="0" indent="0" algn="l" defTabSz="800100">
            <a:lnSpc>
              <a:spcPct val="100000"/>
            </a:lnSpc>
            <a:spcBef>
              <a:spcPct val="0"/>
            </a:spcBef>
            <a:spcAft>
              <a:spcPct val="35000"/>
            </a:spcAft>
            <a:buNone/>
          </a:pPr>
          <a:r>
            <a:rPr lang="en-US" sz="1800" b="1" kern="1200" dirty="0"/>
            <a:t>Mental Health</a:t>
          </a:r>
          <a:br>
            <a:rPr lang="en-US" sz="1800" kern="1200" dirty="0"/>
          </a:br>
          <a:r>
            <a:rPr lang="en-US" sz="1800" kern="1200" dirty="0"/>
            <a:t> The SCT and HBM are especially relevant for mental health initiatives, promoting self-efficacy, and encouraging behavior change to improve well-being (e.g., stress management, seeking help for mental health issues).</a:t>
          </a:r>
        </a:p>
      </dsp:txBody>
      <dsp:txXfrm>
        <a:off x="889685" y="2562699"/>
        <a:ext cx="11187968" cy="1021422"/>
      </dsp:txXfrm>
    </dsp:sp>
    <dsp:sp modelId="{C8D667F0-38B9-4DDA-9E05-31CF0843FC84}">
      <dsp:nvSpPr>
        <dsp:cNvPr id="0" name=""/>
        <dsp:cNvSpPr/>
      </dsp:nvSpPr>
      <dsp:spPr>
        <a:xfrm>
          <a:off x="-62298" y="3839477"/>
          <a:ext cx="12015355" cy="96133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6EE5876-5A3B-4160-8518-8755F6470182}">
      <dsp:nvSpPr>
        <dsp:cNvPr id="0" name=""/>
        <dsp:cNvSpPr/>
      </dsp:nvSpPr>
      <dsp:spPr>
        <a:xfrm>
          <a:off x="228506" y="4055779"/>
          <a:ext cx="529770" cy="52873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4F5CBCE-6125-49EF-9B2E-63CD5835671B}">
      <dsp:nvSpPr>
        <dsp:cNvPr id="0" name=""/>
        <dsp:cNvSpPr/>
      </dsp:nvSpPr>
      <dsp:spPr>
        <a:xfrm>
          <a:off x="968378" y="3839477"/>
          <a:ext cx="11030582" cy="10214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101" tIns="108101" rIns="108101" bIns="108101" numCol="1" spcCol="1270" anchor="ctr" anchorCtr="0">
          <a:noAutofit/>
        </a:bodyPr>
        <a:lstStyle/>
        <a:p>
          <a:pPr marL="0" lvl="0" indent="0" algn="l" defTabSz="800100">
            <a:lnSpc>
              <a:spcPct val="100000"/>
            </a:lnSpc>
            <a:spcBef>
              <a:spcPct val="0"/>
            </a:spcBef>
            <a:spcAft>
              <a:spcPct val="35000"/>
            </a:spcAft>
            <a:buNone/>
          </a:pPr>
          <a:r>
            <a:rPr lang="en-US" sz="1800" b="1" kern="1200" dirty="0"/>
            <a:t>Health Inequality</a:t>
          </a:r>
          <a:br>
            <a:rPr lang="en-US" sz="1800" kern="1200" dirty="0"/>
          </a:br>
          <a:r>
            <a:rPr lang="en-US" sz="1800" kern="1200" dirty="0"/>
            <a:t> They can help identify and address SDH and inequalities in healthcare access. They promote behavioral change in individuals and communities, making healthier choices more accessible and achievable.</a:t>
          </a:r>
        </a:p>
      </dsp:txBody>
      <dsp:txXfrm>
        <a:off x="968378" y="3839477"/>
        <a:ext cx="11030582" cy="1021422"/>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65F0958-FCB3-47E0-BE41-CF8AA2AA489C}" type="datetimeFigureOut">
              <a:t>10/27/2025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4A825A4-8A52-4E9E-A640-859FEB865720}" type="slidenum">
              <a:t>‹#›</a:t>
            </a:fld>
            <a:endParaRPr lang="en-US"/>
          </a:p>
        </p:txBody>
      </p:sp>
    </p:spTree>
    <p:extLst>
      <p:ext uri="{BB962C8B-B14F-4D97-AF65-F5344CB8AC3E}">
        <p14:creationId xmlns:p14="http://schemas.microsoft.com/office/powerpoint/2010/main" val="7058329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digital.nhs.uk/" TargetMode="External"/><Relationship Id="rId2" Type="http://schemas.openxmlformats.org/officeDocument/2006/relationships/slide" Target="../slides/slide27.xml"/><Relationship Id="rId1" Type="http://schemas.openxmlformats.org/officeDocument/2006/relationships/notesMaster" Target="../notesMasters/notesMaster1.xml"/><Relationship Id="rId4" Type="http://schemas.openxmlformats.org/officeDocument/2006/relationships/hyperlink" Target="https://gp-patient.co.uk/" TargetMode="Externa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Elective - </a:t>
            </a:r>
            <a:r>
              <a:rPr lang="en-GB" b="1" dirty="0"/>
              <a:t>Non-urgent surgeries</a:t>
            </a:r>
            <a:r>
              <a:rPr lang="en-GB" dirty="0"/>
              <a:t> (e.g. hip replacements, cataract surgery) </a:t>
            </a:r>
            <a:r>
              <a:rPr lang="en-GB" b="1" dirty="0"/>
              <a:t>Diagnostic procedures</a:t>
            </a:r>
            <a:r>
              <a:rPr lang="en-GB" dirty="0"/>
              <a:t> (e.g. colonoscopies, MRI scans) </a:t>
            </a:r>
            <a:r>
              <a:rPr lang="en-GB" b="1" dirty="0"/>
              <a:t>Specialist consultations</a:t>
            </a:r>
            <a:r>
              <a:rPr lang="en-GB" dirty="0"/>
              <a:t> for chronic conditions</a:t>
            </a:r>
          </a:p>
          <a:p>
            <a:endParaRPr lang="en-GB" dirty="0"/>
          </a:p>
          <a:p>
            <a:r>
              <a:rPr lang="en-GB" b="1" dirty="0"/>
              <a:t>Ambulance Category 2 (Cat 2)</a:t>
            </a:r>
            <a:r>
              <a:rPr lang="en-GB" dirty="0"/>
              <a:t> refers to </a:t>
            </a:r>
            <a:r>
              <a:rPr lang="en-GB" b="1" dirty="0"/>
              <a:t>urgent</a:t>
            </a:r>
            <a:r>
              <a:rPr lang="en-GB" dirty="0"/>
              <a:t> medical incidents that are </a:t>
            </a:r>
            <a:r>
              <a:rPr lang="en-GB" b="1" dirty="0"/>
              <a:t>not immediately life-threatening</a:t>
            </a:r>
            <a:r>
              <a:rPr lang="en-GB" dirty="0"/>
              <a:t>, but still require a </a:t>
            </a:r>
            <a:r>
              <a:rPr lang="en-GB" b="1" dirty="0"/>
              <a:t>rapid response</a:t>
            </a:r>
            <a:r>
              <a:rPr lang="en-GB" dirty="0"/>
              <a:t>. These include conditions like:</a:t>
            </a:r>
          </a:p>
          <a:p>
            <a:r>
              <a:rPr lang="en-GB" b="1" dirty="0"/>
              <a:t>Chest pain</a:t>
            </a:r>
            <a:r>
              <a:rPr lang="en-GB" dirty="0"/>
              <a:t> (suspected heart attack or angina)</a:t>
            </a:r>
          </a:p>
          <a:p>
            <a:r>
              <a:rPr lang="en-GB" b="1" dirty="0"/>
              <a:t>Stroke symptoms</a:t>
            </a:r>
            <a:endParaRPr lang="en-GB" dirty="0"/>
          </a:p>
          <a:p>
            <a:r>
              <a:rPr lang="en-GB" b="1" dirty="0"/>
              <a:t>Severe breathing difficulties</a:t>
            </a:r>
            <a:endParaRPr lang="en-GB" dirty="0"/>
          </a:p>
          <a:p>
            <a:r>
              <a:rPr lang="en-GB" b="1" dirty="0"/>
              <a:t>Seizures</a:t>
            </a:r>
            <a:endParaRPr lang="en-GB" dirty="0"/>
          </a:p>
          <a:p>
            <a:endParaRPr lang="en-GB" dirty="0"/>
          </a:p>
        </p:txBody>
      </p:sp>
      <p:sp>
        <p:nvSpPr>
          <p:cNvPr id="4" name="Slide Number Placeholder 3"/>
          <p:cNvSpPr>
            <a:spLocks noGrp="1"/>
          </p:cNvSpPr>
          <p:nvPr>
            <p:ph type="sldNum" sz="quarter" idx="5"/>
          </p:nvPr>
        </p:nvSpPr>
        <p:spPr/>
        <p:txBody>
          <a:bodyPr/>
          <a:lstStyle/>
          <a:p>
            <a:fld id="{14A825A4-8A52-4E9E-A640-859FEB865720}" type="slidenum">
              <a:rPr lang="en-GB" smtClean="0"/>
              <a:t>4</a:t>
            </a:fld>
            <a:endParaRPr lang="en-GB"/>
          </a:p>
        </p:txBody>
      </p:sp>
    </p:spTree>
    <p:extLst>
      <p:ext uri="{BB962C8B-B14F-4D97-AF65-F5344CB8AC3E}">
        <p14:creationId xmlns:p14="http://schemas.microsoft.com/office/powerpoint/2010/main" val="1774964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Access these links and discuss in groups</a:t>
            </a:r>
          </a:p>
        </p:txBody>
      </p:sp>
      <p:sp>
        <p:nvSpPr>
          <p:cNvPr id="4" name="Slide Number Placeholder 3"/>
          <p:cNvSpPr>
            <a:spLocks noGrp="1"/>
          </p:cNvSpPr>
          <p:nvPr>
            <p:ph type="sldNum" sz="quarter" idx="5"/>
          </p:nvPr>
        </p:nvSpPr>
        <p:spPr/>
        <p:txBody>
          <a:bodyPr/>
          <a:lstStyle/>
          <a:p>
            <a:fld id="{14A825A4-8A52-4E9E-A640-859FEB865720}" type="slidenum">
              <a:rPr lang="en-US"/>
              <a:t>7</a:t>
            </a:fld>
            <a:endParaRPr lang="en-US"/>
          </a:p>
        </p:txBody>
      </p:sp>
    </p:spTree>
    <p:extLst>
      <p:ext uri="{BB962C8B-B14F-4D97-AF65-F5344CB8AC3E}">
        <p14:creationId xmlns:p14="http://schemas.microsoft.com/office/powerpoint/2010/main" val="27716529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b="1" dirty="0"/>
              <a:t>The Health Belief Model (HBM):</a:t>
            </a:r>
            <a:r>
              <a:rPr lang="en-US" dirty="0"/>
              <a:t> The Health Belief Model suggests that individuals will take health-related action if they believe they are at risk of a health problem, believe the consequences of the problem are severe, and believe taking a specific action would reduce the risk. The model includes factors like perceived susceptibility (belief in the risk of a health issue), perceived severity (belief in the seriousness of the issue), perceived benefits (belief that taking action will reduce the risk), and perceived barriers (factors that may hinder taking action). Cues to action and self-efficacy (confidence in the ability to perform the behaviour) also play a role in behaviour change.</a:t>
            </a:r>
          </a:p>
          <a:p>
            <a:pPr marL="285750" indent="-285750">
              <a:buFont typeface="Arial"/>
              <a:buChar char="•"/>
            </a:pPr>
            <a:r>
              <a:rPr lang="en-US" b="1" dirty="0"/>
              <a:t>The Theory of Planned Behavior (TPB):</a:t>
            </a:r>
            <a:r>
              <a:rPr lang="en-US" dirty="0"/>
              <a:t> The Theory of Planned Behavior suggests that an individual’s intention to engage in a </a:t>
            </a:r>
            <a:r>
              <a:rPr lang="en-US" dirty="0" err="1"/>
              <a:t>behaviour</a:t>
            </a:r>
            <a:r>
              <a:rPr lang="en-US" dirty="0"/>
              <a:t> is the primary predictor of whether they will actually do it. Intentions are influenced by three factors: </a:t>
            </a:r>
            <a:r>
              <a:rPr lang="en-US" b="1" dirty="0"/>
              <a:t>attitude</a:t>
            </a:r>
            <a:r>
              <a:rPr lang="en-US" dirty="0"/>
              <a:t> (personal evaluation of the behaviour), </a:t>
            </a:r>
            <a:r>
              <a:rPr lang="en-US" b="1" dirty="0"/>
              <a:t>subjective norm</a:t>
            </a:r>
            <a:r>
              <a:rPr lang="en-US" dirty="0"/>
              <a:t> (perception of social pressures to perform or not perform the behaviour), and </a:t>
            </a:r>
            <a:r>
              <a:rPr lang="en-US" b="1" dirty="0"/>
              <a:t>perceived </a:t>
            </a:r>
            <a:r>
              <a:rPr lang="en-US" b="1" dirty="0" err="1"/>
              <a:t>behavioural</a:t>
            </a:r>
            <a:r>
              <a:rPr lang="en-US" b="1" dirty="0"/>
              <a:t> control</a:t>
            </a:r>
            <a:r>
              <a:rPr lang="en-US" dirty="0"/>
              <a:t> (belief in their ability to perform the behaviour). This theory emphasizes that while intention is important, individuals are more likely to change their </a:t>
            </a:r>
            <a:r>
              <a:rPr lang="en-US" dirty="0" err="1"/>
              <a:t>behaviour</a:t>
            </a:r>
            <a:r>
              <a:rPr lang="en-US" dirty="0"/>
              <a:t> if they feel they have control over it.</a:t>
            </a:r>
            <a:endParaRPr lang="en-US" dirty="0">
              <a:ea typeface="Calibri"/>
              <a:cs typeface="Calibri"/>
            </a:endParaRPr>
          </a:p>
          <a:p>
            <a:pPr marL="285750" indent="-285750">
              <a:buFont typeface="Arial"/>
              <a:buChar char="•"/>
            </a:pPr>
            <a:r>
              <a:rPr lang="en-US" b="1" dirty="0"/>
              <a:t>Social Cognitive Theory (SCT):</a:t>
            </a:r>
            <a:r>
              <a:rPr lang="en-US" dirty="0"/>
              <a:t> Social Cognitive Theory, developed by Albert Bandura, emphasizes the role of observational learning, imitation, and modelling in </a:t>
            </a:r>
            <a:r>
              <a:rPr lang="en-US" dirty="0" err="1"/>
              <a:t>behaviour</a:t>
            </a:r>
            <a:r>
              <a:rPr lang="en-US" dirty="0"/>
              <a:t> change. According to SCT, </a:t>
            </a:r>
            <a:r>
              <a:rPr lang="en-US" dirty="0" err="1"/>
              <a:t>behaviour</a:t>
            </a:r>
            <a:r>
              <a:rPr lang="en-US" dirty="0"/>
              <a:t> is influenced by the interaction between personal factors (cognitive, affective, and biological events), the environment, and </a:t>
            </a:r>
            <a:r>
              <a:rPr lang="en-US" dirty="0" err="1"/>
              <a:t>behaviour</a:t>
            </a:r>
            <a:r>
              <a:rPr lang="en-US" dirty="0"/>
              <a:t> itself. Key elements of the theory include </a:t>
            </a:r>
            <a:r>
              <a:rPr lang="en-US" b="1" dirty="0"/>
              <a:t>self-efficacy</a:t>
            </a:r>
            <a:r>
              <a:rPr lang="en-US" dirty="0"/>
              <a:t> (belief in one's ability to succeed in specific situations), </a:t>
            </a:r>
            <a:r>
              <a:rPr lang="en-US" b="1" dirty="0"/>
              <a:t>observational learning</a:t>
            </a:r>
            <a:r>
              <a:rPr lang="en-US" dirty="0"/>
              <a:t> (learning by observing others), and </a:t>
            </a:r>
            <a:r>
              <a:rPr lang="en-US" b="1" dirty="0"/>
              <a:t>reinforcement</a:t>
            </a:r>
            <a:r>
              <a:rPr lang="en-US" dirty="0"/>
              <a:t> (rewards or punishments that influence </a:t>
            </a:r>
            <a:r>
              <a:rPr lang="en-US" dirty="0" err="1"/>
              <a:t>behaviour</a:t>
            </a:r>
            <a:r>
              <a:rPr lang="en-US" dirty="0"/>
              <a:t>). This theory suggests that people learn by seeing others succeed or fail, which influences their own beliefs about their abilities to perform the same </a:t>
            </a:r>
            <a:r>
              <a:rPr lang="en-US" dirty="0" err="1"/>
              <a:t>behaviour</a:t>
            </a:r>
            <a:r>
              <a:rPr lang="en-US" dirty="0"/>
              <a:t>.</a:t>
            </a:r>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14A825A4-8A52-4E9E-A640-859FEB865720}" type="slidenum">
              <a:rPr lang="en-US"/>
              <a:t>9</a:t>
            </a:fld>
            <a:endParaRPr lang="en-US"/>
          </a:p>
        </p:txBody>
      </p:sp>
    </p:spTree>
    <p:extLst>
      <p:ext uri="{BB962C8B-B14F-4D97-AF65-F5344CB8AC3E}">
        <p14:creationId xmlns:p14="http://schemas.microsoft.com/office/powerpoint/2010/main" val="41809981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b="1" dirty="0"/>
              <a:t>The Health Belief Model (HBM):</a:t>
            </a:r>
            <a:r>
              <a:rPr lang="en-US" dirty="0"/>
              <a:t> The Health Belief Model suggests that individuals will take health-related action if they believe they are at risk of a health problem, believe the consequences of the problem are severe, and believe taking a specific action would reduce the risk. The model includes factors like perceived susceptibility (belief in the risk of a health issue), perceived severity (belief in the seriousness of the issue), perceived benefits (belief that taking action will reduce the risk), and perceived barriers (factors that may hinder taking action). Cues to action and self-efficacy (confidence in the ability to perform the </a:t>
            </a:r>
            <a:r>
              <a:rPr lang="en-US" dirty="0" err="1"/>
              <a:t>behaviour</a:t>
            </a:r>
            <a:r>
              <a:rPr lang="en-US" dirty="0"/>
              <a:t>) also play a role in </a:t>
            </a:r>
            <a:r>
              <a:rPr lang="en-US" dirty="0" err="1"/>
              <a:t>behaviour</a:t>
            </a:r>
            <a:r>
              <a:rPr lang="en-US" dirty="0"/>
              <a:t> change.</a:t>
            </a:r>
          </a:p>
          <a:p>
            <a:pPr marL="285750" indent="-285750">
              <a:buFont typeface="Arial"/>
              <a:buChar char="•"/>
            </a:pPr>
            <a:r>
              <a:rPr lang="en-US" b="1" dirty="0"/>
              <a:t>The Theory of Planned Behavior (TPB):</a:t>
            </a:r>
            <a:r>
              <a:rPr lang="en-US" dirty="0"/>
              <a:t> The Theory of Planned Behavior suggests that an individual’s intention to engage in a </a:t>
            </a:r>
            <a:r>
              <a:rPr lang="en-US" dirty="0" err="1"/>
              <a:t>behaviour</a:t>
            </a:r>
            <a:r>
              <a:rPr lang="en-US" dirty="0"/>
              <a:t> is the primary predictor of whether they will actually do it. Intentions are influenced by three factors: </a:t>
            </a:r>
            <a:r>
              <a:rPr lang="en-US" b="1" dirty="0"/>
              <a:t>attitude</a:t>
            </a:r>
            <a:r>
              <a:rPr lang="en-US" dirty="0"/>
              <a:t> (personal evaluation of the behaviour), </a:t>
            </a:r>
            <a:r>
              <a:rPr lang="en-US" b="1" dirty="0"/>
              <a:t>subjective norm</a:t>
            </a:r>
            <a:r>
              <a:rPr lang="en-US" dirty="0"/>
              <a:t> (perception of social pressures to perform or not perform the behaviour), and </a:t>
            </a:r>
            <a:r>
              <a:rPr lang="en-US" b="1" dirty="0"/>
              <a:t>perceived </a:t>
            </a:r>
            <a:r>
              <a:rPr lang="en-US" b="1" dirty="0" err="1"/>
              <a:t>behavioural</a:t>
            </a:r>
            <a:r>
              <a:rPr lang="en-US" b="1" dirty="0"/>
              <a:t> control</a:t>
            </a:r>
            <a:r>
              <a:rPr lang="en-US" dirty="0"/>
              <a:t> (belief in their ability to perform the behaviour). This theory emphasizes that while intention is important, individuals are more likely to change their </a:t>
            </a:r>
            <a:r>
              <a:rPr lang="en-US" dirty="0" err="1"/>
              <a:t>behaviour</a:t>
            </a:r>
            <a:r>
              <a:rPr lang="en-US" dirty="0"/>
              <a:t> if they feel they have control over it.</a:t>
            </a:r>
            <a:endParaRPr lang="en-US" dirty="0">
              <a:ea typeface="Calibri"/>
              <a:cs typeface="Calibri"/>
            </a:endParaRPr>
          </a:p>
          <a:p>
            <a:pPr marL="285750" indent="-285750">
              <a:buFont typeface="Arial"/>
              <a:buChar char="•"/>
            </a:pPr>
            <a:r>
              <a:rPr lang="en-US" b="1" dirty="0"/>
              <a:t>Social Cognitive Theory (SCT):</a:t>
            </a:r>
            <a:r>
              <a:rPr lang="en-US" dirty="0"/>
              <a:t> Social Cognitive Theory, developed by Albert Bandura, emphasizes the role of observational learning, imitation, and modelling in </a:t>
            </a:r>
            <a:r>
              <a:rPr lang="en-US" dirty="0" err="1"/>
              <a:t>behaviour</a:t>
            </a:r>
            <a:r>
              <a:rPr lang="en-US" dirty="0"/>
              <a:t> change. According to SCT, </a:t>
            </a:r>
            <a:r>
              <a:rPr lang="en-US" dirty="0" err="1"/>
              <a:t>behaviour</a:t>
            </a:r>
            <a:r>
              <a:rPr lang="en-US" dirty="0"/>
              <a:t> is influenced by the interaction between personal factors (cognitive, affective, and biological events), the environment, and </a:t>
            </a:r>
            <a:r>
              <a:rPr lang="en-US" dirty="0" err="1"/>
              <a:t>behaviour</a:t>
            </a:r>
            <a:r>
              <a:rPr lang="en-US" dirty="0"/>
              <a:t> itself. Key elements of the theory include </a:t>
            </a:r>
            <a:r>
              <a:rPr lang="en-US" b="1" dirty="0"/>
              <a:t>self-efficacy</a:t>
            </a:r>
            <a:r>
              <a:rPr lang="en-US" dirty="0"/>
              <a:t> (belief in one's ability to succeed in specific situations), </a:t>
            </a:r>
            <a:r>
              <a:rPr lang="en-US" b="1" dirty="0"/>
              <a:t>observational learning</a:t>
            </a:r>
            <a:r>
              <a:rPr lang="en-US" dirty="0"/>
              <a:t> (learning by observing others), and </a:t>
            </a:r>
            <a:r>
              <a:rPr lang="en-US" b="1" dirty="0"/>
              <a:t>reinforcement</a:t>
            </a:r>
            <a:r>
              <a:rPr lang="en-US" dirty="0"/>
              <a:t> (rewards or punishments that influence </a:t>
            </a:r>
            <a:r>
              <a:rPr lang="en-US" dirty="0" err="1"/>
              <a:t>behaviour</a:t>
            </a:r>
            <a:r>
              <a:rPr lang="en-US" dirty="0"/>
              <a:t>). This theory suggests that people learn by seeing others succeed or fail, which influences their own beliefs about their abilities to perform the same </a:t>
            </a:r>
            <a:r>
              <a:rPr lang="en-US" dirty="0" err="1"/>
              <a:t>behaviour</a:t>
            </a:r>
            <a:r>
              <a:rPr lang="en-US" dirty="0"/>
              <a:t>.</a:t>
            </a:r>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14A825A4-8A52-4E9E-A640-859FEB865720}" type="slidenum">
              <a:rPr lang="en-US"/>
              <a:t>11</a:t>
            </a:fld>
            <a:endParaRPr lang="en-US"/>
          </a:p>
        </p:txBody>
      </p:sp>
    </p:spTree>
    <p:extLst>
      <p:ext uri="{BB962C8B-B14F-4D97-AF65-F5344CB8AC3E}">
        <p14:creationId xmlns:p14="http://schemas.microsoft.com/office/powerpoint/2010/main" val="22893424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b="1" dirty="0"/>
              <a:t>The Theory of Planned Behavior (TPB):</a:t>
            </a:r>
            <a:r>
              <a:rPr lang="en-US" dirty="0"/>
              <a:t> The Theory of Planned Behavior suggests that an individual’s intention to engage in a behaviour is the primary predictor of whether they will actually do it. Intentions are influenced by three factors: </a:t>
            </a:r>
            <a:r>
              <a:rPr lang="en-US" b="1" dirty="0"/>
              <a:t>attitude</a:t>
            </a:r>
            <a:r>
              <a:rPr lang="en-US" dirty="0"/>
              <a:t> (personal evaluation of the behaviour), </a:t>
            </a:r>
            <a:r>
              <a:rPr lang="en-US" b="1" dirty="0"/>
              <a:t>subjective norm</a:t>
            </a:r>
            <a:r>
              <a:rPr lang="en-US" dirty="0"/>
              <a:t> (perception of social pressures to perform or not perform the behaviour), and </a:t>
            </a:r>
            <a:r>
              <a:rPr lang="en-US" b="1" dirty="0"/>
              <a:t>perceived </a:t>
            </a:r>
            <a:r>
              <a:rPr lang="en-US" b="1" dirty="0" err="1"/>
              <a:t>behavioural</a:t>
            </a:r>
            <a:r>
              <a:rPr lang="en-US" b="1" dirty="0"/>
              <a:t> control</a:t>
            </a:r>
            <a:r>
              <a:rPr lang="en-US" dirty="0"/>
              <a:t> (belief in their ability to perform the behaviour). This theory emphasizes that while intention is important, individuals are more likely to change their </a:t>
            </a:r>
            <a:r>
              <a:rPr lang="en-US" dirty="0" err="1"/>
              <a:t>behaviour</a:t>
            </a:r>
            <a:r>
              <a:rPr lang="en-US" dirty="0"/>
              <a:t> if they feel they have control over it.</a:t>
            </a:r>
            <a:endParaRPr lang="en-US" dirty="0">
              <a:ea typeface="Calibri"/>
              <a:cs typeface="Calibri"/>
            </a:endParaRPr>
          </a:p>
          <a:p>
            <a:pPr marL="285750" indent="-285750">
              <a:buFont typeface="Arial"/>
              <a:buChar char="•"/>
            </a:pPr>
            <a:r>
              <a:rPr lang="en-US" b="1" dirty="0"/>
              <a:t>Social Cognitive Theory (SCT):</a:t>
            </a:r>
            <a:r>
              <a:rPr lang="en-US" dirty="0"/>
              <a:t> Social Cognitive Theory, developed by Albert Bandura, emphasizes the role of observational learning, imitation, and modelling in </a:t>
            </a:r>
            <a:r>
              <a:rPr lang="en-US" dirty="0" err="1"/>
              <a:t>behaviour</a:t>
            </a:r>
            <a:r>
              <a:rPr lang="en-US" dirty="0"/>
              <a:t> change. According to SCT, </a:t>
            </a:r>
            <a:r>
              <a:rPr lang="en-US" dirty="0" err="1"/>
              <a:t>behaviour</a:t>
            </a:r>
            <a:r>
              <a:rPr lang="en-US" dirty="0"/>
              <a:t> is influenced by the interaction between personal factors (cognitive, affective, and biological events), the environment, and </a:t>
            </a:r>
            <a:r>
              <a:rPr lang="en-US" dirty="0" err="1"/>
              <a:t>behaviour</a:t>
            </a:r>
            <a:r>
              <a:rPr lang="en-US" dirty="0"/>
              <a:t> itself. Key elements of the theory include </a:t>
            </a:r>
            <a:r>
              <a:rPr lang="en-US" b="1" dirty="0"/>
              <a:t>self-efficacy</a:t>
            </a:r>
            <a:r>
              <a:rPr lang="en-US" dirty="0"/>
              <a:t> (belief in one's ability to succeed in specific situations), </a:t>
            </a:r>
            <a:r>
              <a:rPr lang="en-US" b="1" dirty="0"/>
              <a:t>observational learning</a:t>
            </a:r>
            <a:r>
              <a:rPr lang="en-US" dirty="0"/>
              <a:t> (learning by observing others), and </a:t>
            </a:r>
            <a:r>
              <a:rPr lang="en-US" b="1" dirty="0"/>
              <a:t>reinforcement</a:t>
            </a:r>
            <a:r>
              <a:rPr lang="en-US" dirty="0"/>
              <a:t> (rewards or punishments that influence </a:t>
            </a:r>
            <a:r>
              <a:rPr lang="en-US" dirty="0" err="1"/>
              <a:t>behaviour</a:t>
            </a:r>
            <a:r>
              <a:rPr lang="en-US" dirty="0"/>
              <a:t>). This theory suggests that people learn by seeing others succeed or fail, which influences their own beliefs about their abilities to perform the same </a:t>
            </a:r>
            <a:r>
              <a:rPr lang="en-US" dirty="0" err="1"/>
              <a:t>behaviour</a:t>
            </a:r>
            <a:r>
              <a:rPr lang="en-US" dirty="0"/>
              <a:t>.</a:t>
            </a:r>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14A825A4-8A52-4E9E-A640-859FEB865720}" type="slidenum">
              <a:rPr lang="en-US"/>
              <a:t>13</a:t>
            </a:fld>
            <a:endParaRPr lang="en-US"/>
          </a:p>
        </p:txBody>
      </p:sp>
    </p:spTree>
    <p:extLst>
      <p:ext uri="{BB962C8B-B14F-4D97-AF65-F5344CB8AC3E}">
        <p14:creationId xmlns:p14="http://schemas.microsoft.com/office/powerpoint/2010/main" val="3424380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b="1" dirty="0"/>
              <a:t>Social Cognitive Theory (SCT):</a:t>
            </a:r>
            <a:r>
              <a:rPr lang="en-US" dirty="0"/>
              <a:t> Social Cognitive Theory, developed by Albert Bandura, emphasizes the role of observational learning, imitation, and modelling in behaviour change. According to SCT, </a:t>
            </a:r>
            <a:r>
              <a:rPr lang="en-US" dirty="0" err="1"/>
              <a:t>behaviour</a:t>
            </a:r>
            <a:r>
              <a:rPr lang="en-US" dirty="0"/>
              <a:t> is influenced by the interaction between personal factors (cognitive, affective, and biological events), the environment, and </a:t>
            </a:r>
            <a:r>
              <a:rPr lang="en-US" dirty="0" err="1"/>
              <a:t>behaviour</a:t>
            </a:r>
            <a:r>
              <a:rPr lang="en-US" dirty="0"/>
              <a:t> itself. Key elements of the theory include </a:t>
            </a:r>
            <a:r>
              <a:rPr lang="en-US" b="1" dirty="0"/>
              <a:t>self-efficacy</a:t>
            </a:r>
            <a:r>
              <a:rPr lang="en-US" dirty="0"/>
              <a:t> (belief in one's ability to succeed in specific situations), </a:t>
            </a:r>
            <a:r>
              <a:rPr lang="en-US" b="1" dirty="0"/>
              <a:t>observational learning</a:t>
            </a:r>
            <a:r>
              <a:rPr lang="en-US" dirty="0"/>
              <a:t> (learning by observing others), and </a:t>
            </a:r>
            <a:r>
              <a:rPr lang="en-US" b="1" dirty="0"/>
              <a:t>reinforcement</a:t>
            </a:r>
            <a:r>
              <a:rPr lang="en-US" dirty="0"/>
              <a:t> (rewards or punishments that influence </a:t>
            </a:r>
            <a:r>
              <a:rPr lang="en-US" dirty="0" err="1"/>
              <a:t>behaviour</a:t>
            </a:r>
            <a:r>
              <a:rPr lang="en-US" dirty="0"/>
              <a:t>). This theory suggests that people learn by seeing others succeed or fail, which influences their own beliefs about their abilities to perform the same </a:t>
            </a:r>
            <a:r>
              <a:rPr lang="en-US" dirty="0" err="1"/>
              <a:t>behaviour</a:t>
            </a:r>
            <a:r>
              <a:rPr lang="en-US" dirty="0"/>
              <a:t>.</a:t>
            </a:r>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14A825A4-8A52-4E9E-A640-859FEB865720}" type="slidenum">
              <a:rPr lang="en-US"/>
              <a:t>15</a:t>
            </a:fld>
            <a:endParaRPr lang="en-US"/>
          </a:p>
        </p:txBody>
      </p:sp>
    </p:spTree>
    <p:extLst>
      <p:ext uri="{BB962C8B-B14F-4D97-AF65-F5344CB8AC3E}">
        <p14:creationId xmlns:p14="http://schemas.microsoft.com/office/powerpoint/2010/main" val="13467637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533CCC-E3F0-9702-A16F-5B5A2617962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191CD45-C4B0-0862-9986-6CE1D58EE49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2100033-C777-2E93-EF97-23D93FE538D8}"/>
              </a:ext>
            </a:extLst>
          </p:cNvPr>
          <p:cNvSpPr>
            <a:spLocks noGrp="1"/>
          </p:cNvSpPr>
          <p:nvPr>
            <p:ph type="body" idx="1"/>
          </p:nvPr>
        </p:nvSpPr>
        <p:spPr/>
        <p:txBody>
          <a:bodyPr/>
          <a:lstStyle/>
          <a:p>
            <a:pPr marL="285750" indent="-285750">
              <a:buFont typeface="Arial"/>
              <a:buChar char="•"/>
            </a:pPr>
            <a:endParaRPr lang="en-US" dirty="0">
              <a:ea typeface="Calibri"/>
              <a:cs typeface="Calibri"/>
            </a:endParaRPr>
          </a:p>
        </p:txBody>
      </p:sp>
      <p:sp>
        <p:nvSpPr>
          <p:cNvPr id="4" name="Slide Number Placeholder 3">
            <a:extLst>
              <a:ext uri="{FF2B5EF4-FFF2-40B4-BE49-F238E27FC236}">
                <a16:creationId xmlns:a16="http://schemas.microsoft.com/office/drawing/2014/main" id="{1A4D7FB8-51E5-7B27-824B-003EF5FBB8A4}"/>
              </a:ext>
            </a:extLst>
          </p:cNvPr>
          <p:cNvSpPr>
            <a:spLocks noGrp="1"/>
          </p:cNvSpPr>
          <p:nvPr>
            <p:ph type="sldNum" sz="quarter" idx="5"/>
          </p:nvPr>
        </p:nvSpPr>
        <p:spPr/>
        <p:txBody>
          <a:bodyPr/>
          <a:lstStyle/>
          <a:p>
            <a:fld id="{14A825A4-8A52-4E9E-A640-859FEB865720}" type="slidenum">
              <a:rPr lang="en-US"/>
              <a:t>17</a:t>
            </a:fld>
            <a:endParaRPr lang="en-US"/>
          </a:p>
        </p:txBody>
      </p:sp>
    </p:spTree>
    <p:extLst>
      <p:ext uri="{BB962C8B-B14F-4D97-AF65-F5344CB8AC3E}">
        <p14:creationId xmlns:p14="http://schemas.microsoft.com/office/powerpoint/2010/main" val="64967128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b="1" dirty="0"/>
              <a:t>NHS Digital</a:t>
            </a:r>
            <a:endParaRPr lang="en-US" dirty="0"/>
          </a:p>
          <a:p>
            <a:pPr marL="285750" lvl="1" indent="-285750">
              <a:buFont typeface="Arial"/>
              <a:buChar char="•"/>
            </a:pPr>
            <a:r>
              <a:rPr lang="en-US" dirty="0"/>
              <a:t>NHS Digital regularly publishes reports, statistics, and datasets on healthcare services usage, including trends in GP visits, virtual consultations, and the impact of public health initiatives.</a:t>
            </a:r>
          </a:p>
          <a:p>
            <a:pPr lvl="1"/>
            <a:r>
              <a:rPr lang="en-US" dirty="0"/>
              <a:t>Website: </a:t>
            </a:r>
            <a:r>
              <a:rPr lang="en-US" dirty="0">
                <a:hlinkClick r:id="rId3"/>
              </a:rPr>
              <a:t>digital.nhs.uk</a:t>
            </a:r>
            <a:endParaRPr lang="en-US" dirty="0"/>
          </a:p>
          <a:p>
            <a:pPr marL="285750" indent="-285750">
              <a:buFont typeface="Arial"/>
              <a:buChar char="•"/>
            </a:pPr>
            <a:r>
              <a:rPr lang="en-US" b="1" dirty="0"/>
              <a:t>Public Health England (PHE) Reports / Office for Health Improvement and Disparities (OHID)</a:t>
            </a:r>
            <a:endParaRPr lang="en-US" dirty="0"/>
          </a:p>
          <a:p>
            <a:pPr marL="285750" lvl="1" indent="-285750">
              <a:buFont typeface="Arial"/>
              <a:buChar char="•"/>
            </a:pPr>
            <a:r>
              <a:rPr lang="en-US" dirty="0"/>
              <a:t>Reports on the outcomes of public health programs, such as smoking cessation, mental health initiatives, and preventative healthcare, often include data on reduced GP visits.</a:t>
            </a:r>
          </a:p>
          <a:p>
            <a:pPr marL="285750" indent="-285750">
              <a:buFont typeface="Arial"/>
              <a:buChar char="•"/>
            </a:pPr>
            <a:r>
              <a:rPr lang="en-US" b="1" dirty="0"/>
              <a:t>National Institute for Health and Care Excellence (NICE)</a:t>
            </a:r>
            <a:endParaRPr lang="en-US" dirty="0"/>
          </a:p>
          <a:p>
            <a:pPr marL="285750" lvl="1" indent="-285750">
              <a:buFont typeface="Arial"/>
              <a:buChar char="•"/>
            </a:pPr>
            <a:r>
              <a:rPr lang="en-US" dirty="0"/>
              <a:t>NICE evaluates health interventions and their outcomes, providing data on how preventative measures reduce healthcare usage, including GP appointments.</a:t>
            </a:r>
          </a:p>
          <a:p>
            <a:pPr marL="285750" indent="-285750">
              <a:buFont typeface="Arial"/>
              <a:buChar char="•"/>
            </a:pPr>
            <a:r>
              <a:rPr lang="en-US" b="1" dirty="0"/>
              <a:t>Academic Journals and Research Articles</a:t>
            </a:r>
            <a:endParaRPr lang="en-US" dirty="0"/>
          </a:p>
          <a:p>
            <a:pPr marL="285750" lvl="1" indent="-285750">
              <a:buFont typeface="Arial"/>
              <a:buChar char="•"/>
            </a:pPr>
            <a:r>
              <a:rPr lang="en-US" dirty="0"/>
              <a:t>Peer-reviewed studies in journals such as </a:t>
            </a:r>
            <a:r>
              <a:rPr lang="en-US" i="1" dirty="0"/>
              <a:t>The Lancet</a:t>
            </a:r>
            <a:r>
              <a:rPr lang="en-US" dirty="0"/>
              <a:t>, </a:t>
            </a:r>
            <a:r>
              <a:rPr lang="en-US" i="1" dirty="0"/>
              <a:t>BMJ Open</a:t>
            </a:r>
            <a:r>
              <a:rPr lang="en-US" dirty="0"/>
              <a:t>, and </a:t>
            </a:r>
            <a:r>
              <a:rPr lang="en-US" i="1" dirty="0"/>
              <a:t>Health Policy</a:t>
            </a:r>
            <a:r>
              <a:rPr lang="en-US" dirty="0"/>
              <a:t> often measure the impact of public health initiatives on healthcare </a:t>
            </a:r>
            <a:r>
              <a:rPr lang="en-US" dirty="0" err="1"/>
              <a:t>utilisation</a:t>
            </a:r>
            <a:r>
              <a:rPr lang="en-US" dirty="0"/>
              <a:t>. Databases like PubMed, JSTOR, and ScienceDirect provide access.</a:t>
            </a:r>
            <a:endParaRPr lang="en-US" dirty="0">
              <a:ea typeface="Calibri"/>
              <a:cs typeface="Calibri"/>
            </a:endParaRPr>
          </a:p>
          <a:p>
            <a:pPr marL="285750" indent="-285750">
              <a:buFont typeface="Arial"/>
              <a:buChar char="•"/>
            </a:pPr>
            <a:r>
              <a:rPr lang="en-US" b="1" dirty="0"/>
              <a:t>GP Patient Surveys and NHS Surveys</a:t>
            </a:r>
            <a:endParaRPr lang="en-US" dirty="0"/>
          </a:p>
          <a:p>
            <a:pPr marL="285750" lvl="1" indent="-285750">
              <a:buFont typeface="Arial"/>
              <a:buChar char="•"/>
            </a:pPr>
            <a:r>
              <a:rPr lang="en-US" dirty="0"/>
              <a:t>Data from GP patient experience surveys or NHS England publications may reflect reductions in GP visits due to increased use of preventative measures or alternative services (e.g., telehealth).</a:t>
            </a:r>
          </a:p>
          <a:p>
            <a:pPr lvl="1"/>
            <a:r>
              <a:rPr lang="en-US" dirty="0"/>
              <a:t>Website: </a:t>
            </a:r>
            <a:r>
              <a:rPr lang="en-US" dirty="0">
                <a:hlinkClick r:id="rId4"/>
              </a:rPr>
              <a:t>gp-patient.co.uk</a:t>
            </a:r>
            <a:endParaRPr lang="en-US" dirty="0"/>
          </a:p>
          <a:p>
            <a:pPr marL="285750" indent="-285750">
              <a:buFont typeface="Arial"/>
              <a:buChar char="•"/>
            </a:pPr>
            <a:r>
              <a:rPr lang="en-US" b="1" dirty="0"/>
              <a:t>Local Authority and Integrated Care Systems (ICS) Reports</a:t>
            </a:r>
            <a:endParaRPr lang="en-US" dirty="0"/>
          </a:p>
          <a:p>
            <a:pPr marL="285750" lvl="1" indent="-285750">
              <a:buFont typeface="Arial"/>
              <a:buChar char="•"/>
            </a:pPr>
            <a:r>
              <a:rPr lang="en-US" dirty="0" err="1"/>
              <a:t>Localised</a:t>
            </a:r>
            <a:r>
              <a:rPr lang="en-US" dirty="0"/>
              <a:t> evaluations of health initiatives, such as community health campaigns or digital services, often include data on their effect on GP visits.</a:t>
            </a:r>
          </a:p>
          <a:p>
            <a:pPr marL="285750" indent="-285750">
              <a:buFont typeface="Arial"/>
              <a:buChar char="•"/>
            </a:pPr>
            <a:r>
              <a:rPr lang="en-US" b="1" dirty="0"/>
              <a:t>Health Economics Reports</a:t>
            </a:r>
            <a:endParaRPr lang="en-US" dirty="0"/>
          </a:p>
          <a:p>
            <a:pPr marL="285750" lvl="1" indent="-285750">
              <a:buFont typeface="Arial"/>
              <a:buChar char="•"/>
            </a:pPr>
            <a:r>
              <a:rPr lang="en-US" dirty="0"/>
              <a:t>Reports from </a:t>
            </a:r>
            <a:r>
              <a:rPr lang="en-US" dirty="0" err="1"/>
              <a:t>organisations</a:t>
            </a:r>
            <a:r>
              <a:rPr lang="en-US" dirty="0"/>
              <a:t> like The King’s Fund, Nuffield Trust, and the Health Foundation explore how health interventions (e.g., smoking cessation or physical activity) contribute to cost savings and reduced GP demand.</a:t>
            </a:r>
          </a:p>
          <a:p>
            <a:pPr marL="285750" indent="-285750">
              <a:buFont typeface="Arial"/>
              <a:buChar char="•"/>
            </a:pPr>
            <a:r>
              <a:rPr lang="en-US" b="1" dirty="0"/>
              <a:t>Government Publications</a:t>
            </a:r>
            <a:endParaRPr lang="en-US" dirty="0"/>
          </a:p>
          <a:p>
            <a:pPr marL="285750" lvl="1" indent="-285750">
              <a:buFont typeface="Arial"/>
              <a:buChar char="•"/>
            </a:pPr>
            <a:r>
              <a:rPr lang="en-US" dirty="0"/>
              <a:t>Publications from the Department of Health and Social Care (DHSC) or parliamentary inquiries often include statistics on GP visits and healthcare usage trends.</a:t>
            </a:r>
          </a:p>
          <a:p>
            <a:pPr marL="285750" indent="-285750">
              <a:buFont typeface="Arial"/>
              <a:buChar char="•"/>
            </a:pPr>
            <a:r>
              <a:rPr lang="en-US" b="1" dirty="0"/>
              <a:t>Charity and Non-Profit Evaluations</a:t>
            </a:r>
            <a:endParaRPr lang="en-US" dirty="0"/>
          </a:p>
          <a:p>
            <a:pPr marL="285750" lvl="1" indent="-285750">
              <a:buFont typeface="Arial"/>
              <a:buChar char="•"/>
            </a:pPr>
            <a:r>
              <a:rPr lang="en-US" dirty="0" err="1"/>
              <a:t>Organisations</a:t>
            </a:r>
            <a:r>
              <a:rPr lang="en-US" dirty="0"/>
              <a:t> like </a:t>
            </a:r>
            <a:r>
              <a:rPr lang="en-US" i="1" dirty="0"/>
              <a:t>Mind</a:t>
            </a:r>
            <a:r>
              <a:rPr lang="en-US" dirty="0"/>
              <a:t>, </a:t>
            </a:r>
            <a:r>
              <a:rPr lang="en-US" i="1" dirty="0"/>
              <a:t>Cancer Research UK</a:t>
            </a:r>
            <a:r>
              <a:rPr lang="en-US" dirty="0"/>
              <a:t>, or </a:t>
            </a:r>
            <a:r>
              <a:rPr lang="en-US" i="1" dirty="0"/>
              <a:t>Age UK</a:t>
            </a:r>
            <a:r>
              <a:rPr lang="en-US" dirty="0"/>
              <a:t> often publish the impact of their initiatives, including reduced reliance on GP services.</a:t>
            </a:r>
          </a:p>
          <a:p>
            <a:pPr marL="285750" indent="-285750">
              <a:buFont typeface="Arial"/>
              <a:buChar char="•"/>
            </a:pPr>
            <a:r>
              <a:rPr lang="en-US" b="1" dirty="0"/>
              <a:t>Primary Care Networks (PCNs)</a:t>
            </a:r>
            <a:endParaRPr lang="en-US" dirty="0"/>
          </a:p>
          <a:p>
            <a:pPr marL="285750" indent="-285750">
              <a:buFont typeface="Arial"/>
              <a:buChar char="•"/>
            </a:pPr>
            <a:r>
              <a:rPr lang="en-US" dirty="0"/>
              <a:t>PCNs gather data on patient outcomes, including reductions in visits to GPs as a result of integrated care, social prescribing, or alternative care pathways.</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14A825A4-8A52-4E9E-A640-859FEB865720}" type="slidenum">
              <a:t>27</a:t>
            </a:fld>
            <a:endParaRPr lang="en-US"/>
          </a:p>
        </p:txBody>
      </p:sp>
    </p:spTree>
    <p:extLst>
      <p:ext uri="{BB962C8B-B14F-4D97-AF65-F5344CB8AC3E}">
        <p14:creationId xmlns:p14="http://schemas.microsoft.com/office/powerpoint/2010/main" val="54843746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a:t>
            </a:r>
            <a:r>
              <a:rPr lang="en-US" b="1" dirty="0" err="1"/>
              <a:t>Personalised</a:t>
            </a:r>
            <a:r>
              <a:rPr lang="en-US" b="1" dirty="0"/>
              <a:t> and Precision Public Health</a:t>
            </a:r>
            <a:endParaRPr lang="en-US" dirty="0"/>
          </a:p>
          <a:p>
            <a:pPr marL="285750" indent="-285750">
              <a:buFont typeface="Arial"/>
              <a:buChar char="•"/>
            </a:pPr>
            <a:r>
              <a:rPr lang="en-US" dirty="0"/>
              <a:t>Using data from </a:t>
            </a:r>
            <a:r>
              <a:rPr lang="en-US" i="1" dirty="0"/>
              <a:t>genomics</a:t>
            </a:r>
            <a:r>
              <a:rPr lang="en-US" dirty="0"/>
              <a:t>, </a:t>
            </a:r>
            <a:r>
              <a:rPr lang="en-US" i="1" dirty="0"/>
              <a:t>wearable technology</a:t>
            </a:r>
            <a:r>
              <a:rPr lang="en-US" dirty="0"/>
              <a:t>, and </a:t>
            </a:r>
            <a:r>
              <a:rPr lang="en-US" i="1" dirty="0"/>
              <a:t>AI algorithms</a:t>
            </a:r>
            <a:r>
              <a:rPr lang="en-US" dirty="0"/>
              <a:t> to target interventions based on individuals' risk factors.</a:t>
            </a:r>
          </a:p>
          <a:p>
            <a:pPr marL="285750" indent="-285750">
              <a:buFont typeface="Arial"/>
              <a:buChar char="•"/>
            </a:pPr>
            <a:r>
              <a:rPr lang="en-US" dirty="0"/>
              <a:t>Example: Predictive health apps providing tailored lifestyle advice or disease prevention measures.</a:t>
            </a:r>
          </a:p>
          <a:p>
            <a:r>
              <a:rPr lang="en-US" dirty="0"/>
              <a:t>2. </a:t>
            </a:r>
            <a:r>
              <a:rPr lang="en-US" b="1" dirty="0"/>
              <a:t>Integration of Technology and Digital Health</a:t>
            </a:r>
            <a:endParaRPr lang="en-US" dirty="0"/>
          </a:p>
          <a:p>
            <a:pPr marL="285750" indent="-285750">
              <a:buFont typeface="Arial"/>
              <a:buChar char="•"/>
            </a:pPr>
            <a:r>
              <a:rPr lang="en-US" dirty="0"/>
              <a:t>Telehealth, virtual consultations, and AI-based diagnostics will become central to improving access to care, especially in rural or underserved areas.</a:t>
            </a:r>
          </a:p>
          <a:p>
            <a:pPr marL="285750" indent="-285750">
              <a:buFont typeface="Arial"/>
              <a:buChar char="•"/>
            </a:pPr>
            <a:r>
              <a:rPr lang="en-US" dirty="0"/>
              <a:t>Real-time </a:t>
            </a:r>
            <a:r>
              <a:rPr lang="en-US" i="1" dirty="0"/>
              <a:t>big data</a:t>
            </a:r>
            <a:r>
              <a:rPr lang="en-US" dirty="0"/>
              <a:t> analytics will help predict and manage public health crises.</a:t>
            </a:r>
            <a:endParaRPr lang="en-US" dirty="0">
              <a:ea typeface="Calibri"/>
              <a:cs typeface="Calibri"/>
            </a:endParaRPr>
          </a:p>
          <a:p>
            <a:pPr marL="285750" indent="-285750">
              <a:buFont typeface="Arial"/>
              <a:buChar char="•"/>
            </a:pPr>
            <a:r>
              <a:rPr lang="en-US" dirty="0"/>
              <a:t>Example: AI tools predicting outbreaks of infectious diseases and enabling rapid intervention.</a:t>
            </a:r>
          </a:p>
          <a:p>
            <a:r>
              <a:rPr lang="en-US" dirty="0"/>
              <a:t>3. </a:t>
            </a:r>
            <a:r>
              <a:rPr lang="en-US" b="1" dirty="0"/>
              <a:t>Focus on Mental Health and Wellbeing</a:t>
            </a:r>
            <a:endParaRPr lang="en-US" dirty="0"/>
          </a:p>
          <a:p>
            <a:pPr marL="285750" indent="-285750">
              <a:buFont typeface="Arial"/>
              <a:buChar char="•"/>
            </a:pPr>
            <a:r>
              <a:rPr lang="en-US" dirty="0"/>
              <a:t>Mental health initiatives will integrate mindfulness, digital interventions, and workplace wellbeing strategies.</a:t>
            </a:r>
          </a:p>
          <a:p>
            <a:pPr marL="285750" indent="-285750">
              <a:buFont typeface="Arial"/>
              <a:buChar char="•"/>
            </a:pPr>
            <a:r>
              <a:rPr lang="en-US" dirty="0"/>
              <a:t>Early interventions using </a:t>
            </a:r>
            <a:r>
              <a:rPr lang="en-US" i="1" dirty="0"/>
              <a:t>mental health apps</a:t>
            </a:r>
            <a:r>
              <a:rPr lang="en-US" dirty="0"/>
              <a:t> and community-based support programs will become widespread.</a:t>
            </a:r>
            <a:endParaRPr lang="en-US" dirty="0">
              <a:ea typeface="Calibri"/>
              <a:cs typeface="Calibri"/>
            </a:endParaRPr>
          </a:p>
          <a:p>
            <a:pPr marL="285750" indent="-285750">
              <a:buFont typeface="Arial"/>
              <a:buChar char="•"/>
            </a:pPr>
            <a:r>
              <a:rPr lang="en-US" dirty="0"/>
              <a:t>Example: NHS partnerships with mobile apps like Calm or Headspace.</a:t>
            </a:r>
          </a:p>
          <a:p>
            <a:r>
              <a:rPr lang="en-US" dirty="0"/>
              <a:t>4. </a:t>
            </a:r>
            <a:r>
              <a:rPr lang="en-US" b="1" dirty="0"/>
              <a:t>Climate Change and Environmental Health</a:t>
            </a:r>
            <a:endParaRPr lang="en-US" dirty="0"/>
          </a:p>
          <a:p>
            <a:pPr marL="285750" indent="-285750">
              <a:buFont typeface="Arial"/>
              <a:buChar char="•"/>
            </a:pPr>
            <a:r>
              <a:rPr lang="en-US" dirty="0"/>
              <a:t>Public health initiatives will focus on mitigating the health effects of </a:t>
            </a:r>
            <a:r>
              <a:rPr lang="en-US" i="1" dirty="0"/>
              <a:t>climate change</a:t>
            </a:r>
            <a:r>
              <a:rPr lang="en-US" dirty="0"/>
              <a:t> (e.g., heatwaves, air pollution, vector-borne diseases).</a:t>
            </a:r>
          </a:p>
          <a:p>
            <a:pPr marL="285750" indent="-285750">
              <a:buFont typeface="Arial"/>
              <a:buChar char="•"/>
            </a:pPr>
            <a:r>
              <a:rPr lang="en-US" dirty="0"/>
              <a:t>Promotion of </a:t>
            </a:r>
            <a:r>
              <a:rPr lang="en-US" i="1" dirty="0"/>
              <a:t>green healthcare</a:t>
            </a:r>
            <a:r>
              <a:rPr lang="en-US" dirty="0"/>
              <a:t> systems and sustainable public health interventions.</a:t>
            </a:r>
          </a:p>
          <a:p>
            <a:pPr marL="285750" indent="-285750">
              <a:buFont typeface="Arial"/>
              <a:buChar char="•"/>
            </a:pPr>
            <a:r>
              <a:rPr lang="en-US" dirty="0"/>
              <a:t>Example: Urban green spaces to reduce heat stress and improve community wellbeing.</a:t>
            </a:r>
          </a:p>
          <a:p>
            <a:r>
              <a:rPr lang="en-US" dirty="0"/>
              <a:t>5. </a:t>
            </a:r>
            <a:r>
              <a:rPr lang="en-US" b="1" dirty="0"/>
              <a:t>Community-Based and </a:t>
            </a:r>
            <a:r>
              <a:rPr lang="en-US" b="1" dirty="0" err="1"/>
              <a:t>Localised</a:t>
            </a:r>
            <a:r>
              <a:rPr lang="en-US" b="1" dirty="0"/>
              <a:t> Approaches</a:t>
            </a:r>
            <a:endParaRPr lang="en-US" dirty="0"/>
          </a:p>
          <a:p>
            <a:pPr marL="285750" indent="-285750">
              <a:buFont typeface="Arial"/>
              <a:buChar char="•"/>
            </a:pPr>
            <a:r>
              <a:rPr lang="en-US" dirty="0" err="1"/>
              <a:t>Decentralised</a:t>
            </a:r>
            <a:r>
              <a:rPr lang="en-US" dirty="0"/>
              <a:t> health systems will empower communities to lead health initiatives.</a:t>
            </a:r>
          </a:p>
          <a:p>
            <a:pPr marL="285750" indent="-285750">
              <a:buFont typeface="Arial"/>
              <a:buChar char="•"/>
            </a:pPr>
            <a:r>
              <a:rPr lang="en-US" dirty="0"/>
              <a:t>Focus on </a:t>
            </a:r>
            <a:r>
              <a:rPr lang="en-US" i="1" dirty="0"/>
              <a:t>social determinants of health</a:t>
            </a:r>
            <a:r>
              <a:rPr lang="en-US" dirty="0"/>
              <a:t>, such as housing, education, and food security.</a:t>
            </a:r>
          </a:p>
          <a:p>
            <a:pPr marL="285750" indent="-285750">
              <a:buFont typeface="Arial"/>
              <a:buChar char="•"/>
            </a:pPr>
            <a:r>
              <a:rPr lang="en-US" dirty="0"/>
              <a:t>Example: Integrated Care Systems (ICS) in the UK, which connect local services to improve outcomes.</a:t>
            </a:r>
          </a:p>
          <a:p>
            <a:r>
              <a:rPr lang="en-US" dirty="0"/>
              <a:t>6. </a:t>
            </a:r>
            <a:r>
              <a:rPr lang="en-US" b="1" dirty="0"/>
              <a:t>Equity and Inclusive Health Strategies</a:t>
            </a:r>
            <a:endParaRPr lang="en-US" dirty="0"/>
          </a:p>
          <a:p>
            <a:pPr marL="285750" indent="-285750">
              <a:buFont typeface="Arial"/>
              <a:buChar char="•"/>
            </a:pPr>
            <a:r>
              <a:rPr lang="en-US" dirty="0"/>
              <a:t>Public health efforts will aim to reduce health inequalities, focusing on vulnerable populations and underrepresented communities.</a:t>
            </a:r>
          </a:p>
          <a:p>
            <a:pPr marL="285750" indent="-285750">
              <a:buFont typeface="Arial"/>
              <a:buChar char="•"/>
            </a:pPr>
            <a:r>
              <a:rPr lang="en-US" dirty="0"/>
              <a:t>Policies will address disparities through targeted interventions, improving access to care.</a:t>
            </a:r>
          </a:p>
          <a:p>
            <a:pPr marL="285750" indent="-285750">
              <a:buFont typeface="Arial"/>
              <a:buChar char="•"/>
            </a:pPr>
            <a:r>
              <a:rPr lang="en-US" dirty="0"/>
              <a:t>Example: Addressing health outcomes in low-income or ethnically diverse groups.</a:t>
            </a:r>
          </a:p>
          <a:p>
            <a:r>
              <a:rPr lang="en-US" dirty="0"/>
              <a:t>7. </a:t>
            </a:r>
            <a:r>
              <a:rPr lang="en-US" b="1" dirty="0"/>
              <a:t>Global Collaboration and Pandemic Preparedness</a:t>
            </a:r>
            <a:endParaRPr lang="en-US" dirty="0"/>
          </a:p>
          <a:p>
            <a:pPr marL="285750" indent="-285750">
              <a:buFont typeface="Arial"/>
              <a:buChar char="•"/>
            </a:pPr>
            <a:r>
              <a:rPr lang="en-US" dirty="0"/>
              <a:t>Continued emphasis on </a:t>
            </a:r>
            <a:r>
              <a:rPr lang="en-US" i="1" dirty="0"/>
              <a:t>global partnerships</a:t>
            </a:r>
            <a:r>
              <a:rPr lang="en-US" dirty="0"/>
              <a:t> to combat pandemics, with faster vaccine development and coordinated responses.</a:t>
            </a:r>
          </a:p>
          <a:p>
            <a:pPr marL="285750" indent="-285750">
              <a:buFont typeface="Arial"/>
              <a:buChar char="•"/>
            </a:pPr>
            <a:r>
              <a:rPr lang="en-US" dirty="0"/>
              <a:t>Building resilient health systems capable of adapting to new threats.</a:t>
            </a:r>
          </a:p>
          <a:p>
            <a:pPr marL="285750" indent="-285750">
              <a:buFont typeface="Arial"/>
              <a:buChar char="•"/>
            </a:pPr>
            <a:r>
              <a:rPr lang="en-US" dirty="0"/>
              <a:t>Example: Strengthening WHO initiatives and global surveillance networks.</a:t>
            </a:r>
          </a:p>
          <a:p>
            <a:r>
              <a:rPr lang="en-US" dirty="0"/>
              <a:t>8. </a:t>
            </a:r>
            <a:r>
              <a:rPr lang="en-US" b="1" dirty="0"/>
              <a:t>Healthy Ageing and Longevity</a:t>
            </a:r>
            <a:endParaRPr lang="en-US" dirty="0"/>
          </a:p>
          <a:p>
            <a:pPr marL="285750" indent="-285750">
              <a:buFont typeface="Arial"/>
              <a:buChar char="•"/>
            </a:pPr>
            <a:r>
              <a:rPr lang="en-US" dirty="0" err="1"/>
              <a:t>Programmes</a:t>
            </a:r>
            <a:r>
              <a:rPr lang="en-US" dirty="0"/>
              <a:t> will address the needs of ageing populations by promoting </a:t>
            </a:r>
            <a:r>
              <a:rPr lang="en-US" i="1" dirty="0"/>
              <a:t>preventative care</a:t>
            </a:r>
            <a:r>
              <a:rPr lang="en-US" dirty="0"/>
              <a:t>, independence, and social inclusion.</a:t>
            </a:r>
          </a:p>
          <a:p>
            <a:pPr marL="285750" indent="-285750">
              <a:buFont typeface="Arial"/>
              <a:buChar char="•"/>
            </a:pPr>
            <a:r>
              <a:rPr lang="en-US" dirty="0"/>
              <a:t>Technology like assistive devices and AI will support elderly care.</a:t>
            </a:r>
          </a:p>
          <a:p>
            <a:pPr marL="285750" indent="-285750">
              <a:buFont typeface="Arial"/>
              <a:buChar char="•"/>
            </a:pPr>
            <a:r>
              <a:rPr lang="en-US" dirty="0"/>
              <a:t>Example: Healthy ageing frameworks implemented by the WHO.</a:t>
            </a:r>
          </a:p>
          <a:p>
            <a:r>
              <a:rPr lang="en-US" dirty="0"/>
              <a:t>9. </a:t>
            </a:r>
            <a:r>
              <a:rPr lang="en-US" b="1" dirty="0"/>
              <a:t>Behavioural Insights and Nudges</a:t>
            </a:r>
            <a:endParaRPr lang="en-US" dirty="0"/>
          </a:p>
          <a:p>
            <a:pPr marL="285750" indent="-285750">
              <a:buFont typeface="Arial"/>
              <a:buChar char="•"/>
            </a:pPr>
            <a:r>
              <a:rPr lang="en-US" dirty="0"/>
              <a:t>Public health strategies will use </a:t>
            </a:r>
            <a:r>
              <a:rPr lang="en-US" i="1" dirty="0" err="1"/>
              <a:t>behavioural</a:t>
            </a:r>
            <a:r>
              <a:rPr lang="en-US" i="1" dirty="0"/>
              <a:t> science</a:t>
            </a:r>
            <a:r>
              <a:rPr lang="en-US" dirty="0"/>
              <a:t> (nudges) to encourage healthier lifestyle choices without restricting freedom.</a:t>
            </a:r>
          </a:p>
          <a:p>
            <a:pPr marL="285750" indent="-285750">
              <a:buFont typeface="Arial"/>
              <a:buChar char="•"/>
            </a:pPr>
            <a:r>
              <a:rPr lang="en-US" dirty="0"/>
              <a:t>Example: Graphic health warnings on tobacco packaging to reduce smoking rates.</a:t>
            </a:r>
          </a:p>
          <a:p>
            <a:r>
              <a:rPr lang="en-US" dirty="0"/>
              <a:t>10. </a:t>
            </a:r>
            <a:r>
              <a:rPr lang="en-US" b="1" dirty="0"/>
              <a:t>Data-Driven Decision-Making</a:t>
            </a:r>
            <a:endParaRPr lang="en-US" dirty="0"/>
          </a:p>
          <a:p>
            <a:pPr marL="285750" indent="-285750">
              <a:buFont typeface="Arial"/>
              <a:buChar char="•"/>
            </a:pPr>
            <a:r>
              <a:rPr lang="en-US" dirty="0"/>
              <a:t>Enhanced use of </a:t>
            </a:r>
            <a:r>
              <a:rPr lang="en-US" i="1" dirty="0"/>
              <a:t>real-time data collection</a:t>
            </a:r>
            <a:r>
              <a:rPr lang="en-US" dirty="0"/>
              <a:t>, </a:t>
            </a:r>
            <a:r>
              <a:rPr lang="en-US" i="1" dirty="0"/>
              <a:t>AI</a:t>
            </a:r>
            <a:r>
              <a:rPr lang="en-US" dirty="0"/>
              <a:t>, and </a:t>
            </a:r>
            <a:r>
              <a:rPr lang="en-US" i="1" dirty="0"/>
              <a:t>machine learning</a:t>
            </a:r>
            <a:r>
              <a:rPr lang="en-US" dirty="0"/>
              <a:t> to inform public health policies and interventions.</a:t>
            </a:r>
          </a:p>
          <a:p>
            <a:pPr marL="285750" indent="-285750">
              <a:buFont typeface="Arial"/>
              <a:buChar char="•"/>
            </a:pPr>
            <a:r>
              <a:rPr lang="en-US" dirty="0"/>
              <a:t>Example: Predicting hospital admissions through AI to allocate resources efficiently.</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14A825A4-8A52-4E9E-A640-859FEB865720}" type="slidenum">
              <a:t>29</a:t>
            </a:fld>
            <a:endParaRPr lang="en-US"/>
          </a:p>
        </p:txBody>
      </p:sp>
    </p:spTree>
    <p:extLst>
      <p:ext uri="{BB962C8B-B14F-4D97-AF65-F5344CB8AC3E}">
        <p14:creationId xmlns:p14="http://schemas.microsoft.com/office/powerpoint/2010/main" val="23657664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10/27/2025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10/27/2025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10/27/2025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10/27/2025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10/27/2025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10/27/2025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10/27/2025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10/27/2025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s://www.kingsfund.org.uk/insight-and-analysis/blogs/planning-guidance-2025-top-takes"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jpeg"/><Relationship Id="rId4" Type="http://schemas.openxmlformats.org/officeDocument/2006/relationships/image" Target="../media/image4.jpeg"/></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youtube.com/watch?v=XLfXmrtL-aw"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hyperlink" Target="https://www.youtube.com/watch?v=Y1hqTVfQBuE" TargetMode="External"/><Relationship Id="rId4" Type="http://schemas.openxmlformats.org/officeDocument/2006/relationships/hyperlink" Target="https://www.youtube.com/watch?v=ksSVciGOomg" TargetMode="Externa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png"/><Relationship Id="rId7" Type="http://schemas.openxmlformats.org/officeDocument/2006/relationships/diagramColors" Target="../diagrams/colors1.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18.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hyperlink" Target="https://neweconomics.org/uploads/files/d80eba95560c09605d_uzm6b1n6a.pdf" TargetMode="Externa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9.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hyperlink" Target="https://sportengland-production-files.s3.eu-west-2.amazonaws.com/s3fs-public/20160112-tgc-this-girl-can-inspiring-millions-of-women-and-girls-to-get-active.pdf" TargetMode="Externa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s://www.gov.uk/government/publications/stoptober-campaign-evaluation" TargetMode="External"/><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2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s://www.gov.uk/government/publications/nhs-health-check-programme-review" TargetMode="External"/><Relationship Id="rId1" Type="http://schemas.openxmlformats.org/officeDocument/2006/relationships/slideLayout" Target="../slideLayouts/slideLayout2.xml"/><Relationship Id="rId4" Type="http://schemas.openxmlformats.org/officeDocument/2006/relationships/image" Target="../media/image22.jpeg"/></Relationships>
</file>

<file path=ppt/slides/_rels/slide22.xml.rels><?xml version="1.0" encoding="UTF-8" standalone="yes"?>
<Relationships xmlns="http://schemas.openxmlformats.org/package/2006/relationships"><Relationship Id="rId3" Type="http://schemas.openxmlformats.org/officeDocument/2006/relationships/hyperlink" Target="https://www.gov.uk/guidance/evaluation-in-health-and-wellbeing-creating-a-logic-model" TargetMode="External"/><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video" Target="https://www.youtube.com/embed/XgdZkQbMLBY?feature=oembed" TargetMode="External"/><Relationship Id="rId4" Type="http://schemas.openxmlformats.org/officeDocument/2006/relationships/image" Target="../media/image23.jpeg"/></Relationships>
</file>

<file path=ppt/slides/_rels/slide24.xml.rels><?xml version="1.0" encoding="UTF-8" standalone="yes"?>
<Relationships xmlns="http://schemas.openxmlformats.org/package/2006/relationships"><Relationship Id="rId3" Type="http://schemas.openxmlformats.org/officeDocument/2006/relationships/hyperlink" Target="https://www.gov.uk/government/organisations/office-for-health-improvement-and-disparities" TargetMode="External"/><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hyperlink" Target="https://www.gov.uk/guidance/evaluation-in-health-and-wellbeing-planning#define-the-evaluation-questions-and-objectives" TargetMode="External"/></Relationships>
</file>

<file path=ppt/slides/_rels/slide25.xml.rels><?xml version="1.0" encoding="UTF-8" standalone="yes"?>
<Relationships xmlns="http://schemas.openxmlformats.org/package/2006/relationships"><Relationship Id="rId3" Type="http://schemas.openxmlformats.org/officeDocument/2006/relationships/hyperlink" Target="https://www.nice.org.uk/guidance/ph49/chapter/Recommendations" TargetMode="External"/><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24.png"/></Relationships>
</file>

<file path=ppt/slides/_rels/slide26.xml.rels><?xml version="1.0" encoding="UTF-8" standalone="yes"?>
<Relationships xmlns="http://schemas.openxmlformats.org/package/2006/relationships"><Relationship Id="rId3" Type="http://schemas.openxmlformats.org/officeDocument/2006/relationships/hyperlink" Target="https://www.local.gov.uk/case-studies" TargetMode="External"/><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8" Type="http://schemas.openxmlformats.org/officeDocument/2006/relationships/image" Target="../media/image29.jpeg"/><Relationship Id="rId3" Type="http://schemas.openxmlformats.org/officeDocument/2006/relationships/image" Target="../media/image2.png"/><Relationship Id="rId7" Type="http://schemas.openxmlformats.org/officeDocument/2006/relationships/image" Target="../media/image28.jpe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27.png"/><Relationship Id="rId5" Type="http://schemas.openxmlformats.org/officeDocument/2006/relationships/image" Target="../media/image26.jpeg"/><Relationship Id="rId4" Type="http://schemas.openxmlformats.org/officeDocument/2006/relationships/image" Target="../media/image25.jpeg"/><Relationship Id="rId9" Type="http://schemas.openxmlformats.org/officeDocument/2006/relationships/image" Target="../media/image30.jpeg"/></Relationships>
</file>

<file path=ppt/slides/_rels/slide3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8" Type="http://schemas.openxmlformats.org/officeDocument/2006/relationships/hyperlink" Target="https://www.bing.com/search?pglt=2083&amp;q=Programmes%2C+services%2C+or+projects+implemented+at+a+local+level+to+improve+citizens%27+health+and+wellbeing.&amp;cvid=6a2d5462b8264c87abcb264c4655f94e&amp;gs_lcrp=EgRlZGdlKgYIABBFGDkyBggAEEUYOTIICAEQ6QcY_FXSAQc3OTFqMGoxqAIAsAIA&amp;FORM=ANNAB1&amp;PC=U531" TargetMode="External"/><Relationship Id="rId3" Type="http://schemas.openxmlformats.org/officeDocument/2006/relationships/hyperlink" Target="https://www.kingsfund.org.uk/insight-and-analysis/blogs/planning-guidance-2025-top-takes" TargetMode="External"/><Relationship Id="rId7" Type="http://schemas.openxmlformats.org/officeDocument/2006/relationships/hyperlink" Target="https://www.gov.uk/government/publications/community-centred-practice-applying-all-our-health/community-centred-practice-applying-all-our-health" TargetMode="Externa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hyperlink" Target="https://www.simplypsychology.org/social-cognitive-theory.html" TargetMode="External"/><Relationship Id="rId5" Type="http://schemas.openxmlformats.org/officeDocument/2006/relationships/hyperlink" Target="https://www.local.gov.uk/sites/default/files/documents/measuring-impact-health-i-8ce.pdf" TargetMode="External"/><Relationship Id="rId4" Type="http://schemas.openxmlformats.org/officeDocument/2006/relationships/hyperlink" Target="https://www.sciencedirect.com/topics/psychology/theory-of-planned-behavior"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endParaRPr lang="en-US"/>
          </a:p>
        </p:txBody>
      </p:sp>
      <p:sp>
        <p:nvSpPr>
          <p:cNvPr id="3" name="Subtitle 2"/>
          <p:cNvSpPr>
            <a:spLocks noGrp="1"/>
          </p:cNvSpPr>
          <p:nvPr>
            <p:ph type="subTitle" idx="1"/>
          </p:nvPr>
        </p:nvSpPr>
        <p:spPr/>
        <p:txBody>
          <a:bodyPr/>
          <a:lstStyle/>
          <a:p>
            <a:endParaRPr lang="en-US"/>
          </a:p>
        </p:txBody>
      </p:sp>
      <p:pic>
        <p:nvPicPr>
          <p:cNvPr id="4" name="Picture 3" descr="A blue and white cover&#10;&#10;Description automatically generated">
            <a:extLst>
              <a:ext uri="{FF2B5EF4-FFF2-40B4-BE49-F238E27FC236}">
                <a16:creationId xmlns:a16="http://schemas.microsoft.com/office/drawing/2014/main" id="{97894338-1449-BA66-63BD-1FAC6A2BB382}"/>
              </a:ext>
            </a:extLst>
          </p:cNvPr>
          <p:cNvPicPr>
            <a:picLocks noChangeAspect="1"/>
          </p:cNvPicPr>
          <p:nvPr/>
        </p:nvPicPr>
        <p:blipFill>
          <a:blip r:embed="rId2"/>
          <a:stretch>
            <a:fillRect/>
          </a:stretch>
        </p:blipFill>
        <p:spPr>
          <a:xfrm>
            <a:off x="-2948" y="-3174"/>
            <a:ext cx="12197895" cy="6864348"/>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6E9071-EF62-0929-B7EF-460C7F4E6B2C}"/>
              </a:ext>
            </a:extLst>
          </p:cNvPr>
          <p:cNvSpPr>
            <a:spLocks noGrp="1"/>
          </p:cNvSpPr>
          <p:nvPr>
            <p:ph type="title"/>
          </p:nvPr>
        </p:nvSpPr>
        <p:spPr/>
        <p:txBody>
          <a:bodyPr/>
          <a:lstStyle/>
          <a:p>
            <a:r>
              <a:rPr lang="en-US" b="1" dirty="0">
                <a:solidFill>
                  <a:srgbClr val="002060"/>
                </a:solidFill>
                <a:latin typeface="Aptos"/>
              </a:rPr>
              <a:t>Learning Outcomes</a:t>
            </a:r>
            <a:endParaRPr lang="en-US" b="1">
              <a:solidFill>
                <a:srgbClr val="002060"/>
              </a:solidFill>
              <a:latin typeface="Aptos"/>
            </a:endParaRPr>
          </a:p>
        </p:txBody>
      </p:sp>
      <p:sp>
        <p:nvSpPr>
          <p:cNvPr id="3" name="Content Placeholder 2">
            <a:extLst>
              <a:ext uri="{FF2B5EF4-FFF2-40B4-BE49-F238E27FC236}">
                <a16:creationId xmlns:a16="http://schemas.microsoft.com/office/drawing/2014/main" id="{E25BD4FB-3930-FA16-5781-3F84ED772C21}"/>
              </a:ext>
            </a:extLst>
          </p:cNvPr>
          <p:cNvSpPr>
            <a:spLocks noGrp="1"/>
          </p:cNvSpPr>
          <p:nvPr>
            <p:ph idx="1"/>
          </p:nvPr>
        </p:nvSpPr>
        <p:spPr/>
        <p:txBody>
          <a:bodyPr vert="horz" lIns="91440" tIns="45720" rIns="91440" bIns="45720" rtlCol="0" anchor="t">
            <a:normAutofit/>
          </a:bodyPr>
          <a:lstStyle/>
          <a:p>
            <a:r>
              <a:rPr lang="en-US" sz="2400" dirty="0">
                <a:latin typeface="Aptos"/>
              </a:rPr>
              <a:t>By the end of this lecture, students will:</a:t>
            </a:r>
          </a:p>
          <a:p>
            <a:r>
              <a:rPr lang="en-US" sz="2400" dirty="0">
                <a:latin typeface="Aptos"/>
              </a:rPr>
              <a:t>Understand the purpose of health and wellbeing local initiatives.</a:t>
            </a:r>
          </a:p>
          <a:p>
            <a:r>
              <a:rPr lang="en-US" sz="2400" dirty="0">
                <a:latin typeface="Aptos"/>
              </a:rPr>
              <a:t>Identify evaluation methods to measure impact on citizens.</a:t>
            </a:r>
          </a:p>
          <a:p>
            <a:r>
              <a:rPr lang="en-US" sz="2400" dirty="0">
                <a:latin typeface="Aptos"/>
              </a:rPr>
              <a:t>Analyse real-world case studies.</a:t>
            </a:r>
          </a:p>
          <a:p>
            <a:r>
              <a:rPr lang="en-US" sz="2400" dirty="0">
                <a:latin typeface="Aptos"/>
              </a:rPr>
              <a:t>Discuss the importance of evidence-based assessment for future planning.</a:t>
            </a:r>
          </a:p>
          <a:p>
            <a:endParaRPr lang="en-US" dirty="0">
              <a:latin typeface="Aptos"/>
            </a:endParaRPr>
          </a:p>
        </p:txBody>
      </p:sp>
      <p:pic>
        <p:nvPicPr>
          <p:cNvPr id="5" name="Content Placeholder 3" descr="A blue text on a blue background&#10;&#10;Description automatically generated">
            <a:extLst>
              <a:ext uri="{FF2B5EF4-FFF2-40B4-BE49-F238E27FC236}">
                <a16:creationId xmlns:a16="http://schemas.microsoft.com/office/drawing/2014/main" id="{1D78F5DC-A362-CF0D-62F5-F273E08EB21D}"/>
              </a:ext>
            </a:extLst>
          </p:cNvPr>
          <p:cNvPicPr>
            <a:picLocks noChangeAspect="1"/>
          </p:cNvPicPr>
          <p:nvPr/>
        </p:nvPicPr>
        <p:blipFill>
          <a:blip r:embed="rId2"/>
          <a:stretch>
            <a:fillRect/>
          </a:stretch>
        </p:blipFill>
        <p:spPr>
          <a:xfrm>
            <a:off x="3629" y="5723140"/>
            <a:ext cx="12184742" cy="1137380"/>
          </a:xfrm>
          <a:prstGeom prst="rect">
            <a:avLst/>
          </a:prstGeom>
        </p:spPr>
      </p:pic>
    </p:spTree>
    <p:extLst>
      <p:ext uri="{BB962C8B-B14F-4D97-AF65-F5344CB8AC3E}">
        <p14:creationId xmlns:p14="http://schemas.microsoft.com/office/powerpoint/2010/main" val="27136069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B39A42-2FB8-0838-7D6B-DF71F9877DE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AEBB765-4BED-F8F3-16B1-19D5BA9C8147}"/>
              </a:ext>
            </a:extLst>
          </p:cNvPr>
          <p:cNvSpPr>
            <a:spLocks noGrp="1"/>
          </p:cNvSpPr>
          <p:nvPr>
            <p:ph type="title"/>
          </p:nvPr>
        </p:nvSpPr>
        <p:spPr/>
        <p:txBody>
          <a:bodyPr>
            <a:normAutofit/>
          </a:bodyPr>
          <a:lstStyle/>
          <a:p>
            <a:r>
              <a:rPr lang="en-US" sz="2800" b="1" dirty="0">
                <a:solidFill>
                  <a:srgbClr val="002060"/>
                </a:solidFill>
                <a:latin typeface="Aptos"/>
              </a:rPr>
              <a:t>Health Priorities – What does this term mean and what are the UK Priorities 2025</a:t>
            </a:r>
          </a:p>
        </p:txBody>
      </p:sp>
      <p:sp>
        <p:nvSpPr>
          <p:cNvPr id="3" name="Content Placeholder 2">
            <a:extLst>
              <a:ext uri="{FF2B5EF4-FFF2-40B4-BE49-F238E27FC236}">
                <a16:creationId xmlns:a16="http://schemas.microsoft.com/office/drawing/2014/main" id="{753F3F9C-B062-6059-6C02-10A8ACA05513}"/>
              </a:ext>
            </a:extLst>
          </p:cNvPr>
          <p:cNvSpPr>
            <a:spLocks noGrp="1"/>
          </p:cNvSpPr>
          <p:nvPr>
            <p:ph idx="1"/>
          </p:nvPr>
        </p:nvSpPr>
        <p:spPr>
          <a:xfrm>
            <a:off x="596134" y="1695284"/>
            <a:ext cx="11262322" cy="4391442"/>
          </a:xfrm>
        </p:spPr>
        <p:txBody>
          <a:bodyPr vert="horz" lIns="91440" tIns="45720" rIns="91440" bIns="45720" rtlCol="0" anchor="t">
            <a:normAutofit/>
          </a:bodyPr>
          <a:lstStyle/>
          <a:p>
            <a:pPr marL="0" indent="0" algn="ctr">
              <a:buNone/>
            </a:pPr>
            <a:r>
              <a:rPr lang="en-US" sz="2400" dirty="0">
                <a:ea typeface="+mn-lt"/>
                <a:cs typeface="+mn-lt"/>
              </a:rPr>
              <a:t> Health priorities refer to the key areas or issues that are given primary focus or attention in healthcare planning, policy, and decision-making. </a:t>
            </a:r>
            <a:endParaRPr lang="en-US">
              <a:ea typeface="+mn-lt"/>
              <a:cs typeface="+mn-lt"/>
            </a:endParaRPr>
          </a:p>
          <a:p>
            <a:pPr marL="0" indent="0" algn="ctr">
              <a:buNone/>
            </a:pPr>
            <a:r>
              <a:rPr lang="en-US" sz="2400" dirty="0">
                <a:ea typeface="+mn-lt"/>
                <a:cs typeface="+mn-lt"/>
              </a:rPr>
              <a:t>These priorities often reflect the most urgent health needs, based on factors such as disease burden, social determinants of health, and available resources. </a:t>
            </a:r>
            <a:endParaRPr lang="en-US">
              <a:ea typeface="+mn-lt"/>
              <a:cs typeface="+mn-lt"/>
            </a:endParaRPr>
          </a:p>
          <a:p>
            <a:pPr marL="0" indent="0" algn="ctr">
              <a:buNone/>
            </a:pPr>
            <a:r>
              <a:rPr lang="en-US" sz="2400" dirty="0">
                <a:ea typeface="+mn-lt"/>
                <a:cs typeface="+mn-lt"/>
              </a:rPr>
              <a:t>Health priorities can vary by region, country, and population, but generally, they are aimed at improving overall health outcomes, reducing inequalities, and promoting well-being.</a:t>
            </a:r>
            <a:endParaRPr lang="en-US"/>
          </a:p>
          <a:p>
            <a:r>
              <a:rPr lang="en-US" sz="2400" dirty="0">
                <a:ea typeface="+mn-lt"/>
                <a:cs typeface="+mn-lt"/>
                <a:hlinkClick r:id="rId2"/>
              </a:rPr>
              <a:t>NHS Priorities For 2025/26: Our Insights | The King's Fund</a:t>
            </a:r>
            <a:br>
              <a:rPr lang="en-US" sz="2400" dirty="0">
                <a:ea typeface="+mn-lt"/>
                <a:cs typeface="+mn-lt"/>
              </a:rPr>
            </a:br>
            <a:endParaRPr lang="en-US" sz="2400" dirty="0">
              <a:ea typeface="+mn-lt"/>
              <a:cs typeface="+mn-lt"/>
              <a:hlinkClick r:id="rId2"/>
            </a:endParaRPr>
          </a:p>
          <a:p>
            <a:pPr marL="0" indent="0">
              <a:buNone/>
            </a:pPr>
            <a:r>
              <a:rPr lang="en-US" sz="2400" dirty="0">
                <a:ea typeface="+mn-lt"/>
                <a:cs typeface="+mn-lt"/>
              </a:rPr>
              <a:t>                                                                                                                                  (Arnold et al., 2025)</a:t>
            </a:r>
          </a:p>
        </p:txBody>
      </p:sp>
      <p:pic>
        <p:nvPicPr>
          <p:cNvPr id="5" name="Content Placeholder 3" descr="A blue text on a blue background&#10;&#10;Description automatically generated">
            <a:extLst>
              <a:ext uri="{FF2B5EF4-FFF2-40B4-BE49-F238E27FC236}">
                <a16:creationId xmlns:a16="http://schemas.microsoft.com/office/drawing/2014/main" id="{49F2BE6E-8919-310E-541F-A2B3AE61D48A}"/>
              </a:ext>
            </a:extLst>
          </p:cNvPr>
          <p:cNvPicPr>
            <a:picLocks noChangeAspect="1"/>
          </p:cNvPicPr>
          <p:nvPr/>
        </p:nvPicPr>
        <p:blipFill>
          <a:blip r:embed="rId3"/>
          <a:stretch>
            <a:fillRect/>
          </a:stretch>
        </p:blipFill>
        <p:spPr>
          <a:xfrm>
            <a:off x="3629" y="5723140"/>
            <a:ext cx="12184742" cy="1137380"/>
          </a:xfrm>
          <a:prstGeom prst="rect">
            <a:avLst/>
          </a:prstGeom>
        </p:spPr>
      </p:pic>
    </p:spTree>
    <p:extLst>
      <p:ext uri="{BB962C8B-B14F-4D97-AF65-F5344CB8AC3E}">
        <p14:creationId xmlns:p14="http://schemas.microsoft.com/office/powerpoint/2010/main" val="21722313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D981C9B4-140B-9830-77DD-3ED310207A4E}"/>
              </a:ext>
            </a:extLst>
          </p:cNvPr>
          <p:cNvGraphicFramePr>
            <a:graphicFrameLocks noGrp="1"/>
          </p:cNvGraphicFramePr>
          <p:nvPr>
            <p:ph idx="1"/>
            <p:extLst>
              <p:ext uri="{D42A27DB-BD31-4B8C-83A1-F6EECF244321}">
                <p14:modId xmlns:p14="http://schemas.microsoft.com/office/powerpoint/2010/main" val="2314210541"/>
              </p:ext>
            </p:extLst>
          </p:nvPr>
        </p:nvGraphicFramePr>
        <p:xfrm>
          <a:off x="2521687" y="426027"/>
          <a:ext cx="9136914" cy="5750935"/>
        </p:xfrm>
        <a:graphic>
          <a:graphicData uri="http://schemas.openxmlformats.org/drawingml/2006/table">
            <a:tbl>
              <a:tblPr/>
              <a:tblGrid>
                <a:gridCol w="3045638">
                  <a:extLst>
                    <a:ext uri="{9D8B030D-6E8A-4147-A177-3AD203B41FA5}">
                      <a16:colId xmlns:a16="http://schemas.microsoft.com/office/drawing/2014/main" val="646976975"/>
                    </a:ext>
                  </a:extLst>
                </a:gridCol>
                <a:gridCol w="3045638">
                  <a:extLst>
                    <a:ext uri="{9D8B030D-6E8A-4147-A177-3AD203B41FA5}">
                      <a16:colId xmlns:a16="http://schemas.microsoft.com/office/drawing/2014/main" val="3140372328"/>
                    </a:ext>
                  </a:extLst>
                </a:gridCol>
                <a:gridCol w="3045638">
                  <a:extLst>
                    <a:ext uri="{9D8B030D-6E8A-4147-A177-3AD203B41FA5}">
                      <a16:colId xmlns:a16="http://schemas.microsoft.com/office/drawing/2014/main" val="1786209376"/>
                    </a:ext>
                  </a:extLst>
                </a:gridCol>
              </a:tblGrid>
              <a:tr h="328625">
                <a:tc>
                  <a:txBody>
                    <a:bodyPr/>
                    <a:lstStyle/>
                    <a:p>
                      <a:pPr>
                        <a:buNone/>
                      </a:pPr>
                      <a:r>
                        <a:rPr lang="en-GB" sz="1200" b="1"/>
                        <a:t>Priority Area</a:t>
                      </a:r>
                      <a:endParaRPr lang="en-GB" sz="1200"/>
                    </a:p>
                  </a:txBody>
                  <a:tcPr marL="62162" marR="62162" marT="31081" marB="3108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200" b="1"/>
                        <a:t>Key Focus</a:t>
                      </a:r>
                      <a:endParaRPr lang="en-GB" sz="1200"/>
                    </a:p>
                  </a:txBody>
                  <a:tcPr marL="62162" marR="62162" marT="31081" marB="3108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200" b="1"/>
                        <a:t>Concerns / Observations</a:t>
                      </a:r>
                      <a:endParaRPr lang="en-GB" sz="1200"/>
                    </a:p>
                  </a:txBody>
                  <a:tcPr marL="62162" marR="62162" marT="31081" marB="3108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045024768"/>
                  </a:ext>
                </a:extLst>
              </a:tr>
              <a:tr h="1068031">
                <a:tc>
                  <a:txBody>
                    <a:bodyPr/>
                    <a:lstStyle/>
                    <a:p>
                      <a:pPr>
                        <a:buNone/>
                      </a:pPr>
                      <a:r>
                        <a:rPr lang="en-GB" sz="1200" b="1"/>
                        <a:t>Performance Recovery</a:t>
                      </a:r>
                      <a:endParaRPr lang="en-GB" sz="1200"/>
                    </a:p>
                  </a:txBody>
                  <a:tcPr marL="62162" marR="62162" marT="31081" marB="3108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200" dirty="0"/>
                        <a:t>- Elective care: 65% within 18 weeks</a:t>
                      </a:r>
                      <a:br>
                        <a:rPr lang="en-GB" sz="1200" dirty="0"/>
                      </a:br>
                      <a:r>
                        <a:rPr lang="en-GB" sz="1200" dirty="0"/>
                        <a:t>- A&amp;E: 78% within 4 hours</a:t>
                      </a:r>
                      <a:br>
                        <a:rPr lang="en-GB" sz="1200" dirty="0"/>
                      </a:br>
                      <a:r>
                        <a:rPr lang="en-GB" sz="1200" dirty="0"/>
                        <a:t>- Ambulance: 30 min for Cat 2</a:t>
                      </a:r>
                    </a:p>
                  </a:txBody>
                  <a:tcPr marL="62162" marR="62162" marT="31081" marB="3108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200"/>
                        <a:t>Acute performance remains central; targets may be challenging given current pressures.</a:t>
                      </a:r>
                    </a:p>
                  </a:txBody>
                  <a:tcPr marL="62162" marR="62162" marT="31081" marB="3108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445704636"/>
                  </a:ext>
                </a:extLst>
              </a:tr>
              <a:tr h="1068031">
                <a:tc>
                  <a:txBody>
                    <a:bodyPr/>
                    <a:lstStyle/>
                    <a:p>
                      <a:pPr>
                        <a:buNone/>
                      </a:pPr>
                      <a:r>
                        <a:rPr lang="en-GB" sz="1200" b="1"/>
                        <a:t>Primary &amp; Community Care</a:t>
                      </a:r>
                      <a:endParaRPr lang="en-GB" sz="1200"/>
                    </a:p>
                  </a:txBody>
                  <a:tcPr marL="62162" marR="62162" marT="31081" marB="3108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200"/>
                        <a:t>- Improve access to GPs and dentistry</a:t>
                      </a:r>
                      <a:br>
                        <a:rPr lang="en-GB" sz="1200"/>
                      </a:br>
                      <a:r>
                        <a:rPr lang="en-GB" sz="1200"/>
                        <a:t>- Urgent community response focus</a:t>
                      </a:r>
                    </a:p>
                  </a:txBody>
                  <a:tcPr marL="62162" marR="62162" marT="31081" marB="3108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200"/>
                        <a:t>Long-term community models may be sidelined; data quality issues in access measurement.</a:t>
                      </a:r>
                    </a:p>
                  </a:txBody>
                  <a:tcPr marL="62162" marR="62162" marT="31081" marB="3108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464975582"/>
                  </a:ext>
                </a:extLst>
              </a:tr>
              <a:tr h="821562">
                <a:tc>
                  <a:txBody>
                    <a:bodyPr/>
                    <a:lstStyle/>
                    <a:p>
                      <a:pPr>
                        <a:buNone/>
                      </a:pPr>
                      <a:r>
                        <a:rPr lang="en-GB" sz="1200" b="1"/>
                        <a:t>Mental Health</a:t>
                      </a:r>
                      <a:endParaRPr lang="en-GB" sz="1200"/>
                    </a:p>
                  </a:txBody>
                  <a:tcPr marL="62162" marR="62162" marT="31081" marB="3108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200"/>
                        <a:t>- Maintain Mental Health Investment Standard</a:t>
                      </a:r>
                    </a:p>
                  </a:txBody>
                  <a:tcPr marL="62162" marR="62162" marT="31081" marB="3108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200"/>
                        <a:t>No funding uplift; infrastructure and data gaps hinder tackling care variation.</a:t>
                      </a:r>
                    </a:p>
                  </a:txBody>
                  <a:tcPr marL="62162" marR="62162" marT="31081" marB="3108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496943065"/>
                  </a:ext>
                </a:extLst>
              </a:tr>
              <a:tr h="821562">
                <a:tc>
                  <a:txBody>
                    <a:bodyPr/>
                    <a:lstStyle/>
                    <a:p>
                      <a:pPr>
                        <a:buNone/>
                      </a:pPr>
                      <a:r>
                        <a:rPr lang="en-GB" sz="1200" b="1"/>
                        <a:t>Prevention &amp; Inequalities</a:t>
                      </a:r>
                      <a:endParaRPr lang="en-GB" sz="1200"/>
                    </a:p>
                  </a:txBody>
                  <a:tcPr marL="62162" marR="62162" marT="31081" marB="3108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200"/>
                        <a:t>- Use Core20PLUS5 framework</a:t>
                      </a:r>
                      <a:br>
                        <a:rPr lang="en-GB" sz="1200"/>
                      </a:br>
                      <a:r>
                        <a:rPr lang="en-GB" sz="1200"/>
                        <a:t>- Targets for hypertension/cholesterol</a:t>
                      </a:r>
                    </a:p>
                  </a:txBody>
                  <a:tcPr marL="62162" marR="62162" marT="31081" marB="3108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200"/>
                        <a:t>Less ambitious targets; risk of worsening inequalities due to resource prioritisation.</a:t>
                      </a:r>
                    </a:p>
                  </a:txBody>
                  <a:tcPr marL="62162" marR="62162" marT="31081" marB="3108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918861498"/>
                  </a:ext>
                </a:extLst>
              </a:tr>
              <a:tr h="821562">
                <a:tc>
                  <a:txBody>
                    <a:bodyPr/>
                    <a:lstStyle/>
                    <a:p>
                      <a:pPr>
                        <a:buNone/>
                      </a:pPr>
                      <a:r>
                        <a:rPr lang="en-GB" sz="1200" b="1"/>
                        <a:t>Workforce</a:t>
                      </a:r>
                      <a:endParaRPr lang="en-GB" sz="1200"/>
                    </a:p>
                  </a:txBody>
                  <a:tcPr marL="62162" marR="62162" marT="31081" marB="3108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200"/>
                        <a:t>- Reduce agency costs by 30%, bank staff by 10%</a:t>
                      </a:r>
                    </a:p>
                  </a:txBody>
                  <a:tcPr marL="62162" marR="62162" marT="31081" marB="3108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200"/>
                        <a:t>No targets for staff wellbeing despite its link to productivity and retention.</a:t>
                      </a:r>
                    </a:p>
                  </a:txBody>
                  <a:tcPr marL="62162" marR="62162" marT="31081" marB="3108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4055723423"/>
                  </a:ext>
                </a:extLst>
              </a:tr>
              <a:tr h="821562">
                <a:tc>
                  <a:txBody>
                    <a:bodyPr/>
                    <a:lstStyle/>
                    <a:p>
                      <a:pPr>
                        <a:buNone/>
                      </a:pPr>
                      <a:r>
                        <a:rPr lang="en-GB" sz="1200" b="1"/>
                        <a:t>Digital &amp; Technology</a:t>
                      </a:r>
                      <a:endParaRPr lang="en-GB" sz="1200"/>
                    </a:p>
                  </a:txBody>
                  <a:tcPr marL="62162" marR="62162" marT="31081" marB="3108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200"/>
                        <a:t>- NHS App, Federated Data Platform, virtual wards, EPRs, e-prescribing</a:t>
                      </a:r>
                    </a:p>
                  </a:txBody>
                  <a:tcPr marL="62162" marR="62162" marT="31081" marB="3108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200" dirty="0"/>
                        <a:t>Funding constraints limit transformation; digital inclusion is a positive focus.</a:t>
                      </a:r>
                    </a:p>
                  </a:txBody>
                  <a:tcPr marL="62162" marR="62162" marT="31081" marB="3108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950770576"/>
                  </a:ext>
                </a:extLst>
              </a:tr>
            </a:tbl>
          </a:graphicData>
        </a:graphic>
      </p:graphicFrame>
      <p:sp>
        <p:nvSpPr>
          <p:cNvPr id="5" name="Rectangle 1">
            <a:extLst>
              <a:ext uri="{FF2B5EF4-FFF2-40B4-BE49-F238E27FC236}">
                <a16:creationId xmlns:a16="http://schemas.microsoft.com/office/drawing/2014/main" id="{F90440DE-BAC8-D800-D7E4-1B977A825402}"/>
              </a:ext>
            </a:extLst>
          </p:cNvPr>
          <p:cNvSpPr>
            <a:spLocks noChangeArrowheads="1"/>
          </p:cNvSpPr>
          <p:nvPr/>
        </p:nvSpPr>
        <p:spPr bwMode="auto">
          <a:xfrm>
            <a:off x="2520950" y="1825625"/>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4001899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389090-5301-BE30-AB68-48725A328950}"/>
              </a:ext>
            </a:extLst>
          </p:cNvPr>
          <p:cNvSpPr>
            <a:spLocks noGrp="1"/>
          </p:cNvSpPr>
          <p:nvPr>
            <p:ph type="title"/>
          </p:nvPr>
        </p:nvSpPr>
        <p:spPr>
          <a:xfrm>
            <a:off x="129639" y="377475"/>
            <a:ext cx="10515600" cy="1325563"/>
          </a:xfrm>
        </p:spPr>
        <p:txBody>
          <a:bodyPr>
            <a:normAutofit/>
          </a:bodyPr>
          <a:lstStyle/>
          <a:p>
            <a:r>
              <a:rPr lang="en-US" sz="3600" b="1" dirty="0">
                <a:solidFill>
                  <a:srgbClr val="002060"/>
                </a:solidFill>
                <a:latin typeface="Aptos"/>
              </a:rPr>
              <a:t>What Are Local Health and Wellbeing Initiatives?</a:t>
            </a:r>
            <a:endParaRPr lang="en-US" sz="3600" dirty="0">
              <a:solidFill>
                <a:srgbClr val="002060"/>
              </a:solidFill>
              <a:latin typeface="Aptos"/>
            </a:endParaRPr>
          </a:p>
        </p:txBody>
      </p:sp>
      <p:sp>
        <p:nvSpPr>
          <p:cNvPr id="3" name="Content Placeholder 2">
            <a:extLst>
              <a:ext uri="{FF2B5EF4-FFF2-40B4-BE49-F238E27FC236}">
                <a16:creationId xmlns:a16="http://schemas.microsoft.com/office/drawing/2014/main" id="{9573A174-E6B1-9A79-C749-C06865810A39}"/>
              </a:ext>
            </a:extLst>
          </p:cNvPr>
          <p:cNvSpPr>
            <a:spLocks noGrp="1"/>
          </p:cNvSpPr>
          <p:nvPr>
            <p:ph idx="1"/>
          </p:nvPr>
        </p:nvSpPr>
        <p:spPr>
          <a:xfrm>
            <a:off x="375557" y="1635125"/>
            <a:ext cx="8946243" cy="4351338"/>
          </a:xfrm>
        </p:spPr>
        <p:txBody>
          <a:bodyPr vert="horz" lIns="91440" tIns="45720" rIns="91440" bIns="45720" rtlCol="0" anchor="t">
            <a:normAutofit/>
          </a:bodyPr>
          <a:lstStyle/>
          <a:p>
            <a:r>
              <a:rPr lang="en-US" sz="2400" dirty="0" err="1">
                <a:latin typeface="Aptos"/>
              </a:rPr>
              <a:t>Programmes</a:t>
            </a:r>
            <a:r>
              <a:rPr lang="en-US" sz="2400" dirty="0">
                <a:latin typeface="Aptos"/>
              </a:rPr>
              <a:t>, services, or projects implemented at a local level to improve citizens' health and wellbeing. This forms a part of Public Health, which you looked at in level 4.</a:t>
            </a:r>
          </a:p>
          <a:p>
            <a:r>
              <a:rPr lang="en-US" sz="2400" dirty="0">
                <a:latin typeface="Aptos"/>
              </a:rPr>
              <a:t>Examples:</a:t>
            </a:r>
          </a:p>
          <a:p>
            <a:pPr lvl="1"/>
            <a:r>
              <a:rPr lang="en-US" dirty="0">
                <a:latin typeface="Aptos"/>
              </a:rPr>
              <a:t>Community fitness </a:t>
            </a:r>
            <a:r>
              <a:rPr lang="en-US" dirty="0" err="1">
                <a:latin typeface="Aptos"/>
              </a:rPr>
              <a:t>programmes</a:t>
            </a:r>
          </a:p>
          <a:p>
            <a:pPr lvl="1"/>
            <a:r>
              <a:rPr lang="en-US" dirty="0">
                <a:latin typeface="Aptos"/>
              </a:rPr>
              <a:t>Mental health support groups</a:t>
            </a:r>
          </a:p>
          <a:p>
            <a:pPr lvl="1"/>
            <a:r>
              <a:rPr lang="en-US" dirty="0">
                <a:latin typeface="Aptos"/>
              </a:rPr>
              <a:t>Smoking cessation services</a:t>
            </a:r>
          </a:p>
          <a:p>
            <a:pPr lvl="1"/>
            <a:r>
              <a:rPr lang="en-US" dirty="0">
                <a:latin typeface="Aptos"/>
              </a:rPr>
              <a:t>Healthy eating campaigns</a:t>
            </a:r>
          </a:p>
          <a:p>
            <a:pPr marL="0" indent="0">
              <a:buNone/>
            </a:pPr>
            <a:r>
              <a:rPr lang="en-US" sz="1600" dirty="0">
                <a:latin typeface="Aptos"/>
                <a:cs typeface="Times New Roman"/>
              </a:rPr>
              <a:t>                                                                                    (Public Health England, 2018)</a:t>
            </a:r>
            <a:endParaRPr lang="en-US" sz="1400" dirty="0">
              <a:latin typeface="Aptos"/>
            </a:endParaRPr>
          </a:p>
        </p:txBody>
      </p:sp>
      <p:pic>
        <p:nvPicPr>
          <p:cNvPr id="5" name="Content Placeholder 3" descr="A blue text on a blue background&#10;&#10;Description automatically generated">
            <a:extLst>
              <a:ext uri="{FF2B5EF4-FFF2-40B4-BE49-F238E27FC236}">
                <a16:creationId xmlns:a16="http://schemas.microsoft.com/office/drawing/2014/main" id="{E01D8B67-A384-EA98-8380-788728ABF271}"/>
              </a:ext>
            </a:extLst>
          </p:cNvPr>
          <p:cNvPicPr>
            <a:picLocks noChangeAspect="1"/>
          </p:cNvPicPr>
          <p:nvPr/>
        </p:nvPicPr>
        <p:blipFill>
          <a:blip r:embed="rId2"/>
          <a:stretch>
            <a:fillRect/>
          </a:stretch>
        </p:blipFill>
        <p:spPr>
          <a:xfrm>
            <a:off x="3629" y="5723140"/>
            <a:ext cx="12184742" cy="1137380"/>
          </a:xfrm>
          <a:prstGeom prst="rect">
            <a:avLst/>
          </a:prstGeom>
        </p:spPr>
      </p:pic>
      <p:pic>
        <p:nvPicPr>
          <p:cNvPr id="6" name="Picture 5" descr="Caregiver support groups - Dementia Resource Center">
            <a:extLst>
              <a:ext uri="{FF2B5EF4-FFF2-40B4-BE49-F238E27FC236}">
                <a16:creationId xmlns:a16="http://schemas.microsoft.com/office/drawing/2014/main" id="{2C39A275-7BC3-FE98-70C2-5FAB266D8844}"/>
              </a:ext>
            </a:extLst>
          </p:cNvPr>
          <p:cNvPicPr>
            <a:picLocks noChangeAspect="1"/>
          </p:cNvPicPr>
          <p:nvPr/>
        </p:nvPicPr>
        <p:blipFill>
          <a:blip r:embed="rId3"/>
          <a:stretch>
            <a:fillRect/>
          </a:stretch>
        </p:blipFill>
        <p:spPr>
          <a:xfrm>
            <a:off x="7349669" y="4019533"/>
            <a:ext cx="2344059" cy="1574802"/>
          </a:xfrm>
          <a:prstGeom prst="rect">
            <a:avLst/>
          </a:prstGeom>
        </p:spPr>
      </p:pic>
      <p:pic>
        <p:nvPicPr>
          <p:cNvPr id="7" name="Picture 6" descr="5 Unique Community Fitness Event Ideas for Your Business | Active ...">
            <a:extLst>
              <a:ext uri="{FF2B5EF4-FFF2-40B4-BE49-F238E27FC236}">
                <a16:creationId xmlns:a16="http://schemas.microsoft.com/office/drawing/2014/main" id="{EF58BCDA-0DDB-11AB-64E2-E2BCBE6D6B14}"/>
              </a:ext>
            </a:extLst>
          </p:cNvPr>
          <p:cNvPicPr>
            <a:picLocks noChangeAspect="1"/>
          </p:cNvPicPr>
          <p:nvPr/>
        </p:nvPicPr>
        <p:blipFill>
          <a:blip r:embed="rId4"/>
          <a:stretch>
            <a:fillRect/>
          </a:stretch>
        </p:blipFill>
        <p:spPr>
          <a:xfrm>
            <a:off x="7349670" y="2303572"/>
            <a:ext cx="2344058" cy="1587156"/>
          </a:xfrm>
          <a:prstGeom prst="rect">
            <a:avLst/>
          </a:prstGeom>
        </p:spPr>
      </p:pic>
      <p:pic>
        <p:nvPicPr>
          <p:cNvPr id="8" name="Picture 7" descr="Smoking Cessation Campaign - Harrogate and District NHS Foundation Trust">
            <a:extLst>
              <a:ext uri="{FF2B5EF4-FFF2-40B4-BE49-F238E27FC236}">
                <a16:creationId xmlns:a16="http://schemas.microsoft.com/office/drawing/2014/main" id="{EE6DF531-7257-4A1D-18D8-457971997A2C}"/>
              </a:ext>
            </a:extLst>
          </p:cNvPr>
          <p:cNvPicPr>
            <a:picLocks noChangeAspect="1"/>
          </p:cNvPicPr>
          <p:nvPr/>
        </p:nvPicPr>
        <p:blipFill>
          <a:blip r:embed="rId5"/>
          <a:stretch>
            <a:fillRect/>
          </a:stretch>
        </p:blipFill>
        <p:spPr>
          <a:xfrm>
            <a:off x="10271661" y="359769"/>
            <a:ext cx="1790700" cy="2534948"/>
          </a:xfrm>
          <a:prstGeom prst="rect">
            <a:avLst/>
          </a:prstGeom>
        </p:spPr>
      </p:pic>
      <p:pic>
        <p:nvPicPr>
          <p:cNvPr id="9" name="Picture 8" descr="Children's healthier eating toolkit | Better Health Childhood Obesity ...">
            <a:extLst>
              <a:ext uri="{FF2B5EF4-FFF2-40B4-BE49-F238E27FC236}">
                <a16:creationId xmlns:a16="http://schemas.microsoft.com/office/drawing/2014/main" id="{9A973ABC-FA55-EEE4-5626-3109F1488A8B}"/>
              </a:ext>
            </a:extLst>
          </p:cNvPr>
          <p:cNvPicPr>
            <a:picLocks noChangeAspect="1"/>
          </p:cNvPicPr>
          <p:nvPr/>
        </p:nvPicPr>
        <p:blipFill>
          <a:blip r:embed="rId6"/>
          <a:stretch>
            <a:fillRect/>
          </a:stretch>
        </p:blipFill>
        <p:spPr>
          <a:xfrm>
            <a:off x="10271661" y="2930418"/>
            <a:ext cx="1790699" cy="2649307"/>
          </a:xfrm>
          <a:prstGeom prst="rect">
            <a:avLst/>
          </a:prstGeom>
        </p:spPr>
      </p:pic>
    </p:spTree>
    <p:extLst>
      <p:ext uri="{BB962C8B-B14F-4D97-AF65-F5344CB8AC3E}">
        <p14:creationId xmlns:p14="http://schemas.microsoft.com/office/powerpoint/2010/main" val="17208075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471B2B-1DEB-97FF-3F84-E28DF6795A35}"/>
              </a:ext>
            </a:extLst>
          </p:cNvPr>
          <p:cNvSpPr>
            <a:spLocks noGrp="1"/>
          </p:cNvSpPr>
          <p:nvPr>
            <p:ph type="title"/>
          </p:nvPr>
        </p:nvSpPr>
        <p:spPr/>
        <p:txBody>
          <a:bodyPr>
            <a:normAutofit/>
          </a:bodyPr>
          <a:lstStyle/>
          <a:p>
            <a:r>
              <a:rPr lang="en-US" sz="4000" b="1" dirty="0">
                <a:solidFill>
                  <a:srgbClr val="002060"/>
                </a:solidFill>
                <a:latin typeface="Aptos"/>
              </a:rPr>
              <a:t>Why Are These Initiatives Important?</a:t>
            </a:r>
          </a:p>
        </p:txBody>
      </p:sp>
      <p:sp>
        <p:nvSpPr>
          <p:cNvPr id="3" name="Content Placeholder 2">
            <a:extLst>
              <a:ext uri="{FF2B5EF4-FFF2-40B4-BE49-F238E27FC236}">
                <a16:creationId xmlns:a16="http://schemas.microsoft.com/office/drawing/2014/main" id="{8451C2ED-5F55-519B-F2D7-D6571BABD0A4}"/>
              </a:ext>
            </a:extLst>
          </p:cNvPr>
          <p:cNvSpPr>
            <a:spLocks noGrp="1"/>
          </p:cNvSpPr>
          <p:nvPr>
            <p:ph idx="1"/>
          </p:nvPr>
        </p:nvSpPr>
        <p:spPr/>
        <p:txBody>
          <a:bodyPr vert="horz" lIns="91440" tIns="45720" rIns="91440" bIns="45720" rtlCol="0" anchor="t">
            <a:normAutofit/>
          </a:bodyPr>
          <a:lstStyle/>
          <a:p>
            <a:r>
              <a:rPr lang="en-US" sz="2400" dirty="0">
                <a:latin typeface="Aptos"/>
              </a:rPr>
              <a:t>Promote </a:t>
            </a:r>
            <a:r>
              <a:rPr lang="en-US" sz="2400" b="1" dirty="0">
                <a:latin typeface="Aptos"/>
              </a:rPr>
              <a:t>prevention</a:t>
            </a:r>
            <a:r>
              <a:rPr lang="en-US" sz="2400" dirty="0">
                <a:latin typeface="Aptos"/>
              </a:rPr>
              <a:t> rather than treatment.</a:t>
            </a:r>
          </a:p>
          <a:p>
            <a:r>
              <a:rPr lang="en-US" sz="2400" dirty="0">
                <a:latin typeface="Aptos"/>
              </a:rPr>
              <a:t>Address specific </a:t>
            </a:r>
            <a:r>
              <a:rPr lang="en-US" sz="2400" b="1" dirty="0">
                <a:latin typeface="Aptos"/>
              </a:rPr>
              <a:t>community needs</a:t>
            </a:r>
            <a:r>
              <a:rPr lang="en-US" sz="2400" dirty="0">
                <a:latin typeface="Aptos"/>
              </a:rPr>
              <a:t> and inequalities.</a:t>
            </a:r>
          </a:p>
          <a:p>
            <a:r>
              <a:rPr lang="en-US" sz="2400" dirty="0">
                <a:latin typeface="Aptos"/>
              </a:rPr>
              <a:t>Support local authority and NHS priorities (e.g., reducing obesity, improving mental health).</a:t>
            </a:r>
          </a:p>
          <a:p>
            <a:r>
              <a:rPr lang="en-US" sz="2400" dirty="0">
                <a:latin typeface="Aptos"/>
              </a:rPr>
              <a:t>Contribute to national goals (e.g., SDG 3 - Good Health and Well-being).</a:t>
            </a:r>
          </a:p>
          <a:p>
            <a:r>
              <a:rPr lang="en-US" sz="2400" dirty="0">
                <a:latin typeface="Aptos"/>
              </a:rPr>
              <a:t>Encourage community engagement and empowerment.</a:t>
            </a:r>
          </a:p>
          <a:p>
            <a:pPr marL="0" indent="0" algn="r">
              <a:buNone/>
            </a:pPr>
            <a:r>
              <a:rPr lang="en-US" sz="1800">
                <a:latin typeface="Aptos"/>
                <a:cs typeface="Times New Roman"/>
              </a:rPr>
              <a:t>(The Health Foundation, 2024)</a:t>
            </a:r>
          </a:p>
          <a:p>
            <a:endParaRPr lang="en-US" sz="4000" dirty="0"/>
          </a:p>
        </p:txBody>
      </p:sp>
      <p:pic>
        <p:nvPicPr>
          <p:cNvPr id="5" name="Content Placeholder 3" descr="A blue text on a blue background&#10;&#10;Description automatically generated">
            <a:extLst>
              <a:ext uri="{FF2B5EF4-FFF2-40B4-BE49-F238E27FC236}">
                <a16:creationId xmlns:a16="http://schemas.microsoft.com/office/drawing/2014/main" id="{E32386DB-1F38-0307-F274-5413F6343DDB}"/>
              </a:ext>
            </a:extLst>
          </p:cNvPr>
          <p:cNvPicPr>
            <a:picLocks noChangeAspect="1"/>
          </p:cNvPicPr>
          <p:nvPr/>
        </p:nvPicPr>
        <p:blipFill>
          <a:blip r:embed="rId2"/>
          <a:stretch>
            <a:fillRect/>
          </a:stretch>
        </p:blipFill>
        <p:spPr>
          <a:xfrm>
            <a:off x="3629" y="5723140"/>
            <a:ext cx="12184742" cy="1137380"/>
          </a:xfrm>
          <a:prstGeom prst="rect">
            <a:avLst/>
          </a:prstGeom>
        </p:spPr>
      </p:pic>
    </p:spTree>
    <p:extLst>
      <p:ext uri="{BB962C8B-B14F-4D97-AF65-F5344CB8AC3E}">
        <p14:creationId xmlns:p14="http://schemas.microsoft.com/office/powerpoint/2010/main" val="8476673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24B778-3BA5-120E-55C5-93F898136E2A}"/>
              </a:ext>
            </a:extLst>
          </p:cNvPr>
          <p:cNvSpPr>
            <a:spLocks noGrp="1"/>
          </p:cNvSpPr>
          <p:nvPr>
            <p:ph type="title"/>
          </p:nvPr>
        </p:nvSpPr>
        <p:spPr>
          <a:xfrm>
            <a:off x="332509" y="365125"/>
            <a:ext cx="11575473" cy="1325563"/>
          </a:xfrm>
        </p:spPr>
        <p:txBody>
          <a:bodyPr>
            <a:normAutofit/>
          </a:bodyPr>
          <a:lstStyle/>
          <a:p>
            <a:r>
              <a:rPr lang="en-US" sz="4000" b="1" dirty="0">
                <a:solidFill>
                  <a:srgbClr val="002060"/>
                </a:solidFill>
                <a:latin typeface="Aptos"/>
              </a:rPr>
              <a:t>Key Examples of Health and Wellbeing Initiatives</a:t>
            </a:r>
          </a:p>
        </p:txBody>
      </p:sp>
      <p:sp>
        <p:nvSpPr>
          <p:cNvPr id="3" name="Content Placeholder 2">
            <a:extLst>
              <a:ext uri="{FF2B5EF4-FFF2-40B4-BE49-F238E27FC236}">
                <a16:creationId xmlns:a16="http://schemas.microsoft.com/office/drawing/2014/main" id="{6A777845-350D-8879-F215-15F38A98F6E8}"/>
              </a:ext>
            </a:extLst>
          </p:cNvPr>
          <p:cNvSpPr>
            <a:spLocks noGrp="1"/>
          </p:cNvSpPr>
          <p:nvPr>
            <p:ph idx="1"/>
          </p:nvPr>
        </p:nvSpPr>
        <p:spPr/>
        <p:txBody>
          <a:bodyPr vert="horz" lIns="91440" tIns="45720" rIns="91440" bIns="45720" rtlCol="0" anchor="t">
            <a:normAutofit/>
          </a:bodyPr>
          <a:lstStyle/>
          <a:p>
            <a:r>
              <a:rPr lang="en-US" dirty="0">
                <a:ea typeface="+mn-lt"/>
                <a:cs typeface="+mn-lt"/>
                <a:hlinkClick r:id="rId3"/>
              </a:rPr>
              <a:t>What to expect | NHS Health Check in Walsall</a:t>
            </a:r>
          </a:p>
          <a:p>
            <a:r>
              <a:rPr lang="en-US" dirty="0">
                <a:ea typeface="+mn-lt"/>
                <a:cs typeface="+mn-lt"/>
                <a:hlinkClick r:id="rId4"/>
              </a:rPr>
              <a:t>What's it like to visit a food bank?</a:t>
            </a:r>
          </a:p>
          <a:p>
            <a:r>
              <a:rPr lang="en-US" dirty="0">
                <a:ea typeface="+mn-lt"/>
                <a:cs typeface="+mn-lt"/>
                <a:hlinkClick r:id="rId5"/>
              </a:rPr>
              <a:t>NHS Stop Smoking Support in Blackpool - What happens when you use our service</a:t>
            </a:r>
            <a:endParaRPr lang="en-US" dirty="0"/>
          </a:p>
        </p:txBody>
      </p:sp>
      <p:pic>
        <p:nvPicPr>
          <p:cNvPr id="5" name="Content Placeholder 3" descr="A blue text on a blue background&#10;&#10;Description automatically generated">
            <a:extLst>
              <a:ext uri="{FF2B5EF4-FFF2-40B4-BE49-F238E27FC236}">
                <a16:creationId xmlns:a16="http://schemas.microsoft.com/office/drawing/2014/main" id="{78B097A8-8EFA-034D-CCCD-7C01FF409619}"/>
              </a:ext>
            </a:extLst>
          </p:cNvPr>
          <p:cNvPicPr>
            <a:picLocks noChangeAspect="1"/>
          </p:cNvPicPr>
          <p:nvPr/>
        </p:nvPicPr>
        <p:blipFill>
          <a:blip r:embed="rId6"/>
          <a:stretch>
            <a:fillRect/>
          </a:stretch>
        </p:blipFill>
        <p:spPr>
          <a:xfrm>
            <a:off x="3629" y="5723140"/>
            <a:ext cx="12184742" cy="1137380"/>
          </a:xfrm>
          <a:prstGeom prst="rect">
            <a:avLst/>
          </a:prstGeom>
        </p:spPr>
      </p:pic>
    </p:spTree>
    <p:extLst>
      <p:ext uri="{BB962C8B-B14F-4D97-AF65-F5344CB8AC3E}">
        <p14:creationId xmlns:p14="http://schemas.microsoft.com/office/powerpoint/2010/main" val="2136718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D0DA49-0BCB-F75A-CB24-CF8590AA290B}"/>
              </a:ext>
            </a:extLst>
          </p:cNvPr>
          <p:cNvSpPr>
            <a:spLocks noGrp="1"/>
          </p:cNvSpPr>
          <p:nvPr>
            <p:ph type="title"/>
          </p:nvPr>
        </p:nvSpPr>
        <p:spPr>
          <a:xfrm>
            <a:off x="509155" y="365125"/>
            <a:ext cx="11242963" cy="1325563"/>
          </a:xfrm>
        </p:spPr>
        <p:txBody>
          <a:bodyPr>
            <a:normAutofit/>
          </a:bodyPr>
          <a:lstStyle/>
          <a:p>
            <a:r>
              <a:rPr lang="en-US" sz="3600" b="1" dirty="0">
                <a:solidFill>
                  <a:srgbClr val="002060"/>
                </a:solidFill>
                <a:latin typeface="Aptos"/>
              </a:rPr>
              <a:t>How Do We Measure the Impact of Local Initiatives?</a:t>
            </a:r>
            <a:endParaRPr lang="en-US" sz="3600" dirty="0">
              <a:solidFill>
                <a:srgbClr val="002060"/>
              </a:solidFill>
              <a:latin typeface="Aptos"/>
            </a:endParaRPr>
          </a:p>
        </p:txBody>
      </p:sp>
      <p:sp>
        <p:nvSpPr>
          <p:cNvPr id="3" name="Content Placeholder 2">
            <a:extLst>
              <a:ext uri="{FF2B5EF4-FFF2-40B4-BE49-F238E27FC236}">
                <a16:creationId xmlns:a16="http://schemas.microsoft.com/office/drawing/2014/main" id="{7E5DCE1D-1758-9123-61D5-02AD72E91DBD}"/>
              </a:ext>
            </a:extLst>
          </p:cNvPr>
          <p:cNvSpPr>
            <a:spLocks noGrp="1"/>
          </p:cNvSpPr>
          <p:nvPr>
            <p:ph idx="1"/>
          </p:nvPr>
        </p:nvSpPr>
        <p:spPr>
          <a:xfrm>
            <a:off x="747486" y="1934482"/>
            <a:ext cx="10515600" cy="4351338"/>
          </a:xfrm>
        </p:spPr>
        <p:txBody>
          <a:bodyPr vert="horz" lIns="91440" tIns="45720" rIns="91440" bIns="45720" rtlCol="0" anchor="t">
            <a:normAutofit/>
          </a:bodyPr>
          <a:lstStyle/>
          <a:p>
            <a:pPr lvl="1"/>
            <a:r>
              <a:rPr lang="en-US" sz="2800" b="1" dirty="0">
                <a:latin typeface="Aptos"/>
              </a:rPr>
              <a:t>Health Outcomes - </a:t>
            </a:r>
            <a:r>
              <a:rPr lang="en-US" sz="2800" dirty="0">
                <a:latin typeface="Aptos"/>
              </a:rPr>
              <a:t>Reduction in obesity, improved mental health</a:t>
            </a:r>
          </a:p>
          <a:p>
            <a:pPr lvl="1"/>
            <a:r>
              <a:rPr lang="en-US" sz="2800" b="1" dirty="0">
                <a:latin typeface="Aptos"/>
              </a:rPr>
              <a:t>Behavioural Changes - </a:t>
            </a:r>
            <a:r>
              <a:rPr lang="en-US" sz="2800" dirty="0">
                <a:latin typeface="Aptos"/>
              </a:rPr>
              <a:t>Smoking cessation, increased exercise</a:t>
            </a:r>
          </a:p>
          <a:p>
            <a:pPr lvl="1"/>
            <a:r>
              <a:rPr lang="en-US" sz="2800" b="1" dirty="0">
                <a:latin typeface="Aptos"/>
              </a:rPr>
              <a:t>Community Engagement - </a:t>
            </a:r>
            <a:r>
              <a:rPr lang="en-US" sz="2800" dirty="0">
                <a:latin typeface="Aptos"/>
              </a:rPr>
              <a:t>Participation rates and feedback</a:t>
            </a:r>
          </a:p>
          <a:p>
            <a:pPr lvl="1"/>
            <a:r>
              <a:rPr lang="en-US" sz="2800" b="1" dirty="0">
                <a:latin typeface="Aptos"/>
              </a:rPr>
              <a:t>Cost-effectiveness -</a:t>
            </a:r>
            <a:r>
              <a:rPr lang="en-US" sz="2800" dirty="0">
                <a:latin typeface="Aptos"/>
              </a:rPr>
              <a:t> Financial savings for local healthcare</a:t>
            </a:r>
          </a:p>
          <a:p>
            <a:pPr lvl="1"/>
            <a:r>
              <a:rPr lang="en-US" sz="2800" b="1" dirty="0">
                <a:latin typeface="Aptos"/>
              </a:rPr>
              <a:t>Quality of Life Improvements -</a:t>
            </a:r>
            <a:r>
              <a:rPr lang="en-US" sz="2800" dirty="0">
                <a:latin typeface="Aptos"/>
              </a:rPr>
              <a:t> Self-reported wellbeing surveys</a:t>
            </a:r>
          </a:p>
          <a:p>
            <a:pPr marL="457200" lvl="1" indent="0" algn="r">
              <a:buNone/>
            </a:pPr>
            <a:r>
              <a:rPr lang="en-US" dirty="0">
                <a:latin typeface="Aptos"/>
                <a:cs typeface="Times New Roman"/>
              </a:rPr>
              <a:t>(Local Government, 2011)</a:t>
            </a:r>
            <a:endParaRPr lang="en-US" dirty="0">
              <a:latin typeface="Aptos"/>
            </a:endParaRPr>
          </a:p>
          <a:p>
            <a:endParaRPr lang="en-US" dirty="0"/>
          </a:p>
        </p:txBody>
      </p:sp>
      <p:pic>
        <p:nvPicPr>
          <p:cNvPr id="5" name="Content Placeholder 3" descr="A blue text on a blue background&#10;&#10;Description automatically generated">
            <a:extLst>
              <a:ext uri="{FF2B5EF4-FFF2-40B4-BE49-F238E27FC236}">
                <a16:creationId xmlns:a16="http://schemas.microsoft.com/office/drawing/2014/main" id="{13AAA3D7-3B48-B341-DBDC-B656D694C11F}"/>
              </a:ext>
            </a:extLst>
          </p:cNvPr>
          <p:cNvPicPr>
            <a:picLocks noChangeAspect="1"/>
          </p:cNvPicPr>
          <p:nvPr/>
        </p:nvPicPr>
        <p:blipFill>
          <a:blip r:embed="rId2"/>
          <a:stretch>
            <a:fillRect/>
          </a:stretch>
        </p:blipFill>
        <p:spPr>
          <a:xfrm>
            <a:off x="3629" y="5723140"/>
            <a:ext cx="12184742" cy="1137380"/>
          </a:xfrm>
          <a:prstGeom prst="rect">
            <a:avLst/>
          </a:prstGeom>
        </p:spPr>
      </p:pic>
    </p:spTree>
    <p:extLst>
      <p:ext uri="{BB962C8B-B14F-4D97-AF65-F5344CB8AC3E}">
        <p14:creationId xmlns:p14="http://schemas.microsoft.com/office/powerpoint/2010/main" val="29553277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D0DA49-0BCB-F75A-CB24-CF8590AA290B}"/>
              </a:ext>
            </a:extLst>
          </p:cNvPr>
          <p:cNvSpPr>
            <a:spLocks noGrp="1"/>
          </p:cNvSpPr>
          <p:nvPr>
            <p:ph type="title"/>
          </p:nvPr>
        </p:nvSpPr>
        <p:spPr>
          <a:xfrm>
            <a:off x="838200" y="234422"/>
            <a:ext cx="10515600" cy="1325563"/>
          </a:xfrm>
        </p:spPr>
        <p:txBody>
          <a:bodyPr>
            <a:normAutofit/>
          </a:bodyPr>
          <a:lstStyle/>
          <a:p>
            <a:r>
              <a:rPr lang="en-US" sz="3600" b="1" dirty="0">
                <a:solidFill>
                  <a:srgbClr val="002060"/>
                </a:solidFill>
                <a:latin typeface="Aptos"/>
              </a:rPr>
              <a:t>Behavioural Change Theories</a:t>
            </a:r>
          </a:p>
        </p:txBody>
      </p:sp>
      <p:sp>
        <p:nvSpPr>
          <p:cNvPr id="3" name="Content Placeholder 2">
            <a:extLst>
              <a:ext uri="{FF2B5EF4-FFF2-40B4-BE49-F238E27FC236}">
                <a16:creationId xmlns:a16="http://schemas.microsoft.com/office/drawing/2014/main" id="{7E5DCE1D-1758-9123-61D5-02AD72E91DBD}"/>
              </a:ext>
            </a:extLst>
          </p:cNvPr>
          <p:cNvSpPr>
            <a:spLocks noGrp="1"/>
          </p:cNvSpPr>
          <p:nvPr>
            <p:ph idx="1"/>
          </p:nvPr>
        </p:nvSpPr>
        <p:spPr>
          <a:xfrm>
            <a:off x="711272" y="1371802"/>
            <a:ext cx="10515600" cy="4351338"/>
          </a:xfrm>
        </p:spPr>
        <p:txBody>
          <a:bodyPr vert="horz" lIns="91440" tIns="45720" rIns="91440" bIns="45720" rtlCol="0" anchor="t">
            <a:normAutofit lnSpcReduction="10000"/>
          </a:bodyPr>
          <a:lstStyle/>
          <a:p>
            <a:pPr lvl="1"/>
            <a:r>
              <a:rPr lang="en-GB" sz="2800" dirty="0"/>
              <a:t>Behavioural change theories are fundamentally related to health interventions because they help explain, predict, and influence health-related behaviours, which are central to preventing and managing disease.</a:t>
            </a:r>
            <a:br>
              <a:rPr lang="en-GB" sz="2800" dirty="0"/>
            </a:br>
            <a:endParaRPr lang="en-GB" sz="2800" dirty="0"/>
          </a:p>
          <a:p>
            <a:pPr lvl="1"/>
            <a:r>
              <a:rPr lang="en-US" sz="2800" dirty="0">
                <a:latin typeface="Aptos"/>
              </a:rPr>
              <a:t>In groups research one of the below theories and apply it to a health priority.</a:t>
            </a:r>
          </a:p>
          <a:p>
            <a:pPr lvl="1"/>
            <a:endParaRPr lang="en-US" dirty="0"/>
          </a:p>
          <a:p>
            <a:r>
              <a:rPr lang="en-US" b="1" dirty="0">
                <a:ea typeface="+mn-lt"/>
                <a:cs typeface="+mn-lt"/>
              </a:rPr>
              <a:t>The Health Belief Model (HBM)</a:t>
            </a:r>
            <a:endParaRPr lang="en-US" dirty="0"/>
          </a:p>
          <a:p>
            <a:r>
              <a:rPr lang="en-US" b="1" dirty="0">
                <a:ea typeface="+mn-lt"/>
                <a:cs typeface="+mn-lt"/>
              </a:rPr>
              <a:t>The Theory of Planned Behavior (TPB)</a:t>
            </a:r>
            <a:endParaRPr lang="en-US" dirty="0"/>
          </a:p>
          <a:p>
            <a:r>
              <a:rPr lang="en-US" b="1" dirty="0">
                <a:ea typeface="+mn-lt"/>
                <a:cs typeface="+mn-lt"/>
              </a:rPr>
              <a:t>Social Cognitive Theory (SCT)</a:t>
            </a:r>
            <a:endParaRPr lang="en-US" dirty="0"/>
          </a:p>
          <a:p>
            <a:pPr lvl="1"/>
            <a:endParaRPr lang="en-US" dirty="0"/>
          </a:p>
          <a:p>
            <a:endParaRPr lang="en-US" dirty="0"/>
          </a:p>
        </p:txBody>
      </p:sp>
      <p:pic>
        <p:nvPicPr>
          <p:cNvPr id="5" name="Content Placeholder 3" descr="A blue text on a blue background&#10;&#10;Description automatically generated">
            <a:extLst>
              <a:ext uri="{FF2B5EF4-FFF2-40B4-BE49-F238E27FC236}">
                <a16:creationId xmlns:a16="http://schemas.microsoft.com/office/drawing/2014/main" id="{13AAA3D7-3B48-B341-DBDC-B656D694C11F}"/>
              </a:ext>
            </a:extLst>
          </p:cNvPr>
          <p:cNvPicPr>
            <a:picLocks noChangeAspect="1"/>
          </p:cNvPicPr>
          <p:nvPr/>
        </p:nvPicPr>
        <p:blipFill>
          <a:blip r:embed="rId3"/>
          <a:stretch>
            <a:fillRect/>
          </a:stretch>
        </p:blipFill>
        <p:spPr>
          <a:xfrm>
            <a:off x="3629" y="5723140"/>
            <a:ext cx="12184742" cy="1137380"/>
          </a:xfrm>
          <a:prstGeom prst="rect">
            <a:avLst/>
          </a:prstGeom>
        </p:spPr>
      </p:pic>
    </p:spTree>
    <p:extLst>
      <p:ext uri="{BB962C8B-B14F-4D97-AF65-F5344CB8AC3E}">
        <p14:creationId xmlns:p14="http://schemas.microsoft.com/office/powerpoint/2010/main" val="7352585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6D24E5-09BB-0429-D14E-EE248043202B}"/>
              </a:ext>
            </a:extLst>
          </p:cNvPr>
          <p:cNvSpPr>
            <a:spLocks noGrp="1"/>
          </p:cNvSpPr>
          <p:nvPr>
            <p:ph type="title"/>
          </p:nvPr>
        </p:nvSpPr>
        <p:spPr>
          <a:xfrm>
            <a:off x="3144982" y="-81684"/>
            <a:ext cx="5635336" cy="1325563"/>
          </a:xfrm>
        </p:spPr>
        <p:txBody>
          <a:bodyPr>
            <a:normAutofit/>
          </a:bodyPr>
          <a:lstStyle/>
          <a:p>
            <a:r>
              <a:rPr lang="en-GB" sz="4800" b="1" dirty="0">
                <a:solidFill>
                  <a:srgbClr val="002060"/>
                </a:solidFill>
                <a:latin typeface="+mn-lt"/>
              </a:rPr>
              <a:t>How do they help?</a:t>
            </a:r>
          </a:p>
        </p:txBody>
      </p:sp>
      <p:sp>
        <p:nvSpPr>
          <p:cNvPr id="4" name="Rectangle 1">
            <a:extLst>
              <a:ext uri="{FF2B5EF4-FFF2-40B4-BE49-F238E27FC236}">
                <a16:creationId xmlns:a16="http://schemas.microsoft.com/office/drawing/2014/main" id="{92BD31A1-4543-AFB9-9D95-ED5CF85F5CED}"/>
              </a:ext>
            </a:extLst>
          </p:cNvPr>
          <p:cNvSpPr>
            <a:spLocks noGrp="1" noChangeArrowheads="1"/>
          </p:cNvSpPr>
          <p:nvPr>
            <p:ph idx="1"/>
          </p:nvPr>
        </p:nvSpPr>
        <p:spPr bwMode="auto">
          <a:xfrm>
            <a:off x="327124" y="999239"/>
            <a:ext cx="11674376" cy="45243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Understand behaviou</a:t>
            </a:r>
            <a:r>
              <a:rPr lang="en-US" altLang="en-US" sz="1800" b="1" dirty="0">
                <a:latin typeface="Arial" panose="020B0604020202020204" pitchFamily="34" charset="0"/>
              </a:rPr>
              <a:t>r?</a:t>
            </a:r>
            <a:r>
              <a:rPr kumimoji="0" lang="en-US" altLang="en-US" sz="1800" b="0" i="0" u="none" strike="noStrike" cap="none" normalizeH="0" baseline="0" dirty="0">
                <a:ln>
                  <a:noFill/>
                </a:ln>
                <a:solidFill>
                  <a:schemeClr val="tx1"/>
                </a:solidFill>
                <a:effectLst/>
                <a:latin typeface="Arial" panose="020B0604020202020204" pitchFamily="34" charset="0"/>
              </a:rPr>
              <a:t> </a:t>
            </a:r>
            <a:br>
              <a:rPr kumimoji="0" lang="en-US" altLang="en-US" sz="1800" b="0" i="0" u="none" strike="noStrike" cap="none" normalizeH="0" baseline="0" dirty="0">
                <a:ln>
                  <a:noFill/>
                </a:ln>
                <a:solidFill>
                  <a:schemeClr val="tx1"/>
                </a:solidFill>
                <a:effectLst/>
                <a:latin typeface="Arial" panose="020B0604020202020204" pitchFamily="34" charset="0"/>
              </a:rPr>
            </a:br>
            <a:r>
              <a:rPr kumimoji="0" lang="en-US" altLang="en-US" sz="1800" b="0" i="0" u="none" strike="noStrike" cap="none" normalizeH="0" baseline="0" dirty="0">
                <a:ln>
                  <a:noFill/>
                </a:ln>
                <a:solidFill>
                  <a:schemeClr val="tx1"/>
                </a:solidFill>
                <a:effectLst/>
                <a:latin typeface="Arial" panose="020B0604020202020204" pitchFamily="34" charset="0"/>
              </a:rPr>
              <a:t>Behavioural change theories explain why people engage in certain health behaviors and what influences their decisions.</a:t>
            </a:r>
            <a:br>
              <a:rPr kumimoji="0" lang="en-US" altLang="en-US" sz="1800" b="0" i="0" u="none" strike="noStrike" cap="none" normalizeH="0" baseline="0" dirty="0">
                <a:ln>
                  <a:noFill/>
                </a:ln>
                <a:solidFill>
                  <a:schemeClr val="tx1"/>
                </a:solidFill>
                <a:effectLst/>
                <a:latin typeface="Arial" panose="020B0604020202020204" pitchFamily="34" charset="0"/>
              </a:rPr>
            </a:b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Guide intervention design?</a:t>
            </a:r>
            <a:r>
              <a:rPr kumimoji="0" lang="en-US" altLang="en-US" sz="1800" b="0" i="0" u="none" strike="noStrike" cap="none" normalizeH="0" baseline="0" dirty="0">
                <a:ln>
                  <a:noFill/>
                </a:ln>
                <a:solidFill>
                  <a:schemeClr val="tx1"/>
                </a:solidFill>
                <a:effectLst/>
                <a:latin typeface="Arial" panose="020B0604020202020204" pitchFamily="34" charset="0"/>
              </a:rPr>
              <a:t> </a:t>
            </a:r>
            <a:br>
              <a:rPr kumimoji="0" lang="en-US" altLang="en-US" sz="1800" b="0" i="0" u="none" strike="noStrike" cap="none" normalizeH="0" baseline="0" dirty="0">
                <a:ln>
                  <a:noFill/>
                </a:ln>
                <a:solidFill>
                  <a:schemeClr val="tx1"/>
                </a:solidFill>
                <a:effectLst/>
                <a:latin typeface="Arial" panose="020B0604020202020204" pitchFamily="34" charset="0"/>
              </a:rPr>
            </a:br>
            <a:r>
              <a:rPr kumimoji="0" lang="en-US" altLang="en-US" sz="1800" b="0" i="0" u="none" strike="noStrike" cap="none" normalizeH="0" baseline="0" dirty="0">
                <a:ln>
                  <a:noFill/>
                </a:ln>
                <a:solidFill>
                  <a:schemeClr val="tx1"/>
                </a:solidFill>
                <a:effectLst/>
                <a:latin typeface="Arial" panose="020B0604020202020204" pitchFamily="34" charset="0"/>
              </a:rPr>
              <a:t>They help create targeted strategies that address motivation, barriers, and readiness to change.</a:t>
            </a:r>
            <a:br>
              <a:rPr kumimoji="0" lang="en-US" altLang="en-US" sz="1800" b="0" i="0" u="none" strike="noStrike" cap="none" normalizeH="0" baseline="0" dirty="0">
                <a:ln>
                  <a:noFill/>
                </a:ln>
                <a:solidFill>
                  <a:schemeClr val="tx1"/>
                </a:solidFill>
                <a:effectLst/>
                <a:latin typeface="Arial" panose="020B0604020202020204" pitchFamily="34" charset="0"/>
              </a:rPr>
            </a:b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Predict outcomes?</a:t>
            </a:r>
            <a:br>
              <a:rPr kumimoji="0" lang="en-US" altLang="en-US" sz="1800" b="0" i="0" u="none" strike="noStrike" cap="none" normalizeH="0" baseline="0" dirty="0">
                <a:ln>
                  <a:noFill/>
                </a:ln>
                <a:solidFill>
                  <a:schemeClr val="tx1"/>
                </a:solidFill>
                <a:effectLst/>
                <a:latin typeface="Arial" panose="020B0604020202020204" pitchFamily="34" charset="0"/>
              </a:rPr>
            </a:br>
            <a:r>
              <a:rPr kumimoji="0" lang="en-US" altLang="en-US" sz="1800" b="0" i="0" u="none" strike="noStrike" cap="none" normalizeH="0" baseline="0" dirty="0">
                <a:ln>
                  <a:noFill/>
                </a:ln>
                <a:solidFill>
                  <a:schemeClr val="tx1"/>
                </a:solidFill>
                <a:effectLst/>
                <a:latin typeface="Arial" panose="020B0604020202020204" pitchFamily="34" charset="0"/>
              </a:rPr>
              <a:t>Theories allow practitioners to anticipate how people might respond to an intervention based on beliefs, attitudes, and social factors.</a:t>
            </a:r>
            <a:br>
              <a:rPr kumimoji="0" lang="en-US" altLang="en-US" sz="1800" b="0" i="0" u="none" strike="noStrike" cap="none" normalizeH="0" baseline="0" dirty="0">
                <a:ln>
                  <a:noFill/>
                </a:ln>
                <a:solidFill>
                  <a:schemeClr val="tx1"/>
                </a:solidFill>
                <a:effectLst/>
                <a:latin typeface="Arial" panose="020B0604020202020204" pitchFamily="34" charset="0"/>
              </a:rPr>
            </a:b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Support evaluation?</a:t>
            </a:r>
            <a:br>
              <a:rPr kumimoji="0" lang="en-US" altLang="en-US" sz="1800" b="0" i="0" u="none" strike="noStrike" cap="none" normalizeH="0" baseline="0" dirty="0">
                <a:ln>
                  <a:noFill/>
                </a:ln>
                <a:solidFill>
                  <a:schemeClr val="tx1"/>
                </a:solidFill>
                <a:effectLst/>
                <a:latin typeface="Arial" panose="020B0604020202020204" pitchFamily="34" charset="0"/>
              </a:rPr>
            </a:br>
            <a:r>
              <a:rPr kumimoji="0" lang="en-US" altLang="en-US" sz="1800" b="0" i="0" u="none" strike="noStrike" cap="none" normalizeH="0" baseline="0" dirty="0">
                <a:ln>
                  <a:noFill/>
                </a:ln>
                <a:solidFill>
                  <a:schemeClr val="tx1"/>
                </a:solidFill>
                <a:effectLst/>
                <a:latin typeface="Arial" panose="020B0604020202020204" pitchFamily="34" charset="0"/>
              </a:rPr>
              <a:t> Using theory helps assess what aspects of an intervention worked and why, allowing for improvements.</a:t>
            </a:r>
            <a:br>
              <a:rPr kumimoji="0" lang="en-US" altLang="en-US" sz="1800" b="0" i="0" u="none" strike="noStrike" cap="none" normalizeH="0" baseline="0" dirty="0">
                <a:ln>
                  <a:noFill/>
                </a:ln>
                <a:solidFill>
                  <a:schemeClr val="tx1"/>
                </a:solidFill>
                <a:effectLst/>
                <a:latin typeface="Arial" panose="020B0604020202020204" pitchFamily="34" charset="0"/>
              </a:rPr>
            </a:b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Promote lasting change?</a:t>
            </a:r>
            <a:br>
              <a:rPr kumimoji="0" lang="en-US" altLang="en-US" sz="1800" b="1" i="0" u="none" strike="noStrike" cap="none" normalizeH="0" baseline="0" dirty="0">
                <a:ln>
                  <a:noFill/>
                </a:ln>
                <a:solidFill>
                  <a:schemeClr val="tx1"/>
                </a:solidFill>
                <a:effectLst/>
                <a:latin typeface="Arial" panose="020B0604020202020204" pitchFamily="34" charset="0"/>
              </a:rPr>
            </a:br>
            <a:r>
              <a:rPr kumimoji="0" lang="en-US" altLang="en-US" sz="1800" b="0" i="0" u="none" strike="noStrike" cap="none" normalizeH="0" baseline="0" dirty="0">
                <a:ln>
                  <a:noFill/>
                </a:ln>
                <a:solidFill>
                  <a:schemeClr val="tx1"/>
                </a:solidFill>
                <a:effectLst/>
                <a:latin typeface="Arial" panose="020B0604020202020204" pitchFamily="34" charset="0"/>
              </a:rPr>
              <a:t>Theories address not just starting but maintaining healthy behaviors and preventing relapse.</a:t>
            </a:r>
          </a:p>
        </p:txBody>
      </p:sp>
      <p:pic>
        <p:nvPicPr>
          <p:cNvPr id="5" name="Content Placeholder 3" descr="A blue text on a blue background&#10;&#10;Description automatically generated">
            <a:extLst>
              <a:ext uri="{FF2B5EF4-FFF2-40B4-BE49-F238E27FC236}">
                <a16:creationId xmlns:a16="http://schemas.microsoft.com/office/drawing/2014/main" id="{954EE058-374D-4935-15D6-E8F04D093E5D}"/>
              </a:ext>
            </a:extLst>
          </p:cNvPr>
          <p:cNvPicPr>
            <a:picLocks noChangeAspect="1"/>
          </p:cNvPicPr>
          <p:nvPr/>
        </p:nvPicPr>
        <p:blipFill>
          <a:blip r:embed="rId2"/>
          <a:stretch>
            <a:fillRect/>
          </a:stretch>
        </p:blipFill>
        <p:spPr>
          <a:xfrm>
            <a:off x="3629" y="5723140"/>
            <a:ext cx="12184742" cy="1137380"/>
          </a:xfrm>
          <a:prstGeom prst="rect">
            <a:avLst/>
          </a:prstGeom>
        </p:spPr>
      </p:pic>
    </p:spTree>
    <p:extLst>
      <p:ext uri="{BB962C8B-B14F-4D97-AF65-F5344CB8AC3E}">
        <p14:creationId xmlns:p14="http://schemas.microsoft.com/office/powerpoint/2010/main" val="37905279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D0DA49-0BCB-F75A-CB24-CF8590AA290B}"/>
              </a:ext>
            </a:extLst>
          </p:cNvPr>
          <p:cNvSpPr>
            <a:spLocks noGrp="1"/>
          </p:cNvSpPr>
          <p:nvPr>
            <p:ph type="title"/>
          </p:nvPr>
        </p:nvSpPr>
        <p:spPr>
          <a:xfrm>
            <a:off x="2576883" y="48770"/>
            <a:ext cx="8216152" cy="1325563"/>
          </a:xfrm>
        </p:spPr>
        <p:txBody>
          <a:bodyPr>
            <a:normAutofit/>
          </a:bodyPr>
          <a:lstStyle/>
          <a:p>
            <a:r>
              <a:rPr lang="en-US" sz="4000" b="1" dirty="0">
                <a:solidFill>
                  <a:srgbClr val="002060"/>
                </a:solidFill>
                <a:latin typeface="Aptos"/>
              </a:rPr>
              <a:t>The Health Belief Model (HBM)</a:t>
            </a:r>
          </a:p>
        </p:txBody>
      </p:sp>
      <p:pic>
        <p:nvPicPr>
          <p:cNvPr id="5" name="Content Placeholder 3" descr="A blue text on a blue background&#10;&#10;Description automatically generated">
            <a:extLst>
              <a:ext uri="{FF2B5EF4-FFF2-40B4-BE49-F238E27FC236}">
                <a16:creationId xmlns:a16="http://schemas.microsoft.com/office/drawing/2014/main" id="{13AAA3D7-3B48-B341-DBDC-B656D694C11F}"/>
              </a:ext>
            </a:extLst>
          </p:cNvPr>
          <p:cNvPicPr>
            <a:picLocks noChangeAspect="1"/>
          </p:cNvPicPr>
          <p:nvPr/>
        </p:nvPicPr>
        <p:blipFill>
          <a:blip r:embed="rId3"/>
          <a:stretch>
            <a:fillRect/>
          </a:stretch>
        </p:blipFill>
        <p:spPr>
          <a:xfrm>
            <a:off x="3629" y="5723140"/>
            <a:ext cx="12184742" cy="1137380"/>
          </a:xfrm>
          <a:prstGeom prst="rect">
            <a:avLst/>
          </a:prstGeom>
        </p:spPr>
      </p:pic>
      <p:pic>
        <p:nvPicPr>
          <p:cNvPr id="4" name="Picture 3" descr="Health Belief Model - an overview | ScienceDirect Topics">
            <a:extLst>
              <a:ext uri="{FF2B5EF4-FFF2-40B4-BE49-F238E27FC236}">
                <a16:creationId xmlns:a16="http://schemas.microsoft.com/office/drawing/2014/main" id="{AE3B36E9-DEFB-C840-7E94-99892D2A9FD5}"/>
              </a:ext>
            </a:extLst>
          </p:cNvPr>
          <p:cNvPicPr>
            <a:picLocks noChangeAspect="1"/>
          </p:cNvPicPr>
          <p:nvPr/>
        </p:nvPicPr>
        <p:blipFill>
          <a:blip r:embed="rId4"/>
          <a:stretch>
            <a:fillRect/>
          </a:stretch>
        </p:blipFill>
        <p:spPr>
          <a:xfrm>
            <a:off x="1396555" y="1374333"/>
            <a:ext cx="9396480" cy="3644412"/>
          </a:xfrm>
          <a:prstGeom prst="rect">
            <a:avLst/>
          </a:prstGeom>
        </p:spPr>
      </p:pic>
      <p:sp>
        <p:nvSpPr>
          <p:cNvPr id="3" name="TextBox 2">
            <a:extLst>
              <a:ext uri="{FF2B5EF4-FFF2-40B4-BE49-F238E27FC236}">
                <a16:creationId xmlns:a16="http://schemas.microsoft.com/office/drawing/2014/main" id="{A0C1BDD6-1086-314C-466A-ED60F3E6959F}"/>
              </a:ext>
            </a:extLst>
          </p:cNvPr>
          <p:cNvSpPr txBox="1"/>
          <p:nvPr/>
        </p:nvSpPr>
        <p:spPr>
          <a:xfrm>
            <a:off x="8338129" y="5220855"/>
            <a:ext cx="4094017"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t>(Glanz, Rimer and Viswanath, 2008, pp.45–65)</a:t>
            </a:r>
          </a:p>
        </p:txBody>
      </p:sp>
    </p:spTree>
    <p:extLst>
      <p:ext uri="{BB962C8B-B14F-4D97-AF65-F5344CB8AC3E}">
        <p14:creationId xmlns:p14="http://schemas.microsoft.com/office/powerpoint/2010/main" val="31394940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ED2EF4-EBB6-90B8-C38C-1E4B843BF2D4}"/>
              </a:ext>
            </a:extLst>
          </p:cNvPr>
          <p:cNvSpPr>
            <a:spLocks noGrp="1"/>
          </p:cNvSpPr>
          <p:nvPr>
            <p:ph type="title"/>
          </p:nvPr>
        </p:nvSpPr>
        <p:spPr/>
        <p:txBody>
          <a:bodyPr/>
          <a:lstStyle/>
          <a:p>
            <a:r>
              <a:rPr lang="en-GB" dirty="0"/>
              <a:t>Explanation and Example</a:t>
            </a:r>
          </a:p>
        </p:txBody>
      </p:sp>
      <p:sp>
        <p:nvSpPr>
          <p:cNvPr id="3" name="Content Placeholder 2">
            <a:extLst>
              <a:ext uri="{FF2B5EF4-FFF2-40B4-BE49-F238E27FC236}">
                <a16:creationId xmlns:a16="http://schemas.microsoft.com/office/drawing/2014/main" id="{D07559B4-9478-B1BD-38A4-DF08282503E7}"/>
              </a:ext>
            </a:extLst>
          </p:cNvPr>
          <p:cNvSpPr>
            <a:spLocks noGrp="1"/>
          </p:cNvSpPr>
          <p:nvPr>
            <p:ph idx="1"/>
          </p:nvPr>
        </p:nvSpPr>
        <p:spPr/>
        <p:txBody>
          <a:bodyPr>
            <a:normAutofit fontScale="92500" lnSpcReduction="20000"/>
          </a:bodyPr>
          <a:lstStyle/>
          <a:p>
            <a:r>
              <a:rPr lang="en-GB" dirty="0"/>
              <a:t>This model is about how people </a:t>
            </a:r>
            <a:r>
              <a:rPr lang="en-GB" b="1" dirty="0"/>
              <a:t>think and feel</a:t>
            </a:r>
            <a:r>
              <a:rPr lang="en-GB" dirty="0"/>
              <a:t> about health risks. It asks:</a:t>
            </a:r>
          </a:p>
          <a:p>
            <a:r>
              <a:rPr lang="en-GB" i="1" dirty="0"/>
              <a:t>Do I think I’m at risk?</a:t>
            </a:r>
            <a:r>
              <a:rPr lang="en-GB" dirty="0"/>
              <a:t> (Perceived susceptibility)</a:t>
            </a:r>
          </a:p>
          <a:p>
            <a:r>
              <a:rPr lang="en-GB" i="1" dirty="0"/>
              <a:t>How bad would it be if I got it?</a:t>
            </a:r>
            <a:r>
              <a:rPr lang="en-GB" dirty="0"/>
              <a:t> (Perceived severity)</a:t>
            </a:r>
          </a:p>
          <a:p>
            <a:r>
              <a:rPr lang="en-GB" i="1" dirty="0"/>
              <a:t>Would taking action help?</a:t>
            </a:r>
            <a:r>
              <a:rPr lang="en-GB" dirty="0"/>
              <a:t> (Perceived benefits)</a:t>
            </a:r>
          </a:p>
          <a:p>
            <a:r>
              <a:rPr lang="en-GB" i="1" dirty="0"/>
              <a:t>What’s stopping me?</a:t>
            </a:r>
            <a:r>
              <a:rPr lang="en-GB" dirty="0"/>
              <a:t> (Perceived barriers)</a:t>
            </a:r>
          </a:p>
          <a:p>
            <a:r>
              <a:rPr lang="en-GB" i="1" dirty="0"/>
              <a:t>What might prompt me to act?</a:t>
            </a:r>
            <a:r>
              <a:rPr lang="en-GB" dirty="0"/>
              <a:t> (Cues to action)</a:t>
            </a:r>
          </a:p>
          <a:p>
            <a:r>
              <a:rPr lang="en-GB" i="1" dirty="0"/>
              <a:t>Do I feel confident I can do it?</a:t>
            </a:r>
            <a:r>
              <a:rPr lang="en-GB" dirty="0"/>
              <a:t> (Self-efficacy)</a:t>
            </a:r>
          </a:p>
          <a:p>
            <a:pPr marL="0" indent="0">
              <a:buNone/>
            </a:pPr>
            <a:endParaRPr lang="en-GB" dirty="0"/>
          </a:p>
          <a:p>
            <a:pPr marL="0" indent="0">
              <a:buNone/>
            </a:pPr>
            <a:r>
              <a:rPr lang="en-GB" dirty="0"/>
              <a:t>A person might decide to get a flu jab because they believe they’re at risk, the flu is serious, the jab will help, and it’s easy to get.</a:t>
            </a:r>
          </a:p>
          <a:p>
            <a:endParaRPr lang="en-GB" dirty="0"/>
          </a:p>
        </p:txBody>
      </p:sp>
    </p:spTree>
    <p:extLst>
      <p:ext uri="{BB962C8B-B14F-4D97-AF65-F5344CB8AC3E}">
        <p14:creationId xmlns:p14="http://schemas.microsoft.com/office/powerpoint/2010/main" val="11436666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D0DA49-0BCB-F75A-CB24-CF8590AA290B}"/>
              </a:ext>
            </a:extLst>
          </p:cNvPr>
          <p:cNvSpPr>
            <a:spLocks noGrp="1"/>
          </p:cNvSpPr>
          <p:nvPr>
            <p:ph type="title"/>
          </p:nvPr>
        </p:nvSpPr>
        <p:spPr>
          <a:xfrm>
            <a:off x="1842247" y="241905"/>
            <a:ext cx="8507506" cy="1325563"/>
          </a:xfrm>
        </p:spPr>
        <p:txBody>
          <a:bodyPr>
            <a:normAutofit/>
          </a:bodyPr>
          <a:lstStyle/>
          <a:p>
            <a:r>
              <a:rPr lang="en-US" sz="4000" b="1" dirty="0">
                <a:solidFill>
                  <a:srgbClr val="002060"/>
                </a:solidFill>
                <a:latin typeface="Aptos"/>
              </a:rPr>
              <a:t>Theory of Planned Behaviour (TPB)</a:t>
            </a:r>
          </a:p>
        </p:txBody>
      </p:sp>
      <p:pic>
        <p:nvPicPr>
          <p:cNvPr id="5" name="Content Placeholder 3" descr="A blue text on a blue background&#10;&#10;Description automatically generated">
            <a:extLst>
              <a:ext uri="{FF2B5EF4-FFF2-40B4-BE49-F238E27FC236}">
                <a16:creationId xmlns:a16="http://schemas.microsoft.com/office/drawing/2014/main" id="{13AAA3D7-3B48-B341-DBDC-B656D694C11F}"/>
              </a:ext>
            </a:extLst>
          </p:cNvPr>
          <p:cNvPicPr>
            <a:picLocks noChangeAspect="1"/>
          </p:cNvPicPr>
          <p:nvPr/>
        </p:nvPicPr>
        <p:blipFill>
          <a:blip r:embed="rId3"/>
          <a:stretch>
            <a:fillRect/>
          </a:stretch>
        </p:blipFill>
        <p:spPr>
          <a:xfrm>
            <a:off x="3629" y="5723140"/>
            <a:ext cx="12184742" cy="1137380"/>
          </a:xfrm>
          <a:prstGeom prst="rect">
            <a:avLst/>
          </a:prstGeom>
        </p:spPr>
      </p:pic>
      <p:pic>
        <p:nvPicPr>
          <p:cNvPr id="6" name="Picture 5" descr="Theory of Planned Behavior - an overview | ScienceDirect Topics">
            <a:extLst>
              <a:ext uri="{FF2B5EF4-FFF2-40B4-BE49-F238E27FC236}">
                <a16:creationId xmlns:a16="http://schemas.microsoft.com/office/drawing/2014/main" id="{D0843D8E-2AE9-FCBD-1437-08B13E31CC9E}"/>
              </a:ext>
            </a:extLst>
          </p:cNvPr>
          <p:cNvPicPr>
            <a:picLocks noChangeAspect="1"/>
          </p:cNvPicPr>
          <p:nvPr/>
        </p:nvPicPr>
        <p:blipFill>
          <a:blip r:embed="rId4"/>
          <a:stretch>
            <a:fillRect/>
          </a:stretch>
        </p:blipFill>
        <p:spPr>
          <a:xfrm>
            <a:off x="300251" y="1715826"/>
            <a:ext cx="11887197" cy="3301243"/>
          </a:xfrm>
          <a:prstGeom prst="rect">
            <a:avLst/>
          </a:prstGeom>
        </p:spPr>
      </p:pic>
      <p:sp>
        <p:nvSpPr>
          <p:cNvPr id="3" name="TextBox 2">
            <a:extLst>
              <a:ext uri="{FF2B5EF4-FFF2-40B4-BE49-F238E27FC236}">
                <a16:creationId xmlns:a16="http://schemas.microsoft.com/office/drawing/2014/main" id="{F0F79331-AE85-2E87-5DF4-7567DCDE85D2}"/>
              </a:ext>
            </a:extLst>
          </p:cNvPr>
          <p:cNvSpPr txBox="1"/>
          <p:nvPr/>
        </p:nvSpPr>
        <p:spPr>
          <a:xfrm>
            <a:off x="9966037" y="5174672"/>
            <a:ext cx="27432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t>(Fossos, 2019)</a:t>
            </a:r>
            <a:endParaRPr lang="en-US" sz="3200"/>
          </a:p>
        </p:txBody>
      </p:sp>
    </p:spTree>
    <p:extLst>
      <p:ext uri="{BB962C8B-B14F-4D97-AF65-F5344CB8AC3E}">
        <p14:creationId xmlns:p14="http://schemas.microsoft.com/office/powerpoint/2010/main" val="20832868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8E3AD0-72E9-8288-4E9C-A2565C0330A4}"/>
              </a:ext>
            </a:extLst>
          </p:cNvPr>
          <p:cNvSpPr>
            <a:spLocks noGrp="1"/>
          </p:cNvSpPr>
          <p:nvPr>
            <p:ph type="title"/>
          </p:nvPr>
        </p:nvSpPr>
        <p:spPr/>
        <p:txBody>
          <a:bodyPr/>
          <a:lstStyle/>
          <a:p>
            <a:r>
              <a:rPr lang="en-GB" dirty="0"/>
              <a:t>Explanation and Example</a:t>
            </a:r>
          </a:p>
        </p:txBody>
      </p:sp>
      <p:sp>
        <p:nvSpPr>
          <p:cNvPr id="3" name="Content Placeholder 2">
            <a:extLst>
              <a:ext uri="{FF2B5EF4-FFF2-40B4-BE49-F238E27FC236}">
                <a16:creationId xmlns:a16="http://schemas.microsoft.com/office/drawing/2014/main" id="{A4342760-CB90-44F2-AE78-53C3EBB56135}"/>
              </a:ext>
            </a:extLst>
          </p:cNvPr>
          <p:cNvSpPr>
            <a:spLocks noGrp="1"/>
          </p:cNvSpPr>
          <p:nvPr>
            <p:ph idx="1"/>
          </p:nvPr>
        </p:nvSpPr>
        <p:spPr/>
        <p:txBody>
          <a:bodyPr>
            <a:normAutofit fontScale="77500" lnSpcReduction="20000"/>
          </a:bodyPr>
          <a:lstStyle/>
          <a:p>
            <a:r>
              <a:rPr lang="en-GB" dirty="0"/>
              <a:t>This model focuses on </a:t>
            </a:r>
            <a:r>
              <a:rPr lang="en-GB" b="1" dirty="0"/>
              <a:t>intentions</a:t>
            </a:r>
            <a:r>
              <a:rPr lang="en-GB" dirty="0"/>
              <a:t> - what people plan to do. It asks:</a:t>
            </a:r>
          </a:p>
          <a:p>
            <a:r>
              <a:rPr lang="en-GB" i="1" dirty="0"/>
              <a:t>Do I think this behaviour is good or bad?</a:t>
            </a:r>
            <a:r>
              <a:rPr lang="en-GB" dirty="0"/>
              <a:t> (Attitude)</a:t>
            </a:r>
          </a:p>
          <a:p>
            <a:r>
              <a:rPr lang="en-GB" i="1" dirty="0"/>
              <a:t>Do others expect me to do it?</a:t>
            </a:r>
            <a:r>
              <a:rPr lang="en-GB" dirty="0"/>
              <a:t> (Subjective norms)</a:t>
            </a:r>
          </a:p>
          <a:p>
            <a:r>
              <a:rPr lang="en-GB" i="1" dirty="0"/>
              <a:t>Can I actually do it?</a:t>
            </a:r>
            <a:r>
              <a:rPr lang="en-GB" dirty="0"/>
              <a:t> (Perceived behavioural control)</a:t>
            </a:r>
          </a:p>
          <a:p>
            <a:r>
              <a:rPr lang="en-GB" dirty="0"/>
              <a:t>If someone:</a:t>
            </a:r>
          </a:p>
          <a:p>
            <a:r>
              <a:rPr lang="en-GB" dirty="0"/>
              <a:t>Thinks the behaviour is good (</a:t>
            </a:r>
            <a:r>
              <a:rPr lang="en-GB" b="1" dirty="0"/>
              <a:t>attitude</a:t>
            </a:r>
            <a:r>
              <a:rPr lang="en-GB" dirty="0"/>
              <a:t>),</a:t>
            </a:r>
          </a:p>
          <a:p>
            <a:r>
              <a:rPr lang="en-GB" dirty="0"/>
              <a:t>Feels others support it (</a:t>
            </a:r>
            <a:r>
              <a:rPr lang="en-GB" b="1" dirty="0"/>
              <a:t>subjective norms</a:t>
            </a:r>
            <a:r>
              <a:rPr lang="en-GB" dirty="0"/>
              <a:t>),</a:t>
            </a:r>
          </a:p>
          <a:p>
            <a:r>
              <a:rPr lang="en-GB" dirty="0"/>
              <a:t>And believes they can do it (</a:t>
            </a:r>
            <a:r>
              <a:rPr lang="en-GB" b="1" dirty="0"/>
              <a:t>control</a:t>
            </a:r>
            <a:r>
              <a:rPr lang="en-GB" dirty="0"/>
              <a:t>),</a:t>
            </a:r>
          </a:p>
          <a:p>
            <a:r>
              <a:rPr lang="en-GB" dirty="0"/>
              <a:t>They’re more likely to </a:t>
            </a:r>
            <a:r>
              <a:rPr lang="en-GB" b="1" dirty="0"/>
              <a:t>intend</a:t>
            </a:r>
            <a:r>
              <a:rPr lang="en-GB" dirty="0"/>
              <a:t> to do it — and then actually </a:t>
            </a:r>
            <a:r>
              <a:rPr lang="en-GB" b="1" dirty="0"/>
              <a:t>do</a:t>
            </a:r>
            <a:r>
              <a:rPr lang="en-GB" dirty="0"/>
              <a:t> it.</a:t>
            </a:r>
          </a:p>
          <a:p>
            <a:pPr marL="0" indent="0">
              <a:buNone/>
            </a:pPr>
            <a:endParaRPr lang="en-GB" dirty="0"/>
          </a:p>
          <a:p>
            <a:pPr marL="0" indent="0">
              <a:buNone/>
            </a:pPr>
            <a:r>
              <a:rPr lang="en-GB" dirty="0"/>
              <a:t>Someone might intend to start exercising because they believe it’s healthy, their friends support it, and they feel they have time and access to a gym.</a:t>
            </a:r>
          </a:p>
          <a:p>
            <a:endParaRPr lang="en-GB" dirty="0"/>
          </a:p>
        </p:txBody>
      </p:sp>
    </p:spTree>
    <p:extLst>
      <p:ext uri="{BB962C8B-B14F-4D97-AF65-F5344CB8AC3E}">
        <p14:creationId xmlns:p14="http://schemas.microsoft.com/office/powerpoint/2010/main" val="41605242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D0DA49-0BCB-F75A-CB24-CF8590AA290B}"/>
              </a:ext>
            </a:extLst>
          </p:cNvPr>
          <p:cNvSpPr>
            <a:spLocks noGrp="1"/>
          </p:cNvSpPr>
          <p:nvPr>
            <p:ph type="title"/>
          </p:nvPr>
        </p:nvSpPr>
        <p:spPr>
          <a:xfrm>
            <a:off x="349155" y="1185"/>
            <a:ext cx="10515600" cy="1325563"/>
          </a:xfrm>
        </p:spPr>
        <p:txBody>
          <a:bodyPr>
            <a:normAutofit/>
          </a:bodyPr>
          <a:lstStyle/>
          <a:p>
            <a:pPr algn="ctr"/>
            <a:r>
              <a:rPr lang="en-US" sz="4000" b="1" dirty="0">
                <a:solidFill>
                  <a:srgbClr val="002060"/>
                </a:solidFill>
                <a:latin typeface="Aptos"/>
              </a:rPr>
              <a:t>Social Cognitive Theory (SCT)</a:t>
            </a:r>
          </a:p>
        </p:txBody>
      </p:sp>
      <p:pic>
        <p:nvPicPr>
          <p:cNvPr id="5" name="Content Placeholder 3" descr="A blue text on a blue background&#10;&#10;Description automatically generated">
            <a:extLst>
              <a:ext uri="{FF2B5EF4-FFF2-40B4-BE49-F238E27FC236}">
                <a16:creationId xmlns:a16="http://schemas.microsoft.com/office/drawing/2014/main" id="{13AAA3D7-3B48-B341-DBDC-B656D694C11F}"/>
              </a:ext>
            </a:extLst>
          </p:cNvPr>
          <p:cNvPicPr>
            <a:picLocks noChangeAspect="1"/>
          </p:cNvPicPr>
          <p:nvPr/>
        </p:nvPicPr>
        <p:blipFill>
          <a:blip r:embed="rId3"/>
          <a:stretch>
            <a:fillRect/>
          </a:stretch>
        </p:blipFill>
        <p:spPr>
          <a:xfrm>
            <a:off x="3629" y="5723140"/>
            <a:ext cx="12184742" cy="1137380"/>
          </a:xfrm>
          <a:prstGeom prst="rect">
            <a:avLst/>
          </a:prstGeom>
        </p:spPr>
      </p:pic>
      <p:pic>
        <p:nvPicPr>
          <p:cNvPr id="3" name="Picture 2">
            <a:extLst>
              <a:ext uri="{FF2B5EF4-FFF2-40B4-BE49-F238E27FC236}">
                <a16:creationId xmlns:a16="http://schemas.microsoft.com/office/drawing/2014/main" id="{32FE82A3-548F-3100-0D56-C8863450A371}"/>
              </a:ext>
            </a:extLst>
          </p:cNvPr>
          <p:cNvPicPr>
            <a:picLocks noChangeAspect="1"/>
          </p:cNvPicPr>
          <p:nvPr/>
        </p:nvPicPr>
        <p:blipFill>
          <a:blip r:embed="rId4"/>
          <a:srcRect t="5404" b="4324"/>
          <a:stretch/>
        </p:blipFill>
        <p:spPr>
          <a:xfrm>
            <a:off x="1776931" y="1046505"/>
            <a:ext cx="7660047" cy="4462863"/>
          </a:xfrm>
          <a:prstGeom prst="rect">
            <a:avLst/>
          </a:prstGeom>
        </p:spPr>
      </p:pic>
      <p:sp>
        <p:nvSpPr>
          <p:cNvPr id="4" name="TextBox 3">
            <a:extLst>
              <a:ext uri="{FF2B5EF4-FFF2-40B4-BE49-F238E27FC236}">
                <a16:creationId xmlns:a16="http://schemas.microsoft.com/office/drawing/2014/main" id="{191B05E7-C431-815C-7401-89B045B2F771}"/>
              </a:ext>
            </a:extLst>
          </p:cNvPr>
          <p:cNvSpPr txBox="1"/>
          <p:nvPr/>
        </p:nvSpPr>
        <p:spPr>
          <a:xfrm>
            <a:off x="10243127" y="5140036"/>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Aptos"/>
                <a:cs typeface="Times New Roman"/>
              </a:rPr>
              <a:t>(Nickerson, 2024)</a:t>
            </a:r>
            <a:endParaRPr lang="en-US" sz="1600" dirty="0">
              <a:latin typeface="Aptos"/>
            </a:endParaRPr>
          </a:p>
        </p:txBody>
      </p:sp>
    </p:spTree>
    <p:extLst>
      <p:ext uri="{BB962C8B-B14F-4D97-AF65-F5344CB8AC3E}">
        <p14:creationId xmlns:p14="http://schemas.microsoft.com/office/powerpoint/2010/main" val="16449064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8BCD53-D627-FC07-E04E-E2B1D1C00845}"/>
              </a:ext>
            </a:extLst>
          </p:cNvPr>
          <p:cNvSpPr>
            <a:spLocks noGrp="1"/>
          </p:cNvSpPr>
          <p:nvPr>
            <p:ph type="title"/>
          </p:nvPr>
        </p:nvSpPr>
        <p:spPr>
          <a:xfrm>
            <a:off x="5596501" y="489508"/>
            <a:ext cx="5754896" cy="1667569"/>
          </a:xfrm>
        </p:spPr>
        <p:txBody>
          <a:bodyPr anchor="b">
            <a:normAutofit/>
          </a:bodyPr>
          <a:lstStyle/>
          <a:p>
            <a:r>
              <a:rPr lang="en-GB" sz="4000"/>
              <a:t>Explanation and Example</a:t>
            </a:r>
          </a:p>
        </p:txBody>
      </p:sp>
      <p:pic>
        <p:nvPicPr>
          <p:cNvPr id="2050" name="Picture 2" descr="Sweetened Sugar Beverages – San Benito ...">
            <a:extLst>
              <a:ext uri="{FF2B5EF4-FFF2-40B4-BE49-F238E27FC236}">
                <a16:creationId xmlns:a16="http://schemas.microsoft.com/office/drawing/2014/main" id="{4076B562-71E7-5CE6-7C73-6956FC201DE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068130" y="1982951"/>
            <a:ext cx="3876165" cy="2460402"/>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50B8C017-26C1-1E6F-4C0F-4EAB375014A4}"/>
              </a:ext>
            </a:extLst>
          </p:cNvPr>
          <p:cNvSpPr>
            <a:spLocks noGrp="1"/>
          </p:cNvSpPr>
          <p:nvPr>
            <p:ph idx="1"/>
          </p:nvPr>
        </p:nvSpPr>
        <p:spPr>
          <a:xfrm>
            <a:off x="5596502" y="2405894"/>
            <a:ext cx="5754896" cy="3197464"/>
          </a:xfrm>
        </p:spPr>
        <p:txBody>
          <a:bodyPr anchor="t">
            <a:normAutofit/>
          </a:bodyPr>
          <a:lstStyle/>
          <a:p>
            <a:pPr marL="0" indent="0">
              <a:buNone/>
            </a:pPr>
            <a:r>
              <a:rPr lang="en-GB" sz="1700"/>
              <a:t>Explains how people </a:t>
            </a:r>
            <a:r>
              <a:rPr lang="en-GB" sz="1700" b="1"/>
              <a:t>learn and change behaviours</a:t>
            </a:r>
            <a:r>
              <a:rPr lang="en-GB" sz="1700"/>
              <a:t> through interaction with their environment, personal factors, and actions.</a:t>
            </a:r>
          </a:p>
          <a:p>
            <a:pPr marL="0" indent="0">
              <a:buNone/>
            </a:pPr>
            <a:r>
              <a:rPr lang="en-GB" sz="1700"/>
              <a:t>A health promotion activity to reduce sugary drink consumption might:</a:t>
            </a:r>
          </a:p>
          <a:p>
            <a:r>
              <a:rPr lang="en-GB" sz="1700"/>
              <a:t>Show peers choosing water (observational learning)</a:t>
            </a:r>
          </a:p>
          <a:p>
            <a:r>
              <a:rPr lang="en-GB" sz="1700"/>
              <a:t>Teach how to read labels and make choices (self-efficacy)</a:t>
            </a:r>
          </a:p>
          <a:p>
            <a:r>
              <a:rPr lang="en-GB" sz="1700"/>
              <a:t>Explain health benefits of cutting sugar (outcome expectations)</a:t>
            </a:r>
          </a:p>
          <a:p>
            <a:r>
              <a:rPr lang="en-GB" sz="1700"/>
              <a:t>Use social media praise or incentives (reinforcement)</a:t>
            </a:r>
          </a:p>
          <a:p>
            <a:endParaRPr lang="en-GB" sz="1700"/>
          </a:p>
        </p:txBody>
      </p:sp>
      <p:sp>
        <p:nvSpPr>
          <p:cNvPr id="2057" name="Rectangle 2056">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90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9" name="Rectangle 2058">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50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465703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908B35-3921-8C2C-6A05-63494E94355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E5BE17E-1B70-3828-6749-89695DCE8710}"/>
              </a:ext>
            </a:extLst>
          </p:cNvPr>
          <p:cNvSpPr>
            <a:spLocks noGrp="1"/>
          </p:cNvSpPr>
          <p:nvPr>
            <p:ph type="title"/>
          </p:nvPr>
        </p:nvSpPr>
        <p:spPr>
          <a:xfrm>
            <a:off x="1132609" y="1"/>
            <a:ext cx="10370127" cy="1028700"/>
          </a:xfrm>
        </p:spPr>
        <p:txBody>
          <a:bodyPr>
            <a:normAutofit/>
          </a:bodyPr>
          <a:lstStyle/>
          <a:p>
            <a:r>
              <a:rPr lang="en-US" sz="3600" b="1" dirty="0">
                <a:solidFill>
                  <a:srgbClr val="002060"/>
                </a:solidFill>
                <a:latin typeface="Aptos"/>
              </a:rPr>
              <a:t>Relevance to SDG 3- Good Health and Wellbeing</a:t>
            </a:r>
          </a:p>
        </p:txBody>
      </p:sp>
      <p:pic>
        <p:nvPicPr>
          <p:cNvPr id="5" name="Content Placeholder 3" descr="A blue text on a blue background&#10;&#10;Description automatically generated">
            <a:extLst>
              <a:ext uri="{FF2B5EF4-FFF2-40B4-BE49-F238E27FC236}">
                <a16:creationId xmlns:a16="http://schemas.microsoft.com/office/drawing/2014/main" id="{9E13C326-B9AC-B4A2-73DD-12DFD9901DA8}"/>
              </a:ext>
            </a:extLst>
          </p:cNvPr>
          <p:cNvPicPr>
            <a:picLocks noChangeAspect="1"/>
          </p:cNvPicPr>
          <p:nvPr/>
        </p:nvPicPr>
        <p:blipFill>
          <a:blip r:embed="rId3"/>
          <a:stretch>
            <a:fillRect/>
          </a:stretch>
        </p:blipFill>
        <p:spPr>
          <a:xfrm>
            <a:off x="3629" y="5723140"/>
            <a:ext cx="12184742" cy="1137380"/>
          </a:xfrm>
          <a:prstGeom prst="rect">
            <a:avLst/>
          </a:prstGeom>
        </p:spPr>
      </p:pic>
      <p:graphicFrame>
        <p:nvGraphicFramePr>
          <p:cNvPr id="8" name="TextBox 5">
            <a:extLst>
              <a:ext uri="{FF2B5EF4-FFF2-40B4-BE49-F238E27FC236}">
                <a16:creationId xmlns:a16="http://schemas.microsoft.com/office/drawing/2014/main" id="{B23B4E38-408F-569A-CA67-C3420F6AD65B}"/>
              </a:ext>
            </a:extLst>
          </p:cNvPr>
          <p:cNvGraphicFramePr/>
          <p:nvPr>
            <p:extLst>
              <p:ext uri="{D42A27DB-BD31-4B8C-83A1-F6EECF244321}">
                <p14:modId xmlns:p14="http://schemas.microsoft.com/office/powerpoint/2010/main" val="2350623834"/>
              </p:ext>
            </p:extLst>
          </p:nvPr>
        </p:nvGraphicFramePr>
        <p:xfrm>
          <a:off x="176645" y="820271"/>
          <a:ext cx="12015355" cy="487004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61361346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52BEC0E-22F8-46D0-9632-375DB541B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D7EE62-7C46-A50D-ED6E-58D7E7BE04C7}"/>
              </a:ext>
            </a:extLst>
          </p:cNvPr>
          <p:cNvSpPr>
            <a:spLocks noGrp="1"/>
          </p:cNvSpPr>
          <p:nvPr>
            <p:ph type="title"/>
          </p:nvPr>
        </p:nvSpPr>
        <p:spPr>
          <a:xfrm>
            <a:off x="640080" y="329184"/>
            <a:ext cx="6894576" cy="1783080"/>
          </a:xfrm>
        </p:spPr>
        <p:txBody>
          <a:bodyPr vert="horz" lIns="91440" tIns="45720" rIns="91440" bIns="45720" rtlCol="0" anchor="b">
            <a:normAutofit/>
          </a:bodyPr>
          <a:lstStyle/>
          <a:p>
            <a:r>
              <a:rPr lang="en-US" sz="5000" b="1" dirty="0"/>
              <a:t>Examples of Successful Interventions</a:t>
            </a:r>
          </a:p>
        </p:txBody>
      </p:sp>
      <p:sp>
        <p:nvSpPr>
          <p:cNvPr id="12"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4E29095C-E71B-D34E-69EC-FA6735313441}"/>
              </a:ext>
            </a:extLst>
          </p:cNvPr>
          <p:cNvSpPr txBox="1"/>
          <p:nvPr/>
        </p:nvSpPr>
        <p:spPr>
          <a:xfrm>
            <a:off x="0" y="2706624"/>
            <a:ext cx="7747000" cy="3483864"/>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a:lnSpc>
                <a:spcPct val="90000"/>
              </a:lnSpc>
              <a:spcAft>
                <a:spcPts val="600"/>
              </a:spcAft>
            </a:pPr>
            <a:r>
              <a:rPr lang="en-US" sz="2200" b="1" dirty="0"/>
              <a:t>Improved Mental Health</a:t>
            </a:r>
            <a:r>
              <a:rPr lang="en-US" sz="2200" dirty="0"/>
              <a:t>:</a:t>
            </a:r>
          </a:p>
          <a:p>
            <a:pPr marL="285750" indent="-228600">
              <a:lnSpc>
                <a:spcPct val="90000"/>
              </a:lnSpc>
              <a:spcAft>
                <a:spcPts val="600"/>
              </a:spcAft>
              <a:buFont typeface="Arial" panose="020B0604020202020204" pitchFamily="34" charset="0"/>
              <a:buChar char="•"/>
            </a:pPr>
            <a:r>
              <a:rPr lang="en-US" sz="2200" dirty="0"/>
              <a:t>Example: </a:t>
            </a:r>
            <a:r>
              <a:rPr lang="en-US" sz="2200" b="1" dirty="0"/>
              <a:t>The Five Ways to Wellbeing</a:t>
            </a:r>
            <a:r>
              <a:rPr lang="en-US" sz="2200" dirty="0"/>
              <a:t> campaign encourages activities like physical activity, connecting with others, and mindfulness.</a:t>
            </a:r>
          </a:p>
          <a:p>
            <a:pPr marL="285750" indent="-228600">
              <a:lnSpc>
                <a:spcPct val="90000"/>
              </a:lnSpc>
              <a:spcAft>
                <a:spcPts val="600"/>
              </a:spcAft>
              <a:buFont typeface="Arial" panose="020B0604020202020204" pitchFamily="34" charset="0"/>
              <a:buChar char="•"/>
            </a:pPr>
            <a:r>
              <a:rPr lang="en-US" sz="2200" dirty="0"/>
              <a:t>Evidence: Research by </a:t>
            </a:r>
            <a:r>
              <a:rPr lang="en-US" sz="2200" i="1" dirty="0"/>
              <a:t>The Mental Health Foundation</a:t>
            </a:r>
            <a:r>
              <a:rPr lang="en-US" sz="2200" dirty="0"/>
              <a:t> found that engaging with mental health initiatives like this led to improved self-reported mental health and emotional wellbeing.</a:t>
            </a:r>
          </a:p>
          <a:p>
            <a:pPr marL="285750" indent="-228600">
              <a:lnSpc>
                <a:spcPct val="90000"/>
              </a:lnSpc>
              <a:spcAft>
                <a:spcPts val="600"/>
              </a:spcAft>
              <a:buFont typeface="Arial" panose="020B0604020202020204" pitchFamily="34" charset="0"/>
              <a:buChar char="•"/>
            </a:pPr>
            <a:r>
              <a:rPr lang="en-US" sz="2200" dirty="0">
                <a:hlinkClick r:id="rId2"/>
              </a:rPr>
              <a:t>https://neweconomics.org/uploads/files/d80eba95560c09605d_uzm6b1n6a.pdf</a:t>
            </a:r>
            <a:r>
              <a:rPr lang="en-US" sz="2200" dirty="0"/>
              <a:t> </a:t>
            </a:r>
          </a:p>
        </p:txBody>
      </p:sp>
      <p:pic>
        <p:nvPicPr>
          <p:cNvPr id="3" name="Picture 2" descr="Poster: Five Ways to Wellbeing (English) | Mental Health Foundation">
            <a:extLst>
              <a:ext uri="{FF2B5EF4-FFF2-40B4-BE49-F238E27FC236}">
                <a16:creationId xmlns:a16="http://schemas.microsoft.com/office/drawing/2014/main" id="{056A547E-0988-5C8D-1EDE-C88C8B15C1DA}"/>
              </a:ext>
            </a:extLst>
          </p:cNvPr>
          <p:cNvPicPr>
            <a:picLocks noChangeAspect="1"/>
          </p:cNvPicPr>
          <p:nvPr/>
        </p:nvPicPr>
        <p:blipFill>
          <a:blip r:embed="rId3"/>
          <a:stretch>
            <a:fillRect/>
          </a:stretch>
        </p:blipFill>
        <p:spPr>
          <a:xfrm>
            <a:off x="8463856" y="698806"/>
            <a:ext cx="2849044" cy="4026917"/>
          </a:xfrm>
          <a:prstGeom prst="rect">
            <a:avLst/>
          </a:prstGeom>
          <a:ln>
            <a:solidFill>
              <a:schemeClr val="accent1"/>
            </a:solidFill>
          </a:ln>
        </p:spPr>
      </p:pic>
      <p:pic>
        <p:nvPicPr>
          <p:cNvPr id="4" name="Content Placeholder 3" descr="A blue text on a blue background&#10;&#10;Description automatically generated">
            <a:extLst>
              <a:ext uri="{FF2B5EF4-FFF2-40B4-BE49-F238E27FC236}">
                <a16:creationId xmlns:a16="http://schemas.microsoft.com/office/drawing/2014/main" id="{2D0F590B-503E-6B1A-2AD3-8E8F390FE8C2}"/>
              </a:ext>
            </a:extLst>
          </p:cNvPr>
          <p:cNvPicPr>
            <a:picLocks noGrp="1" noChangeAspect="1"/>
          </p:cNvPicPr>
          <p:nvPr>
            <p:ph idx="1"/>
          </p:nvPr>
        </p:nvPicPr>
        <p:blipFill>
          <a:blip r:embed="rId4"/>
          <a:stretch>
            <a:fillRect/>
          </a:stretch>
        </p:blipFill>
        <p:spPr>
          <a:xfrm>
            <a:off x="7863840" y="4982517"/>
            <a:ext cx="3995928" cy="369623"/>
          </a:xfrm>
          <a:prstGeom prst="rect">
            <a:avLst/>
          </a:prstGeom>
        </p:spPr>
      </p:pic>
    </p:spTree>
    <p:extLst>
      <p:ext uri="{BB962C8B-B14F-4D97-AF65-F5344CB8AC3E}">
        <p14:creationId xmlns:p14="http://schemas.microsoft.com/office/powerpoint/2010/main" val="163134067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C515C0F-2AA9-4162-3401-FAC70C7D795A}"/>
            </a:ext>
          </a:extLst>
        </p:cNvPr>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52BEC0E-22F8-46D0-9632-375DB541B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AC4AA7-6DF9-904E-04A0-FAA28F5385D2}"/>
              </a:ext>
            </a:extLst>
          </p:cNvPr>
          <p:cNvSpPr>
            <a:spLocks noGrp="1"/>
          </p:cNvSpPr>
          <p:nvPr>
            <p:ph type="title"/>
          </p:nvPr>
        </p:nvSpPr>
        <p:spPr>
          <a:xfrm>
            <a:off x="640080" y="329184"/>
            <a:ext cx="6894576" cy="1783080"/>
          </a:xfrm>
        </p:spPr>
        <p:txBody>
          <a:bodyPr vert="horz" lIns="91440" tIns="45720" rIns="91440" bIns="45720" rtlCol="0" anchor="b">
            <a:normAutofit/>
          </a:bodyPr>
          <a:lstStyle/>
          <a:p>
            <a:r>
              <a:rPr lang="en-US" sz="5000" b="1" dirty="0"/>
              <a:t>Examples of Successful Interventions</a:t>
            </a:r>
          </a:p>
        </p:txBody>
      </p:sp>
      <p:sp>
        <p:nvSpPr>
          <p:cNvPr id="14"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75AE9BEF-B5E4-3F59-49D0-97D8B92ACD84}"/>
              </a:ext>
            </a:extLst>
          </p:cNvPr>
          <p:cNvSpPr txBox="1"/>
          <p:nvPr/>
        </p:nvSpPr>
        <p:spPr>
          <a:xfrm>
            <a:off x="332232" y="2706624"/>
            <a:ext cx="7202424" cy="3483864"/>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a:lnSpc>
                <a:spcPct val="90000"/>
              </a:lnSpc>
              <a:spcAft>
                <a:spcPts val="600"/>
              </a:spcAft>
            </a:pPr>
            <a:r>
              <a:rPr lang="en-US" sz="2200" b="1" dirty="0"/>
              <a:t>Increased Exercise</a:t>
            </a:r>
            <a:r>
              <a:rPr lang="en-US" sz="2200" dirty="0"/>
              <a:t>:</a:t>
            </a:r>
          </a:p>
          <a:p>
            <a:pPr marL="285750" indent="-228600">
              <a:lnSpc>
                <a:spcPct val="90000"/>
              </a:lnSpc>
              <a:spcAft>
                <a:spcPts val="600"/>
              </a:spcAft>
              <a:buFont typeface="Arial" panose="020B0604020202020204" pitchFamily="34" charset="0"/>
              <a:buChar char="•"/>
            </a:pPr>
            <a:r>
              <a:rPr lang="en-US" sz="2200" dirty="0"/>
              <a:t>Example: The </a:t>
            </a:r>
            <a:r>
              <a:rPr lang="en-US" sz="2200" b="1" dirty="0"/>
              <a:t>"This Girl Can" campaign</a:t>
            </a:r>
            <a:r>
              <a:rPr lang="en-US" sz="2200" dirty="0"/>
              <a:t>, which encourages women to engage in physical activity regardless of body shape or size.</a:t>
            </a:r>
          </a:p>
          <a:p>
            <a:pPr marL="285750" indent="-228600">
              <a:lnSpc>
                <a:spcPct val="90000"/>
              </a:lnSpc>
              <a:spcAft>
                <a:spcPts val="600"/>
              </a:spcAft>
              <a:buFont typeface="Arial" panose="020B0604020202020204" pitchFamily="34" charset="0"/>
              <a:buChar char="•"/>
            </a:pPr>
            <a:r>
              <a:rPr lang="en-US" sz="2200" dirty="0"/>
              <a:t>Evidence: Surveys found that 2.8 million women were inspired to start exercising due to the campaign, contributing to a reported increase in physical activity levels.</a:t>
            </a:r>
          </a:p>
          <a:p>
            <a:pPr marL="285750" indent="-228600">
              <a:lnSpc>
                <a:spcPct val="90000"/>
              </a:lnSpc>
              <a:spcAft>
                <a:spcPts val="600"/>
              </a:spcAft>
              <a:buFont typeface="Arial" panose="020B0604020202020204" pitchFamily="34" charset="0"/>
              <a:buChar char="•"/>
            </a:pPr>
            <a:r>
              <a:rPr lang="en-US" sz="2200" dirty="0">
                <a:hlinkClick r:id="rId2"/>
              </a:rPr>
              <a:t>20160112-tgc-this-girl-can-inspiring-millions-of-women-and-girls-to-get-active.pdf</a:t>
            </a:r>
            <a:endParaRPr lang="en-US" sz="2200" dirty="0"/>
          </a:p>
        </p:txBody>
      </p:sp>
      <p:pic>
        <p:nvPicPr>
          <p:cNvPr id="7" name="Picture 6" descr="This Girl Can: campaign launches new ad ...">
            <a:extLst>
              <a:ext uri="{FF2B5EF4-FFF2-40B4-BE49-F238E27FC236}">
                <a16:creationId xmlns:a16="http://schemas.microsoft.com/office/drawing/2014/main" id="{BBF2A88D-3ABE-EDDF-F0B3-4DA233534F1C}"/>
              </a:ext>
            </a:extLst>
          </p:cNvPr>
          <p:cNvPicPr>
            <a:picLocks noChangeAspect="1"/>
          </p:cNvPicPr>
          <p:nvPr/>
        </p:nvPicPr>
        <p:blipFill>
          <a:blip r:embed="rId3"/>
          <a:stretch>
            <a:fillRect/>
          </a:stretch>
        </p:blipFill>
        <p:spPr>
          <a:xfrm>
            <a:off x="8174736" y="1220724"/>
            <a:ext cx="3429969" cy="3429969"/>
          </a:xfrm>
          <a:prstGeom prst="rect">
            <a:avLst/>
          </a:prstGeom>
        </p:spPr>
      </p:pic>
      <p:pic>
        <p:nvPicPr>
          <p:cNvPr id="4" name="Content Placeholder 3" descr="A blue text on a blue background&#10;&#10;Description automatically generated">
            <a:extLst>
              <a:ext uri="{FF2B5EF4-FFF2-40B4-BE49-F238E27FC236}">
                <a16:creationId xmlns:a16="http://schemas.microsoft.com/office/drawing/2014/main" id="{C327DB8D-4C71-808D-BEF3-64238EFF2330}"/>
              </a:ext>
            </a:extLst>
          </p:cNvPr>
          <p:cNvPicPr>
            <a:picLocks noGrp="1" noChangeAspect="1"/>
          </p:cNvPicPr>
          <p:nvPr>
            <p:ph idx="1"/>
          </p:nvPr>
        </p:nvPicPr>
        <p:blipFill>
          <a:blip r:embed="rId4"/>
          <a:stretch>
            <a:fillRect/>
          </a:stretch>
        </p:blipFill>
        <p:spPr>
          <a:xfrm>
            <a:off x="7863840" y="4982517"/>
            <a:ext cx="3995928" cy="369623"/>
          </a:xfrm>
          <a:prstGeom prst="rect">
            <a:avLst/>
          </a:prstGeom>
        </p:spPr>
      </p:pic>
    </p:spTree>
    <p:extLst>
      <p:ext uri="{BB962C8B-B14F-4D97-AF65-F5344CB8AC3E}">
        <p14:creationId xmlns:p14="http://schemas.microsoft.com/office/powerpoint/2010/main" val="95524937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84DF55BE-B4AB-4BA1-BDE1-E9F7FB3F11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D7EE62-7C46-A50D-ED6E-58D7E7BE04C7}"/>
              </a:ext>
            </a:extLst>
          </p:cNvPr>
          <p:cNvSpPr>
            <a:spLocks noGrp="1"/>
          </p:cNvSpPr>
          <p:nvPr>
            <p:ph type="title"/>
          </p:nvPr>
        </p:nvSpPr>
        <p:spPr>
          <a:xfrm>
            <a:off x="365760" y="221280"/>
            <a:ext cx="7008523" cy="2527179"/>
          </a:xfrm>
        </p:spPr>
        <p:txBody>
          <a:bodyPr vert="horz" lIns="91440" tIns="45720" rIns="91440" bIns="45720" rtlCol="0" anchor="ctr">
            <a:normAutofit/>
          </a:bodyPr>
          <a:lstStyle/>
          <a:p>
            <a:r>
              <a:rPr lang="en-US" sz="4800" b="1" dirty="0"/>
              <a:t>Examples of Successful Interventions</a:t>
            </a:r>
          </a:p>
        </p:txBody>
      </p:sp>
      <p:sp>
        <p:nvSpPr>
          <p:cNvPr id="3" name="TextBox 2">
            <a:extLst>
              <a:ext uri="{FF2B5EF4-FFF2-40B4-BE49-F238E27FC236}">
                <a16:creationId xmlns:a16="http://schemas.microsoft.com/office/drawing/2014/main" id="{8A04E7E4-3D46-76AF-06B2-DC08B121F47C}"/>
              </a:ext>
            </a:extLst>
          </p:cNvPr>
          <p:cNvSpPr txBox="1"/>
          <p:nvPr/>
        </p:nvSpPr>
        <p:spPr>
          <a:xfrm>
            <a:off x="365760" y="2409568"/>
            <a:ext cx="6456767" cy="3690551"/>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a:lnSpc>
                <a:spcPct val="90000"/>
              </a:lnSpc>
              <a:spcAft>
                <a:spcPts val="600"/>
              </a:spcAft>
            </a:pPr>
            <a:r>
              <a:rPr lang="en-US" sz="2000" b="1" dirty="0"/>
              <a:t>Financial Savings</a:t>
            </a:r>
            <a:r>
              <a:rPr lang="en-US" sz="2000" dirty="0"/>
              <a:t>:</a:t>
            </a:r>
          </a:p>
          <a:p>
            <a:pPr marL="285750" indent="-228600">
              <a:lnSpc>
                <a:spcPct val="90000"/>
              </a:lnSpc>
              <a:spcAft>
                <a:spcPts val="600"/>
              </a:spcAft>
              <a:buFont typeface="Arial" panose="020B0604020202020204" pitchFamily="34" charset="0"/>
              <a:buChar char="•"/>
            </a:pPr>
            <a:r>
              <a:rPr lang="en-US" sz="2000" dirty="0"/>
              <a:t>Example: </a:t>
            </a:r>
            <a:r>
              <a:rPr lang="en-US" sz="2000" b="1" dirty="0"/>
              <a:t>The Smoke-free NHS</a:t>
            </a:r>
            <a:r>
              <a:rPr lang="en-US" sz="2000" dirty="0"/>
              <a:t> initiative aimed at reducing smoking-related diseases.</a:t>
            </a:r>
          </a:p>
          <a:p>
            <a:pPr marL="285750" indent="-228600">
              <a:lnSpc>
                <a:spcPct val="90000"/>
              </a:lnSpc>
              <a:spcAft>
                <a:spcPts val="600"/>
              </a:spcAft>
              <a:buFont typeface="Arial" panose="020B0604020202020204" pitchFamily="34" charset="0"/>
              <a:buChar char="•"/>
            </a:pPr>
            <a:r>
              <a:rPr lang="en-US" sz="2000" dirty="0"/>
              <a:t>Evidence: A </a:t>
            </a:r>
            <a:r>
              <a:rPr lang="en-US" sz="2000" i="1" dirty="0"/>
              <a:t>Public Health England</a:t>
            </a:r>
            <a:r>
              <a:rPr lang="en-US" sz="2000" dirty="0"/>
              <a:t> study showed that for every £1 spent on smoking cessation programs, the NHS saves £10 in healthcare costs.</a:t>
            </a:r>
          </a:p>
          <a:p>
            <a:pPr marL="285750" indent="-228600">
              <a:lnSpc>
                <a:spcPct val="90000"/>
              </a:lnSpc>
              <a:spcAft>
                <a:spcPts val="600"/>
              </a:spcAft>
              <a:buFont typeface="Arial" panose="020B0604020202020204" pitchFamily="34" charset="0"/>
              <a:buChar char="•"/>
            </a:pPr>
            <a:endParaRPr lang="en-US" sz="2000" dirty="0"/>
          </a:p>
          <a:p>
            <a:pPr marL="285750" indent="-228600">
              <a:lnSpc>
                <a:spcPct val="90000"/>
              </a:lnSpc>
              <a:spcAft>
                <a:spcPts val="600"/>
              </a:spcAft>
              <a:buFont typeface="Arial" panose="020B0604020202020204" pitchFamily="34" charset="0"/>
              <a:buChar char="•"/>
            </a:pPr>
            <a:r>
              <a:rPr lang="en-US" sz="2000" dirty="0">
                <a:hlinkClick r:id="rId2"/>
              </a:rPr>
              <a:t>https://www.gov.uk/government/publications/stoptober-campaign-evaluation</a:t>
            </a:r>
            <a:r>
              <a:rPr lang="en-US" sz="2000" dirty="0"/>
              <a:t> </a:t>
            </a:r>
          </a:p>
        </p:txBody>
      </p:sp>
      <p:pic>
        <p:nvPicPr>
          <p:cNvPr id="4" name="Content Placeholder 3" descr="A blue text on a blue background&#10;&#10;Description automatically generated">
            <a:extLst>
              <a:ext uri="{FF2B5EF4-FFF2-40B4-BE49-F238E27FC236}">
                <a16:creationId xmlns:a16="http://schemas.microsoft.com/office/drawing/2014/main" id="{2D0F590B-503E-6B1A-2AD3-8E8F390FE8C2}"/>
              </a:ext>
            </a:extLst>
          </p:cNvPr>
          <p:cNvPicPr>
            <a:picLocks noGrp="1" noChangeAspect="1"/>
          </p:cNvPicPr>
          <p:nvPr>
            <p:ph idx="1"/>
          </p:nvPr>
        </p:nvPicPr>
        <p:blipFill>
          <a:blip r:embed="rId3"/>
          <a:stretch>
            <a:fillRect/>
          </a:stretch>
        </p:blipFill>
        <p:spPr>
          <a:xfrm>
            <a:off x="7187524" y="1262368"/>
            <a:ext cx="4810874" cy="445005"/>
          </a:xfrm>
          <a:prstGeom prst="rect">
            <a:avLst/>
          </a:prstGeom>
        </p:spPr>
      </p:pic>
      <p:pic>
        <p:nvPicPr>
          <p:cNvPr id="6" name="Picture 5" descr="Take the Stoptober challenge and feel ...">
            <a:extLst>
              <a:ext uri="{FF2B5EF4-FFF2-40B4-BE49-F238E27FC236}">
                <a16:creationId xmlns:a16="http://schemas.microsoft.com/office/drawing/2014/main" id="{0459893B-B807-2667-966A-89886ED48B0B}"/>
              </a:ext>
            </a:extLst>
          </p:cNvPr>
          <p:cNvPicPr>
            <a:picLocks noChangeAspect="1"/>
          </p:cNvPicPr>
          <p:nvPr/>
        </p:nvPicPr>
        <p:blipFill>
          <a:blip r:embed="rId4"/>
          <a:stretch>
            <a:fillRect/>
          </a:stretch>
        </p:blipFill>
        <p:spPr>
          <a:xfrm>
            <a:off x="7657681" y="2457016"/>
            <a:ext cx="3954656" cy="3138616"/>
          </a:xfrm>
          <a:prstGeom prst="rect">
            <a:avLst/>
          </a:prstGeom>
        </p:spPr>
      </p:pic>
    </p:spTree>
    <p:extLst>
      <p:ext uri="{BB962C8B-B14F-4D97-AF65-F5344CB8AC3E}">
        <p14:creationId xmlns:p14="http://schemas.microsoft.com/office/powerpoint/2010/main" val="287129429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88E4C7E-B70E-64F9-1940-77941CE293A1}"/>
            </a:ext>
          </a:extLst>
        </p:cNvPr>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84DF55BE-B4AB-4BA1-BDE1-E9F7FB3F11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C74411-91A4-50B3-8EAC-F544C39D0209}"/>
              </a:ext>
            </a:extLst>
          </p:cNvPr>
          <p:cNvSpPr>
            <a:spLocks noGrp="1"/>
          </p:cNvSpPr>
          <p:nvPr>
            <p:ph type="title"/>
          </p:nvPr>
        </p:nvSpPr>
        <p:spPr>
          <a:xfrm>
            <a:off x="250407" y="0"/>
            <a:ext cx="7346148" cy="2583450"/>
          </a:xfrm>
        </p:spPr>
        <p:txBody>
          <a:bodyPr vert="horz" lIns="91440" tIns="45720" rIns="91440" bIns="45720" rtlCol="0" anchor="ctr">
            <a:normAutofit/>
          </a:bodyPr>
          <a:lstStyle/>
          <a:p>
            <a:r>
              <a:rPr lang="en-US" sz="5400" b="1" dirty="0"/>
              <a:t>Examples of Successful Interventions</a:t>
            </a:r>
          </a:p>
        </p:txBody>
      </p:sp>
      <p:sp>
        <p:nvSpPr>
          <p:cNvPr id="9" name="TextBox 8">
            <a:extLst>
              <a:ext uri="{FF2B5EF4-FFF2-40B4-BE49-F238E27FC236}">
                <a16:creationId xmlns:a16="http://schemas.microsoft.com/office/drawing/2014/main" id="{3AAA7892-A5FB-8A73-F001-E8B408B1F27E}"/>
              </a:ext>
            </a:extLst>
          </p:cNvPr>
          <p:cNvSpPr txBox="1"/>
          <p:nvPr/>
        </p:nvSpPr>
        <p:spPr>
          <a:xfrm>
            <a:off x="250407" y="2157561"/>
            <a:ext cx="7146388" cy="3908854"/>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a:lnSpc>
                <a:spcPct val="90000"/>
              </a:lnSpc>
              <a:spcAft>
                <a:spcPts val="600"/>
              </a:spcAft>
            </a:pPr>
            <a:r>
              <a:rPr lang="en-US" sz="2400" b="1" dirty="0"/>
              <a:t>Improved Wellbeing</a:t>
            </a:r>
          </a:p>
          <a:p>
            <a:pPr marL="285750" indent="-228600">
              <a:lnSpc>
                <a:spcPct val="90000"/>
              </a:lnSpc>
              <a:spcAft>
                <a:spcPts val="600"/>
              </a:spcAft>
              <a:buFont typeface="Arial" panose="020B0604020202020204" pitchFamily="34" charset="0"/>
              <a:buChar char="•"/>
            </a:pPr>
            <a:r>
              <a:rPr lang="en-US" sz="2400" dirty="0"/>
              <a:t>Example: </a:t>
            </a:r>
            <a:r>
              <a:rPr lang="en-US" sz="2400" b="1" dirty="0"/>
              <a:t>The NHS Health Check</a:t>
            </a:r>
            <a:r>
              <a:rPr lang="en-US" sz="2400" dirty="0"/>
              <a:t> program, which monitors the health of adults to prevent diseases such as heart disease and diabetes.</a:t>
            </a:r>
          </a:p>
          <a:p>
            <a:pPr marL="285750" indent="-228600">
              <a:lnSpc>
                <a:spcPct val="90000"/>
              </a:lnSpc>
              <a:spcAft>
                <a:spcPts val="600"/>
              </a:spcAft>
              <a:buFont typeface="Arial" panose="020B0604020202020204" pitchFamily="34" charset="0"/>
              <a:buChar char="•"/>
            </a:pPr>
            <a:r>
              <a:rPr lang="en-US" sz="2400" dirty="0"/>
              <a:t>Evidence: Self-reported wellbeing surveys showed participants in the NHS Health Check program experienced an improved sense of health and vitality after attending.</a:t>
            </a:r>
          </a:p>
          <a:p>
            <a:pPr marL="285750" indent="-228600">
              <a:lnSpc>
                <a:spcPct val="90000"/>
              </a:lnSpc>
              <a:spcAft>
                <a:spcPts val="600"/>
              </a:spcAft>
              <a:buFont typeface="Arial" panose="020B0604020202020204" pitchFamily="34" charset="0"/>
              <a:buChar char="•"/>
            </a:pPr>
            <a:r>
              <a:rPr lang="en-US" sz="2400" dirty="0">
                <a:hlinkClick r:id="rId2"/>
              </a:rPr>
              <a:t>https://www.gov.uk/government/publications/nhs-health-check-programme-review</a:t>
            </a:r>
            <a:r>
              <a:rPr lang="en-US" sz="2400" dirty="0"/>
              <a:t> </a:t>
            </a:r>
          </a:p>
        </p:txBody>
      </p:sp>
      <p:pic>
        <p:nvPicPr>
          <p:cNvPr id="4" name="Content Placeholder 3" descr="A blue text on a blue background&#10;&#10;Description automatically generated">
            <a:extLst>
              <a:ext uri="{FF2B5EF4-FFF2-40B4-BE49-F238E27FC236}">
                <a16:creationId xmlns:a16="http://schemas.microsoft.com/office/drawing/2014/main" id="{18330B73-5E0D-C335-2BD3-F43CE5B78484}"/>
              </a:ext>
            </a:extLst>
          </p:cNvPr>
          <p:cNvPicPr>
            <a:picLocks noGrp="1" noChangeAspect="1"/>
          </p:cNvPicPr>
          <p:nvPr>
            <p:ph idx="1"/>
          </p:nvPr>
        </p:nvPicPr>
        <p:blipFill>
          <a:blip r:embed="rId3"/>
          <a:stretch>
            <a:fillRect/>
          </a:stretch>
        </p:blipFill>
        <p:spPr>
          <a:xfrm>
            <a:off x="7187524" y="1262368"/>
            <a:ext cx="4810874" cy="445005"/>
          </a:xfrm>
          <a:prstGeom prst="rect">
            <a:avLst/>
          </a:prstGeom>
        </p:spPr>
      </p:pic>
      <p:pic>
        <p:nvPicPr>
          <p:cNvPr id="7" name="Picture 6" descr="NHS health checks - Derbyshire County ...">
            <a:extLst>
              <a:ext uri="{FF2B5EF4-FFF2-40B4-BE49-F238E27FC236}">
                <a16:creationId xmlns:a16="http://schemas.microsoft.com/office/drawing/2014/main" id="{1C097911-4D36-E0B6-4A80-0217169222D3}"/>
              </a:ext>
            </a:extLst>
          </p:cNvPr>
          <p:cNvPicPr>
            <a:picLocks noChangeAspect="1"/>
          </p:cNvPicPr>
          <p:nvPr/>
        </p:nvPicPr>
        <p:blipFill>
          <a:blip r:embed="rId4"/>
          <a:stretch>
            <a:fillRect/>
          </a:stretch>
        </p:blipFill>
        <p:spPr>
          <a:xfrm>
            <a:off x="7920111" y="1837246"/>
            <a:ext cx="3430640" cy="4549485"/>
          </a:xfrm>
          <a:prstGeom prst="rect">
            <a:avLst/>
          </a:prstGeom>
        </p:spPr>
      </p:pic>
    </p:spTree>
    <p:extLst>
      <p:ext uri="{BB962C8B-B14F-4D97-AF65-F5344CB8AC3E}">
        <p14:creationId xmlns:p14="http://schemas.microsoft.com/office/powerpoint/2010/main" val="30221310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D7EE62-7C46-A50D-ED6E-58D7E7BE04C7}"/>
              </a:ext>
            </a:extLst>
          </p:cNvPr>
          <p:cNvSpPr>
            <a:spLocks noGrp="1"/>
          </p:cNvSpPr>
          <p:nvPr>
            <p:ph type="title"/>
          </p:nvPr>
        </p:nvSpPr>
        <p:spPr>
          <a:xfrm>
            <a:off x="2295198" y="219393"/>
            <a:ext cx="7599127" cy="1325563"/>
          </a:xfrm>
        </p:spPr>
        <p:txBody>
          <a:bodyPr>
            <a:normAutofit/>
          </a:bodyPr>
          <a:lstStyle/>
          <a:p>
            <a:r>
              <a:rPr lang="en-US" b="1" dirty="0">
                <a:solidFill>
                  <a:srgbClr val="002060"/>
                </a:solidFill>
                <a:latin typeface="+mn-lt"/>
              </a:rPr>
              <a:t>Frameworks for Evaluation</a:t>
            </a:r>
          </a:p>
        </p:txBody>
      </p:sp>
      <p:pic>
        <p:nvPicPr>
          <p:cNvPr id="4" name="Content Placeholder 3" descr="A blue text on a blue background&#10;&#10;Description automatically generated">
            <a:extLst>
              <a:ext uri="{FF2B5EF4-FFF2-40B4-BE49-F238E27FC236}">
                <a16:creationId xmlns:a16="http://schemas.microsoft.com/office/drawing/2014/main" id="{2D0F590B-503E-6B1A-2AD3-8E8F390FE8C2}"/>
              </a:ext>
            </a:extLst>
          </p:cNvPr>
          <p:cNvPicPr>
            <a:picLocks noGrp="1" noChangeAspect="1"/>
          </p:cNvPicPr>
          <p:nvPr>
            <p:ph idx="1"/>
          </p:nvPr>
        </p:nvPicPr>
        <p:blipFill>
          <a:blip r:embed="rId2"/>
          <a:stretch>
            <a:fillRect/>
          </a:stretch>
        </p:blipFill>
        <p:spPr>
          <a:xfrm>
            <a:off x="3629" y="5723140"/>
            <a:ext cx="12184742" cy="1137380"/>
          </a:xfrm>
        </p:spPr>
      </p:pic>
      <p:sp>
        <p:nvSpPr>
          <p:cNvPr id="5" name="TextBox 4">
            <a:extLst>
              <a:ext uri="{FF2B5EF4-FFF2-40B4-BE49-F238E27FC236}">
                <a16:creationId xmlns:a16="http://schemas.microsoft.com/office/drawing/2014/main" id="{BD3A0FA9-F699-471E-6017-9D307A22678B}"/>
              </a:ext>
            </a:extLst>
          </p:cNvPr>
          <p:cNvSpPr txBox="1"/>
          <p:nvPr/>
        </p:nvSpPr>
        <p:spPr>
          <a:xfrm>
            <a:off x="367639" y="1544956"/>
            <a:ext cx="11454244" cy="54476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1600" dirty="0"/>
          </a:p>
          <a:p>
            <a:r>
              <a:rPr lang="en-US" b="1" dirty="0">
                <a:latin typeface="Aptos"/>
              </a:rPr>
              <a:t>What are Logic Models?</a:t>
            </a:r>
          </a:p>
          <a:p>
            <a:endParaRPr lang="en-US" b="1" dirty="0">
              <a:latin typeface="Aptos"/>
            </a:endParaRPr>
          </a:p>
          <a:p>
            <a:r>
              <a:rPr lang="en-US" dirty="0">
                <a:latin typeface="Aptos"/>
              </a:rPr>
              <a:t>A logic model is a visual representation or diagram that shows the relationships between a program's resources, activities, outputs, and desired outcomes. It is used in program planning, evaluation, and communication to clearly articulate how a program or initiative is intended to work and achieve its goals.</a:t>
            </a:r>
          </a:p>
          <a:p>
            <a:endParaRPr lang="en-US" dirty="0">
              <a:latin typeface="Aptos"/>
            </a:endParaRPr>
          </a:p>
          <a:p>
            <a:r>
              <a:rPr lang="en-GB" b="1" dirty="0"/>
              <a:t>Office for Health Improvement and Disparities (OHID)</a:t>
            </a:r>
            <a:endParaRPr lang="en-GB" dirty="0"/>
          </a:p>
          <a:p>
            <a:r>
              <a:rPr lang="en-GB" dirty="0"/>
              <a:t>Provides guidance on creating logic models for evaluating health and wellbeing interventions.</a:t>
            </a:r>
          </a:p>
          <a:p>
            <a:r>
              <a:rPr lang="en-GB" dirty="0"/>
              <a:t>Emphasises their role in representing the </a:t>
            </a:r>
            <a:r>
              <a:rPr lang="en-GB" i="1" dirty="0"/>
              <a:t>theory of change</a:t>
            </a:r>
            <a:r>
              <a:rPr lang="en-GB" dirty="0"/>
              <a:t> and helping practitioners understand how interventions produce outcomes.</a:t>
            </a:r>
          </a:p>
          <a:p>
            <a:r>
              <a:rPr lang="en-GB" dirty="0">
                <a:hlinkClick r:id="rId3"/>
              </a:rPr>
              <a:t>GOV.UK guidance on logic models</a:t>
            </a:r>
            <a:endParaRPr lang="en-US" dirty="0">
              <a:latin typeface="Aptos"/>
            </a:endParaRPr>
          </a:p>
          <a:p>
            <a:endParaRPr lang="en-US" dirty="0">
              <a:latin typeface="Aptos"/>
            </a:endParaRPr>
          </a:p>
          <a:p>
            <a:r>
              <a:rPr lang="en-US" dirty="0">
                <a:latin typeface="Aptos"/>
              </a:rPr>
              <a:t>Access an example of a logic model for the NHS Health Check </a:t>
            </a:r>
            <a:r>
              <a:rPr lang="en-US" dirty="0" err="1">
                <a:latin typeface="Aptos"/>
              </a:rPr>
              <a:t>Programme</a:t>
            </a:r>
            <a:r>
              <a:rPr lang="en-US" dirty="0">
                <a:latin typeface="Aptos"/>
              </a:rPr>
              <a:t> on Moodle</a:t>
            </a:r>
          </a:p>
          <a:p>
            <a:endParaRPr lang="en-US" sz="1400" dirty="0">
              <a:latin typeface="Myriad Pro"/>
            </a:endParaRPr>
          </a:p>
          <a:p>
            <a:endParaRPr lang="en-US" sz="1400" dirty="0"/>
          </a:p>
          <a:p>
            <a:endParaRPr lang="en-US" sz="1400" dirty="0"/>
          </a:p>
          <a:p>
            <a:endParaRPr lang="en-US" sz="1400" dirty="0"/>
          </a:p>
          <a:p>
            <a:endParaRPr lang="en-US" sz="1400" dirty="0"/>
          </a:p>
          <a:p>
            <a:endParaRPr lang="en-US" sz="1400" dirty="0"/>
          </a:p>
          <a:p>
            <a:endParaRPr lang="en-US" sz="1400" dirty="0"/>
          </a:p>
        </p:txBody>
      </p:sp>
    </p:spTree>
    <p:extLst>
      <p:ext uri="{BB962C8B-B14F-4D97-AF65-F5344CB8AC3E}">
        <p14:creationId xmlns:p14="http://schemas.microsoft.com/office/powerpoint/2010/main" val="366291482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389DDC-70DF-FB4F-1919-C7EDA64697F5}"/>
            </a:ext>
          </a:extLst>
        </p:cNvPr>
        <p:cNvGrpSpPr/>
        <p:nvPr/>
      </p:nvGrpSpPr>
      <p:grpSpPr>
        <a:xfrm>
          <a:off x="0" y="0"/>
          <a:ext cx="0" cy="0"/>
          <a:chOff x="0" y="0"/>
          <a:chExt cx="0" cy="0"/>
        </a:xfrm>
      </p:grpSpPr>
      <p:pic>
        <p:nvPicPr>
          <p:cNvPr id="4" name="Content Placeholder 3" descr="A blue text on a blue background&#10;&#10;Description automatically generated">
            <a:extLst>
              <a:ext uri="{FF2B5EF4-FFF2-40B4-BE49-F238E27FC236}">
                <a16:creationId xmlns:a16="http://schemas.microsoft.com/office/drawing/2014/main" id="{79A74365-4945-E8D5-25E7-FF646F66724A}"/>
              </a:ext>
            </a:extLst>
          </p:cNvPr>
          <p:cNvPicPr>
            <a:picLocks noGrp="1" noChangeAspect="1"/>
          </p:cNvPicPr>
          <p:nvPr>
            <p:ph idx="1"/>
          </p:nvPr>
        </p:nvPicPr>
        <p:blipFill>
          <a:blip r:embed="rId3"/>
          <a:stretch>
            <a:fillRect/>
          </a:stretch>
        </p:blipFill>
        <p:spPr>
          <a:xfrm>
            <a:off x="3629" y="5723140"/>
            <a:ext cx="12184742" cy="1137380"/>
          </a:xfrm>
        </p:spPr>
      </p:pic>
      <p:pic>
        <p:nvPicPr>
          <p:cNvPr id="6" name="Online Media 5" title="Exploring Program Logic">
            <a:hlinkClick r:id="" action="ppaction://media"/>
            <a:extLst>
              <a:ext uri="{FF2B5EF4-FFF2-40B4-BE49-F238E27FC236}">
                <a16:creationId xmlns:a16="http://schemas.microsoft.com/office/drawing/2014/main" id="{6732B329-9103-E0A2-C756-4A2FD9C73FD9}"/>
              </a:ext>
            </a:extLst>
          </p:cNvPr>
          <p:cNvPicPr>
            <a:picLocks noRot="1" noChangeAspect="1"/>
          </p:cNvPicPr>
          <p:nvPr>
            <a:videoFile r:link="rId1"/>
          </p:nvPr>
        </p:nvPicPr>
        <p:blipFill>
          <a:blip r:embed="rId4"/>
          <a:stretch>
            <a:fillRect/>
          </a:stretch>
        </p:blipFill>
        <p:spPr>
          <a:xfrm>
            <a:off x="1505320" y="194952"/>
            <a:ext cx="9182287" cy="5321961"/>
          </a:xfrm>
          <a:prstGeom prst="rect">
            <a:avLst/>
          </a:prstGeom>
        </p:spPr>
      </p:pic>
    </p:spTree>
    <p:extLst>
      <p:ext uri="{BB962C8B-B14F-4D97-AF65-F5344CB8AC3E}">
        <p14:creationId xmlns:p14="http://schemas.microsoft.com/office/powerpoint/2010/main" val="358729723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D7EE62-7C46-A50D-ED6E-58D7E7BE04C7}"/>
              </a:ext>
            </a:extLst>
          </p:cNvPr>
          <p:cNvSpPr>
            <a:spLocks noGrp="1"/>
          </p:cNvSpPr>
          <p:nvPr>
            <p:ph type="title"/>
          </p:nvPr>
        </p:nvSpPr>
        <p:spPr>
          <a:xfrm>
            <a:off x="2614211" y="163424"/>
            <a:ext cx="6963577" cy="1325563"/>
          </a:xfrm>
        </p:spPr>
        <p:txBody>
          <a:bodyPr>
            <a:normAutofit/>
          </a:bodyPr>
          <a:lstStyle/>
          <a:p>
            <a:r>
              <a:rPr lang="en-US" b="1" dirty="0">
                <a:solidFill>
                  <a:srgbClr val="002060"/>
                </a:solidFill>
              </a:rPr>
              <a:t>Frameworks for Evaluation</a:t>
            </a:r>
          </a:p>
        </p:txBody>
      </p:sp>
      <p:pic>
        <p:nvPicPr>
          <p:cNvPr id="4" name="Content Placeholder 3" descr="A blue text on a blue background&#10;&#10;Description automatically generated">
            <a:extLst>
              <a:ext uri="{FF2B5EF4-FFF2-40B4-BE49-F238E27FC236}">
                <a16:creationId xmlns:a16="http://schemas.microsoft.com/office/drawing/2014/main" id="{2D0F590B-503E-6B1A-2AD3-8E8F390FE8C2}"/>
              </a:ext>
            </a:extLst>
          </p:cNvPr>
          <p:cNvPicPr>
            <a:picLocks noGrp="1" noChangeAspect="1"/>
          </p:cNvPicPr>
          <p:nvPr>
            <p:ph idx="1"/>
          </p:nvPr>
        </p:nvPicPr>
        <p:blipFill>
          <a:blip r:embed="rId2"/>
          <a:stretch>
            <a:fillRect/>
          </a:stretch>
        </p:blipFill>
        <p:spPr>
          <a:xfrm>
            <a:off x="3629" y="5723140"/>
            <a:ext cx="12184742" cy="1137380"/>
          </a:xfrm>
        </p:spPr>
      </p:pic>
      <p:sp>
        <p:nvSpPr>
          <p:cNvPr id="5" name="TextBox 4">
            <a:extLst>
              <a:ext uri="{FF2B5EF4-FFF2-40B4-BE49-F238E27FC236}">
                <a16:creationId xmlns:a16="http://schemas.microsoft.com/office/drawing/2014/main" id="{851E0AF6-5B21-1CDE-C4BF-2EBDE5A7F7E8}"/>
              </a:ext>
            </a:extLst>
          </p:cNvPr>
          <p:cNvSpPr txBox="1"/>
          <p:nvPr/>
        </p:nvSpPr>
        <p:spPr>
          <a:xfrm>
            <a:off x="175297" y="1488987"/>
            <a:ext cx="11841406" cy="36625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2000" b="1" dirty="0">
                <a:solidFill>
                  <a:srgbClr val="002060"/>
                </a:solidFill>
              </a:rPr>
              <a:t>Quantitative Approaches:</a:t>
            </a:r>
          </a:p>
          <a:p>
            <a:pPr marL="742950" lvl="1" indent="-285750">
              <a:buFont typeface="Arial"/>
              <a:buChar char="•"/>
            </a:pPr>
            <a:r>
              <a:rPr lang="en-US" sz="2000" dirty="0"/>
              <a:t>Health indicators (e.g., BMI, smoking rates).</a:t>
            </a:r>
          </a:p>
          <a:p>
            <a:pPr marL="742950" lvl="1" indent="-285750">
              <a:buFont typeface="Arial"/>
              <a:buChar char="•"/>
            </a:pPr>
            <a:r>
              <a:rPr lang="en-US" sz="2000" dirty="0"/>
              <a:t>Use of statistics and secondary data (e.g., NHS reports).</a:t>
            </a:r>
          </a:p>
          <a:p>
            <a:pPr marL="285750" indent="-285750">
              <a:buFont typeface="Arial"/>
              <a:buChar char="•"/>
            </a:pPr>
            <a:r>
              <a:rPr lang="en-US" sz="2000" b="1" dirty="0">
                <a:solidFill>
                  <a:srgbClr val="002060"/>
                </a:solidFill>
              </a:rPr>
              <a:t>Qualitative Approaches:</a:t>
            </a:r>
          </a:p>
          <a:p>
            <a:pPr marL="742950" lvl="1" indent="-285750">
              <a:buFont typeface="Arial"/>
              <a:buChar char="•"/>
            </a:pPr>
            <a:r>
              <a:rPr lang="en-US" sz="2000" dirty="0"/>
              <a:t>Interviews, focus groups, case studies, observations.</a:t>
            </a:r>
          </a:p>
          <a:p>
            <a:pPr marL="742950" lvl="1" indent="-285750">
              <a:buFont typeface="Arial"/>
              <a:buChar char="•"/>
            </a:pPr>
            <a:r>
              <a:rPr lang="en-US" sz="2000" dirty="0"/>
              <a:t>Citizen experiences and testimonials.</a:t>
            </a:r>
          </a:p>
          <a:p>
            <a:pPr marL="742950" lvl="1" indent="-285750">
              <a:buFont typeface="Arial"/>
              <a:buChar char="•"/>
            </a:pPr>
            <a:endParaRPr lang="en-US" sz="2000" dirty="0"/>
          </a:p>
          <a:p>
            <a:pPr marL="742950" lvl="1" indent="-285750">
              <a:buFont typeface="Arial"/>
              <a:buChar char="•"/>
            </a:pPr>
            <a:r>
              <a:rPr lang="en-US" sz="2000" dirty="0"/>
              <a:t>Take a look at what the</a:t>
            </a:r>
            <a:r>
              <a:rPr lang="en-US" sz="2000" b="1" dirty="0"/>
              <a:t> </a:t>
            </a:r>
            <a:r>
              <a:rPr lang="en-US" sz="2000" b="1" dirty="0">
                <a:ea typeface="+mn-lt"/>
                <a:cs typeface="+mn-lt"/>
                <a:hlinkClick r:id="rId3">
                  <a:extLst>
                    <a:ext uri="{A12FA001-AC4F-418D-AE19-62706E023703}">
                      <ahyp:hlinkClr xmlns:ahyp="http://schemas.microsoft.com/office/drawing/2018/hyperlinkcolor" val="tx"/>
                    </a:ext>
                  </a:extLst>
                </a:hlinkClick>
              </a:rPr>
              <a:t>Office for Health Improvement and Disparities</a:t>
            </a:r>
            <a:r>
              <a:rPr lang="en-US" sz="2000" dirty="0">
                <a:ea typeface="+mn-lt"/>
                <a:cs typeface="+mn-lt"/>
              </a:rPr>
              <a:t> says about how to successfully evaluate a public health initiative</a:t>
            </a:r>
            <a:endParaRPr lang="en-US" sz="2000" dirty="0"/>
          </a:p>
          <a:p>
            <a:pPr marL="742950" lvl="1" indent="-285750">
              <a:buFont typeface="Arial"/>
              <a:buChar char="•"/>
            </a:pPr>
            <a:endParaRPr lang="en-US" sz="2000" u="sng" dirty="0"/>
          </a:p>
          <a:p>
            <a:pPr marL="742950" lvl="1" indent="-285750">
              <a:buFont typeface="Arial"/>
              <a:buChar char="•"/>
            </a:pPr>
            <a:r>
              <a:rPr lang="en-US" sz="2000" b="1" u="sng" dirty="0">
                <a:highlight>
                  <a:srgbClr val="FFFF00"/>
                </a:highlight>
              </a:rPr>
              <a:t>Write a 300 word overview of the key steps involved in evaluation using the link provided</a:t>
            </a:r>
          </a:p>
          <a:p>
            <a:endParaRPr lang="en-US" sz="1200" dirty="0"/>
          </a:p>
        </p:txBody>
      </p:sp>
      <p:sp>
        <p:nvSpPr>
          <p:cNvPr id="8" name="TextBox 7">
            <a:extLst>
              <a:ext uri="{FF2B5EF4-FFF2-40B4-BE49-F238E27FC236}">
                <a16:creationId xmlns:a16="http://schemas.microsoft.com/office/drawing/2014/main" id="{A6F6094F-2B6B-206A-A97B-33F8700A1B18}"/>
              </a:ext>
            </a:extLst>
          </p:cNvPr>
          <p:cNvSpPr txBox="1"/>
          <p:nvPr/>
        </p:nvSpPr>
        <p:spPr>
          <a:xfrm>
            <a:off x="1722144" y="5151528"/>
            <a:ext cx="9301456"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hlinkClick r:id="rId4"/>
              </a:rPr>
              <a:t>Planning an evaluation: evaluation in health and wellbeing - GOV.UK</a:t>
            </a:r>
            <a:endParaRPr lang="en-US" sz="2400" dirty="0"/>
          </a:p>
        </p:txBody>
      </p:sp>
    </p:spTree>
    <p:extLst>
      <p:ext uri="{BB962C8B-B14F-4D97-AF65-F5344CB8AC3E}">
        <p14:creationId xmlns:p14="http://schemas.microsoft.com/office/powerpoint/2010/main" val="32080969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D7EE62-7C46-A50D-ED6E-58D7E7BE04C7}"/>
              </a:ext>
            </a:extLst>
          </p:cNvPr>
          <p:cNvSpPr>
            <a:spLocks noGrp="1"/>
          </p:cNvSpPr>
          <p:nvPr>
            <p:ph type="title"/>
          </p:nvPr>
        </p:nvSpPr>
        <p:spPr>
          <a:xfrm>
            <a:off x="2206570" y="365125"/>
            <a:ext cx="7708469" cy="1325563"/>
          </a:xfrm>
        </p:spPr>
        <p:txBody>
          <a:bodyPr>
            <a:normAutofit/>
          </a:bodyPr>
          <a:lstStyle/>
          <a:p>
            <a:r>
              <a:rPr lang="en-US" b="1" dirty="0">
                <a:solidFill>
                  <a:srgbClr val="002060"/>
                </a:solidFill>
              </a:rPr>
              <a:t>Frameworks for Evaluation</a:t>
            </a:r>
          </a:p>
        </p:txBody>
      </p:sp>
      <p:pic>
        <p:nvPicPr>
          <p:cNvPr id="4" name="Content Placeholder 3" descr="A blue text on a blue background&#10;&#10;Description automatically generated">
            <a:extLst>
              <a:ext uri="{FF2B5EF4-FFF2-40B4-BE49-F238E27FC236}">
                <a16:creationId xmlns:a16="http://schemas.microsoft.com/office/drawing/2014/main" id="{2D0F590B-503E-6B1A-2AD3-8E8F390FE8C2}"/>
              </a:ext>
            </a:extLst>
          </p:cNvPr>
          <p:cNvPicPr>
            <a:picLocks noGrp="1" noChangeAspect="1"/>
          </p:cNvPicPr>
          <p:nvPr>
            <p:ph idx="1"/>
          </p:nvPr>
        </p:nvPicPr>
        <p:blipFill>
          <a:blip r:embed="rId2"/>
          <a:stretch>
            <a:fillRect/>
          </a:stretch>
        </p:blipFill>
        <p:spPr>
          <a:xfrm>
            <a:off x="3629" y="5723140"/>
            <a:ext cx="12184742" cy="1137380"/>
          </a:xfrm>
        </p:spPr>
      </p:pic>
      <p:sp>
        <p:nvSpPr>
          <p:cNvPr id="5" name="TextBox 4">
            <a:extLst>
              <a:ext uri="{FF2B5EF4-FFF2-40B4-BE49-F238E27FC236}">
                <a16:creationId xmlns:a16="http://schemas.microsoft.com/office/drawing/2014/main" id="{851E0AF6-5B21-1CDE-C4BF-2EBDE5A7F7E8}"/>
              </a:ext>
            </a:extLst>
          </p:cNvPr>
          <p:cNvSpPr txBox="1"/>
          <p:nvPr/>
        </p:nvSpPr>
        <p:spPr>
          <a:xfrm>
            <a:off x="577933" y="1803957"/>
            <a:ext cx="11036134" cy="31085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dirty="0"/>
              <a:t>NICE guidelines for evaluating interventions.</a:t>
            </a:r>
          </a:p>
          <a:p>
            <a:endParaRPr lang="en-US" sz="2800" dirty="0"/>
          </a:p>
          <a:p>
            <a:r>
              <a:rPr lang="en-US" sz="2800" dirty="0">
                <a:ea typeface="+mn-lt"/>
                <a:cs typeface="+mn-lt"/>
              </a:rPr>
              <a:t>Lets explore the recommendations made by NICE for evaluating interventions. How can this be used in your assignment?</a:t>
            </a:r>
          </a:p>
          <a:p>
            <a:endParaRPr lang="en-US" sz="2800" dirty="0">
              <a:ea typeface="+mn-lt"/>
              <a:cs typeface="+mn-lt"/>
            </a:endParaRPr>
          </a:p>
          <a:p>
            <a:r>
              <a:rPr lang="en-US" sz="2800" dirty="0">
                <a:ea typeface="+mn-lt"/>
                <a:cs typeface="+mn-lt"/>
                <a:hlinkClick r:id="rId3"/>
              </a:rPr>
              <a:t>Recommendations | Behaviour change: individual approaches | Guidance | NICE</a:t>
            </a:r>
            <a:endParaRPr lang="en-US" sz="2800" dirty="0"/>
          </a:p>
        </p:txBody>
      </p:sp>
      <p:pic>
        <p:nvPicPr>
          <p:cNvPr id="3" name="Picture 2" descr="Homepage | NICE">
            <a:extLst>
              <a:ext uri="{FF2B5EF4-FFF2-40B4-BE49-F238E27FC236}">
                <a16:creationId xmlns:a16="http://schemas.microsoft.com/office/drawing/2014/main" id="{A644B557-57AB-EE24-5446-E2C37832DC80}"/>
              </a:ext>
            </a:extLst>
          </p:cNvPr>
          <p:cNvPicPr>
            <a:picLocks noChangeAspect="1"/>
          </p:cNvPicPr>
          <p:nvPr/>
        </p:nvPicPr>
        <p:blipFill>
          <a:blip r:embed="rId4"/>
          <a:srcRect t="20835" b="24336"/>
          <a:stretch/>
        </p:blipFill>
        <p:spPr>
          <a:xfrm>
            <a:off x="7809960" y="4396118"/>
            <a:ext cx="4210159" cy="1213753"/>
          </a:xfrm>
          <a:prstGeom prst="rect">
            <a:avLst/>
          </a:prstGeom>
        </p:spPr>
      </p:pic>
    </p:spTree>
    <p:extLst>
      <p:ext uri="{BB962C8B-B14F-4D97-AF65-F5344CB8AC3E}">
        <p14:creationId xmlns:p14="http://schemas.microsoft.com/office/powerpoint/2010/main" val="54986911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D7EE62-7C46-A50D-ED6E-58D7E7BE04C7}"/>
              </a:ext>
            </a:extLst>
          </p:cNvPr>
          <p:cNvSpPr>
            <a:spLocks noGrp="1"/>
          </p:cNvSpPr>
          <p:nvPr>
            <p:ph type="title"/>
          </p:nvPr>
        </p:nvSpPr>
        <p:spPr>
          <a:xfrm>
            <a:off x="76975" y="132769"/>
            <a:ext cx="11797352" cy="1325563"/>
          </a:xfrm>
        </p:spPr>
        <p:txBody>
          <a:bodyPr>
            <a:normAutofit/>
          </a:bodyPr>
          <a:lstStyle/>
          <a:p>
            <a:r>
              <a:rPr lang="en-US" sz="4000" b="1" dirty="0">
                <a:solidFill>
                  <a:srgbClr val="002060"/>
                </a:solidFill>
              </a:rPr>
              <a:t>Examples of Evaluation Metrics in UK H+SC Initiatives</a:t>
            </a:r>
          </a:p>
        </p:txBody>
      </p:sp>
      <p:pic>
        <p:nvPicPr>
          <p:cNvPr id="4" name="Content Placeholder 3" descr="A blue text on a blue background&#10;&#10;Description automatically generated">
            <a:extLst>
              <a:ext uri="{FF2B5EF4-FFF2-40B4-BE49-F238E27FC236}">
                <a16:creationId xmlns:a16="http://schemas.microsoft.com/office/drawing/2014/main" id="{2D0F590B-503E-6B1A-2AD3-8E8F390FE8C2}"/>
              </a:ext>
            </a:extLst>
          </p:cNvPr>
          <p:cNvPicPr>
            <a:picLocks noGrp="1" noChangeAspect="1"/>
          </p:cNvPicPr>
          <p:nvPr>
            <p:ph idx="1"/>
          </p:nvPr>
        </p:nvPicPr>
        <p:blipFill>
          <a:blip r:embed="rId2"/>
          <a:stretch>
            <a:fillRect/>
          </a:stretch>
        </p:blipFill>
        <p:spPr>
          <a:xfrm>
            <a:off x="3629" y="5723140"/>
            <a:ext cx="12184742" cy="1137380"/>
          </a:xfrm>
        </p:spPr>
      </p:pic>
      <p:sp>
        <p:nvSpPr>
          <p:cNvPr id="3" name="TextBox 2">
            <a:extLst>
              <a:ext uri="{FF2B5EF4-FFF2-40B4-BE49-F238E27FC236}">
                <a16:creationId xmlns:a16="http://schemas.microsoft.com/office/drawing/2014/main" id="{4DF54288-9A84-547F-ED84-18C4E9CEC7C8}"/>
              </a:ext>
            </a:extLst>
          </p:cNvPr>
          <p:cNvSpPr txBox="1"/>
          <p:nvPr/>
        </p:nvSpPr>
        <p:spPr>
          <a:xfrm>
            <a:off x="76975" y="1272586"/>
            <a:ext cx="12111396" cy="41549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i="1" dirty="0">
                <a:solidFill>
                  <a:srgbClr val="0F4761"/>
                </a:solidFill>
              </a:rPr>
              <a:t>Case Study 1 - Local Healthy Eating Initiative</a:t>
            </a:r>
            <a:r>
              <a:rPr lang="en-US" sz="2400" i="1" dirty="0">
                <a:solidFill>
                  <a:srgbClr val="0F4761"/>
                </a:solidFill>
              </a:rPr>
              <a:t> </a:t>
            </a:r>
            <a:endParaRPr lang="en-US" sz="2400" dirty="0"/>
          </a:p>
          <a:p>
            <a:r>
              <a:rPr lang="en-US" sz="2400" dirty="0"/>
              <a:t> A council-led initiative providing healthy cooking classes and free food parcels for low-income families. </a:t>
            </a:r>
          </a:p>
          <a:p>
            <a:r>
              <a:rPr lang="en-US" sz="2400" b="1" dirty="0"/>
              <a:t>Evaluation Metrics</a:t>
            </a:r>
          </a:p>
          <a:p>
            <a:pPr marL="228600" lvl="1" indent="-228600">
              <a:buFont typeface=""/>
              <a:buAutoNum type="arabicPeriod"/>
            </a:pPr>
            <a:r>
              <a:rPr lang="en-US" sz="2400" dirty="0"/>
              <a:t>Increased knowledge of healthy eating. </a:t>
            </a:r>
          </a:p>
          <a:p>
            <a:pPr marL="228600" lvl="1" indent="-228600">
              <a:buFont typeface=""/>
              <a:buAutoNum type="arabicPeriod" startAt="2"/>
            </a:pPr>
            <a:r>
              <a:rPr lang="en-US" sz="2400" dirty="0"/>
              <a:t>Reported dietary improvements. </a:t>
            </a:r>
          </a:p>
          <a:p>
            <a:pPr marL="228600" lvl="1" indent="-228600">
              <a:buFont typeface=""/>
              <a:buAutoNum type="arabicPeriod" startAt="3"/>
            </a:pPr>
            <a:r>
              <a:rPr lang="en-US" sz="2400" dirty="0"/>
              <a:t>Positive feedback from participants. </a:t>
            </a:r>
          </a:p>
          <a:p>
            <a:pPr marL="228600" lvl="1" indent="-228600">
              <a:buAutoNum type="arabicPeriod" startAt="3"/>
            </a:pPr>
            <a:endParaRPr lang="en-US" sz="2400" dirty="0"/>
          </a:p>
          <a:p>
            <a:pPr marL="0" lvl="1"/>
            <a:r>
              <a:rPr lang="en-US" sz="2400" dirty="0"/>
              <a:t>Access this website </a:t>
            </a:r>
            <a:r>
              <a:rPr lang="en-US" sz="2400" dirty="0">
                <a:ea typeface="+mn-lt"/>
                <a:cs typeface="+mn-lt"/>
                <a:hlinkClick r:id="rId3"/>
              </a:rPr>
              <a:t>https://www.local.gov.uk/case-studies</a:t>
            </a:r>
            <a:r>
              <a:rPr lang="en-US" sz="2400" dirty="0">
                <a:ea typeface="+mn-lt"/>
                <a:cs typeface="+mn-lt"/>
              </a:rPr>
              <a:t> </a:t>
            </a:r>
            <a:r>
              <a:rPr lang="en-US" sz="2400" dirty="0"/>
              <a:t>and explore a case study of your choice – be ready to share key information about the intervention, its evaluation metrics and successes. Create a Logic Model for your chosen case study.</a:t>
            </a:r>
          </a:p>
        </p:txBody>
      </p:sp>
    </p:spTree>
    <p:extLst>
      <p:ext uri="{BB962C8B-B14F-4D97-AF65-F5344CB8AC3E}">
        <p14:creationId xmlns:p14="http://schemas.microsoft.com/office/powerpoint/2010/main" val="218924829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D7EE62-7C46-A50D-ED6E-58D7E7BE04C7}"/>
              </a:ext>
            </a:extLst>
          </p:cNvPr>
          <p:cNvSpPr>
            <a:spLocks noGrp="1"/>
          </p:cNvSpPr>
          <p:nvPr>
            <p:ph type="title"/>
          </p:nvPr>
        </p:nvSpPr>
        <p:spPr>
          <a:xfrm>
            <a:off x="254000" y="365125"/>
            <a:ext cx="11811000" cy="1325563"/>
          </a:xfrm>
        </p:spPr>
        <p:txBody>
          <a:bodyPr>
            <a:normAutofit/>
          </a:bodyPr>
          <a:lstStyle/>
          <a:p>
            <a:r>
              <a:rPr lang="en-US" sz="4000" b="1" dirty="0">
                <a:solidFill>
                  <a:srgbClr val="002060"/>
                </a:solidFill>
              </a:rPr>
              <a:t>Examples of Evaluation Metrics in UK H+SC Initiatives</a:t>
            </a:r>
          </a:p>
        </p:txBody>
      </p:sp>
      <p:pic>
        <p:nvPicPr>
          <p:cNvPr id="4" name="Content Placeholder 3" descr="A blue text on a blue background&#10;&#10;Description automatically generated">
            <a:extLst>
              <a:ext uri="{FF2B5EF4-FFF2-40B4-BE49-F238E27FC236}">
                <a16:creationId xmlns:a16="http://schemas.microsoft.com/office/drawing/2014/main" id="{2D0F590B-503E-6B1A-2AD3-8E8F390FE8C2}"/>
              </a:ext>
            </a:extLst>
          </p:cNvPr>
          <p:cNvPicPr>
            <a:picLocks noGrp="1" noChangeAspect="1"/>
          </p:cNvPicPr>
          <p:nvPr>
            <p:ph idx="1"/>
          </p:nvPr>
        </p:nvPicPr>
        <p:blipFill>
          <a:blip r:embed="rId3"/>
          <a:stretch>
            <a:fillRect/>
          </a:stretch>
        </p:blipFill>
        <p:spPr>
          <a:xfrm>
            <a:off x="3629" y="5723140"/>
            <a:ext cx="12184742" cy="1137380"/>
          </a:xfrm>
        </p:spPr>
      </p:pic>
      <p:sp>
        <p:nvSpPr>
          <p:cNvPr id="3" name="TextBox 2">
            <a:extLst>
              <a:ext uri="{FF2B5EF4-FFF2-40B4-BE49-F238E27FC236}">
                <a16:creationId xmlns:a16="http://schemas.microsoft.com/office/drawing/2014/main" id="{282BFC17-1E58-74C2-3062-414241073CA6}"/>
              </a:ext>
            </a:extLst>
          </p:cNvPr>
          <p:cNvSpPr txBox="1"/>
          <p:nvPr/>
        </p:nvSpPr>
        <p:spPr>
          <a:xfrm>
            <a:off x="355600" y="1718366"/>
            <a:ext cx="11536285" cy="37856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i="1" dirty="0">
                <a:solidFill>
                  <a:srgbClr val="0F4761"/>
                </a:solidFill>
              </a:rPr>
              <a:t>Example - Social Prescribing in Mental Health</a:t>
            </a:r>
            <a:r>
              <a:rPr lang="en-US" sz="2400" i="1" dirty="0">
                <a:solidFill>
                  <a:srgbClr val="0F4761"/>
                </a:solidFill>
              </a:rPr>
              <a:t> </a:t>
            </a:r>
            <a:r>
              <a:rPr lang="en-US" sz="2400" dirty="0"/>
              <a:t> </a:t>
            </a:r>
          </a:p>
          <a:p>
            <a:r>
              <a:rPr lang="en-US" sz="2400" dirty="0"/>
              <a:t>Social prescribing for individuals with anxiety and depression (gardening, art, or exercise classes). </a:t>
            </a:r>
          </a:p>
          <a:p>
            <a:endParaRPr lang="en-US" sz="2400" dirty="0"/>
          </a:p>
          <a:p>
            <a:r>
              <a:rPr lang="en-US" sz="2400" b="1" dirty="0"/>
              <a:t>Evaluation Metrics:</a:t>
            </a:r>
            <a:r>
              <a:rPr lang="en-US" sz="2400" dirty="0"/>
              <a:t> </a:t>
            </a:r>
          </a:p>
          <a:p>
            <a:pPr marL="228600" lvl="1" indent="-228600">
              <a:buFont typeface=""/>
              <a:buAutoNum type="arabicPeriod"/>
            </a:pPr>
            <a:r>
              <a:rPr lang="en-US" sz="2400" dirty="0"/>
              <a:t>Reduction in GP visits. </a:t>
            </a:r>
          </a:p>
          <a:p>
            <a:pPr marL="228600" lvl="1" indent="-228600">
              <a:buFont typeface=""/>
              <a:buAutoNum type="arabicPeriod" startAt="2"/>
            </a:pPr>
            <a:r>
              <a:rPr lang="en-US" sz="2400" dirty="0"/>
              <a:t>Participant self-reports on mental health improvement. </a:t>
            </a:r>
          </a:p>
          <a:p>
            <a:pPr marL="228600" lvl="1" indent="-228600">
              <a:buFont typeface=""/>
              <a:buAutoNum type="arabicPeriod" startAt="3"/>
            </a:pPr>
            <a:r>
              <a:rPr lang="en-US" sz="2400" dirty="0"/>
              <a:t>Increased social connections. </a:t>
            </a:r>
          </a:p>
          <a:p>
            <a:pPr marL="228600" lvl="1" indent="-228600">
              <a:buAutoNum type="arabicPeriod" startAt="3"/>
            </a:pPr>
            <a:endParaRPr lang="en-US" sz="2400" dirty="0"/>
          </a:p>
          <a:p>
            <a:pPr marL="0" lvl="1"/>
            <a:r>
              <a:rPr lang="en-US" sz="2400" b="1" dirty="0"/>
              <a:t>Where would we find this data?</a:t>
            </a:r>
          </a:p>
        </p:txBody>
      </p:sp>
    </p:spTree>
    <p:extLst>
      <p:ext uri="{BB962C8B-B14F-4D97-AF65-F5344CB8AC3E}">
        <p14:creationId xmlns:p14="http://schemas.microsoft.com/office/powerpoint/2010/main" val="303005909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D7EE62-7C46-A50D-ED6E-58D7E7BE04C7}"/>
              </a:ext>
            </a:extLst>
          </p:cNvPr>
          <p:cNvSpPr>
            <a:spLocks noGrp="1"/>
          </p:cNvSpPr>
          <p:nvPr>
            <p:ph type="title"/>
          </p:nvPr>
        </p:nvSpPr>
        <p:spPr/>
        <p:txBody>
          <a:bodyPr>
            <a:normAutofit/>
          </a:bodyPr>
          <a:lstStyle/>
          <a:p>
            <a:r>
              <a:rPr lang="en-US" b="1" dirty="0">
                <a:solidFill>
                  <a:srgbClr val="002060"/>
                </a:solidFill>
              </a:rPr>
              <a:t>Ethical Considerations</a:t>
            </a:r>
          </a:p>
        </p:txBody>
      </p:sp>
      <p:pic>
        <p:nvPicPr>
          <p:cNvPr id="4" name="Content Placeholder 3" descr="A blue text on a blue background&#10;&#10;Description automatically generated">
            <a:extLst>
              <a:ext uri="{FF2B5EF4-FFF2-40B4-BE49-F238E27FC236}">
                <a16:creationId xmlns:a16="http://schemas.microsoft.com/office/drawing/2014/main" id="{2D0F590B-503E-6B1A-2AD3-8E8F390FE8C2}"/>
              </a:ext>
            </a:extLst>
          </p:cNvPr>
          <p:cNvPicPr>
            <a:picLocks noGrp="1" noChangeAspect="1"/>
          </p:cNvPicPr>
          <p:nvPr>
            <p:ph idx="1"/>
          </p:nvPr>
        </p:nvPicPr>
        <p:blipFill>
          <a:blip r:embed="rId2"/>
          <a:stretch>
            <a:fillRect/>
          </a:stretch>
        </p:blipFill>
        <p:spPr>
          <a:xfrm>
            <a:off x="3629" y="5723140"/>
            <a:ext cx="12184742" cy="1137380"/>
          </a:xfrm>
        </p:spPr>
      </p:pic>
      <p:sp>
        <p:nvSpPr>
          <p:cNvPr id="5" name="TextBox 4">
            <a:extLst>
              <a:ext uri="{FF2B5EF4-FFF2-40B4-BE49-F238E27FC236}">
                <a16:creationId xmlns:a16="http://schemas.microsoft.com/office/drawing/2014/main" id="{4F0927B6-19C7-179C-D58C-ACBB886DB318}"/>
              </a:ext>
            </a:extLst>
          </p:cNvPr>
          <p:cNvSpPr txBox="1"/>
          <p:nvPr/>
        </p:nvSpPr>
        <p:spPr>
          <a:xfrm>
            <a:off x="685800" y="1505396"/>
            <a:ext cx="10515600" cy="38472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2800" i="1" dirty="0">
              <a:solidFill>
                <a:srgbClr val="0F4761"/>
              </a:solidFill>
            </a:endParaRPr>
          </a:p>
          <a:p>
            <a:r>
              <a:rPr lang="en-US" sz="2800" b="1" dirty="0">
                <a:solidFill>
                  <a:srgbClr val="002060"/>
                </a:solidFill>
              </a:rPr>
              <a:t>Informed Consent - </a:t>
            </a:r>
            <a:r>
              <a:rPr lang="en-US" sz="2800" dirty="0"/>
              <a:t>Participation in surveys or focus groups. </a:t>
            </a:r>
            <a:br>
              <a:rPr lang="en-US" sz="2800" dirty="0"/>
            </a:br>
            <a:endParaRPr lang="en-US" sz="2800" dirty="0"/>
          </a:p>
          <a:p>
            <a:r>
              <a:rPr lang="en-US" sz="2800" b="1" dirty="0">
                <a:solidFill>
                  <a:srgbClr val="002060"/>
                </a:solidFill>
              </a:rPr>
              <a:t>Data Privacy - </a:t>
            </a:r>
            <a:r>
              <a:rPr lang="en-US" sz="2800" dirty="0"/>
              <a:t>Ensuring anonymity and confidentiality. </a:t>
            </a:r>
            <a:br>
              <a:rPr lang="en-US" sz="2800" dirty="0"/>
            </a:br>
            <a:endParaRPr lang="en-US" sz="2800" dirty="0"/>
          </a:p>
          <a:p>
            <a:r>
              <a:rPr lang="en-US" sz="2800" b="1" dirty="0">
                <a:solidFill>
                  <a:srgbClr val="002060"/>
                </a:solidFill>
              </a:rPr>
              <a:t>Cultural Sensitivity - </a:t>
            </a:r>
            <a:r>
              <a:rPr lang="en-US" sz="2800" dirty="0"/>
              <a:t>Tailoring initiatives to diverse communities. </a:t>
            </a:r>
            <a:br>
              <a:rPr lang="en-US" sz="2800" dirty="0"/>
            </a:br>
            <a:endParaRPr lang="en-US" sz="2800" dirty="0"/>
          </a:p>
          <a:p>
            <a:r>
              <a:rPr lang="en-US" sz="2800" b="1" dirty="0">
                <a:solidFill>
                  <a:srgbClr val="002060"/>
                </a:solidFill>
              </a:rPr>
              <a:t>Bias in Evaluation -</a:t>
            </a:r>
            <a:r>
              <a:rPr lang="en-US" sz="2800" dirty="0">
                <a:solidFill>
                  <a:srgbClr val="002060"/>
                </a:solidFill>
              </a:rPr>
              <a:t> </a:t>
            </a:r>
            <a:r>
              <a:rPr lang="en-US" sz="2800" dirty="0"/>
              <a:t>Avoiding selective reporting of success stories.</a:t>
            </a:r>
          </a:p>
          <a:p>
            <a:pPr algn="r"/>
            <a:r>
              <a:rPr lang="en-US" sz="2000" dirty="0">
                <a:latin typeface="Aptos"/>
                <a:cs typeface="Times New Roman"/>
              </a:rPr>
              <a:t>(Buchanan, 2015)</a:t>
            </a:r>
            <a:endParaRPr lang="en-US" sz="2000" dirty="0">
              <a:latin typeface="Aptos"/>
            </a:endParaRPr>
          </a:p>
        </p:txBody>
      </p:sp>
    </p:spTree>
    <p:extLst>
      <p:ext uri="{BB962C8B-B14F-4D97-AF65-F5344CB8AC3E}">
        <p14:creationId xmlns:p14="http://schemas.microsoft.com/office/powerpoint/2010/main" val="117713234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D7EE62-7C46-A50D-ED6E-58D7E7BE04C7}"/>
              </a:ext>
            </a:extLst>
          </p:cNvPr>
          <p:cNvSpPr>
            <a:spLocks noGrp="1"/>
          </p:cNvSpPr>
          <p:nvPr>
            <p:ph type="title"/>
          </p:nvPr>
        </p:nvSpPr>
        <p:spPr>
          <a:xfrm>
            <a:off x="533400" y="298805"/>
            <a:ext cx="7137400" cy="1325563"/>
          </a:xfrm>
        </p:spPr>
        <p:txBody>
          <a:bodyPr>
            <a:normAutofit/>
          </a:bodyPr>
          <a:lstStyle/>
          <a:p>
            <a:r>
              <a:rPr lang="en-US" b="1" dirty="0">
                <a:solidFill>
                  <a:srgbClr val="002060"/>
                </a:solidFill>
                <a:latin typeface="+mn-lt"/>
              </a:rPr>
              <a:t>Future of Local Initiatives…</a:t>
            </a:r>
          </a:p>
        </p:txBody>
      </p:sp>
      <p:pic>
        <p:nvPicPr>
          <p:cNvPr id="4" name="Content Placeholder 3" descr="A blue text on a blue background&#10;&#10;Description automatically generated">
            <a:extLst>
              <a:ext uri="{FF2B5EF4-FFF2-40B4-BE49-F238E27FC236}">
                <a16:creationId xmlns:a16="http://schemas.microsoft.com/office/drawing/2014/main" id="{2D0F590B-503E-6B1A-2AD3-8E8F390FE8C2}"/>
              </a:ext>
            </a:extLst>
          </p:cNvPr>
          <p:cNvPicPr>
            <a:picLocks noGrp="1" noChangeAspect="1"/>
          </p:cNvPicPr>
          <p:nvPr>
            <p:ph idx="1"/>
          </p:nvPr>
        </p:nvPicPr>
        <p:blipFill>
          <a:blip r:embed="rId3"/>
          <a:stretch>
            <a:fillRect/>
          </a:stretch>
        </p:blipFill>
        <p:spPr>
          <a:xfrm>
            <a:off x="3629" y="5723140"/>
            <a:ext cx="12184742" cy="1137380"/>
          </a:xfrm>
        </p:spPr>
      </p:pic>
      <p:pic>
        <p:nvPicPr>
          <p:cNvPr id="3" name="Picture 2" descr="How to Get a Telemedicine Job | Baker ...">
            <a:extLst>
              <a:ext uri="{FF2B5EF4-FFF2-40B4-BE49-F238E27FC236}">
                <a16:creationId xmlns:a16="http://schemas.microsoft.com/office/drawing/2014/main" id="{848E80A0-A7B2-D6A3-1FCB-0E53D1456EA0}"/>
              </a:ext>
            </a:extLst>
          </p:cNvPr>
          <p:cNvPicPr>
            <a:picLocks noChangeAspect="1"/>
          </p:cNvPicPr>
          <p:nvPr/>
        </p:nvPicPr>
        <p:blipFill>
          <a:blip r:embed="rId4"/>
          <a:stretch>
            <a:fillRect/>
          </a:stretch>
        </p:blipFill>
        <p:spPr>
          <a:xfrm>
            <a:off x="8132890" y="1624456"/>
            <a:ext cx="2771775" cy="1647825"/>
          </a:xfrm>
          <a:prstGeom prst="rect">
            <a:avLst/>
          </a:prstGeom>
        </p:spPr>
      </p:pic>
      <p:pic>
        <p:nvPicPr>
          <p:cNvPr id="6" name="Picture 5" descr="green spaces in city planning ...">
            <a:extLst>
              <a:ext uri="{FF2B5EF4-FFF2-40B4-BE49-F238E27FC236}">
                <a16:creationId xmlns:a16="http://schemas.microsoft.com/office/drawing/2014/main" id="{B88DF388-EC24-8096-BDE8-451AFE926C79}"/>
              </a:ext>
            </a:extLst>
          </p:cNvPr>
          <p:cNvPicPr>
            <a:picLocks noChangeAspect="1"/>
          </p:cNvPicPr>
          <p:nvPr/>
        </p:nvPicPr>
        <p:blipFill>
          <a:blip r:embed="rId5"/>
          <a:stretch>
            <a:fillRect/>
          </a:stretch>
        </p:blipFill>
        <p:spPr>
          <a:xfrm>
            <a:off x="4522314" y="3597465"/>
            <a:ext cx="2828925" cy="1619250"/>
          </a:xfrm>
          <a:prstGeom prst="rect">
            <a:avLst/>
          </a:prstGeom>
        </p:spPr>
      </p:pic>
      <p:pic>
        <p:nvPicPr>
          <p:cNvPr id="7" name="Picture 6" descr="Inclusivity Look Like in Safeguarding ...">
            <a:extLst>
              <a:ext uri="{FF2B5EF4-FFF2-40B4-BE49-F238E27FC236}">
                <a16:creationId xmlns:a16="http://schemas.microsoft.com/office/drawing/2014/main" id="{AF40FF9C-21FC-E7B8-EE92-5AF40273A476}"/>
              </a:ext>
            </a:extLst>
          </p:cNvPr>
          <p:cNvPicPr>
            <a:picLocks noChangeAspect="1"/>
          </p:cNvPicPr>
          <p:nvPr/>
        </p:nvPicPr>
        <p:blipFill>
          <a:blip r:embed="rId6"/>
          <a:srcRect r="28006"/>
          <a:stretch/>
        </p:blipFill>
        <p:spPr>
          <a:xfrm>
            <a:off x="8363096" y="3568333"/>
            <a:ext cx="2254103" cy="1743075"/>
          </a:xfrm>
          <a:prstGeom prst="rect">
            <a:avLst/>
          </a:prstGeom>
          <a:ln>
            <a:solidFill>
              <a:schemeClr val="accent1"/>
            </a:solidFill>
          </a:ln>
        </p:spPr>
      </p:pic>
      <p:pic>
        <p:nvPicPr>
          <p:cNvPr id="8" name="Picture 7" descr="Healthy Ageing 2019">
            <a:extLst>
              <a:ext uri="{FF2B5EF4-FFF2-40B4-BE49-F238E27FC236}">
                <a16:creationId xmlns:a16="http://schemas.microsoft.com/office/drawing/2014/main" id="{4D30A2F7-9A55-F2BC-C558-E2890F840133}"/>
              </a:ext>
            </a:extLst>
          </p:cNvPr>
          <p:cNvPicPr>
            <a:picLocks noChangeAspect="1"/>
          </p:cNvPicPr>
          <p:nvPr/>
        </p:nvPicPr>
        <p:blipFill>
          <a:blip r:embed="rId7"/>
          <a:stretch>
            <a:fillRect/>
          </a:stretch>
        </p:blipFill>
        <p:spPr>
          <a:xfrm>
            <a:off x="729231" y="1660335"/>
            <a:ext cx="2886075" cy="1581150"/>
          </a:xfrm>
          <a:prstGeom prst="rect">
            <a:avLst/>
          </a:prstGeom>
        </p:spPr>
      </p:pic>
      <p:pic>
        <p:nvPicPr>
          <p:cNvPr id="9" name="Picture 8" descr="Health at the UN General Assembly ...">
            <a:extLst>
              <a:ext uri="{FF2B5EF4-FFF2-40B4-BE49-F238E27FC236}">
                <a16:creationId xmlns:a16="http://schemas.microsoft.com/office/drawing/2014/main" id="{3D763C8B-F762-AAE3-E316-3955287120FB}"/>
              </a:ext>
            </a:extLst>
          </p:cNvPr>
          <p:cNvPicPr>
            <a:picLocks noChangeAspect="1"/>
          </p:cNvPicPr>
          <p:nvPr/>
        </p:nvPicPr>
        <p:blipFill>
          <a:blip r:embed="rId8"/>
          <a:stretch>
            <a:fillRect/>
          </a:stretch>
        </p:blipFill>
        <p:spPr>
          <a:xfrm>
            <a:off x="695609" y="3743751"/>
            <a:ext cx="3067050" cy="1485900"/>
          </a:xfrm>
          <a:prstGeom prst="rect">
            <a:avLst/>
          </a:prstGeom>
        </p:spPr>
      </p:pic>
      <p:pic>
        <p:nvPicPr>
          <p:cNvPr id="10" name="Picture 9" descr="AI And The Law –Navigating The Future ...">
            <a:extLst>
              <a:ext uri="{FF2B5EF4-FFF2-40B4-BE49-F238E27FC236}">
                <a16:creationId xmlns:a16="http://schemas.microsoft.com/office/drawing/2014/main" id="{F517FC06-F34C-8DDD-E7C0-2748BA5DBF41}"/>
              </a:ext>
            </a:extLst>
          </p:cNvPr>
          <p:cNvPicPr>
            <a:picLocks noChangeAspect="1"/>
          </p:cNvPicPr>
          <p:nvPr/>
        </p:nvPicPr>
        <p:blipFill>
          <a:blip r:embed="rId9"/>
          <a:stretch>
            <a:fillRect/>
          </a:stretch>
        </p:blipFill>
        <p:spPr>
          <a:xfrm>
            <a:off x="4497434" y="1624368"/>
            <a:ext cx="2924175" cy="1562100"/>
          </a:xfrm>
          <a:prstGeom prst="rect">
            <a:avLst/>
          </a:prstGeom>
        </p:spPr>
      </p:pic>
    </p:spTree>
    <p:extLst>
      <p:ext uri="{BB962C8B-B14F-4D97-AF65-F5344CB8AC3E}">
        <p14:creationId xmlns:p14="http://schemas.microsoft.com/office/powerpoint/2010/main" val="296321358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D7EE62-7C46-A50D-ED6E-58D7E7BE04C7}"/>
              </a:ext>
            </a:extLst>
          </p:cNvPr>
          <p:cNvSpPr>
            <a:spLocks noGrp="1"/>
          </p:cNvSpPr>
          <p:nvPr>
            <p:ph type="title"/>
          </p:nvPr>
        </p:nvSpPr>
        <p:spPr>
          <a:xfrm>
            <a:off x="4089400" y="147415"/>
            <a:ext cx="3289300" cy="1325563"/>
          </a:xfrm>
        </p:spPr>
        <p:txBody>
          <a:bodyPr>
            <a:normAutofit/>
          </a:bodyPr>
          <a:lstStyle/>
          <a:p>
            <a:r>
              <a:rPr lang="en-US" b="1" dirty="0">
                <a:solidFill>
                  <a:srgbClr val="002060"/>
                </a:solidFill>
                <a:latin typeface="+mn-lt"/>
              </a:rPr>
              <a:t>Summary</a:t>
            </a:r>
          </a:p>
        </p:txBody>
      </p:sp>
      <p:pic>
        <p:nvPicPr>
          <p:cNvPr id="4" name="Content Placeholder 3" descr="A blue text on a blue background&#10;&#10;Description automatically generated">
            <a:extLst>
              <a:ext uri="{FF2B5EF4-FFF2-40B4-BE49-F238E27FC236}">
                <a16:creationId xmlns:a16="http://schemas.microsoft.com/office/drawing/2014/main" id="{2D0F590B-503E-6B1A-2AD3-8E8F390FE8C2}"/>
              </a:ext>
            </a:extLst>
          </p:cNvPr>
          <p:cNvPicPr>
            <a:picLocks noGrp="1" noChangeAspect="1"/>
          </p:cNvPicPr>
          <p:nvPr>
            <p:ph idx="1"/>
          </p:nvPr>
        </p:nvPicPr>
        <p:blipFill>
          <a:blip r:embed="rId2"/>
          <a:stretch>
            <a:fillRect/>
          </a:stretch>
        </p:blipFill>
        <p:spPr>
          <a:xfrm>
            <a:off x="3629" y="5723140"/>
            <a:ext cx="12184742" cy="1137380"/>
          </a:xfrm>
        </p:spPr>
      </p:pic>
      <p:sp>
        <p:nvSpPr>
          <p:cNvPr id="5" name="TextBox 4">
            <a:extLst>
              <a:ext uri="{FF2B5EF4-FFF2-40B4-BE49-F238E27FC236}">
                <a16:creationId xmlns:a16="http://schemas.microsoft.com/office/drawing/2014/main" id="{4F0927B6-19C7-179C-D58C-ACBB886DB318}"/>
              </a:ext>
            </a:extLst>
          </p:cNvPr>
          <p:cNvSpPr txBox="1"/>
          <p:nvPr/>
        </p:nvSpPr>
        <p:spPr>
          <a:xfrm>
            <a:off x="266700" y="1612900"/>
            <a:ext cx="11620500"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1200" b="1" i="1" dirty="0">
              <a:solidFill>
                <a:srgbClr val="0F4761"/>
              </a:solidFill>
            </a:endParaRPr>
          </a:p>
          <a:p>
            <a:pPr>
              <a:buFont typeface="Arial"/>
              <a:buChar char="•"/>
            </a:pPr>
            <a:r>
              <a:rPr lang="en-US" sz="2400" dirty="0"/>
              <a:t>Health and wellbeing local initiatives address community-specific needs.</a:t>
            </a:r>
            <a:br>
              <a:rPr lang="en-US" sz="2400" dirty="0"/>
            </a:br>
            <a:endParaRPr lang="en-US" sz="2400" dirty="0"/>
          </a:p>
          <a:p>
            <a:pPr>
              <a:buFont typeface="Arial"/>
              <a:buChar char="•"/>
            </a:pPr>
            <a:r>
              <a:rPr lang="en-US" sz="2400" dirty="0"/>
              <a:t>Evaluation is essential to measure success, inform improvements, and justify funding.</a:t>
            </a:r>
            <a:br>
              <a:rPr lang="en-US" sz="2400" dirty="0"/>
            </a:br>
            <a:endParaRPr lang="en-US" sz="2400" dirty="0"/>
          </a:p>
          <a:p>
            <a:pPr>
              <a:buFont typeface="Arial"/>
              <a:buChar char="•"/>
            </a:pPr>
            <a:r>
              <a:rPr lang="en-US" sz="2400" dirty="0"/>
              <a:t>Methods include both quantitative and qualitative approaches.</a:t>
            </a:r>
            <a:br>
              <a:rPr lang="en-US" sz="2400" dirty="0"/>
            </a:br>
            <a:endParaRPr lang="en-US" sz="2400" dirty="0"/>
          </a:p>
          <a:p>
            <a:pPr>
              <a:buFont typeface="Arial"/>
              <a:buChar char="•"/>
            </a:pPr>
            <a:r>
              <a:rPr lang="en-US" sz="2400" dirty="0"/>
              <a:t>Challenges include resource limitations, data issues, and ethical considerations.</a:t>
            </a:r>
            <a:br>
              <a:rPr lang="en-US" sz="2400" dirty="0"/>
            </a:br>
            <a:endParaRPr lang="en-US" sz="2400" dirty="0"/>
          </a:p>
          <a:p>
            <a:pPr>
              <a:buFont typeface="Arial"/>
              <a:buChar char="•"/>
            </a:pPr>
            <a:r>
              <a:rPr lang="en-US" sz="2400" dirty="0"/>
              <a:t>Evidence-based evaluation ensures initiatives have a meaningful impact on citizens.</a:t>
            </a:r>
          </a:p>
          <a:p>
            <a:pPr>
              <a:buFont typeface="Arial"/>
              <a:buChar char="•"/>
            </a:pPr>
            <a:endParaRPr lang="en-US" sz="1200" b="1" i="1" dirty="0">
              <a:solidFill>
                <a:srgbClr val="0F4761"/>
              </a:solidFill>
            </a:endParaRPr>
          </a:p>
          <a:p>
            <a:pPr marL="228600" indent="-228600">
              <a:buAutoNum type="arabicPeriod" startAt="70"/>
            </a:pPr>
            <a:endParaRPr lang="en-US" sz="1200" i="1" dirty="0">
              <a:solidFill>
                <a:srgbClr val="0F4761"/>
              </a:solidFill>
            </a:endParaRPr>
          </a:p>
        </p:txBody>
      </p:sp>
    </p:spTree>
    <p:extLst>
      <p:ext uri="{BB962C8B-B14F-4D97-AF65-F5344CB8AC3E}">
        <p14:creationId xmlns:p14="http://schemas.microsoft.com/office/powerpoint/2010/main" val="129632944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Content Placeholder 6" descr="Why Environmental Justice Is So Important">
            <a:extLst>
              <a:ext uri="{FF2B5EF4-FFF2-40B4-BE49-F238E27FC236}">
                <a16:creationId xmlns:a16="http://schemas.microsoft.com/office/drawing/2014/main" id="{CDC37CD8-A54D-D76C-4DBB-1744033569F3}"/>
              </a:ext>
            </a:extLst>
          </p:cNvPr>
          <p:cNvPicPr>
            <a:picLocks noChangeAspect="1"/>
          </p:cNvPicPr>
          <p:nvPr/>
        </p:nvPicPr>
        <p:blipFill>
          <a:blip r:embed="rId2"/>
          <a:srcRect t="11346"/>
          <a:stretch/>
        </p:blipFill>
        <p:spPr>
          <a:xfrm>
            <a:off x="2522356" y="10"/>
            <a:ext cx="9669642" cy="6857990"/>
          </a:xfrm>
          <a:prstGeom prst="rect">
            <a:avLst/>
          </a:prstGeom>
        </p:spPr>
      </p:pic>
      <p:sp>
        <p:nvSpPr>
          <p:cNvPr id="38" name="Rectangle 37">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7D7EE62-7C46-A50D-ED6E-58D7E7BE04C7}"/>
              </a:ext>
            </a:extLst>
          </p:cNvPr>
          <p:cNvSpPr>
            <a:spLocks noGrp="1"/>
          </p:cNvSpPr>
          <p:nvPr>
            <p:ph type="title"/>
          </p:nvPr>
        </p:nvSpPr>
        <p:spPr>
          <a:xfrm>
            <a:off x="838200" y="365125"/>
            <a:ext cx="3822189" cy="1899912"/>
          </a:xfrm>
        </p:spPr>
        <p:txBody>
          <a:bodyPr vert="horz" lIns="91440" tIns="45720" rIns="91440" bIns="45720" rtlCol="0">
            <a:normAutofit/>
          </a:bodyPr>
          <a:lstStyle/>
          <a:p>
            <a:r>
              <a:rPr lang="en-US" sz="4000" b="1" dirty="0"/>
              <a:t>Any Questions?</a:t>
            </a:r>
          </a:p>
        </p:txBody>
      </p:sp>
      <p:sp>
        <p:nvSpPr>
          <p:cNvPr id="28" name="Content Placeholder 17">
            <a:extLst>
              <a:ext uri="{FF2B5EF4-FFF2-40B4-BE49-F238E27FC236}">
                <a16:creationId xmlns:a16="http://schemas.microsoft.com/office/drawing/2014/main" id="{D060EA30-C5EA-6029-233D-3072EC6B8083}"/>
              </a:ext>
            </a:extLst>
          </p:cNvPr>
          <p:cNvSpPr>
            <a:spLocks noGrp="1"/>
          </p:cNvSpPr>
          <p:nvPr>
            <p:ph idx="1"/>
          </p:nvPr>
        </p:nvSpPr>
        <p:spPr>
          <a:xfrm>
            <a:off x="411843" y="2869630"/>
            <a:ext cx="4919831" cy="3742762"/>
          </a:xfrm>
        </p:spPr>
        <p:txBody>
          <a:bodyPr vert="horz" lIns="91440" tIns="45720" rIns="91440" bIns="45720" rtlCol="0">
            <a:normAutofit/>
          </a:bodyPr>
          <a:lstStyle/>
          <a:p>
            <a:r>
              <a:rPr lang="en-US" sz="2400" dirty="0">
                <a:ea typeface="+mn-lt"/>
                <a:cs typeface="+mn-lt"/>
              </a:rPr>
              <a:t>Please continue working on your assignment and have a draft ready to present in week 10.</a:t>
            </a:r>
            <a:endParaRPr lang="en-US" sz="2400" dirty="0"/>
          </a:p>
          <a:p>
            <a:endParaRPr lang="en-US" sz="2000" dirty="0"/>
          </a:p>
        </p:txBody>
      </p:sp>
      <p:pic>
        <p:nvPicPr>
          <p:cNvPr id="11" name="Content Placeholder 3" descr="A blue text on a blue background&#10;&#10;Description automatically generated">
            <a:extLst>
              <a:ext uri="{FF2B5EF4-FFF2-40B4-BE49-F238E27FC236}">
                <a16:creationId xmlns:a16="http://schemas.microsoft.com/office/drawing/2014/main" id="{59928DC7-3F05-9C5E-0B56-61F1C0D941ED}"/>
              </a:ext>
            </a:extLst>
          </p:cNvPr>
          <p:cNvPicPr>
            <a:picLocks noChangeAspect="1"/>
          </p:cNvPicPr>
          <p:nvPr/>
        </p:nvPicPr>
        <p:blipFill>
          <a:blip r:embed="rId3"/>
          <a:stretch>
            <a:fillRect/>
          </a:stretch>
        </p:blipFill>
        <p:spPr>
          <a:xfrm>
            <a:off x="3629" y="5723140"/>
            <a:ext cx="12184742" cy="1137380"/>
          </a:xfrm>
          <a:prstGeom prst="rect">
            <a:avLst/>
          </a:prstGeom>
        </p:spPr>
      </p:pic>
    </p:spTree>
    <p:extLst>
      <p:ext uri="{BB962C8B-B14F-4D97-AF65-F5344CB8AC3E}">
        <p14:creationId xmlns:p14="http://schemas.microsoft.com/office/powerpoint/2010/main" val="325267300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D7EE62-7C46-A50D-ED6E-58D7E7BE04C7}"/>
              </a:ext>
            </a:extLst>
          </p:cNvPr>
          <p:cNvSpPr>
            <a:spLocks noGrp="1"/>
          </p:cNvSpPr>
          <p:nvPr>
            <p:ph type="title"/>
          </p:nvPr>
        </p:nvSpPr>
        <p:spPr>
          <a:xfrm>
            <a:off x="493486" y="2268"/>
            <a:ext cx="10515600" cy="1325563"/>
          </a:xfrm>
        </p:spPr>
        <p:txBody>
          <a:bodyPr>
            <a:normAutofit/>
          </a:bodyPr>
          <a:lstStyle/>
          <a:p>
            <a:r>
              <a:rPr lang="en-US" sz="2800" b="1" dirty="0">
                <a:solidFill>
                  <a:srgbClr val="002060"/>
                </a:solidFill>
              </a:rPr>
              <a:t>Bibliography</a:t>
            </a:r>
          </a:p>
        </p:txBody>
      </p:sp>
      <p:pic>
        <p:nvPicPr>
          <p:cNvPr id="4" name="Content Placeholder 3" descr="A blue text on a blue background&#10;&#10;Description automatically generated">
            <a:extLst>
              <a:ext uri="{FF2B5EF4-FFF2-40B4-BE49-F238E27FC236}">
                <a16:creationId xmlns:a16="http://schemas.microsoft.com/office/drawing/2014/main" id="{2D0F590B-503E-6B1A-2AD3-8E8F390FE8C2}"/>
              </a:ext>
            </a:extLst>
          </p:cNvPr>
          <p:cNvPicPr>
            <a:picLocks noGrp="1" noChangeAspect="1"/>
          </p:cNvPicPr>
          <p:nvPr>
            <p:ph idx="1"/>
          </p:nvPr>
        </p:nvPicPr>
        <p:blipFill>
          <a:blip r:embed="rId2"/>
          <a:stretch>
            <a:fillRect/>
          </a:stretch>
        </p:blipFill>
        <p:spPr>
          <a:xfrm>
            <a:off x="3629" y="5723140"/>
            <a:ext cx="12184742" cy="1137380"/>
          </a:xfrm>
        </p:spPr>
      </p:pic>
      <p:sp>
        <p:nvSpPr>
          <p:cNvPr id="3" name="TextBox 2">
            <a:extLst>
              <a:ext uri="{FF2B5EF4-FFF2-40B4-BE49-F238E27FC236}">
                <a16:creationId xmlns:a16="http://schemas.microsoft.com/office/drawing/2014/main" id="{1998B2DA-006A-B831-61D2-C8C383BE958F}"/>
              </a:ext>
            </a:extLst>
          </p:cNvPr>
          <p:cNvSpPr txBox="1"/>
          <p:nvPr/>
        </p:nvSpPr>
        <p:spPr>
          <a:xfrm>
            <a:off x="493979" y="793424"/>
            <a:ext cx="10679545" cy="526297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2000" dirty="0">
              <a:latin typeface="Times New Roman"/>
              <a:cs typeface="Times New Roman"/>
            </a:endParaRPr>
          </a:p>
          <a:p>
            <a:r>
              <a:rPr lang="en-US" sz="1400" dirty="0">
                <a:ea typeface="+mn-lt"/>
                <a:cs typeface="+mn-lt"/>
              </a:rPr>
              <a:t>Arnold, S., Wickens, C., Baird, B., Gilburt, H., Robertson, R., Wenzel, L., Baylis, A., &amp; Mistry, P. (2025). NHS priorities for 2025/26: our expert insights. </a:t>
            </a:r>
            <a:r>
              <a:rPr lang="en-US" sz="1400" i="1" dirty="0">
                <a:ea typeface="+mn-lt"/>
                <a:cs typeface="+mn-lt"/>
              </a:rPr>
              <a:t>The King's Fund</a:t>
            </a:r>
            <a:r>
              <a:rPr lang="en-US" sz="1400" dirty="0">
                <a:ea typeface="+mn-lt"/>
                <a:cs typeface="+mn-lt"/>
              </a:rPr>
              <a:t>. Available at: </a:t>
            </a:r>
            <a:r>
              <a:rPr lang="en-US" sz="1400" dirty="0">
                <a:ea typeface="+mn-lt"/>
                <a:cs typeface="+mn-lt"/>
                <a:hlinkClick r:id="rId3"/>
              </a:rPr>
              <a:t>https://www.kingsfund.org.uk/insight-and-analysis/blogs/planning-guidance-2025-top-takes</a:t>
            </a:r>
            <a:r>
              <a:rPr lang="en-US" sz="1400" dirty="0">
                <a:ea typeface="+mn-lt"/>
                <a:cs typeface="+mn-lt"/>
              </a:rPr>
              <a:t> (Accessed: 30 April 2025)</a:t>
            </a:r>
            <a:endParaRPr lang="en-US" sz="1400" dirty="0">
              <a:latin typeface="Aptos"/>
              <a:cs typeface="Times New Roman"/>
            </a:endParaRPr>
          </a:p>
          <a:p>
            <a:r>
              <a:rPr lang="en-US" sz="1400" dirty="0">
                <a:latin typeface="Aptos"/>
                <a:cs typeface="Times New Roman"/>
              </a:rPr>
              <a:t>Buchanan, D.R. (2019). Public Health Interventions: Ethical Implications. </a:t>
            </a:r>
            <a:r>
              <a:rPr lang="en-US" sz="1400" i="1" dirty="0">
                <a:latin typeface="Aptos"/>
                <a:cs typeface="Times New Roman"/>
              </a:rPr>
              <a:t>The Oxford Handbook of Public Health Ethics</a:t>
            </a:r>
            <a:r>
              <a:rPr lang="en-US" sz="1400" dirty="0">
                <a:latin typeface="Aptos"/>
                <a:cs typeface="Times New Roman"/>
              </a:rPr>
              <a:t>, [online] pp.76–88. </a:t>
            </a:r>
            <a:r>
              <a:rPr lang="en-US" sz="1400" dirty="0" err="1">
                <a:latin typeface="Aptos"/>
                <a:cs typeface="Times New Roman"/>
              </a:rPr>
              <a:t>doi:https</a:t>
            </a:r>
            <a:r>
              <a:rPr lang="en-US" sz="1400" dirty="0">
                <a:latin typeface="Aptos"/>
                <a:cs typeface="Times New Roman"/>
              </a:rPr>
              <a:t>://doi.org/10.1093/</a:t>
            </a:r>
            <a:r>
              <a:rPr lang="en-US" sz="1400" dirty="0" err="1">
                <a:latin typeface="Aptos"/>
                <a:cs typeface="Times New Roman"/>
              </a:rPr>
              <a:t>oxfordhb</a:t>
            </a:r>
            <a:r>
              <a:rPr lang="en-US" sz="1400" dirty="0">
                <a:latin typeface="Aptos"/>
                <a:cs typeface="Times New Roman"/>
              </a:rPr>
              <a:t>/9780190245191.013.8.</a:t>
            </a:r>
            <a:endParaRPr lang="en-US" sz="1400" dirty="0">
              <a:latin typeface="Aptos"/>
            </a:endParaRPr>
          </a:p>
          <a:p>
            <a:r>
              <a:rPr lang="en-US" sz="1400" dirty="0" err="1">
                <a:latin typeface="Aptos"/>
                <a:cs typeface="Times New Roman"/>
              </a:rPr>
              <a:t>Fossos</a:t>
            </a:r>
            <a:r>
              <a:rPr lang="en-US" sz="1400" dirty="0">
                <a:latin typeface="Aptos"/>
                <a:cs typeface="Times New Roman"/>
              </a:rPr>
              <a:t>, N. (2019). </a:t>
            </a:r>
            <a:r>
              <a:rPr lang="en-US" sz="1400" i="1" dirty="0">
                <a:latin typeface="Aptos"/>
                <a:cs typeface="Times New Roman"/>
              </a:rPr>
              <a:t>Theory of Planned Behavior - an overview | ScienceDirect Topics</a:t>
            </a:r>
            <a:r>
              <a:rPr lang="en-US" sz="1400" dirty="0">
                <a:latin typeface="Aptos"/>
                <a:cs typeface="Times New Roman"/>
              </a:rPr>
              <a:t>. [online] Sciencedirect.com. Available at: </a:t>
            </a:r>
            <a:r>
              <a:rPr lang="en-US" sz="1400" dirty="0">
                <a:latin typeface="Aptos"/>
                <a:cs typeface="Times New Roman"/>
                <a:hlinkClick r:id="rId4"/>
              </a:rPr>
              <a:t>https://www.sciencedirect.com/topics/psychology/theory-of-planned-behavior</a:t>
            </a:r>
            <a:r>
              <a:rPr lang="en-US" sz="1400" dirty="0">
                <a:latin typeface="Aptos"/>
                <a:cs typeface="Times New Roman"/>
              </a:rPr>
              <a:t> (Accessed: 19 December 2024).</a:t>
            </a:r>
            <a:endParaRPr lang="en-US" sz="1400" dirty="0">
              <a:latin typeface="Aptos"/>
            </a:endParaRPr>
          </a:p>
          <a:p>
            <a:r>
              <a:rPr lang="en-US" sz="1400" dirty="0">
                <a:latin typeface="Aptos"/>
                <a:cs typeface="Times New Roman"/>
              </a:rPr>
              <a:t>Glanz, K., Rimer, B. and Viswanath, K. (2015). </a:t>
            </a:r>
            <a:r>
              <a:rPr lang="en-US" sz="1400" i="1" dirty="0">
                <a:latin typeface="Aptos"/>
                <a:cs typeface="Times New Roman"/>
              </a:rPr>
              <a:t>Health Behavior: Theory, Research, and Practice.</a:t>
            </a:r>
            <a:r>
              <a:rPr lang="en-US" sz="1400" dirty="0">
                <a:latin typeface="Aptos"/>
                <a:cs typeface="Times New Roman"/>
              </a:rPr>
              <a:t> 5th ed. John Wiley &amp; Sons.</a:t>
            </a:r>
            <a:endParaRPr lang="en-US" sz="1400" dirty="0">
              <a:latin typeface="Aptos"/>
            </a:endParaRPr>
          </a:p>
          <a:p>
            <a:r>
              <a:rPr lang="en-US" sz="1400" dirty="0">
                <a:latin typeface="Aptos"/>
                <a:cs typeface="Times New Roman"/>
              </a:rPr>
              <a:t>Local Government (2011). </a:t>
            </a:r>
            <a:r>
              <a:rPr lang="en-US" sz="1400" i="1" dirty="0">
                <a:latin typeface="Aptos"/>
                <a:cs typeface="Times New Roman"/>
              </a:rPr>
              <a:t>Measuring impact in health improvement An accessible guide for health practitioners</a:t>
            </a:r>
            <a:r>
              <a:rPr lang="en-US" sz="1400" dirty="0">
                <a:latin typeface="Aptos"/>
                <a:cs typeface="Times New Roman"/>
              </a:rPr>
              <a:t>. [online] Available at: </a:t>
            </a:r>
            <a:r>
              <a:rPr lang="en-US" sz="1400" dirty="0">
                <a:latin typeface="Aptos"/>
                <a:cs typeface="Times New Roman"/>
                <a:hlinkClick r:id="rId5"/>
              </a:rPr>
              <a:t>https://www.local.gov.uk/sites/default/files/documents/measuring-impact-health-i-8ce.pdf</a:t>
            </a:r>
            <a:r>
              <a:rPr lang="en-US" sz="1400" dirty="0">
                <a:latin typeface="Aptos"/>
                <a:cs typeface="Times New Roman"/>
              </a:rPr>
              <a:t> (Accessed: 19 December 2024).</a:t>
            </a:r>
            <a:endParaRPr lang="en-US" sz="1400" dirty="0">
              <a:latin typeface="Aptos"/>
            </a:endParaRPr>
          </a:p>
          <a:p>
            <a:r>
              <a:rPr lang="en-US" sz="1400" dirty="0">
                <a:latin typeface="Aptos"/>
                <a:cs typeface="Times New Roman"/>
              </a:rPr>
              <a:t>Nickerson, C. (2024). </a:t>
            </a:r>
            <a:r>
              <a:rPr lang="en-US" sz="1400" i="1" dirty="0">
                <a:latin typeface="Aptos"/>
                <a:cs typeface="Times New Roman"/>
              </a:rPr>
              <a:t>Albert Bandura’s Social Cognitive Theory</a:t>
            </a:r>
            <a:r>
              <a:rPr lang="en-US" sz="1400" dirty="0">
                <a:latin typeface="Aptos"/>
                <a:cs typeface="Times New Roman"/>
              </a:rPr>
              <a:t>. [online] Simply Psychology. Available at: </a:t>
            </a:r>
            <a:r>
              <a:rPr lang="en-US" sz="1400" dirty="0">
                <a:latin typeface="Aptos"/>
                <a:cs typeface="Times New Roman"/>
                <a:hlinkClick r:id="rId6"/>
              </a:rPr>
              <a:t>https://www.simplypsychology.org/social-cognitive-theory.html</a:t>
            </a:r>
            <a:r>
              <a:rPr lang="en-US" sz="1400" dirty="0">
                <a:latin typeface="Aptos"/>
                <a:cs typeface="Times New Roman"/>
              </a:rPr>
              <a:t> (Accessed: 19 December 2024).</a:t>
            </a:r>
            <a:endParaRPr lang="en-US" sz="1400" dirty="0">
              <a:latin typeface="Aptos"/>
            </a:endParaRPr>
          </a:p>
          <a:p>
            <a:r>
              <a:rPr lang="en-US" sz="1400" dirty="0">
                <a:latin typeface="Aptos"/>
                <a:cs typeface="Times New Roman"/>
              </a:rPr>
              <a:t>Public Health England (2018). </a:t>
            </a:r>
            <a:r>
              <a:rPr lang="en-US" sz="1400" i="1" dirty="0">
                <a:latin typeface="Aptos"/>
                <a:cs typeface="Times New Roman"/>
              </a:rPr>
              <a:t>Community-</a:t>
            </a:r>
            <a:r>
              <a:rPr lang="en-US" sz="1400" i="1" dirty="0" err="1">
                <a:latin typeface="Aptos"/>
                <a:cs typeface="Times New Roman"/>
              </a:rPr>
              <a:t>centred</a:t>
            </a:r>
            <a:r>
              <a:rPr lang="en-US" sz="1400" i="1" dirty="0">
                <a:latin typeface="Aptos"/>
                <a:cs typeface="Times New Roman"/>
              </a:rPr>
              <a:t> practice: applying All Our Health</a:t>
            </a:r>
            <a:r>
              <a:rPr lang="en-US" sz="1400" dirty="0">
                <a:latin typeface="Aptos"/>
                <a:cs typeface="Times New Roman"/>
              </a:rPr>
              <a:t>. [online] GOV.UK. Available at: </a:t>
            </a:r>
            <a:r>
              <a:rPr lang="en-US" sz="1400" dirty="0">
                <a:latin typeface="Aptos"/>
                <a:cs typeface="Times New Roman"/>
                <a:hlinkClick r:id="rId7"/>
              </a:rPr>
              <a:t>https://www.gov.uk/government/publications/community-centred-practice-applying-all-our-health/community-centred-practice-applying-all-our-health</a:t>
            </a:r>
            <a:r>
              <a:rPr lang="en-US" sz="1400" dirty="0">
                <a:latin typeface="Aptos"/>
                <a:cs typeface="Times New Roman"/>
              </a:rPr>
              <a:t> (Accessed: 19 December 2024).</a:t>
            </a:r>
          </a:p>
          <a:p>
            <a:r>
              <a:rPr lang="en-US" sz="1400" dirty="0">
                <a:latin typeface="Aptos"/>
                <a:cs typeface="Times New Roman"/>
              </a:rPr>
              <a:t>The Health Foundation (2024). </a:t>
            </a:r>
            <a:r>
              <a:rPr lang="en-US" sz="1400" i="1" dirty="0" err="1">
                <a:latin typeface="Aptos"/>
                <a:cs typeface="Times New Roman"/>
              </a:rPr>
              <a:t>Programmes</a:t>
            </a:r>
            <a:r>
              <a:rPr lang="en-US" sz="1400" i="1" dirty="0">
                <a:latin typeface="Aptos"/>
                <a:cs typeface="Times New Roman"/>
              </a:rPr>
              <a:t>, services, or projects implemented at a local level to improve citizens’ health and wellbeing. - Bing</a:t>
            </a:r>
            <a:r>
              <a:rPr lang="en-US" sz="1400" dirty="0">
                <a:latin typeface="Aptos"/>
                <a:cs typeface="Times New Roman"/>
              </a:rPr>
              <a:t>. [online] Bing. Available at: </a:t>
            </a:r>
            <a:r>
              <a:rPr lang="en-US" sz="1400" dirty="0">
                <a:latin typeface="Aptos"/>
                <a:cs typeface="Times New Roman"/>
                <a:hlinkClick r:id="rId8"/>
              </a:rPr>
              <a:t>https://www.bing.com/search?pglt=2083&amp;q=Programmes%2C+services%2C+or+projects+implemented+at+a+local+level+to+improve+citizens%27+health+and+wellbeing.&amp;cvid=6a2d5462b8264c87abcb264c4655f94e&amp;gs_lcrp=EgRlZGdlKgYIABBFGDkyBggAEEUYOTIICAEQ6QcY_FXSAQc3OTFqMGoxqAIAsAIA&amp;FORM=ANNAB1&amp;PC=U531</a:t>
            </a:r>
            <a:r>
              <a:rPr lang="en-US" sz="1400" dirty="0">
                <a:latin typeface="Aptos"/>
                <a:cs typeface="Times New Roman"/>
              </a:rPr>
              <a:t> (Accessed: 19 December 2024).</a:t>
            </a:r>
            <a:endParaRPr lang="en-US" sz="1400" dirty="0">
              <a:latin typeface="Aptos"/>
            </a:endParaRPr>
          </a:p>
          <a:p>
            <a:endParaRPr lang="en-US" dirty="0">
              <a:latin typeface="Times New Roman"/>
              <a:cs typeface="Times New Roman"/>
            </a:endParaRPr>
          </a:p>
          <a:p>
            <a:endParaRPr lang="en-US" dirty="0"/>
          </a:p>
        </p:txBody>
      </p:sp>
    </p:spTree>
    <p:extLst>
      <p:ext uri="{BB962C8B-B14F-4D97-AF65-F5344CB8AC3E}">
        <p14:creationId xmlns:p14="http://schemas.microsoft.com/office/powerpoint/2010/main" val="54658088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4553</Words>
  <Application>Microsoft Office PowerPoint</Application>
  <PresentationFormat>Widescreen</PresentationFormat>
  <Paragraphs>299</Paragraphs>
  <Slides>32</Slides>
  <Notes>9</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32</vt:i4>
      </vt:variant>
    </vt:vector>
  </HeadingPairs>
  <TitlesOfParts>
    <vt:vector size="39" baseType="lpstr">
      <vt:lpstr>Myriad Pro</vt:lpstr>
      <vt:lpstr>Aptos</vt:lpstr>
      <vt:lpstr>Aptos Display</vt:lpstr>
      <vt:lpstr>Arial</vt:lpstr>
      <vt:lpstr>Calibri</vt:lpstr>
      <vt:lpstr>Times New Roman</vt:lpstr>
      <vt:lpstr>office theme</vt:lpstr>
      <vt:lpstr>PowerPoint Presentation</vt:lpstr>
      <vt:lpstr>Learning Outcomes</vt:lpstr>
      <vt:lpstr>Health Priorities – What does this term mean and what are the UK Priorities 2025</vt:lpstr>
      <vt:lpstr>PowerPoint Presentation</vt:lpstr>
      <vt:lpstr>What Are Local Health and Wellbeing Initiatives?</vt:lpstr>
      <vt:lpstr>Why Are These Initiatives Important?</vt:lpstr>
      <vt:lpstr>Key Examples of Health and Wellbeing Initiatives</vt:lpstr>
      <vt:lpstr>How Do We Measure the Impact of Local Initiatives?</vt:lpstr>
      <vt:lpstr>Behavioural Change Theories</vt:lpstr>
      <vt:lpstr>How do they help?</vt:lpstr>
      <vt:lpstr>The Health Belief Model (HBM)</vt:lpstr>
      <vt:lpstr>Explanation and Example</vt:lpstr>
      <vt:lpstr>Theory of Planned Behaviour (TPB)</vt:lpstr>
      <vt:lpstr>Explanation and Example</vt:lpstr>
      <vt:lpstr>Social Cognitive Theory (SCT)</vt:lpstr>
      <vt:lpstr>Explanation and Example</vt:lpstr>
      <vt:lpstr>Relevance to SDG 3- Good Health and Wellbeing</vt:lpstr>
      <vt:lpstr>Examples of Successful Interventions</vt:lpstr>
      <vt:lpstr>Examples of Successful Interventions</vt:lpstr>
      <vt:lpstr>Examples of Successful Interventions</vt:lpstr>
      <vt:lpstr>Examples of Successful Interventions</vt:lpstr>
      <vt:lpstr>Frameworks for Evaluation</vt:lpstr>
      <vt:lpstr>PowerPoint Presentation</vt:lpstr>
      <vt:lpstr>Frameworks for Evaluation</vt:lpstr>
      <vt:lpstr>Frameworks for Evaluation</vt:lpstr>
      <vt:lpstr>Examples of Evaluation Metrics in UK H+SC Initiatives</vt:lpstr>
      <vt:lpstr>Examples of Evaluation Metrics in UK H+SC Initiatives</vt:lpstr>
      <vt:lpstr>Ethical Considerations</vt:lpstr>
      <vt:lpstr>Future of Local Initiatives…</vt:lpstr>
      <vt:lpstr>Summary</vt:lpstr>
      <vt:lpstr>Any Questions?</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Joanne Davies (Yr Athrofa)</dc:creator>
  <cp:lastModifiedBy>Parese Ahmed</cp:lastModifiedBy>
  <cp:revision>528</cp:revision>
  <dcterms:created xsi:type="dcterms:W3CDTF">2024-12-16T11:36:07Z</dcterms:created>
  <dcterms:modified xsi:type="dcterms:W3CDTF">2025-10-27T09:06:10Z</dcterms:modified>
</cp:coreProperties>
</file>