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6" r:id="rId14"/>
    <p:sldId id="269" r:id="rId15"/>
    <p:sldId id="270" r:id="rId16"/>
    <p:sldId id="271" r:id="rId17"/>
    <p:sldId id="273" r:id="rId18"/>
    <p:sldId id="272" r:id="rId19"/>
    <p:sldId id="274" r:id="rId20"/>
    <p:sldId id="275" r:id="rId21"/>
    <p:sldId id="276" r:id="rId22"/>
    <p:sldId id="277" r:id="rId23"/>
    <p:sldId id="278" r:id="rId24"/>
    <p:sldId id="279" r:id="rId25"/>
    <p:sldId id="281" r:id="rId26"/>
    <p:sldId id="28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C1010060-07AD-47C1-9699-177BEF3B7D53}" type="datetimeFigureOut">
              <a:rPr lang="en-GB" smtClean="0"/>
              <a:t>01/06/2022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3741F9DC-540D-4BCE-B1CF-8EE5D16B779D}"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1010060-07AD-47C1-9699-177BEF3B7D53}"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1010060-07AD-47C1-9699-177BEF3B7D53}"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3741F9DC-540D-4BCE-B1CF-8EE5D16B779D}"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1010060-07AD-47C1-9699-177BEF3B7D53}"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1010060-07AD-47C1-9699-177BEF3B7D53}" type="datetimeFigureOut">
              <a:rPr lang="en-GB" smtClean="0"/>
              <a:t>01/06/2022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1010060-07AD-47C1-9699-177BEF3B7D53}" type="datetimeFigureOut">
              <a:rPr lang="en-GB" smtClean="0"/>
              <a:t>01/06/2022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010060-07AD-47C1-9699-177BEF3B7D53}" type="datetimeFigureOut">
              <a:rPr lang="en-GB" smtClean="0"/>
              <a:t>01/06/2022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1010060-07AD-47C1-9699-177BEF3B7D53}"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1010060-07AD-47C1-9699-177BEF3B7D53}" type="datetimeFigureOut">
              <a:rPr lang="en-GB" smtClean="0"/>
              <a:t>01/06/2022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1010060-07AD-47C1-9699-177BEF3B7D53}"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1010060-07AD-47C1-9699-177BEF3B7D53}" type="datetimeFigureOut">
              <a:rPr lang="en-GB" smtClean="0"/>
              <a:t>01/06/2022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1F9DC-540D-4BCE-B1CF-8EE5D16B779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1010060-07AD-47C1-9699-177BEF3B7D53}" type="datetimeFigureOut">
              <a:rPr lang="en-GB" smtClean="0"/>
              <a:t>01/06/2022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3741F9DC-540D-4BCE-B1CF-8EE5D16B779D}"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Hpfy</a:t>
            </a:r>
            <a:r>
              <a:rPr lang="en-GB" dirty="0"/>
              <a:t> 3014</a:t>
            </a:r>
          </a:p>
        </p:txBody>
      </p:sp>
      <p:sp>
        <p:nvSpPr>
          <p:cNvPr id="3" name="Subtitle 2"/>
          <p:cNvSpPr>
            <a:spLocks noGrp="1"/>
          </p:cNvSpPr>
          <p:nvPr>
            <p:ph type="subTitle" idx="1"/>
          </p:nvPr>
        </p:nvSpPr>
        <p:spPr/>
        <p:txBody>
          <a:bodyPr/>
          <a:lstStyle/>
          <a:p>
            <a:r>
              <a:rPr lang="en-GB" dirty="0"/>
              <a:t>People Across Time</a:t>
            </a:r>
          </a:p>
          <a:p>
            <a:r>
              <a:rPr lang="en-GB" dirty="0"/>
              <a:t>Lecture One – Ages, Eras, and Epochs</a:t>
            </a:r>
          </a:p>
        </p:txBody>
      </p:sp>
    </p:spTree>
    <p:extLst>
      <p:ext uri="{BB962C8B-B14F-4D97-AF65-F5344CB8AC3E}">
        <p14:creationId xmlns:p14="http://schemas.microsoft.com/office/powerpoint/2010/main" val="2754343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Outcomes</a:t>
            </a:r>
          </a:p>
        </p:txBody>
      </p:sp>
      <p:sp>
        <p:nvSpPr>
          <p:cNvPr id="3" name="Content Placeholder 2"/>
          <p:cNvSpPr>
            <a:spLocks noGrp="1"/>
          </p:cNvSpPr>
          <p:nvPr>
            <p:ph idx="1"/>
          </p:nvPr>
        </p:nvSpPr>
        <p:spPr/>
        <p:txBody>
          <a:bodyPr>
            <a:normAutofit fontScale="77500" lnSpcReduction="20000"/>
          </a:bodyPr>
          <a:lstStyle/>
          <a:p>
            <a:r>
              <a:rPr lang="en-GB" b="1" dirty="0"/>
              <a:t>AIMS:</a:t>
            </a:r>
          </a:p>
          <a:p>
            <a:endParaRPr lang="en-GB" dirty="0"/>
          </a:p>
          <a:p>
            <a:pPr lvl="0"/>
            <a:r>
              <a:rPr lang="en-GB" dirty="0"/>
              <a:t>To introduce students to the study of peoples and cultures across different periods, from pre-history</a:t>
            </a:r>
            <a:r>
              <a:rPr lang="en-GB" b="1" dirty="0"/>
              <a:t> </a:t>
            </a:r>
            <a:r>
              <a:rPr lang="en-GB" dirty="0"/>
              <a:t>to the present</a:t>
            </a:r>
          </a:p>
          <a:p>
            <a:pPr lvl="0"/>
            <a:endParaRPr lang="en-GB" dirty="0"/>
          </a:p>
          <a:p>
            <a:pPr hangingPunct="0"/>
            <a:r>
              <a:rPr lang="en-GB" b="1" dirty="0"/>
              <a:t>LEARNING AND TEACHING STRATEGY:</a:t>
            </a:r>
          </a:p>
          <a:p>
            <a:pPr hangingPunct="0"/>
            <a:endParaRPr lang="en-GB" b="1" dirty="0"/>
          </a:p>
          <a:p>
            <a:pPr lvl="0"/>
            <a:r>
              <a:rPr lang="en-GB" dirty="0"/>
              <a:t>Lectures will introduce the students to the concepts, themes and historiographical developments relating to this subject matter. Tutorials and seminars will introduce students to the areas of study summarised in the indicative content.  These will be used to encourage and support discussion, and critical evaluation of themes and concepts relating to the study of people and cultures across time</a:t>
            </a:r>
          </a:p>
          <a:p>
            <a:endParaRPr lang="en-GB" dirty="0"/>
          </a:p>
        </p:txBody>
      </p:sp>
    </p:spTree>
    <p:extLst>
      <p:ext uri="{BB962C8B-B14F-4D97-AF65-F5344CB8AC3E}">
        <p14:creationId xmlns:p14="http://schemas.microsoft.com/office/powerpoint/2010/main" val="2529510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Outcomes</a:t>
            </a:r>
          </a:p>
        </p:txBody>
      </p:sp>
      <p:sp>
        <p:nvSpPr>
          <p:cNvPr id="3" name="Content Placeholder 2"/>
          <p:cNvSpPr>
            <a:spLocks noGrp="1"/>
          </p:cNvSpPr>
          <p:nvPr>
            <p:ph idx="1"/>
          </p:nvPr>
        </p:nvSpPr>
        <p:spPr/>
        <p:txBody>
          <a:bodyPr>
            <a:normAutofit fontScale="85000" lnSpcReduction="20000"/>
          </a:bodyPr>
          <a:lstStyle/>
          <a:p>
            <a:r>
              <a:rPr lang="en-GB" b="1" dirty="0"/>
              <a:t>LEARNING OUTCOMES:</a:t>
            </a:r>
            <a:endParaRPr lang="en-GB" dirty="0"/>
          </a:p>
          <a:p>
            <a:endParaRPr lang="en-GB" dirty="0"/>
          </a:p>
          <a:p>
            <a:r>
              <a:rPr lang="en-GB" dirty="0"/>
              <a:t>Upon the successful completion of this module, the student should be able to:</a:t>
            </a:r>
          </a:p>
          <a:p>
            <a:endParaRPr lang="en-GB" dirty="0"/>
          </a:p>
          <a:p>
            <a:pPr lvl="0"/>
            <a:r>
              <a:rPr lang="en-GB" dirty="0"/>
              <a:t>Demonstrate an awareness and introductory knowledge of the academic study of history, archaeology, and anthropology.</a:t>
            </a:r>
          </a:p>
          <a:p>
            <a:pPr lvl="0"/>
            <a:endParaRPr lang="en-GB" dirty="0"/>
          </a:p>
          <a:p>
            <a:pPr lvl="0"/>
            <a:r>
              <a:rPr lang="en-GB" dirty="0"/>
              <a:t>Demonstrate an understanding and knowledge of disciplinary fields related to human cultures and societies across time. .</a:t>
            </a:r>
          </a:p>
          <a:p>
            <a:r>
              <a:rPr lang="en-GB" dirty="0"/>
              <a:t> </a:t>
            </a:r>
          </a:p>
        </p:txBody>
      </p:sp>
    </p:spTree>
    <p:extLst>
      <p:ext uri="{BB962C8B-B14F-4D97-AF65-F5344CB8AC3E}">
        <p14:creationId xmlns:p14="http://schemas.microsoft.com/office/powerpoint/2010/main" val="2207395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 overview </a:t>
            </a:r>
          </a:p>
        </p:txBody>
      </p:sp>
      <p:sp>
        <p:nvSpPr>
          <p:cNvPr id="3" name="Content Placeholder 2"/>
          <p:cNvSpPr>
            <a:spLocks noGrp="1"/>
          </p:cNvSpPr>
          <p:nvPr>
            <p:ph idx="1"/>
          </p:nvPr>
        </p:nvSpPr>
        <p:spPr/>
        <p:txBody>
          <a:bodyPr>
            <a:normAutofit lnSpcReduction="10000"/>
          </a:bodyPr>
          <a:lstStyle/>
          <a:p>
            <a:r>
              <a:rPr lang="en-GB" dirty="0"/>
              <a:t>1. This will start with be followed by </a:t>
            </a:r>
            <a:r>
              <a:rPr lang="en-GB" i="1" dirty="0"/>
              <a:t>Ages, Eras, and Epochs -</a:t>
            </a:r>
            <a:r>
              <a:rPr lang="en-GB" dirty="0"/>
              <a:t> a chronologically-ordered -overview through time and human experience. a basic understanding of the ages and eras listed in the handbook and when they occurred</a:t>
            </a:r>
          </a:p>
          <a:p>
            <a:r>
              <a:rPr lang="en-GB" dirty="0"/>
              <a:t>2. Approaches and Disciplines:</a:t>
            </a:r>
          </a:p>
          <a:p>
            <a:r>
              <a:rPr lang="en-GB" dirty="0"/>
              <a:t>Anthropology, Archaeology, Ancient History, The Classics, and History. The approaches adopted by each discipline;  to demonstrate an awareness and knowledge of these distinct disciplinary fields.  </a:t>
            </a:r>
          </a:p>
          <a:p>
            <a:endParaRPr lang="en-GB" dirty="0"/>
          </a:p>
        </p:txBody>
      </p:sp>
    </p:spTree>
    <p:extLst>
      <p:ext uri="{BB962C8B-B14F-4D97-AF65-F5344CB8AC3E}">
        <p14:creationId xmlns:p14="http://schemas.microsoft.com/office/powerpoint/2010/main" val="1613580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 Overview</a:t>
            </a:r>
          </a:p>
        </p:txBody>
      </p:sp>
      <p:sp>
        <p:nvSpPr>
          <p:cNvPr id="3" name="Content Placeholder 2"/>
          <p:cNvSpPr>
            <a:spLocks noGrp="1"/>
          </p:cNvSpPr>
          <p:nvPr>
            <p:ph idx="1"/>
          </p:nvPr>
        </p:nvSpPr>
        <p:spPr/>
        <p:txBody>
          <a:bodyPr>
            <a:normAutofit fontScale="92500" lnSpcReduction="10000"/>
          </a:bodyPr>
          <a:lstStyle/>
          <a:p>
            <a:r>
              <a:rPr lang="en-GB" dirty="0"/>
              <a:t>3. Ages</a:t>
            </a:r>
          </a:p>
          <a:p>
            <a:r>
              <a:rPr lang="en-GB" dirty="0"/>
              <a:t>Beginning with pre-history and archaeological approaches to  the Stone Age, Bronze Age, and Iron Age, asking  how early man adapted to his ever changing environment. </a:t>
            </a:r>
          </a:p>
          <a:p>
            <a:r>
              <a:rPr lang="en-GB" dirty="0"/>
              <a:t>Civilisation in the Middle East, focussing on man’s instinct to settle, based upon changing relationships with the landscape and environment, and the impact of  new technologies. Central to this session will be a discussion on the origins of urbanisation in Ancient Mesopotamia (modern-day Iraq). </a:t>
            </a:r>
          </a:p>
          <a:p>
            <a:endParaRPr lang="en-GB" dirty="0"/>
          </a:p>
        </p:txBody>
      </p:sp>
    </p:spTree>
    <p:extLst>
      <p:ext uri="{BB962C8B-B14F-4D97-AF65-F5344CB8AC3E}">
        <p14:creationId xmlns:p14="http://schemas.microsoft.com/office/powerpoint/2010/main" val="3820823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 Overview</a:t>
            </a:r>
          </a:p>
        </p:txBody>
      </p:sp>
      <p:sp>
        <p:nvSpPr>
          <p:cNvPr id="3" name="Content Placeholder 2"/>
          <p:cNvSpPr>
            <a:spLocks noGrp="1"/>
          </p:cNvSpPr>
          <p:nvPr>
            <p:ph idx="1"/>
          </p:nvPr>
        </p:nvSpPr>
        <p:spPr/>
        <p:txBody>
          <a:bodyPr>
            <a:normAutofit fontScale="92500" lnSpcReduction="20000"/>
          </a:bodyPr>
          <a:lstStyle/>
          <a:p>
            <a:r>
              <a:rPr lang="en-GB" dirty="0"/>
              <a:t>3. Ages </a:t>
            </a:r>
            <a:r>
              <a:rPr lang="en-GB" dirty="0" err="1"/>
              <a:t>contd</a:t>
            </a:r>
            <a:r>
              <a:rPr lang="en-GB" dirty="0"/>
              <a:t>…</a:t>
            </a:r>
          </a:p>
          <a:p>
            <a:r>
              <a:rPr lang="en-GB" dirty="0"/>
              <a:t>The next  session will then analyse the Economy and the Environment in the Roman World, looking at how peoples in the Roman world exploited their environment to provide food, raw materials and goods.  </a:t>
            </a:r>
          </a:p>
          <a:p>
            <a:r>
              <a:rPr lang="en-GB" dirty="0"/>
              <a:t>How to capture the essence of life in the Middle Ages, a period spanning a thousand years, will then be the focus of the module. A period of technological advancements, agricultural innovation, nurturing a flourishing ‘feudal’ based economy, but one punctuated by calamitous famines, plaques, and bloody conflict.</a:t>
            </a:r>
          </a:p>
          <a:p>
            <a:endParaRPr lang="en-GB" dirty="0"/>
          </a:p>
          <a:p>
            <a:endParaRPr lang="en-GB" dirty="0"/>
          </a:p>
        </p:txBody>
      </p:sp>
    </p:spTree>
    <p:extLst>
      <p:ext uri="{BB962C8B-B14F-4D97-AF65-F5344CB8AC3E}">
        <p14:creationId xmlns:p14="http://schemas.microsoft.com/office/powerpoint/2010/main" val="2790925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 Overview</a:t>
            </a:r>
          </a:p>
        </p:txBody>
      </p:sp>
      <p:sp>
        <p:nvSpPr>
          <p:cNvPr id="3" name="Content Placeholder 2"/>
          <p:cNvSpPr>
            <a:spLocks noGrp="1"/>
          </p:cNvSpPr>
          <p:nvPr>
            <p:ph idx="1"/>
          </p:nvPr>
        </p:nvSpPr>
        <p:spPr/>
        <p:txBody>
          <a:bodyPr>
            <a:normAutofit fontScale="77500" lnSpcReduction="20000"/>
          </a:bodyPr>
          <a:lstStyle/>
          <a:p>
            <a:r>
              <a:rPr lang="en-GB" dirty="0"/>
              <a:t>3. Ages </a:t>
            </a:r>
            <a:r>
              <a:rPr lang="en-GB" dirty="0" err="1"/>
              <a:t>contd</a:t>
            </a:r>
            <a:r>
              <a:rPr lang="en-GB" dirty="0"/>
              <a:t>…</a:t>
            </a:r>
          </a:p>
          <a:p>
            <a:r>
              <a:rPr lang="en-GB" dirty="0"/>
              <a:t>The module will then turn its attention to that period, beginning circa 1500, that witnessed increasing globalisation around ‘mercantilist’ economies and supporting institutions. The rise of the ‘city-state’ will be examined, as centres of political, economic, and cultural activity that impacted far beyond city boundaries.</a:t>
            </a:r>
          </a:p>
          <a:p>
            <a:endParaRPr lang="en-GB" dirty="0"/>
          </a:p>
          <a:p>
            <a:pPr fontAlgn="base"/>
            <a:r>
              <a:rPr lang="en-GB" dirty="0"/>
              <a:t>Through a discussion centred on</a:t>
            </a:r>
            <a:r>
              <a:rPr lang="en-GB" b="1" dirty="0"/>
              <a:t> </a:t>
            </a:r>
            <a:r>
              <a:rPr lang="en-GB" dirty="0"/>
              <a:t>‘The Age of Anthropocene’</a:t>
            </a:r>
            <a:r>
              <a:rPr lang="en-GB" b="1" dirty="0"/>
              <a:t>  </a:t>
            </a:r>
            <a:r>
              <a:rPr lang="en-GB" dirty="0"/>
              <a:t>the narrative is brought right up to date, as from an anthropological viewpoint, the current global position is examined, asking  how distinct areas of the planet are differently affected and how people are adapting to climate change – moving on by imagining our collective futures, while thinking about the role of novel technologies.</a:t>
            </a:r>
          </a:p>
          <a:p>
            <a:endParaRPr lang="en-GB" dirty="0"/>
          </a:p>
        </p:txBody>
      </p:sp>
    </p:spTree>
    <p:extLst>
      <p:ext uri="{BB962C8B-B14F-4D97-AF65-F5344CB8AC3E}">
        <p14:creationId xmlns:p14="http://schemas.microsoft.com/office/powerpoint/2010/main" val="3798396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Assignments</a:t>
            </a:r>
          </a:p>
        </p:txBody>
      </p:sp>
      <p:sp>
        <p:nvSpPr>
          <p:cNvPr id="3" name="Content Placeholder 2"/>
          <p:cNvSpPr>
            <a:spLocks noGrp="1"/>
          </p:cNvSpPr>
          <p:nvPr>
            <p:ph idx="1"/>
          </p:nvPr>
        </p:nvSpPr>
        <p:spPr/>
        <p:txBody>
          <a:bodyPr>
            <a:normAutofit fontScale="77500" lnSpcReduction="20000"/>
          </a:bodyPr>
          <a:lstStyle/>
          <a:p>
            <a:r>
              <a:rPr lang="en-GB" b="1" dirty="0"/>
              <a:t>Part One:  Essay plan consisting of 500 words (weighted at 20%) :</a:t>
            </a:r>
            <a:endParaRPr lang="en-GB" dirty="0"/>
          </a:p>
          <a:p>
            <a:r>
              <a:rPr lang="en-GB" b="1" dirty="0"/>
              <a:t> </a:t>
            </a:r>
            <a:endParaRPr lang="en-GB" dirty="0"/>
          </a:p>
          <a:p>
            <a:r>
              <a:rPr lang="en-GB" dirty="0"/>
              <a:t>The assignment is a plan of the essay for part two. Set out your subject matter and research ideas, while identifying the sources that will be at the heart of your essay.  This should take the form of a 500 word report, ideally using sub-headings to introduce various aspects of the essay – direction of the research and core arguments and counter arguments ;  primary sources; secondary sources; conclusions, etc. Advice on how to approach this part of the portfolio will be given early in the module. Submission of the assignment is through </a:t>
            </a:r>
            <a:r>
              <a:rPr lang="en-GB" dirty="0" err="1"/>
              <a:t>Turnitin</a:t>
            </a:r>
            <a:r>
              <a:rPr lang="en-GB" dirty="0"/>
              <a:t>, in tile 10 on the Moodle site.</a:t>
            </a:r>
          </a:p>
          <a:p>
            <a:r>
              <a:rPr lang="en-GB" b="1" dirty="0"/>
              <a:t>THE DEADLINE FOR THE ESSAY PLAN IS: SUNDAY, 3</a:t>
            </a:r>
            <a:r>
              <a:rPr lang="en-GB" b="1" baseline="30000" dirty="0"/>
              <a:t>rd</a:t>
            </a:r>
            <a:r>
              <a:rPr lang="en-GB" b="1" dirty="0"/>
              <a:t> JULY 2022, by 23.59hrs</a:t>
            </a:r>
            <a:endParaRPr lang="en-GB" dirty="0"/>
          </a:p>
          <a:p>
            <a:endParaRPr lang="en-GB" dirty="0"/>
          </a:p>
        </p:txBody>
      </p:sp>
    </p:spTree>
    <p:extLst>
      <p:ext uri="{BB962C8B-B14F-4D97-AF65-F5344CB8AC3E}">
        <p14:creationId xmlns:p14="http://schemas.microsoft.com/office/powerpoint/2010/main" val="1211713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Assignments</a:t>
            </a:r>
          </a:p>
        </p:txBody>
      </p:sp>
      <p:sp>
        <p:nvSpPr>
          <p:cNvPr id="3" name="Content Placeholder 2"/>
          <p:cNvSpPr>
            <a:spLocks noGrp="1"/>
          </p:cNvSpPr>
          <p:nvPr>
            <p:ph idx="1"/>
          </p:nvPr>
        </p:nvSpPr>
        <p:spPr/>
        <p:txBody>
          <a:bodyPr>
            <a:normAutofit fontScale="70000" lnSpcReduction="20000"/>
          </a:bodyPr>
          <a:lstStyle/>
          <a:p>
            <a:r>
              <a:rPr lang="en-GB" b="1" dirty="0"/>
              <a:t>Part Two: Essay 1500 words (weighted at 50%) : </a:t>
            </a:r>
            <a:r>
              <a:rPr lang="en-GB" dirty="0"/>
              <a:t> </a:t>
            </a:r>
          </a:p>
          <a:p>
            <a:r>
              <a:rPr lang="en-GB" dirty="0"/>
              <a:t>This part of the portfolio is an essay of 1500 words. You should choose one part of the module (that is one age or era) and discuss how you believe people during this period adapted to their environment. It need not address the period in total, but can take a specific example from either Pre-history, the Ancient World, the Classical World , the Medieval World, the Early Modern period.    You will also need to consider the approaches of enquiry and research that experts in the field adopt when examining ‘People Across Time’ in a specific period.  To help you with this, due attention will be given to this part of the portfolio early in the module, where approaches, academic norms and scholarship will be discussed. This will include advice on the essay construction. Submission of the assignment is through </a:t>
            </a:r>
            <a:r>
              <a:rPr lang="en-GB" dirty="0" err="1"/>
              <a:t>Turnitin</a:t>
            </a:r>
            <a:r>
              <a:rPr lang="en-GB" dirty="0"/>
              <a:t> in tile 10 on the Moodle site.</a:t>
            </a:r>
          </a:p>
          <a:p>
            <a:endParaRPr lang="en-GB" dirty="0"/>
          </a:p>
          <a:p>
            <a:r>
              <a:rPr lang="en-GB" b="1" dirty="0"/>
              <a:t>THE DEADLINE FOR THE ESSAY IS: SUNDAY, 7th AUGUST 2022, by 23.59hrs</a:t>
            </a:r>
            <a:endParaRPr lang="en-GB" dirty="0"/>
          </a:p>
          <a:p>
            <a:endParaRPr lang="en-GB" dirty="0"/>
          </a:p>
        </p:txBody>
      </p:sp>
    </p:spTree>
    <p:extLst>
      <p:ext uri="{BB962C8B-B14F-4D97-AF65-F5344CB8AC3E}">
        <p14:creationId xmlns:p14="http://schemas.microsoft.com/office/powerpoint/2010/main" val="2247268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Assignments</a:t>
            </a:r>
          </a:p>
        </p:txBody>
      </p:sp>
      <p:sp>
        <p:nvSpPr>
          <p:cNvPr id="3" name="Content Placeholder 2"/>
          <p:cNvSpPr>
            <a:spLocks noGrp="1"/>
          </p:cNvSpPr>
          <p:nvPr>
            <p:ph idx="1"/>
          </p:nvPr>
        </p:nvSpPr>
        <p:spPr/>
        <p:txBody>
          <a:bodyPr>
            <a:normAutofit lnSpcReduction="10000"/>
          </a:bodyPr>
          <a:lstStyle/>
          <a:p>
            <a:r>
              <a:rPr lang="en-GB" b="1" dirty="0"/>
              <a:t>Part Three: Gobbet or short analytical exercise, 1000 words (weighted at 30%) : </a:t>
            </a:r>
            <a:endParaRPr lang="en-GB" dirty="0"/>
          </a:p>
          <a:p>
            <a:r>
              <a:rPr lang="en-GB" b="1" dirty="0"/>
              <a:t> </a:t>
            </a:r>
            <a:endParaRPr lang="en-GB" dirty="0"/>
          </a:p>
          <a:p>
            <a:r>
              <a:rPr lang="en-GB" dirty="0"/>
              <a:t>This will take the form of a short analytical narrative that examines a secondary source related to the module. This could be a book, set of essays, journal article, </a:t>
            </a:r>
            <a:r>
              <a:rPr lang="en-GB" dirty="0" err="1"/>
              <a:t>etc</a:t>
            </a:r>
            <a:r>
              <a:rPr lang="en-GB" dirty="0"/>
              <a:t> , and can be related to your essay subject, or from another period covered in the module</a:t>
            </a:r>
          </a:p>
          <a:p>
            <a:r>
              <a:rPr lang="en-GB" b="1" dirty="0"/>
              <a:t>THE DEADLINE FOR THE GOBBET IS: SUNDAY, 7</a:t>
            </a:r>
            <a:r>
              <a:rPr lang="en-GB" b="1" baseline="30000" dirty="0"/>
              <a:t>th</a:t>
            </a:r>
            <a:r>
              <a:rPr lang="en-GB" b="1" dirty="0"/>
              <a:t> AUGUST 2022, by 23.59hrs.</a:t>
            </a:r>
            <a:endParaRPr lang="en-GB" dirty="0"/>
          </a:p>
          <a:p>
            <a:endParaRPr lang="en-GB" dirty="0"/>
          </a:p>
        </p:txBody>
      </p:sp>
    </p:spTree>
    <p:extLst>
      <p:ext uri="{BB962C8B-B14F-4D97-AF65-F5344CB8AC3E}">
        <p14:creationId xmlns:p14="http://schemas.microsoft.com/office/powerpoint/2010/main" val="4090139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effectLst/>
              </a:rPr>
              <a:t>Ages, Eras, and Epochs </a:t>
            </a:r>
            <a:endParaRPr lang="en-GB" dirty="0"/>
          </a:p>
        </p:txBody>
      </p:sp>
      <p:sp>
        <p:nvSpPr>
          <p:cNvPr id="5" name="Content Placeholder 4"/>
          <p:cNvSpPr>
            <a:spLocks noGrp="1"/>
          </p:cNvSpPr>
          <p:nvPr>
            <p:ph sz="half" idx="2"/>
          </p:nvPr>
        </p:nvSpPr>
        <p:spPr/>
        <p:txBody>
          <a:bodyPr>
            <a:normAutofit fontScale="85000" lnSpcReduction="20000"/>
          </a:bodyPr>
          <a:lstStyle/>
          <a:p>
            <a:r>
              <a:rPr lang="en-GB" dirty="0"/>
              <a:t>a chronologically-ordered ‘breeze’ through time and human experience. The aim of this opening lecture is for students to attain a basic understanding of the ages and eras listed in the handbook and when they occurred, whilst remaining alert to the module’s core outcome: to attain an understanding and knowledge of human culture and society through time. </a:t>
            </a:r>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35180" y="1600200"/>
            <a:ext cx="348264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2903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was Pre-History? </a:t>
            </a:r>
          </a:p>
        </p:txBody>
      </p:sp>
      <p:sp>
        <p:nvSpPr>
          <p:cNvPr id="4" name="Content Placeholder 3"/>
          <p:cNvSpPr>
            <a:spLocks noGrp="1"/>
          </p:cNvSpPr>
          <p:nvPr>
            <p:ph sz="half" idx="2"/>
          </p:nvPr>
        </p:nvSpPr>
        <p:spPr/>
        <p:txBody>
          <a:bodyPr>
            <a:normAutofit lnSpcReduction="10000"/>
          </a:bodyPr>
          <a:lstStyle/>
          <a:p>
            <a:r>
              <a:rPr lang="en-GB" dirty="0"/>
              <a:t>From </a:t>
            </a:r>
            <a:r>
              <a:rPr lang="en-GB" dirty="0" err="1"/>
              <a:t>Paleolithic</a:t>
            </a:r>
            <a:r>
              <a:rPr lang="en-GB" dirty="0"/>
              <a:t> man until when ?:</a:t>
            </a:r>
          </a:p>
          <a:p>
            <a:r>
              <a:rPr lang="en-GB" dirty="0"/>
              <a:t>Ancient Mesopotamia? 3000bc-500BC</a:t>
            </a:r>
          </a:p>
          <a:p>
            <a:r>
              <a:rPr lang="en-GB" dirty="0"/>
              <a:t>Ancient Egypt from 3000BC?</a:t>
            </a:r>
          </a:p>
          <a:p>
            <a:r>
              <a:rPr lang="en-GB" dirty="0"/>
              <a:t>Ancient Greece or Rome? From 8thc BC?</a:t>
            </a:r>
          </a:p>
          <a:p>
            <a:r>
              <a:rPr lang="en-GB" dirty="0"/>
              <a:t>BC-AD the time of Christ?</a:t>
            </a:r>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55576" y="1700808"/>
            <a:ext cx="3456384"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7774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Pre-History</a:t>
            </a:r>
          </a:p>
        </p:txBody>
      </p:sp>
      <p:sp>
        <p:nvSpPr>
          <p:cNvPr id="5" name="Content Placeholder 4"/>
          <p:cNvSpPr>
            <a:spLocks noGrp="1"/>
          </p:cNvSpPr>
          <p:nvPr>
            <p:ph sz="half" idx="1"/>
          </p:nvPr>
        </p:nvSpPr>
        <p:spPr>
          <a:xfrm>
            <a:off x="457200" y="1600200"/>
            <a:ext cx="4038600" cy="5069160"/>
          </a:xfrm>
        </p:spPr>
        <p:txBody>
          <a:bodyPr>
            <a:normAutofit fontScale="92500" lnSpcReduction="10000"/>
          </a:bodyPr>
          <a:lstStyle/>
          <a:p>
            <a:r>
              <a:rPr lang="en-GB" dirty="0" err="1"/>
              <a:t>Paleolithic</a:t>
            </a:r>
            <a:r>
              <a:rPr lang="en-GB" dirty="0"/>
              <a:t> – vast timespan 3million to 12,000BP (Before Present)</a:t>
            </a:r>
          </a:p>
          <a:p>
            <a:r>
              <a:rPr lang="en-GB" dirty="0"/>
              <a:t>Low population density</a:t>
            </a:r>
          </a:p>
          <a:p>
            <a:r>
              <a:rPr lang="en-GB" dirty="0"/>
              <a:t>Stone tool (knapped) development and use</a:t>
            </a:r>
          </a:p>
          <a:p>
            <a:r>
              <a:rPr lang="en-GB" dirty="0"/>
              <a:t>Hunter-gatherer based economy</a:t>
            </a:r>
          </a:p>
          <a:p>
            <a:r>
              <a:rPr lang="en-GB" dirty="0"/>
              <a:t>Cave art – Altamira Spain; Lascaux, Dordogne France 35kBP-11KBP</a:t>
            </a:r>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8200" y="1844824"/>
            <a:ext cx="4100264"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1897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Pre-History</a:t>
            </a:r>
          </a:p>
        </p:txBody>
      </p:sp>
      <p:sp>
        <p:nvSpPr>
          <p:cNvPr id="4" name="Content Placeholder 3"/>
          <p:cNvSpPr>
            <a:spLocks noGrp="1"/>
          </p:cNvSpPr>
          <p:nvPr>
            <p:ph sz="half" idx="2"/>
          </p:nvPr>
        </p:nvSpPr>
        <p:spPr/>
        <p:txBody>
          <a:bodyPr>
            <a:normAutofit lnSpcReduction="10000"/>
          </a:bodyPr>
          <a:lstStyle/>
          <a:p>
            <a:r>
              <a:rPr lang="en-GB" dirty="0"/>
              <a:t>Mesolithic  - 15000BP-5000BP</a:t>
            </a:r>
          </a:p>
          <a:p>
            <a:r>
              <a:rPr lang="en-GB" dirty="0"/>
              <a:t>More sophisticated hunter-gathering and stone tool use</a:t>
            </a:r>
          </a:p>
          <a:p>
            <a:r>
              <a:rPr lang="en-GB" dirty="0"/>
              <a:t>Early permanent settlement linked to coast and river estuaries</a:t>
            </a:r>
          </a:p>
          <a:p>
            <a:r>
              <a:rPr lang="en-GB" dirty="0"/>
              <a:t>Early pottery and textile use</a:t>
            </a:r>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55576" y="1916832"/>
            <a:ext cx="2676525" cy="171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3463636"/>
            <a:ext cx="2095500" cy="186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9393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Pre-History</a:t>
            </a:r>
          </a:p>
        </p:txBody>
      </p:sp>
      <p:sp>
        <p:nvSpPr>
          <p:cNvPr id="3" name="Content Placeholder 2"/>
          <p:cNvSpPr>
            <a:spLocks noGrp="1"/>
          </p:cNvSpPr>
          <p:nvPr>
            <p:ph sz="half" idx="1"/>
          </p:nvPr>
        </p:nvSpPr>
        <p:spPr/>
        <p:txBody>
          <a:bodyPr>
            <a:normAutofit fontScale="92500" lnSpcReduction="10000"/>
          </a:bodyPr>
          <a:lstStyle/>
          <a:p>
            <a:r>
              <a:rPr lang="en-GB" dirty="0"/>
              <a:t>Neolithic  12kBP-1700BC – depending on where in the world!</a:t>
            </a:r>
          </a:p>
          <a:p>
            <a:r>
              <a:rPr lang="en-GB" dirty="0"/>
              <a:t>Development of permanent settlements</a:t>
            </a:r>
          </a:p>
          <a:p>
            <a:r>
              <a:rPr lang="en-GB" dirty="0"/>
              <a:t>Domestication of animals and cereal growing</a:t>
            </a:r>
          </a:p>
          <a:p>
            <a:r>
              <a:rPr lang="en-GB" dirty="0"/>
              <a:t>Distinct burial ritual –(pictured Pentre </a:t>
            </a:r>
            <a:r>
              <a:rPr lang="en-GB" dirty="0" err="1"/>
              <a:t>Ifan</a:t>
            </a:r>
            <a:r>
              <a:rPr lang="en-GB" dirty="0"/>
              <a:t> near Newport (</a:t>
            </a:r>
            <a:r>
              <a:rPr lang="en-GB" dirty="0" err="1"/>
              <a:t>Pembs</a:t>
            </a:r>
            <a:r>
              <a:rPr lang="en-GB" dirty="0"/>
              <a:t>) circa 3500bc)</a:t>
            </a:r>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1988840"/>
            <a:ext cx="3528392" cy="3672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8476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Pre-History</a:t>
            </a:r>
          </a:p>
        </p:txBody>
      </p:sp>
      <p:sp>
        <p:nvSpPr>
          <p:cNvPr id="4" name="Content Placeholder 3"/>
          <p:cNvSpPr>
            <a:spLocks noGrp="1"/>
          </p:cNvSpPr>
          <p:nvPr>
            <p:ph sz="half" idx="2"/>
          </p:nvPr>
        </p:nvSpPr>
        <p:spPr/>
        <p:txBody>
          <a:bodyPr>
            <a:normAutofit fontScale="92500" lnSpcReduction="20000"/>
          </a:bodyPr>
          <a:lstStyle/>
          <a:p>
            <a:r>
              <a:rPr lang="en-GB" dirty="0"/>
              <a:t>Bronze Age – 3500BC -800BC? Varied e.g. Near-East cultures  -Sumerian, Assyrian, Minoan. Beaker peoples –North and West Europe</a:t>
            </a:r>
          </a:p>
          <a:p>
            <a:r>
              <a:rPr lang="en-GB" dirty="0"/>
              <a:t>Metal use – Bronze (copper and tin)</a:t>
            </a:r>
          </a:p>
          <a:p>
            <a:r>
              <a:rPr lang="en-GB" dirty="0"/>
              <a:t>Interaction – trade, war, migration, ideas</a:t>
            </a:r>
          </a:p>
          <a:p>
            <a:r>
              <a:rPr lang="en-GB" dirty="0"/>
              <a:t>Picture – Burnham on Crouch (Essex) hoard (2010) </a:t>
            </a:r>
          </a:p>
          <a:p>
            <a:endParaRPr lang="en-GB" dirty="0"/>
          </a:p>
          <a:p>
            <a:endParaRPr lang="en-GB" dirty="0"/>
          </a:p>
        </p:txBody>
      </p:sp>
      <p:pic>
        <p:nvPicPr>
          <p:cNvPr id="4098"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57200" y="1844824"/>
            <a:ext cx="4038600"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7238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 History </a:t>
            </a:r>
          </a:p>
        </p:txBody>
      </p:sp>
      <p:sp>
        <p:nvSpPr>
          <p:cNvPr id="3" name="Content Placeholder 2"/>
          <p:cNvSpPr>
            <a:spLocks noGrp="1"/>
          </p:cNvSpPr>
          <p:nvPr>
            <p:ph sz="half" idx="1"/>
          </p:nvPr>
        </p:nvSpPr>
        <p:spPr/>
        <p:txBody>
          <a:bodyPr>
            <a:normAutofit fontScale="92500" lnSpcReduction="20000"/>
          </a:bodyPr>
          <a:lstStyle/>
          <a:p>
            <a:r>
              <a:rPr lang="en-GB" dirty="0"/>
              <a:t>Iron-Age – 1200BC-600AD (again varies)</a:t>
            </a:r>
          </a:p>
          <a:p>
            <a:r>
              <a:rPr lang="en-GB" dirty="0"/>
              <a:t>Increase in production of iron tools and weapons</a:t>
            </a:r>
          </a:p>
          <a:p>
            <a:r>
              <a:rPr lang="en-GB" dirty="0"/>
              <a:t>In Europe associated with the ‘Celts’ – language, religion, culture, artefacts</a:t>
            </a:r>
          </a:p>
          <a:p>
            <a:r>
              <a:rPr lang="en-GB" dirty="0"/>
              <a:t>Hill-fort communities based upon extended families and territorial confinement and protection</a:t>
            </a:r>
          </a:p>
          <a:p>
            <a:endParaRPr lang="en-GB"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8200" y="1916832"/>
            <a:ext cx="4038600" cy="4248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8738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Ancient Civilisations </a:t>
            </a:r>
          </a:p>
        </p:txBody>
      </p:sp>
      <p:sp>
        <p:nvSpPr>
          <p:cNvPr id="3" name="Content Placeholder 2"/>
          <p:cNvSpPr>
            <a:spLocks noGrp="1"/>
          </p:cNvSpPr>
          <p:nvPr>
            <p:ph sz="half" idx="1"/>
          </p:nvPr>
        </p:nvSpPr>
        <p:spPr/>
        <p:txBody>
          <a:bodyPr>
            <a:normAutofit fontScale="92500" lnSpcReduction="10000"/>
          </a:bodyPr>
          <a:lstStyle/>
          <a:p>
            <a:r>
              <a:rPr lang="en-GB" dirty="0"/>
              <a:t>Intrinsically  linked to developments during the Bronze and Iron Age</a:t>
            </a:r>
          </a:p>
          <a:p>
            <a:r>
              <a:rPr lang="en-GB" dirty="0"/>
              <a:t>Can be approached from a global perspective that includes Asia and the Americas</a:t>
            </a:r>
          </a:p>
          <a:p>
            <a:r>
              <a:rPr lang="en-GB" dirty="0"/>
              <a:t>For HPFY 3014 will concentrate on the Near East </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8024" y="1844824"/>
            <a:ext cx="4104456"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8725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Ancient Civilisations</a:t>
            </a:r>
          </a:p>
        </p:txBody>
      </p:sp>
      <p:sp>
        <p:nvSpPr>
          <p:cNvPr id="3" name="Content Placeholder 2"/>
          <p:cNvSpPr>
            <a:spLocks noGrp="1"/>
          </p:cNvSpPr>
          <p:nvPr>
            <p:ph sz="half" idx="1"/>
          </p:nvPr>
        </p:nvSpPr>
        <p:spPr>
          <a:xfrm>
            <a:off x="457200" y="1600200"/>
            <a:ext cx="4038600" cy="4925144"/>
          </a:xfrm>
        </p:spPr>
        <p:txBody>
          <a:bodyPr>
            <a:normAutofit fontScale="92500"/>
          </a:bodyPr>
          <a:lstStyle/>
          <a:p>
            <a:r>
              <a:rPr lang="en-GB" dirty="0"/>
              <a:t>Sumer – circa 3000-2000BC</a:t>
            </a:r>
          </a:p>
          <a:p>
            <a:r>
              <a:rPr lang="en-GB" dirty="0"/>
              <a:t>City-State development – </a:t>
            </a:r>
            <a:r>
              <a:rPr lang="en-GB" dirty="0" err="1"/>
              <a:t>Erdu</a:t>
            </a:r>
            <a:r>
              <a:rPr lang="en-GB" dirty="0"/>
              <a:t>, Nippur, Ur</a:t>
            </a:r>
          </a:p>
          <a:p>
            <a:r>
              <a:rPr lang="en-GB" dirty="0"/>
              <a:t>Linguistic record – Cuneiform</a:t>
            </a:r>
          </a:p>
          <a:p>
            <a:r>
              <a:rPr lang="en-GB" dirty="0"/>
              <a:t>Codification of laws</a:t>
            </a:r>
          </a:p>
          <a:p>
            <a:r>
              <a:rPr lang="en-GB" dirty="0"/>
              <a:t>Impressive art and architecture – Temples</a:t>
            </a:r>
          </a:p>
          <a:p>
            <a:r>
              <a:rPr lang="en-GB" dirty="0"/>
              <a:t>Followed by the Akkadian Empire</a:t>
            </a:r>
          </a:p>
          <a:p>
            <a:endParaRPr lang="en-GB" dirty="0"/>
          </a:p>
        </p:txBody>
      </p:sp>
      <p:pic>
        <p:nvPicPr>
          <p:cNvPr id="2050"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648200" y="1857764"/>
            <a:ext cx="4038600" cy="4010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9784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Ancient Civilisations</a:t>
            </a:r>
          </a:p>
        </p:txBody>
      </p:sp>
      <p:sp>
        <p:nvSpPr>
          <p:cNvPr id="4" name="Content Placeholder 3"/>
          <p:cNvSpPr>
            <a:spLocks noGrp="1"/>
          </p:cNvSpPr>
          <p:nvPr>
            <p:ph sz="half" idx="2"/>
          </p:nvPr>
        </p:nvSpPr>
        <p:spPr/>
        <p:txBody>
          <a:bodyPr>
            <a:normAutofit lnSpcReduction="10000"/>
          </a:bodyPr>
          <a:lstStyle/>
          <a:p>
            <a:r>
              <a:rPr lang="en-GB" dirty="0"/>
              <a:t>Assyria 2500BC-600BC</a:t>
            </a:r>
          </a:p>
          <a:p>
            <a:r>
              <a:rPr lang="en-GB" dirty="0"/>
              <a:t>Empire stretched from Egypt to Iran</a:t>
            </a:r>
          </a:p>
          <a:p>
            <a:r>
              <a:rPr lang="en-GB" dirty="0"/>
              <a:t>Strict social order and hierarchy; from Royalty to Slavery</a:t>
            </a:r>
          </a:p>
          <a:p>
            <a:r>
              <a:rPr lang="en-GB" dirty="0"/>
              <a:t>Based upon strong military power </a:t>
            </a:r>
          </a:p>
          <a:p>
            <a:r>
              <a:rPr lang="en-GB" dirty="0"/>
              <a:t>Decline mirrored Babylon’s rise</a:t>
            </a:r>
          </a:p>
        </p:txBody>
      </p:sp>
      <p:pic>
        <p:nvPicPr>
          <p:cNvPr id="3074" name="Picture 2"/>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556792"/>
            <a:ext cx="4038600" cy="48245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4594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Ancient Civilisations</a:t>
            </a:r>
          </a:p>
        </p:txBody>
      </p:sp>
      <p:sp>
        <p:nvSpPr>
          <p:cNvPr id="3" name="Content Placeholder 2"/>
          <p:cNvSpPr>
            <a:spLocks noGrp="1"/>
          </p:cNvSpPr>
          <p:nvPr>
            <p:ph sz="half" idx="1"/>
          </p:nvPr>
        </p:nvSpPr>
        <p:spPr>
          <a:xfrm>
            <a:off x="457200" y="1600200"/>
            <a:ext cx="4038600" cy="4997152"/>
          </a:xfrm>
        </p:spPr>
        <p:txBody>
          <a:bodyPr>
            <a:normAutofit fontScale="92500"/>
          </a:bodyPr>
          <a:lstStyle/>
          <a:p>
            <a:r>
              <a:rPr lang="en-GB" dirty="0"/>
              <a:t>Babylon – C1800bc-539BC ; initially under Hammurabi</a:t>
            </a:r>
          </a:p>
          <a:p>
            <a:r>
              <a:rPr lang="en-GB" dirty="0"/>
              <a:t>Military, economic, power</a:t>
            </a:r>
          </a:p>
          <a:p>
            <a:r>
              <a:rPr lang="en-GB" dirty="0"/>
              <a:t>Expanding population</a:t>
            </a:r>
          </a:p>
          <a:p>
            <a:r>
              <a:rPr lang="en-GB" dirty="0"/>
              <a:t>Later linked to biblical narrative – destruction of Jerusalem and enslavement – 597BC</a:t>
            </a:r>
          </a:p>
          <a:p>
            <a:r>
              <a:rPr lang="en-GB" dirty="0"/>
              <a:t>Persian conquest 539BC </a:t>
            </a: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8712" y="1844824"/>
            <a:ext cx="3457575" cy="4248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4243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Greece</a:t>
            </a:r>
          </a:p>
        </p:txBody>
      </p:sp>
      <p:sp>
        <p:nvSpPr>
          <p:cNvPr id="3" name="Content Placeholder 2"/>
          <p:cNvSpPr>
            <a:spLocks noGrp="1"/>
          </p:cNvSpPr>
          <p:nvPr>
            <p:ph sz="half" idx="1"/>
          </p:nvPr>
        </p:nvSpPr>
        <p:spPr>
          <a:xfrm>
            <a:off x="457200" y="1600200"/>
            <a:ext cx="4038600" cy="5069160"/>
          </a:xfrm>
        </p:spPr>
        <p:txBody>
          <a:bodyPr>
            <a:normAutofit fontScale="85000" lnSpcReduction="10000"/>
          </a:bodyPr>
          <a:lstStyle/>
          <a:p>
            <a:r>
              <a:rPr lang="en-GB" dirty="0"/>
              <a:t>From 5</a:t>
            </a:r>
            <a:r>
              <a:rPr lang="en-GB" baseline="30000" dirty="0"/>
              <a:t>th</a:t>
            </a:r>
            <a:r>
              <a:rPr lang="en-GB" dirty="0"/>
              <a:t> Century BC to the death of Alexander  323BC (later Hellenistic period) </a:t>
            </a:r>
          </a:p>
          <a:p>
            <a:r>
              <a:rPr lang="en-GB" dirty="0"/>
              <a:t>War and conflict between city states and Persian invaders</a:t>
            </a:r>
          </a:p>
          <a:p>
            <a:r>
              <a:rPr lang="en-GB" dirty="0"/>
              <a:t>Unprecedented political and cultural achievement</a:t>
            </a:r>
          </a:p>
          <a:p>
            <a:r>
              <a:rPr lang="en-GB" dirty="0"/>
              <a:t>Economic expansion – grain, wine, olives</a:t>
            </a:r>
          </a:p>
          <a:p>
            <a:r>
              <a:rPr lang="en-GB" dirty="0"/>
              <a:t>Democracy; philosophical endeavour</a:t>
            </a:r>
          </a:p>
          <a:p>
            <a:r>
              <a:rPr lang="en-GB" dirty="0"/>
              <a:t>Art and architectural  achievement</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4875" y="1844824"/>
            <a:ext cx="3905250"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54254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Rome</a:t>
            </a:r>
          </a:p>
        </p:txBody>
      </p:sp>
      <p:sp>
        <p:nvSpPr>
          <p:cNvPr id="3" name="Content Placeholder 2"/>
          <p:cNvSpPr>
            <a:spLocks noGrp="1"/>
          </p:cNvSpPr>
          <p:nvPr>
            <p:ph sz="half" idx="1"/>
          </p:nvPr>
        </p:nvSpPr>
        <p:spPr>
          <a:xfrm>
            <a:off x="457200" y="1600200"/>
            <a:ext cx="4038600" cy="5069160"/>
          </a:xfrm>
        </p:spPr>
        <p:txBody>
          <a:bodyPr>
            <a:normAutofit lnSpcReduction="10000"/>
          </a:bodyPr>
          <a:lstStyle/>
          <a:p>
            <a:r>
              <a:rPr lang="en-GB" dirty="0"/>
              <a:t>Founded 753BC-</a:t>
            </a:r>
          </a:p>
          <a:p>
            <a:r>
              <a:rPr lang="en-GB" dirty="0"/>
              <a:t>Collapse – 476AD</a:t>
            </a:r>
          </a:p>
          <a:p>
            <a:r>
              <a:rPr lang="en-GB" dirty="0"/>
              <a:t>Inexorable expansion and conquest– Europe, North Africa and Near East</a:t>
            </a:r>
          </a:p>
          <a:p>
            <a:r>
              <a:rPr lang="en-GB" dirty="0"/>
              <a:t>Trading of commodities – grain, wine, </a:t>
            </a:r>
          </a:p>
          <a:p>
            <a:r>
              <a:rPr lang="en-GB" dirty="0" err="1"/>
              <a:t>Patriachal</a:t>
            </a:r>
            <a:r>
              <a:rPr lang="en-GB" dirty="0"/>
              <a:t>-based society  ranging from cosmopolitan to rural villages </a:t>
            </a:r>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6016" y="1700808"/>
            <a:ext cx="3960440"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8034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Medieval World</a:t>
            </a:r>
          </a:p>
        </p:txBody>
      </p:sp>
      <p:sp>
        <p:nvSpPr>
          <p:cNvPr id="4" name="Content Placeholder 3"/>
          <p:cNvSpPr>
            <a:spLocks noGrp="1"/>
          </p:cNvSpPr>
          <p:nvPr>
            <p:ph sz="half" idx="2"/>
          </p:nvPr>
        </p:nvSpPr>
        <p:spPr/>
        <p:txBody>
          <a:bodyPr/>
          <a:lstStyle/>
          <a:p>
            <a:r>
              <a:rPr lang="en-GB" dirty="0"/>
              <a:t>From late 5</a:t>
            </a:r>
            <a:r>
              <a:rPr lang="en-GB" baseline="30000" dirty="0"/>
              <a:t>th</a:t>
            </a:r>
            <a:r>
              <a:rPr lang="en-GB" dirty="0"/>
              <a:t> Century AD to late 15</a:t>
            </a:r>
            <a:r>
              <a:rPr lang="en-GB" baseline="30000" dirty="0"/>
              <a:t>th</a:t>
            </a:r>
            <a:r>
              <a:rPr lang="en-GB" dirty="0"/>
              <a:t> Century AD– 1000 years!!</a:t>
            </a:r>
          </a:p>
          <a:p>
            <a:r>
              <a:rPr lang="en-GB" dirty="0"/>
              <a:t>Feudal-based economies around landholding and exchange of labour</a:t>
            </a:r>
          </a:p>
          <a:p>
            <a:r>
              <a:rPr lang="en-GB" dirty="0"/>
              <a:t>Punctuated by war, famine, and disease</a:t>
            </a:r>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67544" y="1844824"/>
            <a:ext cx="4104456"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06062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Modern period</a:t>
            </a:r>
          </a:p>
        </p:txBody>
      </p:sp>
      <p:sp>
        <p:nvSpPr>
          <p:cNvPr id="3" name="Content Placeholder 2"/>
          <p:cNvSpPr>
            <a:spLocks noGrp="1"/>
          </p:cNvSpPr>
          <p:nvPr>
            <p:ph sz="half" idx="1"/>
          </p:nvPr>
        </p:nvSpPr>
        <p:spPr/>
        <p:txBody>
          <a:bodyPr/>
          <a:lstStyle/>
          <a:p>
            <a:r>
              <a:rPr lang="en-GB" dirty="0"/>
              <a:t>1450-c18th Century</a:t>
            </a:r>
          </a:p>
          <a:p>
            <a:r>
              <a:rPr lang="en-GB" dirty="0"/>
              <a:t>Increased globalisation and expansion of European empires</a:t>
            </a:r>
          </a:p>
          <a:p>
            <a:r>
              <a:rPr lang="en-GB" dirty="0"/>
              <a:t>Mercantilist economies and institutions </a:t>
            </a:r>
          </a:p>
          <a:p>
            <a:r>
              <a:rPr lang="en-GB" dirty="0"/>
              <a:t>Rise of the City State</a:t>
            </a:r>
          </a:p>
          <a:p>
            <a:r>
              <a:rPr lang="en-GB" dirty="0"/>
              <a:t>Cultural Renaissance</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38737" y="1916832"/>
            <a:ext cx="3681735"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12886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a:t>
            </a:r>
          </a:p>
        </p:txBody>
      </p:sp>
      <p:sp>
        <p:nvSpPr>
          <p:cNvPr id="5" name="Content Placeholder 4"/>
          <p:cNvSpPr>
            <a:spLocks noGrp="1"/>
          </p:cNvSpPr>
          <p:nvPr>
            <p:ph idx="1"/>
          </p:nvPr>
        </p:nvSpPr>
        <p:spPr/>
        <p:txBody>
          <a:bodyPr/>
          <a:lstStyle/>
          <a:p>
            <a:r>
              <a:rPr lang="en-GB" dirty="0"/>
              <a:t>Some points to remember:</a:t>
            </a:r>
          </a:p>
          <a:p>
            <a:r>
              <a:rPr lang="en-GB" dirty="0"/>
              <a:t>Beware of Euro-</a:t>
            </a:r>
            <a:r>
              <a:rPr lang="en-GB" dirty="0" err="1"/>
              <a:t>centricism</a:t>
            </a:r>
            <a:r>
              <a:rPr lang="en-GB" dirty="0"/>
              <a:t> – a world view that concentrates on Western civilisation to the detriment of other parts of the world</a:t>
            </a:r>
          </a:p>
          <a:p>
            <a:r>
              <a:rPr lang="en-GB" dirty="0"/>
              <a:t>The vastness of  eras and ages. e.g. the Medieval World. </a:t>
            </a:r>
          </a:p>
          <a:p>
            <a:r>
              <a:rPr lang="en-GB" dirty="0"/>
              <a:t>Different approaches and disciplines within the academic world:</a:t>
            </a:r>
          </a:p>
          <a:p>
            <a:r>
              <a:rPr lang="en-GB" b="1" dirty="0"/>
              <a:t>TO BE CONTINUED!!</a:t>
            </a:r>
          </a:p>
        </p:txBody>
      </p:sp>
    </p:spTree>
    <p:extLst>
      <p:ext uri="{BB962C8B-B14F-4D97-AF65-F5344CB8AC3E}">
        <p14:creationId xmlns:p14="http://schemas.microsoft.com/office/powerpoint/2010/main" val="3653547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275</TotalTime>
  <Words>1611</Words>
  <Application>Microsoft Office PowerPoint</Application>
  <PresentationFormat>On-screen Show (4:3)</PresentationFormat>
  <Paragraphs>138</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Book Antiqua</vt:lpstr>
      <vt:lpstr>Lucida Sans</vt:lpstr>
      <vt:lpstr>Wingdings</vt:lpstr>
      <vt:lpstr>Wingdings 2</vt:lpstr>
      <vt:lpstr>Wingdings 3</vt:lpstr>
      <vt:lpstr>Apex</vt:lpstr>
      <vt:lpstr>Hpfy 3014</vt:lpstr>
      <vt:lpstr>Aims and Outcomes</vt:lpstr>
      <vt:lpstr>Aims and Outcomes</vt:lpstr>
      <vt:lpstr>Content overview </vt:lpstr>
      <vt:lpstr>Content Overview</vt:lpstr>
      <vt:lpstr>Content Overview</vt:lpstr>
      <vt:lpstr>Content Overview</vt:lpstr>
      <vt:lpstr>Assignments</vt:lpstr>
      <vt:lpstr>Assignments</vt:lpstr>
      <vt:lpstr>Assignments</vt:lpstr>
      <vt:lpstr>Ages, Eras, and Epochs </vt:lpstr>
      <vt:lpstr>When was Pre-History? </vt:lpstr>
      <vt:lpstr>Pre-History</vt:lpstr>
      <vt:lpstr>Pre-History</vt:lpstr>
      <vt:lpstr>Pre-History</vt:lpstr>
      <vt:lpstr>Pre-History</vt:lpstr>
      <vt:lpstr>Pre History </vt:lpstr>
      <vt:lpstr>Ancient Civilisations </vt:lpstr>
      <vt:lpstr>Ancient Civilisations</vt:lpstr>
      <vt:lpstr>Ancient Civilisations</vt:lpstr>
      <vt:lpstr>Ancient Civilisations</vt:lpstr>
      <vt:lpstr>Classical Greece</vt:lpstr>
      <vt:lpstr>Rome</vt:lpstr>
      <vt:lpstr>The Medieval World</vt:lpstr>
      <vt:lpstr>Early Modern period</vt:lpstr>
      <vt:lpstr>Caution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Hpfy 3014</dc:title>
  <dc:creator>Lester Mason</dc:creator>
  <cp:lastModifiedBy>Lester Mason</cp:lastModifiedBy>
  <cp:revision>26</cp:revision>
  <dcterms:created xsi:type="dcterms:W3CDTF">2021-01-26T11:37:20Z</dcterms:created>
  <dcterms:modified xsi:type="dcterms:W3CDTF">2022-06-01T09:35:56Z</dcterms:modified>
</cp:coreProperties>
</file>