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22"/>
  </p:notesMasterIdLst>
  <p:sldIdLst>
    <p:sldId id="257" r:id="rId3"/>
    <p:sldId id="339" r:id="rId4"/>
    <p:sldId id="399" r:id="rId5"/>
    <p:sldId id="384" r:id="rId6"/>
    <p:sldId id="393" r:id="rId7"/>
    <p:sldId id="385" r:id="rId8"/>
    <p:sldId id="401" r:id="rId9"/>
    <p:sldId id="405" r:id="rId10"/>
    <p:sldId id="402" r:id="rId11"/>
    <p:sldId id="404" r:id="rId12"/>
    <p:sldId id="394" r:id="rId13"/>
    <p:sldId id="395" r:id="rId14"/>
    <p:sldId id="406" r:id="rId15"/>
    <p:sldId id="386" r:id="rId16"/>
    <p:sldId id="396" r:id="rId17"/>
    <p:sldId id="270" r:id="rId18"/>
    <p:sldId id="340" r:id="rId19"/>
    <p:sldId id="352" r:id="rId20"/>
    <p:sldId id="36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82337" autoAdjust="0"/>
  </p:normalViewPr>
  <p:slideViewPr>
    <p:cSldViewPr snapToGrid="0">
      <p:cViewPr varScale="1">
        <p:scale>
          <a:sx n="84" d="100"/>
          <a:sy n="84" d="100"/>
        </p:scale>
        <p:origin x="4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3D4A4162-3B1C-4C16-B3BC-185E2CDA108B}"/>
    <pc:docChg chg="modSld">
      <pc:chgData name="Christian Felices" userId="8e38ee09-c2ff-4103-943a-2518637016e9" providerId="ADAL" clId="{3D4A4162-3B1C-4C16-B3BC-185E2CDA108B}" dt="2025-11-10T16:30:44.497" v="21" actId="20577"/>
      <pc:docMkLst>
        <pc:docMk/>
      </pc:docMkLst>
      <pc:sldChg chg="modSp mod">
        <pc:chgData name="Christian Felices" userId="8e38ee09-c2ff-4103-943a-2518637016e9" providerId="ADAL" clId="{3D4A4162-3B1C-4C16-B3BC-185E2CDA108B}" dt="2025-11-10T16:30:44.497" v="21" actId="20577"/>
        <pc:sldMkLst>
          <pc:docMk/>
          <pc:sldMk cId="1370600217" sldId="257"/>
        </pc:sldMkLst>
        <pc:spChg chg="mod">
          <ac:chgData name="Christian Felices" userId="8e38ee09-c2ff-4103-943a-2518637016e9" providerId="ADAL" clId="{3D4A4162-3B1C-4C16-B3BC-185E2CDA108B}" dt="2025-11-10T16:30:44.497" v="21" actId="20577"/>
          <ac:spMkLst>
            <pc:docMk/>
            <pc:sldMk cId="1370600217" sldId="257"/>
            <ac:spMk id="5" creationId="{C651EB77-20F7-46E6-B3C4-8AAFCDB6393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DB89DFD4-B21B-4520-A6C4-2A219F0DBE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8B494FBA-CA0A-44B9-833F-15F8F4C152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6" name="Header Placeholder 3">
            <a:extLst>
              <a:ext uri="{FF2B5EF4-FFF2-40B4-BE49-F238E27FC236}">
                <a16:creationId xmlns:a16="http://schemas.microsoft.com/office/drawing/2014/main" id="{32B86C4D-2FE6-4886-A98C-8BBED5925B3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GB" altLang="zh-CN"/>
          </a:p>
        </p:txBody>
      </p:sp>
      <p:sp>
        <p:nvSpPr>
          <p:cNvPr id="8197" name="Footer Placeholder 4">
            <a:extLst>
              <a:ext uri="{FF2B5EF4-FFF2-40B4-BE49-F238E27FC236}">
                <a16:creationId xmlns:a16="http://schemas.microsoft.com/office/drawing/2014/main" id="{CCD481E3-D535-499E-9F2F-078FFF3E031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GB" altLang="zh-CN"/>
          </a:p>
        </p:txBody>
      </p:sp>
      <p:sp>
        <p:nvSpPr>
          <p:cNvPr id="8198" name="Slide Number Placeholder 5">
            <a:extLst>
              <a:ext uri="{FF2B5EF4-FFF2-40B4-BE49-F238E27FC236}">
                <a16:creationId xmlns:a16="http://schemas.microsoft.com/office/drawing/2014/main" id="{2F7D9E6B-73DE-4ABD-9A08-9457094E30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EA1EE62-BDD8-47CA-8A39-605E09D3C70D}" type="slidenum">
              <a:rPr lang="zh-CN" altLang="en-GB"/>
              <a:pPr>
                <a:spcBef>
                  <a:spcPct val="0"/>
                </a:spcBef>
              </a:pPr>
              <a:t>3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842755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134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ED06F-9B8B-615E-85B3-CC887635B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36DBE3-48FC-E0EF-1823-4F26C90351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136A32-F90B-A865-05F5-3EFBD59F3B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D0409-471C-6D8E-BDBF-D77A18DF74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236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8FFE1B-CDDC-8DBC-6BA4-35EE1C142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CD862C-346C-1631-0AA7-8C1D853CC7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04AE4F-67F2-82B2-2E95-B3F606B93A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A7A016-1E8B-9951-B3F1-E9036B6144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041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AC284E-B78A-418F-94F1-DD7664EEDEAE}" type="datetimeFigureOut">
              <a:rPr lang="en-US" smtClean="0"/>
              <a:pPr>
                <a:defRPr/>
              </a:pPr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7F23-AC17-4E5A-A1F3-234343A010B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7629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  <p:sldLayoutId id="2147484323" r:id="rId2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BMSP6017</a:t>
            </a:r>
            <a:br>
              <a:rPr lang="en-GB" altLang="en-US" sz="1800" dirty="0"/>
            </a:br>
            <a:r>
              <a:rPr lang="en-GB" altLang="en-US" sz="1800" dirty="0"/>
              <a:t>Digital Business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7: </a:t>
            </a:r>
            <a:r>
              <a:rPr lang="en-GB" sz="1800"/>
              <a:t>Strategy Formulation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7607"/>
            <a:ext cx="10515600" cy="1325563"/>
          </a:xfrm>
        </p:spPr>
        <p:txBody>
          <a:bodyPr/>
          <a:lstStyle/>
          <a:p>
            <a:r>
              <a:rPr lang="en-GB" sz="3600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C4278-324B-C776-C60B-67E115604CE2}"/>
              </a:ext>
            </a:extLst>
          </p:cNvPr>
          <p:cNvSpPr txBox="1">
            <a:spLocks/>
          </p:cNvSpPr>
          <p:nvPr/>
        </p:nvSpPr>
        <p:spPr>
          <a:xfrm>
            <a:off x="2670364" y="2399408"/>
            <a:ext cx="6732716" cy="3378203"/>
          </a:xfrm>
          <a:prstGeom prst="rect">
            <a:avLst/>
          </a:prstGeom>
        </p:spPr>
        <p:txBody>
          <a:bodyPr>
            <a:noAutofit/>
          </a:bodyPr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Describe a 3-stage framework for choosing alternative strategies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Exploration of SWOT, BCG, IE matrices and QSPM</a:t>
            </a:r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F1CB38-B399-3FAB-DA96-EF6FFA01218A}"/>
              </a:ext>
            </a:extLst>
          </p:cNvPr>
          <p:cNvSpPr txBox="1"/>
          <p:nvPr/>
        </p:nvSpPr>
        <p:spPr>
          <a:xfrm>
            <a:off x="541020" y="411480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+mj-lt"/>
                <a:cs typeface="Arial" panose="020B0604020202020204" pitchFamily="34" charset="0"/>
              </a:rPr>
              <a:t>Competitor Analysis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232FF9-C83A-086C-9552-F4A58111F944}"/>
              </a:ext>
            </a:extLst>
          </p:cNvPr>
          <p:cNvSpPr txBox="1"/>
          <p:nvPr/>
        </p:nvSpPr>
        <p:spPr>
          <a:xfrm>
            <a:off x="1211580" y="1546860"/>
            <a:ext cx="9525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Why is it important and what does it offer the organisation?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CFC8AF-AE33-ABC5-FD74-3FBB548B02D7}"/>
              </a:ext>
            </a:extLst>
          </p:cNvPr>
          <p:cNvSpPr txBox="1"/>
          <p:nvPr/>
        </p:nvSpPr>
        <p:spPr>
          <a:xfrm>
            <a:off x="1790700" y="2644140"/>
            <a:ext cx="95173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Evaluate their vulnerabilities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Size up their resource capabilities and capacities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Opportunity to anticipate next moves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Learn behaviours</a:t>
            </a:r>
          </a:p>
        </p:txBody>
      </p:sp>
    </p:spTree>
    <p:extLst>
      <p:ext uri="{BB962C8B-B14F-4D97-AF65-F5344CB8AC3E}">
        <p14:creationId xmlns:p14="http://schemas.microsoft.com/office/powerpoint/2010/main" val="36514172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8C7C8-5AB2-414F-88A7-D4727611B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7522D-7EC2-69DD-B63B-E2A9FCE33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610" y="532871"/>
            <a:ext cx="10515600" cy="673630"/>
          </a:xfrm>
        </p:spPr>
        <p:txBody>
          <a:bodyPr/>
          <a:lstStyle/>
          <a:p>
            <a:r>
              <a:rPr lang="en-GB" sz="3600" dirty="0"/>
              <a:t>Predicting Next Moves of Rivals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B7F28FB-85C0-E46C-030D-191F180A1D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04800" y="1270000"/>
            <a:ext cx="1162812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  <a:noAutofit/>
          </a:bodyPr>
          <a:lstStyle/>
          <a:p>
            <a:pPr marL="0" indent="0">
              <a:lnSpc>
                <a:spcPct val="105000"/>
              </a:lnSpc>
              <a:buSzPct val="80000"/>
              <a:buNone/>
            </a:pPr>
            <a:r>
              <a:rPr 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Predicting rivals’ next moves involves:</a:t>
            </a:r>
          </a:p>
          <a:p>
            <a:pPr marL="0" indent="0">
              <a:lnSpc>
                <a:spcPct val="105000"/>
              </a:lnSpc>
              <a:buSzPct val="80000"/>
              <a:buNone/>
            </a:pPr>
            <a:endParaRPr 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342900" indent="-342900">
              <a:lnSpc>
                <a:spcPct val="105000"/>
              </a:lnSpc>
              <a:buSzPct val="8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Analyzing their current competitive positions</a:t>
            </a:r>
          </a:p>
          <a:p>
            <a:pPr marL="342900" indent="-342900">
              <a:lnSpc>
                <a:spcPct val="105000"/>
              </a:lnSpc>
              <a:buSzPct val="8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Examining public pronouncements about what it will take to be successful in industry</a:t>
            </a:r>
          </a:p>
          <a:p>
            <a:pPr marL="342900" indent="-342900">
              <a:lnSpc>
                <a:spcPct val="105000"/>
              </a:lnSpc>
              <a:buSzPct val="8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Gathering information from grapevine about current activities and potential changes</a:t>
            </a:r>
          </a:p>
          <a:p>
            <a:pPr marL="342900" indent="-342900">
              <a:lnSpc>
                <a:spcPct val="105000"/>
              </a:lnSpc>
              <a:buSzPct val="8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Studying past actions and leadership</a:t>
            </a:r>
          </a:p>
          <a:p>
            <a:pPr marL="342900" indent="-342900">
              <a:lnSpc>
                <a:spcPct val="105000"/>
              </a:lnSpc>
              <a:buSzPct val="8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Determining who has flexibility to make major strategic changes and who is locked into pursuing same basic strategy</a:t>
            </a:r>
          </a:p>
        </p:txBody>
      </p:sp>
    </p:spTree>
    <p:extLst>
      <p:ext uri="{BB962C8B-B14F-4D97-AF65-F5344CB8AC3E}">
        <p14:creationId xmlns:p14="http://schemas.microsoft.com/office/powerpoint/2010/main" val="3663290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83FDA-C02B-B7ED-0385-EB2EAD22A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C2013-DA61-A5AA-99A6-D24F95D7E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6" y="525146"/>
            <a:ext cx="11504083" cy="1325563"/>
          </a:xfrm>
        </p:spPr>
        <p:txBody>
          <a:bodyPr/>
          <a:lstStyle/>
          <a:p>
            <a:r>
              <a:rPr lang="en-GB" sz="3600" dirty="0"/>
              <a:t>The Strategy-Formulation Analytical Framework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AB9CCD-03BF-0277-B8DA-9778B57BC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138" y="1112520"/>
            <a:ext cx="10631049" cy="4511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4836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7C086-97A2-83FD-2A69-8DBF58288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3C906-98CC-0AF8-5A90-6FB15F868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97" y="207646"/>
            <a:ext cx="11863070" cy="1325563"/>
          </a:xfrm>
        </p:spPr>
        <p:txBody>
          <a:bodyPr/>
          <a:lstStyle/>
          <a:p>
            <a:r>
              <a:rPr lang="en-GB" sz="2800" dirty="0"/>
              <a:t>Stage 1 – Input stage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4ABBAB-8760-B641-D4CD-F48BBC84F6CD}"/>
              </a:ext>
            </a:extLst>
          </p:cNvPr>
          <p:cNvSpPr txBox="1"/>
          <p:nvPr/>
        </p:nvSpPr>
        <p:spPr>
          <a:xfrm>
            <a:off x="-240323" y="1591574"/>
            <a:ext cx="12432323" cy="3227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96365" marR="812165">
              <a:lnSpc>
                <a:spcPct val="97000"/>
              </a:lnSpc>
              <a:spcAft>
                <a:spcPts val="0"/>
              </a:spcAft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focus of the book is aimed at managers cantered on two questions – </a:t>
            </a:r>
          </a:p>
          <a:p>
            <a:pPr marL="1853565" marR="812165" indent="-457200">
              <a:lnSpc>
                <a:spcPct val="9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310765" marR="812165" lvl="1" indent="-457200">
              <a:lnSpc>
                <a:spcPct val="97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Summarises the basic information needed to formulate strategies</a:t>
            </a:r>
          </a:p>
          <a:p>
            <a:pPr marL="2310765" marR="812165" lvl="1" indent="-457200">
              <a:lnSpc>
                <a:spcPct val="97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Consists of EFE (EFAS), IFE (IFAS) and Competitor Profile (CPM) Matrices</a:t>
            </a:r>
          </a:p>
        </p:txBody>
      </p:sp>
    </p:spTree>
    <p:extLst>
      <p:ext uri="{BB962C8B-B14F-4D97-AF65-F5344CB8AC3E}">
        <p14:creationId xmlns:p14="http://schemas.microsoft.com/office/powerpoint/2010/main" val="353146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7A560-86C1-9D70-8607-482BBB502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A7E7F-3EB6-8FB3-8187-26814CED7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8" y="525146"/>
            <a:ext cx="3100070" cy="1325563"/>
          </a:xfrm>
        </p:spPr>
        <p:txBody>
          <a:bodyPr/>
          <a:lstStyle/>
          <a:p>
            <a:r>
              <a:rPr lang="en-GB" sz="3600" dirty="0"/>
              <a:t>IFAS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DB0898E-6CF3-D13E-8273-13D079F8DA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E0DFA8-40C0-8B97-330B-27AB19299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100" y="525146"/>
            <a:ext cx="10249947" cy="4548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6105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21FCC-ED03-13FF-E846-C6A776E15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73D62-EF33-5601-A8C3-FA0BD6D25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905743" cy="1325563"/>
          </a:xfrm>
        </p:spPr>
        <p:txBody>
          <a:bodyPr/>
          <a:lstStyle/>
          <a:p>
            <a:r>
              <a:rPr lang="en-GB" sz="3600" dirty="0"/>
              <a:t>CPM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EA4F1DD-3FD1-770B-6B10-AFBCE8A980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1" b="4468"/>
          <a:stretch>
            <a:fillRect/>
          </a:stretch>
        </p:blipFill>
        <p:spPr bwMode="auto">
          <a:xfrm>
            <a:off x="2136322" y="814508"/>
            <a:ext cx="9486900" cy="4548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0259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AEE3E-A767-9EDC-BC8A-673D2DF887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169F3-863E-B14E-81C4-01E1C9642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905743" cy="1325563"/>
          </a:xfrm>
        </p:spPr>
        <p:txBody>
          <a:bodyPr/>
          <a:lstStyle/>
          <a:p>
            <a:r>
              <a:rPr lang="en-GB" sz="3600" dirty="0"/>
              <a:t>EFAS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B1D690-D9A4-06F5-CD9B-11F6BC8BDE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2787" y="213872"/>
            <a:ext cx="9583750" cy="537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669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B5216-2F90-C7F9-DBF5-28E2226BC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02DBA-4663-7E9E-045F-FCF82E0E2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905743" cy="1325563"/>
          </a:xfrm>
        </p:spPr>
        <p:txBody>
          <a:bodyPr/>
          <a:lstStyle/>
          <a:p>
            <a:r>
              <a:rPr lang="en-GB" sz="3600" dirty="0"/>
              <a:t>SFAS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212DAB-58CA-9B2F-DC83-ADF9CC3CFD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0" b="588"/>
          <a:stretch>
            <a:fillRect/>
          </a:stretch>
        </p:blipFill>
        <p:spPr>
          <a:xfrm>
            <a:off x="1762005" y="182481"/>
            <a:ext cx="10032988" cy="5388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051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5CEE0-32D2-4CD8-7976-B24D86D93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989CF-76A5-99CF-6901-2B2F27FD8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10515600" cy="1325563"/>
          </a:xfrm>
        </p:spPr>
        <p:txBody>
          <a:bodyPr/>
          <a:lstStyle/>
          <a:p>
            <a:r>
              <a:rPr lang="en-GB" sz="3600" dirty="0"/>
              <a:t>TOWS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F2F2CD-21B3-38AB-4D0D-1BD9D0DF9E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5906337-539F-AEB3-EA8D-96B38AA1A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2143" y="401134"/>
            <a:ext cx="7757372" cy="4937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032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5151B-AC16-40E6-AFDF-8FAF7E704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3BE9C-D168-0931-B990-05D8E545B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202972" cy="1325563"/>
          </a:xfrm>
        </p:spPr>
        <p:txBody>
          <a:bodyPr/>
          <a:lstStyle/>
          <a:p>
            <a:r>
              <a:rPr lang="en-GB" sz="3600" dirty="0"/>
              <a:t>Matching Key</a:t>
            </a:r>
            <a:br>
              <a:rPr lang="en-GB" sz="3600" dirty="0"/>
            </a:br>
            <a:r>
              <a:rPr lang="en-GB" sz="3600" dirty="0"/>
              <a:t>Factors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C66517-223D-B71F-620E-C31813445A8F}"/>
              </a:ext>
            </a:extLst>
          </p:cNvPr>
          <p:cNvSpPr txBox="1"/>
          <p:nvPr/>
        </p:nvSpPr>
        <p:spPr>
          <a:xfrm>
            <a:off x="337023" y="2569286"/>
            <a:ext cx="2895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Formulate alternative strategies</a:t>
            </a:r>
            <a:endParaRPr lang="en-GB" sz="2400" dirty="0"/>
          </a:p>
        </p:txBody>
      </p:sp>
      <p:grpSp>
        <p:nvGrpSpPr>
          <p:cNvPr id="6" name="Group 3">
            <a:extLst>
              <a:ext uri="{FF2B5EF4-FFF2-40B4-BE49-F238E27FC236}">
                <a16:creationId xmlns:a16="http://schemas.microsoft.com/office/drawing/2014/main" id="{001949A8-7655-9F36-8041-D529E3176B37}"/>
              </a:ext>
            </a:extLst>
          </p:cNvPr>
          <p:cNvGrpSpPr>
            <a:grpSpLocks/>
          </p:cNvGrpSpPr>
          <p:nvPr/>
        </p:nvGrpSpPr>
        <p:grpSpPr bwMode="auto">
          <a:xfrm>
            <a:off x="3949593" y="1068080"/>
            <a:ext cx="7972776" cy="4553263"/>
            <a:chOff x="57" y="895"/>
            <a:chExt cx="5520" cy="3146"/>
          </a:xfrm>
        </p:grpSpPr>
        <p:sp>
          <p:nvSpPr>
            <p:cNvPr id="7" name="Rectangle 4">
              <a:extLst>
                <a:ext uri="{FF2B5EF4-FFF2-40B4-BE49-F238E27FC236}">
                  <a16:creationId xmlns:a16="http://schemas.microsoft.com/office/drawing/2014/main" id="{ABEB192F-3526-0058-5013-F88410A9F0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1" y="3351"/>
              <a:ext cx="1855" cy="681"/>
            </a:xfrm>
            <a:prstGeom prst="rect">
              <a:avLst/>
            </a:prstGeom>
            <a:solidFill>
              <a:srgbClr val="E3DDCB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8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 dirty="0"/>
                <a:t>Develop a new employee benefits package</a:t>
              </a:r>
            </a:p>
          </p:txBody>
        </p:sp>
        <p:sp>
          <p:nvSpPr>
            <p:cNvPr id="8" name="Rectangle 5">
              <a:extLst>
                <a:ext uri="{FF2B5EF4-FFF2-40B4-BE49-F238E27FC236}">
                  <a16:creationId xmlns:a16="http://schemas.microsoft.com/office/drawing/2014/main" id="{C3600B4B-E375-B39F-F3DB-711D978B44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8" y="3351"/>
              <a:ext cx="193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=</a:t>
              </a:r>
            </a:p>
          </p:txBody>
        </p:sp>
        <p:sp>
          <p:nvSpPr>
            <p:cNvPr id="9" name="Rectangle 6">
              <a:extLst>
                <a:ext uri="{FF2B5EF4-FFF2-40B4-BE49-F238E27FC236}">
                  <a16:creationId xmlns:a16="http://schemas.microsoft.com/office/drawing/2014/main" id="{6C1922BA-FE01-9202-1B66-CA798F1DCA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0" y="3360"/>
              <a:ext cx="1607" cy="681"/>
            </a:xfrm>
            <a:prstGeom prst="rect">
              <a:avLst/>
            </a:prstGeom>
            <a:solidFill>
              <a:srgbClr val="E3DDCB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8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 dirty="0"/>
                <a:t> Strong union activity (threat)</a:t>
              </a:r>
            </a:p>
          </p:txBody>
        </p:sp>
        <p:sp>
          <p:nvSpPr>
            <p:cNvPr id="10" name="Rectangle 7">
              <a:extLst>
                <a:ext uri="{FF2B5EF4-FFF2-40B4-BE49-F238E27FC236}">
                  <a16:creationId xmlns:a16="http://schemas.microsoft.com/office/drawing/2014/main" id="{FB9B4058-9750-0C3A-B8B1-CF81053189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3" y="3351"/>
              <a:ext cx="208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+</a:t>
              </a:r>
            </a:p>
          </p:txBody>
        </p:sp>
        <p:sp>
          <p:nvSpPr>
            <p:cNvPr id="11" name="Rectangle 8">
              <a:extLst>
                <a:ext uri="{FF2B5EF4-FFF2-40B4-BE49-F238E27FC236}">
                  <a16:creationId xmlns:a16="http://schemas.microsoft.com/office/drawing/2014/main" id="{D3A8A296-3CDF-7BB9-6C16-8668824A6F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" y="3351"/>
              <a:ext cx="1696" cy="681"/>
            </a:xfrm>
            <a:prstGeom prst="rect">
              <a:avLst/>
            </a:prstGeom>
            <a:solidFill>
              <a:srgbClr val="E3DDCB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8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 dirty="0"/>
                <a:t>Poor employee morale (weakness)</a:t>
              </a:r>
            </a:p>
          </p:txBody>
        </p:sp>
        <p:sp>
          <p:nvSpPr>
            <p:cNvPr id="12" name="Rectangle 9">
              <a:extLst>
                <a:ext uri="{FF2B5EF4-FFF2-40B4-BE49-F238E27FC236}">
                  <a16:creationId xmlns:a16="http://schemas.microsoft.com/office/drawing/2014/main" id="{FBCD27ED-E785-E263-E3CF-339B801136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1" y="2670"/>
              <a:ext cx="1856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Develop new products for older adults</a:t>
              </a:r>
            </a:p>
          </p:txBody>
        </p:sp>
        <p:sp>
          <p:nvSpPr>
            <p:cNvPr id="13" name="Rectangle 10">
              <a:extLst>
                <a:ext uri="{FF2B5EF4-FFF2-40B4-BE49-F238E27FC236}">
                  <a16:creationId xmlns:a16="http://schemas.microsoft.com/office/drawing/2014/main" id="{B223F3D9-5C28-C49F-AF34-155EA66BEA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8" y="2670"/>
              <a:ext cx="193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=</a:t>
              </a:r>
            </a:p>
          </p:txBody>
        </p:sp>
        <p:sp>
          <p:nvSpPr>
            <p:cNvPr id="14" name="Rectangle 11">
              <a:extLst>
                <a:ext uri="{FF2B5EF4-FFF2-40B4-BE49-F238E27FC236}">
                  <a16:creationId xmlns:a16="http://schemas.microsoft.com/office/drawing/2014/main" id="{00B62E8E-4366-C05B-B158-093D998B47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1" y="2670"/>
              <a:ext cx="1567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Decreasing numbers of young adults (threat)</a:t>
              </a:r>
            </a:p>
          </p:txBody>
        </p:sp>
        <p:sp>
          <p:nvSpPr>
            <p:cNvPr id="15" name="Rectangle 12">
              <a:extLst>
                <a:ext uri="{FF2B5EF4-FFF2-40B4-BE49-F238E27FC236}">
                  <a16:creationId xmlns:a16="http://schemas.microsoft.com/office/drawing/2014/main" id="{546916EC-685E-894F-BCA6-975352DF7A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3" y="2670"/>
              <a:ext cx="208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+</a:t>
              </a:r>
            </a:p>
          </p:txBody>
        </p:sp>
        <p:sp>
          <p:nvSpPr>
            <p:cNvPr id="16" name="Rectangle 13">
              <a:extLst>
                <a:ext uri="{FF2B5EF4-FFF2-40B4-BE49-F238E27FC236}">
                  <a16:creationId xmlns:a16="http://schemas.microsoft.com/office/drawing/2014/main" id="{25B700D1-CBA0-B191-74AF-D0460E00BB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" y="2670"/>
              <a:ext cx="1696" cy="681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Strong R&amp;D (strength)</a:t>
              </a:r>
            </a:p>
          </p:txBody>
        </p:sp>
        <p:sp>
          <p:nvSpPr>
            <p:cNvPr id="17" name="Rectangle 14">
              <a:extLst>
                <a:ext uri="{FF2B5EF4-FFF2-40B4-BE49-F238E27FC236}">
                  <a16:creationId xmlns:a16="http://schemas.microsoft.com/office/drawing/2014/main" id="{81358B16-24CF-0F95-1243-3D7FA3822A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1" y="1783"/>
              <a:ext cx="1856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Pursue horizontal integration by buying competitor's facilities</a:t>
              </a:r>
            </a:p>
          </p:txBody>
        </p:sp>
        <p:sp>
          <p:nvSpPr>
            <p:cNvPr id="18" name="Rectangle 15">
              <a:extLst>
                <a:ext uri="{FF2B5EF4-FFF2-40B4-BE49-F238E27FC236}">
                  <a16:creationId xmlns:a16="http://schemas.microsoft.com/office/drawing/2014/main" id="{37D796AD-B2F6-CAA0-3AC2-300D929AFB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8" y="1783"/>
              <a:ext cx="193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=</a:t>
              </a:r>
            </a:p>
          </p:txBody>
        </p:sp>
        <p:sp>
          <p:nvSpPr>
            <p:cNvPr id="19" name="Rectangle 16">
              <a:extLst>
                <a:ext uri="{FF2B5EF4-FFF2-40B4-BE49-F238E27FC236}">
                  <a16:creationId xmlns:a16="http://schemas.microsoft.com/office/drawing/2014/main" id="{BE8C8481-D4B2-F5E3-B0BA-A1340FEF16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1" y="1783"/>
              <a:ext cx="1567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Exit of two major foreign competitors from the industry (opportunity)</a:t>
              </a:r>
            </a:p>
          </p:txBody>
        </p:sp>
        <p:sp>
          <p:nvSpPr>
            <p:cNvPr id="20" name="Rectangle 17">
              <a:extLst>
                <a:ext uri="{FF2B5EF4-FFF2-40B4-BE49-F238E27FC236}">
                  <a16:creationId xmlns:a16="http://schemas.microsoft.com/office/drawing/2014/main" id="{561EF657-0BFB-B335-B7C2-F5CE94BC80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3" y="1783"/>
              <a:ext cx="208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+</a:t>
              </a:r>
            </a:p>
          </p:txBody>
        </p:sp>
        <p:sp>
          <p:nvSpPr>
            <p:cNvPr id="21" name="Rectangle 18">
              <a:extLst>
                <a:ext uri="{FF2B5EF4-FFF2-40B4-BE49-F238E27FC236}">
                  <a16:creationId xmlns:a16="http://schemas.microsoft.com/office/drawing/2014/main" id="{08EAAD03-DD9C-DD4F-1C3F-2807F10D93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" y="1783"/>
              <a:ext cx="1696" cy="887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Insufficient capacity (weakness)</a:t>
              </a:r>
            </a:p>
          </p:txBody>
        </p:sp>
        <p:sp>
          <p:nvSpPr>
            <p:cNvPr id="22" name="Rectangle 19">
              <a:extLst>
                <a:ext uri="{FF2B5EF4-FFF2-40B4-BE49-F238E27FC236}">
                  <a16:creationId xmlns:a16="http://schemas.microsoft.com/office/drawing/2014/main" id="{E91782CB-5428-7571-497B-CA97654B24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1" y="895"/>
              <a:ext cx="1856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Acquire Cellfone, Inc.</a:t>
              </a:r>
            </a:p>
          </p:txBody>
        </p:sp>
        <p:sp>
          <p:nvSpPr>
            <p:cNvPr id="23" name="Rectangle 20">
              <a:extLst>
                <a:ext uri="{FF2B5EF4-FFF2-40B4-BE49-F238E27FC236}">
                  <a16:creationId xmlns:a16="http://schemas.microsoft.com/office/drawing/2014/main" id="{CD1D74BF-4B47-C8B9-BE3B-FD3C3AABC2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28" y="895"/>
              <a:ext cx="193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=</a:t>
              </a:r>
            </a:p>
          </p:txBody>
        </p:sp>
        <p:sp>
          <p:nvSpPr>
            <p:cNvPr id="24" name="Rectangle 21">
              <a:extLst>
                <a:ext uri="{FF2B5EF4-FFF2-40B4-BE49-F238E27FC236}">
                  <a16:creationId xmlns:a16="http://schemas.microsoft.com/office/drawing/2014/main" id="{9692FE30-4799-2488-C93C-0E8DFABD32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1" y="895"/>
              <a:ext cx="1567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20% annual growth in the cell phone industry (opportunity)</a:t>
              </a:r>
            </a:p>
          </p:txBody>
        </p:sp>
        <p:sp>
          <p:nvSpPr>
            <p:cNvPr id="25" name="Rectangle 22">
              <a:extLst>
                <a:ext uri="{FF2B5EF4-FFF2-40B4-BE49-F238E27FC236}">
                  <a16:creationId xmlns:a16="http://schemas.microsoft.com/office/drawing/2014/main" id="{0CF6087D-F714-FC04-B805-0355CA9EF0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3" y="895"/>
              <a:ext cx="208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+</a:t>
              </a:r>
            </a:p>
          </p:txBody>
        </p: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FAB1E6D3-4BFD-343F-305C-6744AEC0DD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" y="895"/>
              <a:ext cx="1696" cy="888"/>
            </a:xfrm>
            <a:prstGeom prst="rect">
              <a:avLst/>
            </a:prstGeom>
            <a:solidFill>
              <a:srgbClr val="E3DDCB"/>
            </a:solidFill>
            <a:ln w="9525">
              <a:solidFill>
                <a:srgbClr val="8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 anchor="ctr" anchorCtr="1"/>
            <a:lstStyle/>
            <a:p>
              <a:pPr>
                <a:spcBef>
                  <a:spcPct val="20000"/>
                </a:spcBef>
              </a:pPr>
              <a:r>
                <a:rPr lang="en-US" sz="1600"/>
                <a:t>Excess working capacity (strength)</a:t>
              </a:r>
            </a:p>
          </p:txBody>
        </p:sp>
        <p:sp>
          <p:nvSpPr>
            <p:cNvPr id="27" name="Line 24">
              <a:extLst>
                <a:ext uri="{FF2B5EF4-FFF2-40B4-BE49-F238E27FC236}">
                  <a16:creationId xmlns:a16="http://schemas.microsoft.com/office/drawing/2014/main" id="{EC65E878-0956-4232-C7E2-F2BA0C12985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2670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Line 25">
              <a:extLst>
                <a:ext uri="{FF2B5EF4-FFF2-40B4-BE49-F238E27FC236}">
                  <a16:creationId xmlns:a16="http://schemas.microsoft.com/office/drawing/2014/main" id="{E9418759-9022-0945-A8DE-85FA91728FF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3351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Line 26">
              <a:extLst>
                <a:ext uri="{FF2B5EF4-FFF2-40B4-BE49-F238E27FC236}">
                  <a16:creationId xmlns:a16="http://schemas.microsoft.com/office/drawing/2014/main" id="{FF3704C1-3DF1-4854-A7B3-35D8235A4C0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4032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Line 27">
              <a:extLst>
                <a:ext uri="{FF2B5EF4-FFF2-40B4-BE49-F238E27FC236}">
                  <a16:creationId xmlns:a16="http://schemas.microsoft.com/office/drawing/2014/main" id="{A7FBD0AD-DBBA-19F7-7ABD-D8A4FAB3FA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1783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Line 28">
              <a:extLst>
                <a:ext uri="{FF2B5EF4-FFF2-40B4-BE49-F238E27FC236}">
                  <a16:creationId xmlns:a16="http://schemas.microsoft.com/office/drawing/2014/main" id="{8B72ECDD-872A-732E-96DD-94EDD65DE04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77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Line 29">
              <a:extLst>
                <a:ext uri="{FF2B5EF4-FFF2-40B4-BE49-F238E27FC236}">
                  <a16:creationId xmlns:a16="http://schemas.microsoft.com/office/drawing/2014/main" id="{35F955A4-E412-DFC9-7D1A-10E97AD8CA9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Line 30">
              <a:extLst>
                <a:ext uri="{FF2B5EF4-FFF2-40B4-BE49-F238E27FC236}">
                  <a16:creationId xmlns:a16="http://schemas.microsoft.com/office/drawing/2014/main" id="{A1848607-9098-B543-155D-66356A458B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" y="895"/>
              <a:ext cx="169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Line 31">
              <a:extLst>
                <a:ext uri="{FF2B5EF4-FFF2-40B4-BE49-F238E27FC236}">
                  <a16:creationId xmlns:a16="http://schemas.microsoft.com/office/drawing/2014/main" id="{962A38FC-0E7E-180E-7E3C-347123F7785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895"/>
              <a:ext cx="1566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Line 32">
              <a:extLst>
                <a:ext uri="{FF2B5EF4-FFF2-40B4-BE49-F238E27FC236}">
                  <a16:creationId xmlns:a16="http://schemas.microsoft.com/office/drawing/2014/main" id="{0C9B613B-74EF-99AC-A0D7-0698533B401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1783"/>
              <a:ext cx="1566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Line 33">
              <a:extLst>
                <a:ext uri="{FF2B5EF4-FFF2-40B4-BE49-F238E27FC236}">
                  <a16:creationId xmlns:a16="http://schemas.microsoft.com/office/drawing/2014/main" id="{93669935-109D-2F35-D527-1FC986515A3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2670"/>
              <a:ext cx="1566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Line 34">
              <a:extLst>
                <a:ext uri="{FF2B5EF4-FFF2-40B4-BE49-F238E27FC236}">
                  <a16:creationId xmlns:a16="http://schemas.microsoft.com/office/drawing/2014/main" id="{9B6B5AA9-B304-CCED-C289-C11A3F95D2D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3351"/>
              <a:ext cx="1566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800000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Line 35">
              <a:extLst>
                <a:ext uri="{FF2B5EF4-FFF2-40B4-BE49-F238E27FC236}">
                  <a16:creationId xmlns:a16="http://schemas.microsoft.com/office/drawing/2014/main" id="{871CF3EA-E726-24B6-7E8B-0879881EC99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2" y="4032"/>
              <a:ext cx="1566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Line 36">
              <a:extLst>
                <a:ext uri="{FF2B5EF4-FFF2-40B4-BE49-F238E27FC236}">
                  <a16:creationId xmlns:a16="http://schemas.microsoft.com/office/drawing/2014/main" id="{300DFB60-828A-343C-765B-291C2D5CCDD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53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Line 37">
              <a:extLst>
                <a:ext uri="{FF2B5EF4-FFF2-40B4-BE49-F238E27FC236}">
                  <a16:creationId xmlns:a16="http://schemas.microsoft.com/office/drawing/2014/main" id="{25BE8934-DE27-0871-B254-B41961D31D4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1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Line 38">
              <a:extLst>
                <a:ext uri="{FF2B5EF4-FFF2-40B4-BE49-F238E27FC236}">
                  <a16:creationId xmlns:a16="http://schemas.microsoft.com/office/drawing/2014/main" id="{8DEA022B-D0E1-2B65-F1B6-1E28638AC03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895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Line 39">
              <a:extLst>
                <a:ext uri="{FF2B5EF4-FFF2-40B4-BE49-F238E27FC236}">
                  <a16:creationId xmlns:a16="http://schemas.microsoft.com/office/drawing/2014/main" id="{0E63FBDF-EBC2-C87C-6FEA-A598109C6C9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4032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Line 40">
              <a:extLst>
                <a:ext uri="{FF2B5EF4-FFF2-40B4-BE49-F238E27FC236}">
                  <a16:creationId xmlns:a16="http://schemas.microsoft.com/office/drawing/2014/main" id="{4C1F68CA-81BB-8E7F-E0EF-6949A971D61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1783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Line 41">
              <a:extLst>
                <a:ext uri="{FF2B5EF4-FFF2-40B4-BE49-F238E27FC236}">
                  <a16:creationId xmlns:a16="http://schemas.microsoft.com/office/drawing/2014/main" id="{19C78152-3C21-A8AB-B99E-5362FF78530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2670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Line 42">
              <a:extLst>
                <a:ext uri="{FF2B5EF4-FFF2-40B4-BE49-F238E27FC236}">
                  <a16:creationId xmlns:a16="http://schemas.microsoft.com/office/drawing/2014/main" id="{E7B28A16-12BB-A4DD-4825-6723B386081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2" y="3351"/>
              <a:ext cx="1855" cy="0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Line 43">
              <a:extLst>
                <a:ext uri="{FF2B5EF4-FFF2-40B4-BE49-F238E27FC236}">
                  <a16:creationId xmlns:a16="http://schemas.microsoft.com/office/drawing/2014/main" id="{6430373E-1223-7B3C-F50C-4922B1B4292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21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Line 44">
              <a:extLst>
                <a:ext uri="{FF2B5EF4-FFF2-40B4-BE49-F238E27FC236}">
                  <a16:creationId xmlns:a16="http://schemas.microsoft.com/office/drawing/2014/main" id="{0EEBD4D2-3647-57D2-7B4A-D3AAB7E2DFD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28" y="896"/>
              <a:ext cx="0" cy="3136"/>
            </a:xfrm>
            <a:prstGeom prst="line">
              <a:avLst/>
            </a:prstGeom>
            <a:noFill/>
            <a:ln w="12700">
              <a:solidFill>
                <a:srgbClr val="80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918FC204-D0E1-457D-3DA9-12849F44E28E}"/>
              </a:ext>
            </a:extLst>
          </p:cNvPr>
          <p:cNvSpPr txBox="1"/>
          <p:nvPr/>
        </p:nvSpPr>
        <p:spPr>
          <a:xfrm>
            <a:off x="4034119" y="698747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Key Internal Factors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9A7F926-3F0B-4336-C8C4-26CB66EF5D88}"/>
              </a:ext>
            </a:extLst>
          </p:cNvPr>
          <p:cNvSpPr txBox="1"/>
          <p:nvPr/>
        </p:nvSpPr>
        <p:spPr>
          <a:xfrm>
            <a:off x="6699623" y="672597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Key External Factors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3404F32C-AEA0-6291-B8D7-62E1BDA0DB56}"/>
              </a:ext>
            </a:extLst>
          </p:cNvPr>
          <p:cNvSpPr txBox="1"/>
          <p:nvPr/>
        </p:nvSpPr>
        <p:spPr>
          <a:xfrm>
            <a:off x="9442071" y="672597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Resultant Strategy</a:t>
            </a:r>
          </a:p>
        </p:txBody>
      </p:sp>
    </p:spTree>
    <p:extLst>
      <p:ext uri="{BB962C8B-B14F-4D97-AF65-F5344CB8AC3E}">
        <p14:creationId xmlns:p14="http://schemas.microsoft.com/office/powerpoint/2010/main" val="4025433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DE2F86-D2BA-BD3F-0FA0-CD39FE0E58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3C806-88EA-6A99-454A-1C3606CAC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23" y="333045"/>
            <a:ext cx="3305209" cy="1325563"/>
          </a:xfrm>
        </p:spPr>
        <p:txBody>
          <a:bodyPr/>
          <a:lstStyle/>
          <a:p>
            <a:r>
              <a:rPr lang="en-GB" sz="3600" dirty="0"/>
              <a:t>The Boston Consulting Group (BCG) Matrix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86339C-34E4-E138-0539-BDD99E6AA2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2232" y="333045"/>
            <a:ext cx="8362950" cy="515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3701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921715-AE05-A778-B0A1-ABE693F97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0625D7-1997-FA62-F343-D2725B8927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232" y="333045"/>
            <a:ext cx="8294048" cy="4982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A17C3D4-726B-C0E6-0DD6-9AF409D1F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23" y="333045"/>
            <a:ext cx="3305209" cy="1325563"/>
          </a:xfrm>
        </p:spPr>
        <p:txBody>
          <a:bodyPr/>
          <a:lstStyle/>
          <a:p>
            <a:r>
              <a:rPr lang="en-GB" sz="3600" dirty="0"/>
              <a:t>The Boston Consulting Group (BCG) Matrix</a:t>
            </a:r>
          </a:p>
        </p:txBody>
      </p:sp>
    </p:spTree>
    <p:extLst>
      <p:ext uri="{BB962C8B-B14F-4D97-AF65-F5344CB8AC3E}">
        <p14:creationId xmlns:p14="http://schemas.microsoft.com/office/powerpoint/2010/main" val="24183632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E0620-9E95-F215-A25B-5B747232C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EA75C88E-EDF1-73B8-021B-53FD401CC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3272" y="863892"/>
            <a:ext cx="8294681" cy="477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AA3862-9141-4BF6-04A3-5B1CF935A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505" y="210101"/>
            <a:ext cx="10515600" cy="1325563"/>
          </a:xfrm>
        </p:spPr>
        <p:txBody>
          <a:bodyPr/>
          <a:lstStyle/>
          <a:p>
            <a:r>
              <a:rPr lang="en-GB" sz="3600" dirty="0"/>
              <a:t>The Internal-External (IE) Matrix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A8A2C20-BF2E-2147-21B8-EF536CE420D4}"/>
              </a:ext>
            </a:extLst>
          </p:cNvPr>
          <p:cNvSpPr/>
          <p:nvPr/>
        </p:nvSpPr>
        <p:spPr>
          <a:xfrm>
            <a:off x="3496235" y="1705855"/>
            <a:ext cx="1183341" cy="161365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17C1AF6-08FA-74B0-FA60-14E86B77F271}"/>
              </a:ext>
            </a:extLst>
          </p:cNvPr>
          <p:cNvSpPr/>
          <p:nvPr/>
        </p:nvSpPr>
        <p:spPr>
          <a:xfrm>
            <a:off x="4747452" y="4509246"/>
            <a:ext cx="1348548" cy="20905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57FED28-C656-C74A-E00E-55802A0B3FAE}"/>
              </a:ext>
            </a:extLst>
          </p:cNvPr>
          <p:cNvSpPr/>
          <p:nvPr/>
        </p:nvSpPr>
        <p:spPr>
          <a:xfrm>
            <a:off x="9540432" y="4509246"/>
            <a:ext cx="1348548" cy="20905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0670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87DD0-9201-E8C9-BA97-D0C97349F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18777"/>
            <a:ext cx="10515600" cy="1325563"/>
          </a:xfrm>
        </p:spPr>
        <p:txBody>
          <a:bodyPr/>
          <a:lstStyle/>
          <a:p>
            <a:pPr algn="ctr"/>
            <a:r>
              <a:rPr lang="en-GB" sz="3600" dirty="0"/>
              <a:t>The Quantitative Strategic Planning Matrix (QSPM)</a:t>
            </a:r>
          </a:p>
        </p:txBody>
      </p:sp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41869-AEFD-B329-1AC5-E97174320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B64DD-C6D3-81EB-021B-37F560941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659043" cy="653777"/>
          </a:xfrm>
        </p:spPr>
        <p:txBody>
          <a:bodyPr/>
          <a:lstStyle/>
          <a:p>
            <a:r>
              <a:rPr lang="en-GB" sz="3600" dirty="0"/>
              <a:t>QSPM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A619303-CCAB-F9A1-5F89-53AE42FA1D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172" y="126683"/>
            <a:ext cx="8235961" cy="5472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DCB611-F902-B5D7-FCE4-EFEC5AA0173B}"/>
              </a:ext>
            </a:extLst>
          </p:cNvPr>
          <p:cNvSpPr txBox="1"/>
          <p:nvPr/>
        </p:nvSpPr>
        <p:spPr>
          <a:xfrm>
            <a:off x="304800" y="1602377"/>
            <a:ext cx="331796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= Attractiveness Score</a:t>
            </a:r>
          </a:p>
          <a:p>
            <a:r>
              <a:rPr lang="en-GB" dirty="0"/>
              <a:t>TAS = Total Attractiveness Score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Explore the weighting of different key factors, and how attractive the strategy is to decision-makers, industry environment etc</a:t>
            </a:r>
          </a:p>
        </p:txBody>
      </p:sp>
    </p:spTree>
    <p:extLst>
      <p:ext uri="{BB962C8B-B14F-4D97-AF65-F5344CB8AC3E}">
        <p14:creationId xmlns:p14="http://schemas.microsoft.com/office/powerpoint/2010/main" val="3372131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83950D-1EE0-6FB5-B7D2-714E9449A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6BA5DA4-2A4C-75AC-F888-0DF200D6C2D5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7614177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Inter-connected strategic tools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93251B7-2B48-4F3B-B41D-C8BBB46D553D}"/>
              </a:ext>
            </a:extLst>
          </p:cNvPr>
          <p:cNvSpPr/>
          <p:nvPr/>
        </p:nvSpPr>
        <p:spPr>
          <a:xfrm>
            <a:off x="1873682" y="1876866"/>
            <a:ext cx="7078729" cy="2018566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Why is it important to utilise multiple tools?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How can this concept be developed for SME’s?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How can Digital platforms add to the Process?</a:t>
            </a:r>
          </a:p>
        </p:txBody>
      </p:sp>
    </p:spTree>
    <p:extLst>
      <p:ext uri="{BB962C8B-B14F-4D97-AF65-F5344CB8AC3E}">
        <p14:creationId xmlns:p14="http://schemas.microsoft.com/office/powerpoint/2010/main" val="700238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9E2EF-69D5-2958-43A3-7A6E85DED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A29F5D3-531D-909A-48E3-E45435DDEFF7}"/>
              </a:ext>
            </a:extLst>
          </p:cNvPr>
          <p:cNvSpPr txBox="1">
            <a:spLocks noChangeArrowheads="1"/>
          </p:cNvSpPr>
          <p:nvPr/>
        </p:nvSpPr>
        <p:spPr>
          <a:xfrm>
            <a:off x="269642" y="386360"/>
            <a:ext cx="9366727" cy="914902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defRPr/>
            </a:pPr>
            <a:r>
              <a:rPr lang="en-GB" altLang="zh-CN" sz="3800" dirty="0">
                <a:ea typeface="宋体" pitchFamily="2" charset="-122"/>
              </a:rPr>
              <a:t>Operational Processes have different characteristics: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7F25A5-8748-CEC6-DB7A-2FCC2CFE69FC}"/>
              </a:ext>
            </a:extLst>
          </p:cNvPr>
          <p:cNvSpPr txBox="1"/>
          <p:nvPr/>
        </p:nvSpPr>
        <p:spPr>
          <a:xfrm>
            <a:off x="2351584" y="2276872"/>
            <a:ext cx="70567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363" indent="-360363">
              <a:buFont typeface="Arial" pitchFamily="34" charset="0"/>
              <a:buChar char="•"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Volume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of their outputs</a:t>
            </a:r>
          </a:p>
          <a:p>
            <a:pPr marL="360363" indent="-360363">
              <a:buFont typeface="Arial" pitchFamily="34" charset="0"/>
              <a:buChar char="•"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Variety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of their outputs</a:t>
            </a:r>
          </a:p>
          <a:p>
            <a:pPr marL="360363" indent="-360363">
              <a:buFont typeface="Arial" pitchFamily="34" charset="0"/>
              <a:buChar char="•"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Variation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of their outputs</a:t>
            </a:r>
          </a:p>
          <a:p>
            <a:pPr marL="360363" indent="-360363">
              <a:buFont typeface="Arial" pitchFamily="34" charset="0"/>
              <a:buChar char="•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Degree of 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Visibility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which customers have of the production of their output</a:t>
            </a:r>
          </a:p>
        </p:txBody>
      </p:sp>
    </p:spTree>
    <p:extLst>
      <p:ext uri="{BB962C8B-B14F-4D97-AF65-F5344CB8AC3E}">
        <p14:creationId xmlns:p14="http://schemas.microsoft.com/office/powerpoint/2010/main" val="710678837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420</Words>
  <Application>Microsoft Office PowerPoint</Application>
  <PresentationFormat>Widescreen</PresentationFormat>
  <Paragraphs>79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宋体</vt:lpstr>
      <vt:lpstr>Aptos</vt:lpstr>
      <vt:lpstr>Arial</vt:lpstr>
      <vt:lpstr>Calibri</vt:lpstr>
      <vt:lpstr>Title Slide 1</vt:lpstr>
      <vt:lpstr>ALAMO22</vt:lpstr>
      <vt:lpstr>   Module: BMSP6017 Digital Business  Session 7: Strategy Formulation   </vt:lpstr>
      <vt:lpstr>Session Objectives</vt:lpstr>
      <vt:lpstr>PowerPoint Presentation</vt:lpstr>
      <vt:lpstr>Predicting Next Moves of Rivals</vt:lpstr>
      <vt:lpstr>The Strategy-Formulation Analytical Framework</vt:lpstr>
      <vt:lpstr>Stage 1 – Input stage</vt:lpstr>
      <vt:lpstr>IFAS</vt:lpstr>
      <vt:lpstr>CPM</vt:lpstr>
      <vt:lpstr>EFAS</vt:lpstr>
      <vt:lpstr>SFAS</vt:lpstr>
      <vt:lpstr>TOWS</vt:lpstr>
      <vt:lpstr>Matching Key Factors</vt:lpstr>
      <vt:lpstr>The Boston Consulting Group (BCG) Matrix</vt:lpstr>
      <vt:lpstr>The Boston Consulting Group (BCG) Matrix</vt:lpstr>
      <vt:lpstr>The Internal-External (IE) Matrix</vt:lpstr>
      <vt:lpstr>The Quantitative Strategic Planning Matrix (QSPM)</vt:lpstr>
      <vt:lpstr>QSPM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10</cp:revision>
  <dcterms:created xsi:type="dcterms:W3CDTF">2025-09-08T10:01:36Z</dcterms:created>
  <dcterms:modified xsi:type="dcterms:W3CDTF">2025-11-10T16:30:48Z</dcterms:modified>
</cp:coreProperties>
</file>