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2A68"/>
    <a:srgbClr val="BE4A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DBF25-C157-4E29-BF80-D51076A50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31956D-9627-4FF3-9770-19FD20E152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0155E-BF99-437E-9596-71AB9CDB9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3C2072-0457-4448-AD90-C678B3704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8836F-3EE6-4858-8A42-02DA3CCD9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76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1F324-C123-43FC-B70B-54E658124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0523E-E68E-460C-9496-4AD3F13BA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9D13F-8A02-4E94-B235-AD904EB19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15019-719F-4A57-BDF5-4A8B182C8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E1DBC-AA57-4216-8D93-F7F411D8E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2535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BEBBC-1D03-44A5-BCE3-35EA7263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AA4059-DBA9-4D32-A0A4-DDAF385EBF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2E7CC-8E96-427F-A243-E45EB5DD2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B63CF-AACD-4905-98AD-462B18F55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D9B44-BBA8-4ECD-8D26-27FD3A5FE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86305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F3620-DF41-436D-8C99-6F423581A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C7336-4DBB-4582-991A-967F2D6DD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D38549-2995-4FC8-BD05-B900251F9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6DD3A-D336-432B-8E23-289001F11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D67A4C-1AD4-42D4-ACCF-CFE7EBB8E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B55FD6-BF8B-4BFD-B327-E307F6DFB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27250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210BF-D681-43DC-8B1A-F0E996AEC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BE090B-8F8B-4937-BE57-0068861176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9D4EC3-3C88-43BA-B5DB-0DECA0D73E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8FD0EE-0442-40D4-BC8C-53983B39B8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CC121C-2377-4D50-9DD8-3C1F9BFC32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CE078A-4B53-4864-AD06-FC9B9E24E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E8CF22-591A-4D6A-B92E-71CD54B63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E9E64C-F5F4-41D5-8967-D55C44942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852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4022D-8418-4EBC-9B30-AB0BFEA49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1C1A44-B7B9-406E-ADD0-D888883F0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F7655C-A6E4-4B08-9FEC-63EB3977E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6A675C-AE27-4967-B9F3-87253E84C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20227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3FFB83-449E-4F61-8971-5FFA61A9E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6E1388-CB78-415D-A16E-3DF4395EF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8538EC-6303-4006-B5ED-AD44F3D33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84763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E9419-50DD-4467-890F-E7E904356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CB881-B67A-4F96-BD1B-3F970AB3C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C8187F-FAED-4F87-BDC4-9AAC209D2E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0EC7D-EE2A-4524-9197-7E4A76CEF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2B6C7-FE2E-4E61-A0C7-591A32F6D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89286-5BB6-4EB1-B0A0-7A3C5900A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05287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AB1BC-7BB0-4032-8D62-6AD7E22D4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09CFA-CFFC-4D6E-925B-7678072B10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A9777B-9B01-4F1F-A33E-32D098891D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940088-6856-4FBE-86E8-A6E7CB8E4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AF3370-93DC-4556-959E-0EEB98E4D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021CA-9EF0-4372-B0CB-BB81F95CF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62210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A6FF-2C66-474C-AC71-36D36456B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4AFDAE-3124-459E-AE16-976AF44427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8ED86-39E6-424D-8C3D-BF9471D34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E6584-3E4E-4FEC-A237-5063DE046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C81D0-1458-4E89-86D4-286CD719D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35533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E93B94-EFA1-43B0-842F-908F0ECAA8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7CAE21-E26A-4DE3-A7DE-9DC85AFEFB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93E34-3B35-4CC2-92F7-DC18E1B1B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F9205-C95B-454D-BBB6-BA60C2725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FC5A4-8B7B-4BE1-ACC2-070302851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46050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6257DC-F142-4988-8A50-0B700B264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9E4F9-CC32-4EFA-9B28-04D20B15C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070A6-19F6-4450-B63A-20BA29A804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4/29/2020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6B4F6-E2E9-4CD7-84B7-70F28B5DC7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66632-11AD-4DF7-9418-29E1A61DAC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351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geographic.org/encyclopedia/tidal-energy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F0B2D7-0005-4212-9233-94D54ED232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1"/>
          <a:stretch/>
        </p:blipFill>
        <p:spPr>
          <a:xfrm>
            <a:off x="-32" y="10"/>
            <a:ext cx="121920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C9BB12-9521-40CB-850E-EA2D30319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GB" sz="4100">
                <a:solidFill>
                  <a:srgbClr val="FFFFFF"/>
                </a:solidFill>
              </a:rPr>
              <a:t>Energy efficiency, performance &amp; conservation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1E1E13-97C2-46A0-9009-FA15ACE85E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9580" y="5120639"/>
            <a:ext cx="3073745" cy="1280160"/>
          </a:xfrm>
        </p:spPr>
        <p:txBody>
          <a:bodyPr anchor="ctr"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Looking at tidal power at TATA Steel, Port Talbot </a:t>
            </a:r>
          </a:p>
        </p:txBody>
      </p:sp>
    </p:spTree>
    <p:extLst>
      <p:ext uri="{BB962C8B-B14F-4D97-AF65-F5344CB8AC3E}">
        <p14:creationId xmlns:p14="http://schemas.microsoft.com/office/powerpoint/2010/main" val="3394444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F2940F0-8963-4BAF-8BB9-7E78E28A3B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686" y="795527"/>
            <a:ext cx="4123738" cy="14333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sp>
        <p:nvSpPr>
          <p:cNvPr id="8" name="Rectangle 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BC736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59A882-050D-41AE-A75A-E53FB2C25D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3" r="18688" b="2"/>
          <a:stretch/>
        </p:blipFill>
        <p:spPr>
          <a:xfrm>
            <a:off x="1089514" y="960214"/>
            <a:ext cx="5407050" cy="4919472"/>
          </a:xfrm>
          <a:prstGeom prst="rect">
            <a:avLst/>
          </a:prstGeom>
          <a:ln w="1270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CD0A1A-75CF-47AE-BE16-A0283E16A3D3}"/>
              </a:ext>
            </a:extLst>
          </p:cNvPr>
          <p:cNvSpPr txBox="1"/>
          <p:nvPr/>
        </p:nvSpPr>
        <p:spPr>
          <a:xfrm>
            <a:off x="7293817" y="2338388"/>
            <a:ext cx="4099607" cy="36782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r>
              <a:rPr lang="en-US" dirty="0"/>
              <a:t>Introduction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r>
              <a:rPr lang="en-US" dirty="0"/>
              <a:t>Theory and Energy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r>
              <a:rPr lang="en-US" dirty="0"/>
              <a:t>Statistics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r>
              <a:rPr lang="en-US" dirty="0"/>
              <a:t>Disadvantages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r>
              <a:rPr lang="en-US" dirty="0"/>
              <a:t>Conclusion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Clr>
                <a:srgbClr val="BC7361"/>
              </a:buClr>
              <a:buFont typeface="Arial" panose="020B0604020202020204" pitchFamily="34" charset="0"/>
              <a:buChar char="•"/>
            </a:pPr>
            <a:r>
              <a:rPr lang="en-US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579247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515AF-394F-4639-8DE8-D1B0C7F3A3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0273" y="413209"/>
            <a:ext cx="4501406" cy="1172976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13DC2B-24CF-49E5-9F7E-BE9D4D77B3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7006" y="1440142"/>
            <a:ext cx="2578802" cy="421366"/>
          </a:xfrm>
        </p:spPr>
        <p:txBody>
          <a:bodyPr>
            <a:normAutofit/>
          </a:bodyPr>
          <a:lstStyle/>
          <a:p>
            <a:pPr algn="l"/>
            <a:r>
              <a:rPr lang="en-GB" sz="1600" dirty="0"/>
              <a:t>Where, why and how?</a:t>
            </a:r>
          </a:p>
        </p:txBody>
      </p:sp>
      <p:sp>
        <p:nvSpPr>
          <p:cNvPr id="32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6CC783-3246-4B64-838F-4A74B0F379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9" b="1"/>
          <a:stretch/>
        </p:blipFill>
        <p:spPr>
          <a:xfrm>
            <a:off x="824965" y="328204"/>
            <a:ext cx="4749361" cy="3269311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ECBA16-E5DF-4D88-AE4C-08A7FC075761}"/>
              </a:ext>
            </a:extLst>
          </p:cNvPr>
          <p:cNvSpPr txBox="1"/>
          <p:nvPr/>
        </p:nvSpPr>
        <p:spPr>
          <a:xfrm>
            <a:off x="4867801" y="3239954"/>
            <a:ext cx="7162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Providing energy from tidal power down the harbour to supply energy to different elements of the blast furnace.</a:t>
            </a:r>
          </a:p>
          <a:p>
            <a:pPr>
              <a:spcAft>
                <a:spcPts val="600"/>
              </a:spcAft>
            </a:pPr>
            <a:endParaRPr lang="en-GB" sz="1600" dirty="0"/>
          </a:p>
          <a:p>
            <a:pPr>
              <a:spcAft>
                <a:spcPts val="600"/>
              </a:spcAft>
            </a:pPr>
            <a:r>
              <a:rPr lang="en-US" sz="1600" dirty="0"/>
              <a:t>	Electric furnaces are generally of two types: the arc furnace	 	and the high-frequency induction furnace. The former is used for	 	refining a charge to give the required composition, whereas the latter	 may only be used for melting down a charge whose	 	composition is similar to that finally required.</a:t>
            </a:r>
          </a:p>
          <a:p>
            <a:pPr>
              <a:spcAft>
                <a:spcPts val="600"/>
              </a:spcAft>
            </a:pPr>
            <a:r>
              <a:rPr lang="en-US" sz="1600" dirty="0"/>
              <a:t>										</a:t>
            </a:r>
            <a:r>
              <a:rPr lang="en-US" sz="1200" dirty="0"/>
              <a:t>(Eyres and Bruce, 2012, chpt 5).</a:t>
            </a:r>
            <a:endParaRPr lang="en-GB" sz="1200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06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65DDECC-A11E-434E-87B2-8997CD38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B54A4D14-513F-4121-92D3-5CCB46896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C3411F1-AD17-499D-AFEF-2F300F6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60BF2CBE-B1E9-4C42-89DC-C35E4E65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72C95A87-DCDB-41C4-B774-744B3ECBE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CB97515-32FF-43A6-A51C-B140193AB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C6379D3-7045-4B76-9409-6D23D753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C324CDD-B30F-47DD-8627-E2171D5E8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61B1C1DE-4201-4989-BE65-41ADC247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A9092BE-A36C-4833-8E71-2850F4AF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806398CC-D327-4E06-838C-31119BD56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1E3F0C5B-76A9-4A8F-A1CB-35C0DE83A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70A741CC-E736-448A-A94E-5C8BB9711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202722D1-549B-407E-BF75-2A1E8DB5B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5CA8D742-18BD-41B5-9C00-FCFFAED25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8BF81081-4C33-488E-A37E-B95567D0B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462F0DE0-CEBA-420B-8032-FB60893B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79C8D19E-E3D6-45A6-BCA2-5918A37D7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3280283-E04A-43CA-BFA1-F285486A2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38328CB6-0FC5-4AEA-BC7E-489267CB6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C8FA34-4D99-4C20-8503-54DF9E46E8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6515" y="4729316"/>
            <a:ext cx="3526672" cy="591148"/>
          </a:xfrm>
        </p:spPr>
        <p:txBody>
          <a:bodyPr>
            <a:normAutofit/>
          </a:bodyPr>
          <a:lstStyle/>
          <a:p>
            <a:r>
              <a:rPr lang="en-GB" sz="3200" dirty="0"/>
              <a:t>Theory and Energy</a:t>
            </a:r>
          </a:p>
        </p:txBody>
      </p:sp>
      <p:sp>
        <p:nvSpPr>
          <p:cNvPr id="31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4386808"/>
            <a:ext cx="407233" cy="351063"/>
          </a:xfrm>
          <a:prstGeom prst="triangle">
            <a:avLst/>
          </a:prstGeom>
          <a:solidFill>
            <a:srgbClr val="9A50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6E168E2-3256-43A5-9298-9E5A6AE8F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2847" y="954593"/>
            <a:ext cx="6086306" cy="3432215"/>
          </a:xfrm>
          <a:prstGeom prst="rect">
            <a:avLst/>
          </a:prstGeom>
          <a:solidFill>
            <a:schemeClr val="bg1"/>
          </a:solidFill>
          <a:ln w="19050">
            <a:solidFill>
              <a:srgbClr val="9A506C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362689-4CA4-4FE7-9763-62FFBFBD0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4040" y="1120792"/>
            <a:ext cx="4643919" cy="3099816"/>
          </a:xfrm>
          <a:prstGeom prst="rect">
            <a:avLst/>
          </a:prstGeom>
          <a:ln w="12700">
            <a:noFill/>
          </a:ln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769569A-2288-481E-8A8A-D12982F81174}"/>
              </a:ext>
            </a:extLst>
          </p:cNvPr>
          <p:cNvCxnSpPr/>
          <p:nvPr/>
        </p:nvCxnSpPr>
        <p:spPr>
          <a:xfrm>
            <a:off x="9139153" y="1356349"/>
            <a:ext cx="1312279" cy="424556"/>
          </a:xfrm>
          <a:prstGeom prst="straightConnector1">
            <a:avLst/>
          </a:prstGeom>
          <a:ln>
            <a:solidFill>
              <a:srgbClr val="8A2A6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9EFD2BF-5E2C-4F67-BBE4-D9E28A59C375}"/>
              </a:ext>
            </a:extLst>
          </p:cNvPr>
          <p:cNvSpPr txBox="1"/>
          <p:nvPr/>
        </p:nvSpPr>
        <p:spPr>
          <a:xfrm>
            <a:off x="10029573" y="1847185"/>
            <a:ext cx="17341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 Rance, tidal power station. 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CA0A2AB0-8291-4935-936C-2D9E5DBA6ED7}"/>
              </a:ext>
            </a:extLst>
          </p:cNvPr>
          <p:cNvCxnSpPr>
            <a:cxnSpLocks/>
          </p:cNvCxnSpPr>
          <p:nvPr/>
        </p:nvCxnSpPr>
        <p:spPr>
          <a:xfrm flipH="1" flipV="1">
            <a:off x="1858436" y="1488344"/>
            <a:ext cx="1188893" cy="79325"/>
          </a:xfrm>
          <a:prstGeom prst="straightConnector1">
            <a:avLst/>
          </a:prstGeom>
          <a:ln>
            <a:solidFill>
              <a:srgbClr val="8A2A6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508637ED-720B-4702-8B9C-2D5D848D83F1}"/>
              </a:ext>
            </a:extLst>
          </p:cNvPr>
          <p:cNvSpPr txBox="1"/>
          <p:nvPr/>
        </p:nvSpPr>
        <p:spPr>
          <a:xfrm>
            <a:off x="301357" y="1575045"/>
            <a:ext cx="26208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‘Tidal energy is power produced by the surge of ocean waters during the rise and fall of tides. Tidal energy is a renewable source of energy’ </a:t>
            </a:r>
            <a:r>
              <a:rPr lang="en-US" sz="900" dirty="0"/>
              <a:t>(National Geographic, 2020, para.1)</a:t>
            </a:r>
            <a:endParaRPr lang="en-GB" sz="1600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1D1DE6BF-9E8E-4D58-A289-5098F8DF1AC2}"/>
              </a:ext>
            </a:extLst>
          </p:cNvPr>
          <p:cNvCxnSpPr>
            <a:cxnSpLocks/>
          </p:cNvCxnSpPr>
          <p:nvPr/>
        </p:nvCxnSpPr>
        <p:spPr>
          <a:xfrm flipH="1">
            <a:off x="2360179" y="4156991"/>
            <a:ext cx="693741" cy="642063"/>
          </a:xfrm>
          <a:prstGeom prst="straightConnector1">
            <a:avLst/>
          </a:prstGeom>
          <a:ln>
            <a:solidFill>
              <a:srgbClr val="8A2A68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1BCA934-DDBA-4E29-98D1-C5E224F267A2}"/>
              </a:ext>
            </a:extLst>
          </p:cNvPr>
          <p:cNvSpPr txBox="1"/>
          <p:nvPr/>
        </p:nvSpPr>
        <p:spPr>
          <a:xfrm>
            <a:off x="157411" y="4719942"/>
            <a:ext cx="26208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Parts of the iron making process that would need energy:</a:t>
            </a:r>
          </a:p>
          <a:p>
            <a:r>
              <a:rPr lang="en-US" sz="1600" dirty="0"/>
              <a:t>•Conveyors</a:t>
            </a:r>
          </a:p>
          <a:p>
            <a:r>
              <a:rPr lang="en-US" sz="1600" dirty="0"/>
              <a:t>•Feeders and Screens</a:t>
            </a:r>
          </a:p>
          <a:p>
            <a:r>
              <a:rPr lang="en-US" sz="1600" dirty="0"/>
              <a:t>•Skip Cars</a:t>
            </a:r>
          </a:p>
          <a:p>
            <a:r>
              <a:rPr lang="en-US" sz="1600" dirty="0"/>
              <a:t>•Electrical Motors.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65307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F4623-6238-4607-9B6B-E03CB37E3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0600" y="4642583"/>
            <a:ext cx="10210800" cy="1099845"/>
          </a:xfrm>
        </p:spPr>
        <p:txBody>
          <a:bodyPr>
            <a:normAutofit/>
          </a:bodyPr>
          <a:lstStyle/>
          <a:p>
            <a:r>
              <a:rPr lang="en-GB"/>
              <a:t>Statistics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638861-22F4-42BD-AB54-580F4FFF9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405745"/>
          </a:xfrm>
          <a:prstGeom prst="rect">
            <a:avLst/>
          </a:prstGeom>
          <a:solidFill>
            <a:srgbClr val="4698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26">
            <a:extLst>
              <a:ext uri="{FF2B5EF4-FFF2-40B4-BE49-F238E27FC236}">
                <a16:creationId xmlns:a16="http://schemas.microsoft.com/office/drawing/2014/main" id="{6CACE173-0A3A-4306-B76C-60A0714C3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63" y="320843"/>
            <a:ext cx="3657600" cy="370806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map&#10;&#10;Description automatically generated">
            <a:extLst>
              <a:ext uri="{FF2B5EF4-FFF2-40B4-BE49-F238E27FC236}">
                <a16:creationId xmlns:a16="http://schemas.microsoft.com/office/drawing/2014/main" id="{93A35679-F277-4DA7-B7D7-5B01B44781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49" t="18333" r="16059" b="4828"/>
          <a:stretch/>
        </p:blipFill>
        <p:spPr>
          <a:xfrm>
            <a:off x="323849" y="1154817"/>
            <a:ext cx="3657600" cy="2344218"/>
          </a:xfrm>
          <a:prstGeom prst="rect">
            <a:avLst/>
          </a:prstGeom>
        </p:spPr>
      </p:pic>
      <p:sp>
        <p:nvSpPr>
          <p:cNvPr id="16" name="Rounded Rectangle 26">
            <a:extLst>
              <a:ext uri="{FF2B5EF4-FFF2-40B4-BE49-F238E27FC236}">
                <a16:creationId xmlns:a16="http://schemas.microsoft.com/office/drawing/2014/main" id="{BE5996B0-F3AC-4A78-A5EF-139FD3495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7198" y="320842"/>
            <a:ext cx="3657600" cy="370806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199C996A-0D99-4A46-8D59-67451C1E86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87" t="16805" r="18923" b="18889"/>
          <a:stretch/>
        </p:blipFill>
        <p:spPr>
          <a:xfrm>
            <a:off x="4267198" y="1115572"/>
            <a:ext cx="3657600" cy="2386735"/>
          </a:xfrm>
          <a:prstGeom prst="rect">
            <a:avLst/>
          </a:prstGeom>
        </p:spPr>
      </p:pic>
      <p:sp>
        <p:nvSpPr>
          <p:cNvPr id="18" name="Rounded Rectangle 26">
            <a:extLst>
              <a:ext uri="{FF2B5EF4-FFF2-40B4-BE49-F238E27FC236}">
                <a16:creationId xmlns:a16="http://schemas.microsoft.com/office/drawing/2014/main" id="{347C85EF-9B88-46AF-B40D-70F2DDDE1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2834" y="320842"/>
            <a:ext cx="3657600" cy="370806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3F7E5C87-9A80-4AB2-BFDB-D35AD20A67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47" t="26250" r="19098" b="13194"/>
          <a:stretch/>
        </p:blipFill>
        <p:spPr>
          <a:xfrm>
            <a:off x="8212833" y="1058033"/>
            <a:ext cx="3588642" cy="24442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D225DAC-0C42-48FF-9E07-66B00D041490}"/>
              </a:ext>
            </a:extLst>
          </p:cNvPr>
          <p:cNvSpPr txBox="1"/>
          <p:nvPr/>
        </p:nvSpPr>
        <p:spPr>
          <a:xfrm>
            <a:off x="10719200" y="6244770"/>
            <a:ext cx="1475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US" sz="900" dirty="0"/>
              <a:t>  (Petley and Aggidis, 2016) 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12863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544E8D-C297-49BB-BE3A-DC9E1DA298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50" b="616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5CBB1-BAFE-479D-993B-D883CDE65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Disadvantages of tidal power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A99015D-2464-416A-877C-C9DA297323DB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Environmental Effects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Close to Land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Expensive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1000" dirty="0"/>
              <a:t>(Energy Informative, 2020, para.7)</a:t>
            </a:r>
          </a:p>
        </p:txBody>
      </p:sp>
    </p:spTree>
    <p:extLst>
      <p:ext uri="{BB962C8B-B14F-4D97-AF65-F5344CB8AC3E}">
        <p14:creationId xmlns:p14="http://schemas.microsoft.com/office/powerpoint/2010/main" val="5795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view of a city&#10;&#10;Description automatically generated">
            <a:extLst>
              <a:ext uri="{FF2B5EF4-FFF2-40B4-BE49-F238E27FC236}">
                <a16:creationId xmlns:a16="http://schemas.microsoft.com/office/drawing/2014/main" id="{4AF91C81-0A48-4622-AA48-1850F05D86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40EFB-2252-4AA8-99C4-515A7C031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185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8FC734B-6910-40E4-989D-3A4DCCD567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19" b="9312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60774-01DA-477B-B49B-33445BC09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Recommendations for further work</a:t>
            </a:r>
          </a:p>
        </p:txBody>
      </p:sp>
      <p:cxnSp>
        <p:nvCxnSpPr>
          <p:cNvPr id="23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246EEE4-0B65-4B1F-9E9D-9D9E0E279C5E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How much power would be needed?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Advantages?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Disadvantage? </a:t>
            </a:r>
          </a:p>
        </p:txBody>
      </p:sp>
    </p:spTree>
    <p:extLst>
      <p:ext uri="{BB962C8B-B14F-4D97-AF65-F5344CB8AC3E}">
        <p14:creationId xmlns:p14="http://schemas.microsoft.com/office/powerpoint/2010/main" val="4284713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087F6FA-C15A-4C60-BDDC-250F4EA53F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616" y="561883"/>
            <a:ext cx="10058400" cy="456791"/>
          </a:xfrm>
        </p:spPr>
        <p:txBody>
          <a:bodyPr>
            <a:normAutofit/>
          </a:bodyPr>
          <a:lstStyle/>
          <a:p>
            <a:r>
              <a:rPr lang="en-GB" dirty="0"/>
              <a:t>References: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CA3484-B405-4A93-A979-BF618990A379}"/>
              </a:ext>
            </a:extLst>
          </p:cNvPr>
          <p:cNvSpPr txBox="1"/>
          <p:nvPr/>
        </p:nvSpPr>
        <p:spPr>
          <a:xfrm>
            <a:off x="260748" y="1261384"/>
            <a:ext cx="11670503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Eyres, D.J. and Bruce, G.J. (2012) ‘Steels’, </a:t>
            </a:r>
            <a:r>
              <a:rPr lang="en-US" sz="1600" i="1" dirty="0"/>
              <a:t>Ship Construction (Seventh edition)</a:t>
            </a:r>
            <a:r>
              <a:rPr lang="en-US" sz="1600" dirty="0"/>
              <a:t>, pp. 45-52.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National Geographic (2020) </a:t>
            </a:r>
            <a:r>
              <a:rPr lang="en-US" sz="1600" i="1" dirty="0"/>
              <a:t>tidal energy. </a:t>
            </a:r>
            <a:r>
              <a:rPr lang="en-US" sz="1600" u="sng" dirty="0">
                <a:hlinkClick r:id="rId2"/>
              </a:rPr>
              <a:t>https://www.nationalgeographic.org/encyclopedia/tidal-energy/</a:t>
            </a:r>
            <a:r>
              <a:rPr lang="en-US" sz="1600" dirty="0"/>
              <a:t> (Accessed: 27</a:t>
            </a:r>
            <a:r>
              <a:rPr lang="en-US" sz="1600" baseline="30000" dirty="0"/>
              <a:t>th</a:t>
            </a:r>
            <a:r>
              <a:rPr lang="en-US" sz="1600" dirty="0"/>
              <a:t> April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Petley, S. and Aggidis, G. (2016) ‘Swansea Bay Tidal Lagoon Annual Energy Estimation’, </a:t>
            </a:r>
            <a:r>
              <a:rPr lang="en-GB" i="1" dirty="0"/>
              <a:t>Ocean Eng,</a:t>
            </a:r>
            <a:r>
              <a:rPr lang="en-GB" dirty="0"/>
              <a:t> 111, pp. 348–357.</a:t>
            </a:r>
            <a:endParaRPr lang="en-GB" sz="1600" u="sng" dirty="0"/>
          </a:p>
        </p:txBody>
      </p:sp>
    </p:spTree>
    <p:extLst>
      <p:ext uri="{BB962C8B-B14F-4D97-AF65-F5344CB8AC3E}">
        <p14:creationId xmlns:p14="http://schemas.microsoft.com/office/powerpoint/2010/main" val="1190748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260</Words>
  <Application>Microsoft Office PowerPoint</Application>
  <PresentationFormat>Widescreen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Rockwell</vt:lpstr>
      <vt:lpstr>Office Theme</vt:lpstr>
      <vt:lpstr>Energy efficiency, performance &amp; conservation</vt:lpstr>
      <vt:lpstr>Contents</vt:lpstr>
      <vt:lpstr>Introduction</vt:lpstr>
      <vt:lpstr>Theory and Energy</vt:lpstr>
      <vt:lpstr>Statistics </vt:lpstr>
      <vt:lpstr>Disadvantages of tidal power</vt:lpstr>
      <vt:lpstr>Conclusion</vt:lpstr>
      <vt:lpstr>Recommendations for further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efficiency, performance &amp; conservation</dc:title>
  <dc:creator>Williams, Jessica</dc:creator>
  <cp:lastModifiedBy>Williams, Jessica</cp:lastModifiedBy>
  <cp:revision>1</cp:revision>
  <dcterms:created xsi:type="dcterms:W3CDTF">2020-04-29T15:45:23Z</dcterms:created>
  <dcterms:modified xsi:type="dcterms:W3CDTF">2020-04-29T15:45:56Z</dcterms:modified>
</cp:coreProperties>
</file>