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89" r:id="rId3"/>
    <p:sldId id="304" r:id="rId4"/>
    <p:sldId id="307" r:id="rId5"/>
    <p:sldId id="300" r:id="rId6"/>
    <p:sldId id="302" r:id="rId7"/>
    <p:sldId id="311" r:id="rId8"/>
    <p:sldId id="303" r:id="rId9"/>
    <p:sldId id="309" r:id="rId10"/>
    <p:sldId id="310" r:id="rId11"/>
    <p:sldId id="312" r:id="rId12"/>
    <p:sldId id="313" r:id="rId13"/>
    <p:sldId id="270" r:id="rId14"/>
    <p:sldId id="273" r:id="rId15"/>
    <p:sldId id="274" r:id="rId16"/>
    <p:sldId id="287" r:id="rId17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E09D-1645-454C-A11E-9937AA81A9B8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C3100-8BBF-4ABC-B1D8-9AEC741EE37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314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ysgu.hwb.gov.wales/playlists/view/53dc9c2e-781f-4fe6-8ff8-c3c3acd7fc53/en#page6" TargetMode="External"/><Relationship Id="rId2" Type="http://schemas.openxmlformats.org/officeDocument/2006/relationships/hyperlink" Target="https://www.meiccymru.org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g"/><Relationship Id="rId4" Type="http://schemas.openxmlformats.org/officeDocument/2006/relationships/hyperlink" Target="https://www.youtube.com/watch?v=E5Wot9paOc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wp-content/uploads/2017/11/Sams-Story.pdf" TargetMode="External"/><Relationship Id="rId2" Type="http://schemas.openxmlformats.org/officeDocument/2006/relationships/hyperlink" Target="https://www.complantcymru.org.uk/wp-content/uploads/2017/07/Stori-Sam-1.pdf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independent.co.uk/news/education/education-news/bullying-its-got-to-be-punished-6108490.html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lantcymru.org.uk/adnoddau-gwrth-fwlio/" TargetMode="External"/><Relationship Id="rId2" Type="http://schemas.openxmlformats.org/officeDocument/2006/relationships/hyperlink" Target="https://beta.llyw.cymru/canllawiau-gwrth-fwlio?_ga=2.244385669.162136448.1542191837-1732607585.1542095001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childcomwales.org.uk/anti-bullying-resources/" TargetMode="External"/><Relationship Id="rId4" Type="http://schemas.openxmlformats.org/officeDocument/2006/relationships/hyperlink" Target="https://beta.gov.wales/anti-bullying-guidanc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7 </a:t>
            </a:r>
            <a:r>
              <a:rPr lang="en-GB" dirty="0" smtClean="0">
                <a:solidFill>
                  <a:schemeClr val="tx1"/>
                </a:solidFill>
              </a:rPr>
              <a:t>/ </a:t>
            </a:r>
            <a:r>
              <a:rPr lang="en-GB" i="1" dirty="0" smtClean="0">
                <a:solidFill>
                  <a:schemeClr val="tx1"/>
                </a:solidFill>
              </a:rPr>
              <a:t>Session </a:t>
            </a:r>
            <a:r>
              <a:rPr lang="en-GB" i="1" dirty="0" smtClean="0">
                <a:solidFill>
                  <a:schemeClr val="tx1"/>
                </a:solidFill>
              </a:rPr>
              <a:t>7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Bwlio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Bullying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0081" y="2663825"/>
            <a:ext cx="2743200" cy="2514600"/>
          </a:xfrm>
        </p:spPr>
      </p:pic>
    </p:spTree>
    <p:extLst>
      <p:ext uri="{BB962C8B-B14F-4D97-AF65-F5344CB8AC3E}">
        <p14:creationId xmlns:p14="http://schemas.microsoft.com/office/powerpoint/2010/main" val="211681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Cynnwys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Content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Diffiniadau</a:t>
            </a:r>
            <a:endParaRPr lang="en-GB" dirty="0" smtClean="0"/>
          </a:p>
          <a:p>
            <a:r>
              <a:rPr lang="en-GB" dirty="0" err="1" smtClean="0"/>
              <a:t>Polisiau</a:t>
            </a:r>
            <a:endParaRPr lang="en-GB" dirty="0" smtClean="0"/>
          </a:p>
          <a:p>
            <a:r>
              <a:rPr lang="en-GB" dirty="0" err="1" smtClean="0"/>
              <a:t>Dulliau</a:t>
            </a:r>
            <a:endParaRPr lang="en-GB" dirty="0" smtClean="0"/>
          </a:p>
          <a:p>
            <a:r>
              <a:rPr lang="en-GB" dirty="0" err="1" smtClean="0"/>
              <a:t>Gwerthoedd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Definitions</a:t>
            </a:r>
          </a:p>
          <a:p>
            <a:r>
              <a:rPr lang="en-GB" i="1" dirty="0" smtClean="0"/>
              <a:t>Policies</a:t>
            </a:r>
          </a:p>
          <a:p>
            <a:r>
              <a:rPr lang="en-GB" i="1" dirty="0" smtClean="0"/>
              <a:t>Approaches </a:t>
            </a:r>
          </a:p>
          <a:p>
            <a:r>
              <a:rPr lang="en-GB" i="1" dirty="0" smtClean="0"/>
              <a:t>Values</a:t>
            </a:r>
            <a:endParaRPr lang="en-US" i="1" dirty="0"/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93" y="161524"/>
            <a:ext cx="1921227" cy="125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064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Nodweddion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Characteristics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Mae </a:t>
            </a:r>
            <a:r>
              <a:rPr lang="en-GB" dirty="0" err="1" smtClean="0"/>
              <a:t>bwlio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Barhaus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</a:t>
            </a:r>
            <a:r>
              <a:rPr lang="en-GB" dirty="0" err="1" smtClean="0"/>
              <a:t>r</a:t>
            </a:r>
            <a:r>
              <a:rPr lang="en-GB" dirty="0" smtClean="0"/>
              <a:t> </a:t>
            </a:r>
            <a:r>
              <a:rPr lang="en-GB" dirty="0" err="1" smtClean="0"/>
              <a:t>bwrpas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Anghyfartal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Cynhwysa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Targed</a:t>
            </a:r>
            <a:r>
              <a:rPr lang="en-GB" dirty="0" smtClean="0"/>
              <a:t> ( au)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Y person / au 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 smtClean="0"/>
              <a:t>Tystion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447804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400" i="1" dirty="0"/>
              <a:t>Bullying is:</a:t>
            </a:r>
          </a:p>
          <a:p>
            <a:r>
              <a:rPr lang="en-US" altLang="en-US" sz="3400" i="1" dirty="0"/>
              <a:t>Ongoing</a:t>
            </a:r>
          </a:p>
          <a:p>
            <a:r>
              <a:rPr lang="en-US" altLang="en-US" sz="3400" i="1" dirty="0"/>
              <a:t>Deliberate</a:t>
            </a:r>
          </a:p>
          <a:p>
            <a:r>
              <a:rPr lang="en-US" altLang="en-US" sz="3400" i="1" dirty="0" smtClean="0"/>
              <a:t>Unequal</a:t>
            </a:r>
          </a:p>
          <a:p>
            <a:pPr marL="0" indent="0">
              <a:buNone/>
            </a:pPr>
            <a:endParaRPr lang="en-US" sz="3400" i="1" dirty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3400" i="1" dirty="0" smtClean="0"/>
              <a:t>It </a:t>
            </a:r>
            <a:r>
              <a:rPr lang="en-US" altLang="en-US" sz="3400" i="1" dirty="0"/>
              <a:t>involves:</a:t>
            </a:r>
          </a:p>
          <a:p>
            <a:r>
              <a:rPr lang="en-US" altLang="en-US" sz="3400" i="1" dirty="0"/>
              <a:t>Target (s)</a:t>
            </a:r>
          </a:p>
          <a:p>
            <a:r>
              <a:rPr lang="en-US" altLang="en-US" sz="3400" i="1" dirty="0"/>
              <a:t>The person / people doing the bullying</a:t>
            </a:r>
          </a:p>
          <a:p>
            <a:r>
              <a:rPr lang="en-US" altLang="en-US" sz="3400" i="1" dirty="0"/>
              <a:t>Witnesses 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dirty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dirty="0"/>
              <a:t>			</a:t>
            </a:r>
            <a:r>
              <a:rPr lang="en-US" altLang="en-US" dirty="0" smtClean="0"/>
              <a:t>DFES 2005</a:t>
            </a:r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077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Bwlio</a:t>
            </a:r>
            <a:r>
              <a:rPr lang="en-GB" dirty="0" smtClean="0"/>
              <a:t>: </a:t>
            </a:r>
            <a:r>
              <a:rPr lang="en-GB" dirty="0" err="1" smtClean="0"/>
              <a:t>Tasg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Bullying: Task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Profiadau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Amlder</a:t>
            </a:r>
            <a:r>
              <a:rPr lang="en-GB" dirty="0" smtClean="0"/>
              <a:t>?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Dydy</a:t>
            </a:r>
            <a:r>
              <a:rPr lang="en-GB" dirty="0" smtClean="0"/>
              <a:t> e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Experiences?</a:t>
            </a:r>
          </a:p>
          <a:p>
            <a:r>
              <a:rPr lang="en-GB" i="1" dirty="0" smtClean="0"/>
              <a:t>Frequency?</a:t>
            </a:r>
          </a:p>
          <a:p>
            <a:r>
              <a:rPr lang="en-GB" i="1" dirty="0" smtClean="0"/>
              <a:t>‘Doesn’t happen here’</a:t>
            </a:r>
          </a:p>
          <a:p>
            <a:endParaRPr lang="en-US" dirty="0"/>
          </a:p>
        </p:txBody>
      </p:sp>
      <p:pic>
        <p:nvPicPr>
          <p:cNvPr id="7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17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Polisiau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Policies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LlC</a:t>
            </a:r>
            <a:r>
              <a:rPr lang="en-GB" dirty="0" smtClean="0"/>
              <a:t>: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gwrthfwlio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gennych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ddiogel</a:t>
            </a:r>
            <a:r>
              <a:rPr lang="en-GB" dirty="0" smtClean="0"/>
              <a:t>- CCUHP, </a:t>
            </a:r>
            <a:r>
              <a:rPr lang="en-GB" dirty="0" err="1" smtClean="0"/>
              <a:t>Erthygl</a:t>
            </a:r>
            <a:r>
              <a:rPr lang="en-GB" dirty="0" smtClean="0"/>
              <a:t> 19</a:t>
            </a:r>
          </a:p>
          <a:p>
            <a:r>
              <a:rPr lang="en-GB" dirty="0" err="1" smtClean="0">
                <a:hlinkClick r:id="rId2"/>
              </a:rPr>
              <a:t>Meic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Cymru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i="1" dirty="0" smtClean="0"/>
              <a:t>WG: Yearly Anti </a:t>
            </a:r>
            <a:r>
              <a:rPr lang="en-GB" i="1" dirty="0"/>
              <a:t>bullying </a:t>
            </a:r>
            <a:r>
              <a:rPr lang="en-GB" i="1" dirty="0" smtClean="0"/>
              <a:t>week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i="1" dirty="0" err="1" smtClean="0">
                <a:hlinkClick r:id="rId3"/>
              </a:rPr>
              <a:t>Hwb</a:t>
            </a:r>
            <a:r>
              <a:rPr lang="en-GB" i="1" dirty="0" smtClean="0">
                <a:hlinkClick r:id="rId3"/>
              </a:rPr>
              <a:t> 2018</a:t>
            </a:r>
            <a:endParaRPr lang="en-GB" i="1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hlinkClick r:id="rId4"/>
              </a:rPr>
              <a:t>Ysgol </a:t>
            </a:r>
            <a:r>
              <a:rPr lang="en-US" dirty="0" err="1" smtClean="0">
                <a:hlinkClick r:id="rId4"/>
              </a:rPr>
              <a:t>Pontnewynydd</a:t>
            </a:r>
            <a:endParaRPr lang="en-GB" i="1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have a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right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to be safe - UNCRC, Article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i="1" dirty="0" err="1" smtClean="0">
                <a:hlinkClick r:id="rId2"/>
              </a:rPr>
              <a:t>Meic</a:t>
            </a:r>
            <a:r>
              <a:rPr lang="en-GB" i="1" dirty="0" smtClean="0">
                <a:hlinkClick r:id="rId2"/>
              </a:rPr>
              <a:t> </a:t>
            </a:r>
            <a:r>
              <a:rPr lang="en-GB" i="1" dirty="0" err="1" smtClean="0">
                <a:hlinkClick r:id="rId2"/>
              </a:rPr>
              <a:t>Cymru</a:t>
            </a:r>
            <a:endParaRPr lang="en-GB" i="1" dirty="0" smtClean="0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62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Comisiynydd</a:t>
            </a:r>
            <a:r>
              <a:rPr lang="en-GB" dirty="0" smtClean="0"/>
              <a:t> Plant</a:t>
            </a:r>
            <a:br>
              <a:rPr lang="en-GB" dirty="0" smtClean="0"/>
            </a:br>
            <a:r>
              <a:rPr lang="en-GB" dirty="0" smtClean="0"/>
              <a:t>Children’s Commissioner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Gwrando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brofiadau</a:t>
            </a:r>
            <a:r>
              <a:rPr lang="en-GB" dirty="0" smtClean="0"/>
              <a:t> plant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o </a:t>
            </a:r>
            <a:r>
              <a:rPr lang="en-GB" dirty="0" err="1" smtClean="0"/>
              <a:t>fwlio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 smtClean="0"/>
          </a:p>
          <a:p>
            <a:r>
              <a:rPr lang="en-GB" dirty="0" err="1" smtClean="0">
                <a:hlinkClick r:id="rId2"/>
              </a:rPr>
              <a:t>Stori</a:t>
            </a:r>
            <a:r>
              <a:rPr lang="en-GB" smtClean="0">
                <a:hlinkClick r:id="rId2"/>
              </a:rPr>
              <a:t> Sam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Listening to children and young people’s experience of bullying in Wales</a:t>
            </a:r>
          </a:p>
          <a:p>
            <a:r>
              <a:rPr lang="en-GB" dirty="0" smtClean="0">
                <a:hlinkClick r:id="rId3"/>
              </a:rPr>
              <a:t>Sam's Story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488" y="175549"/>
            <a:ext cx="1457070" cy="1182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23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675314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Dulliau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Approaches</a:t>
            </a:r>
            <a:br>
              <a:rPr lang="en-GB" dirty="0" smtClean="0"/>
            </a:b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492896"/>
            <a:ext cx="2592287" cy="2808312"/>
          </a:xfrm>
        </p:spPr>
      </p:pic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‘No </a:t>
            </a:r>
            <a:r>
              <a:rPr lang="en-GB" dirty="0"/>
              <a:t>Blame </a:t>
            </a:r>
            <a:r>
              <a:rPr lang="en-GB" dirty="0" smtClean="0"/>
              <a:t>Approach’ </a:t>
            </a:r>
            <a:r>
              <a:rPr lang="en-GB" dirty="0"/>
              <a:t>( Robinson &amp; </a:t>
            </a:r>
            <a:r>
              <a:rPr lang="en-GB" dirty="0" err="1"/>
              <a:t>Maines</a:t>
            </a:r>
            <a:r>
              <a:rPr lang="en-GB" dirty="0"/>
              <a:t> 1997) </a:t>
            </a:r>
          </a:p>
          <a:p>
            <a:r>
              <a:rPr lang="en-GB" dirty="0"/>
              <a:t>Bully </a:t>
            </a:r>
            <a:r>
              <a:rPr lang="en-GB" dirty="0" smtClean="0"/>
              <a:t>Court </a:t>
            </a:r>
            <a:r>
              <a:rPr lang="en-GB" dirty="0"/>
              <a:t>(</a:t>
            </a:r>
            <a:r>
              <a:rPr lang="en-GB" dirty="0" err="1"/>
              <a:t>Mahdavi</a:t>
            </a:r>
            <a:r>
              <a:rPr lang="en-GB" dirty="0"/>
              <a:t> &amp; Smith 2002)</a:t>
            </a:r>
          </a:p>
          <a:p>
            <a:r>
              <a:rPr lang="en-GB" dirty="0"/>
              <a:t>Ethical justification of bullying behaviour ( </a:t>
            </a:r>
            <a:r>
              <a:rPr lang="en-GB" dirty="0" err="1"/>
              <a:t>Cranham</a:t>
            </a:r>
            <a:r>
              <a:rPr lang="en-GB" dirty="0"/>
              <a:t> &amp; Carroll 2003)</a:t>
            </a:r>
            <a:endParaRPr lang="en-US" dirty="0"/>
          </a:p>
          <a:p>
            <a:endParaRPr lang="en-US" dirty="0"/>
          </a:p>
        </p:txBody>
      </p:sp>
      <p:pic>
        <p:nvPicPr>
          <p:cNvPr id="7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70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‘No Blame’ Approach</a:t>
            </a:r>
            <a:br>
              <a:rPr lang="en-GB" dirty="0" smtClean="0"/>
            </a:br>
            <a:r>
              <a:rPr lang="en-GB" dirty="0" smtClean="0"/>
              <a:t>Y dull ‘Dim Bai’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gosbi</a:t>
            </a:r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ymwneud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a </a:t>
            </a:r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endParaRPr lang="en-GB" dirty="0" smtClean="0"/>
          </a:p>
          <a:p>
            <a:r>
              <a:rPr lang="en-GB" dirty="0" err="1" smtClean="0"/>
              <a:t>Seicoleg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endParaRPr lang="en-GB" dirty="0" smtClean="0"/>
          </a:p>
          <a:p>
            <a:r>
              <a:rPr lang="en-GB" dirty="0" smtClean="0"/>
              <a:t>Dull </a:t>
            </a:r>
            <a:r>
              <a:rPr lang="en-GB" dirty="0" err="1" smtClean="0"/>
              <a:t>ecosystemaidd</a:t>
            </a:r>
            <a:r>
              <a:rPr lang="en-GB" dirty="0" smtClean="0"/>
              <a:t>- </a:t>
            </a:r>
            <a:r>
              <a:rPr lang="en-GB" dirty="0" err="1" smtClean="0"/>
              <a:t>defnydd</a:t>
            </a:r>
            <a:r>
              <a:rPr lang="en-GB" dirty="0" smtClean="0"/>
              <a:t> o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cynnal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ddatrys</a:t>
            </a:r>
            <a:r>
              <a:rPr lang="en-GB" dirty="0" smtClean="0"/>
              <a:t> problem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 smtClean="0"/>
              <a:t>To </a:t>
            </a:r>
            <a:r>
              <a:rPr lang="en-US" altLang="en-US" dirty="0"/>
              <a:t>respond to the bullying </a:t>
            </a:r>
            <a:r>
              <a:rPr lang="en-US" altLang="en-US" dirty="0" err="1"/>
              <a:t>behaviour</a:t>
            </a:r>
            <a:r>
              <a:rPr lang="en-US" altLang="en-US" dirty="0"/>
              <a:t> </a:t>
            </a:r>
            <a:r>
              <a:rPr lang="en-US" altLang="en-US" b="1" dirty="0"/>
              <a:t>but not to punish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/>
              <a:t>To engage with and understand the bullying </a:t>
            </a:r>
            <a:r>
              <a:rPr lang="en-US" altLang="en-US" dirty="0" err="1"/>
              <a:t>behaviour</a:t>
            </a:r>
            <a:r>
              <a:rPr lang="en-US" altLang="en-US" dirty="0"/>
              <a:t> </a:t>
            </a:r>
            <a:endParaRPr lang="en-US" altLang="en-US" dirty="0" smtClean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 smtClean="0"/>
              <a:t>Group psychology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dirty="0" err="1" smtClean="0"/>
              <a:t>Ecosystemic</a:t>
            </a:r>
            <a:r>
              <a:rPr lang="en-US" altLang="en-US" dirty="0" smtClean="0"/>
              <a:t> approach – a support group to solve a problem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400" dirty="0"/>
              <a:t>( Robinson &amp; </a:t>
            </a:r>
            <a:r>
              <a:rPr lang="en-GB" sz="1400" dirty="0" err="1"/>
              <a:t>Maines</a:t>
            </a:r>
            <a:r>
              <a:rPr lang="en-GB" sz="1400" dirty="0"/>
              <a:t> 1997) 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 dirty="0"/>
          </a:p>
          <a:p>
            <a:endParaRPr lang="en-US" dirty="0"/>
          </a:p>
        </p:txBody>
      </p:sp>
      <p:pic>
        <p:nvPicPr>
          <p:cNvPr id="7" name="Content Placeholder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777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r>
              <a:rPr lang="en-GB" dirty="0" smtClean="0"/>
              <a:t> ( </a:t>
            </a:r>
            <a:r>
              <a:rPr lang="en-GB" dirty="0" err="1" smtClean="0"/>
              <a:t>h.y</a:t>
            </a:r>
            <a:r>
              <a:rPr lang="en-GB" dirty="0" smtClean="0"/>
              <a:t>.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atal</a:t>
            </a:r>
            <a:r>
              <a:rPr lang="en-GB" dirty="0" smtClean="0"/>
              <a:t> </a:t>
            </a:r>
            <a:r>
              <a:rPr lang="en-GB" dirty="0" err="1" smtClean="0"/>
              <a:t>rhag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llai</a:t>
            </a:r>
            <a:r>
              <a:rPr lang="en-GB" dirty="0" smtClean="0"/>
              <a:t> </a:t>
            </a:r>
            <a:r>
              <a:rPr lang="en-GB" dirty="0" err="1" smtClean="0"/>
              <a:t>tebygol</a:t>
            </a:r>
            <a:r>
              <a:rPr lang="en-GB" dirty="0" smtClean="0"/>
              <a:t> o </a:t>
            </a:r>
            <a:r>
              <a:rPr lang="en-GB" dirty="0" err="1" smtClean="0"/>
              <a:t>ddigwydd</a:t>
            </a:r>
            <a:r>
              <a:rPr lang="en-GB" dirty="0" smtClean="0"/>
              <a:t> </a:t>
            </a:r>
            <a:r>
              <a:rPr lang="en-GB" dirty="0" err="1" smtClean="0"/>
              <a:t>eto</a:t>
            </a:r>
            <a:r>
              <a:rPr lang="en-GB" dirty="0" smtClean="0"/>
              <a:t>)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gyflawni’r</a:t>
            </a:r>
            <a:r>
              <a:rPr lang="en-GB" dirty="0" smtClean="0"/>
              <a:t> </a:t>
            </a:r>
            <a:r>
              <a:rPr lang="en-GB" dirty="0" err="1" smtClean="0"/>
              <a:t>canlyniadau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targed</a:t>
            </a:r>
            <a:endParaRPr lang="en-GB" dirty="0" smtClean="0"/>
          </a:p>
          <a:p>
            <a:r>
              <a:rPr lang="en-GB" dirty="0" err="1" smtClean="0"/>
              <a:t>Beiriniaid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i="1" dirty="0"/>
              <a:t>To change the bullying </a:t>
            </a:r>
            <a:r>
              <a:rPr lang="en-US" altLang="en-US" i="1" dirty="0" err="1"/>
              <a:t>behaviour</a:t>
            </a:r>
            <a:r>
              <a:rPr lang="en-US" altLang="en-US" i="1" dirty="0"/>
              <a:t> (i.e. prevent it happening and make it less likely that they will use bullying </a:t>
            </a:r>
            <a:r>
              <a:rPr lang="en-US" altLang="en-US" i="1" dirty="0" err="1"/>
              <a:t>behaviours</a:t>
            </a:r>
            <a:r>
              <a:rPr lang="en-US" altLang="en-US" i="1" dirty="0"/>
              <a:t> again)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i="1" dirty="0"/>
              <a:t>To achieve best outcomes for the </a:t>
            </a:r>
            <a:r>
              <a:rPr lang="en-US" altLang="en-US" i="1" dirty="0" smtClean="0"/>
              <a:t>target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1600" dirty="0"/>
              <a:t>( Robinson &amp; </a:t>
            </a:r>
            <a:r>
              <a:rPr lang="en-GB" sz="1600" dirty="0" err="1"/>
              <a:t>Maines</a:t>
            </a:r>
            <a:r>
              <a:rPr lang="en-GB" sz="1600" dirty="0"/>
              <a:t> 1997) </a:t>
            </a:r>
            <a:endParaRPr lang="en-GB" sz="1600" dirty="0" smtClean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200" dirty="0" smtClean="0"/>
              <a:t>Critics - </a:t>
            </a:r>
            <a:r>
              <a:rPr lang="en-GB" sz="2200" dirty="0" smtClean="0">
                <a:hlinkClick r:id="rId2"/>
              </a:rPr>
              <a:t>Bullying must be punished</a:t>
            </a:r>
            <a:endParaRPr lang="en-GB" sz="2200" dirty="0"/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 i="1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8" y="161524"/>
            <a:ext cx="1459668" cy="117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41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Adnoddau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>
                <a:hlinkClick r:id="rId2"/>
              </a:rPr>
              <a:t>Parchu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Eraill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>
                <a:hlinkClick r:id="rId3"/>
              </a:rPr>
              <a:t>Comisiynydd</a:t>
            </a:r>
            <a:r>
              <a:rPr lang="en-GB" dirty="0" smtClean="0">
                <a:hlinkClick r:id="rId3"/>
              </a:rPr>
              <a:t> Plant </a:t>
            </a:r>
            <a:r>
              <a:rPr lang="en-GB" dirty="0" err="1" smtClean="0">
                <a:hlinkClick r:id="rId3"/>
              </a:rPr>
              <a:t>Cymru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>
                <a:hlinkClick r:id="rId4"/>
              </a:rPr>
              <a:t>Respecting Others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Children's </a:t>
            </a:r>
            <a:r>
              <a:rPr lang="en-GB" dirty="0" err="1" smtClean="0">
                <a:hlinkClick r:id="rId5"/>
              </a:rPr>
              <a:t>Commisioner</a:t>
            </a:r>
            <a:r>
              <a:rPr lang="en-GB" dirty="0" smtClean="0">
                <a:hlinkClick r:id="rId5"/>
              </a:rPr>
              <a:t> for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46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gwerthoedd</a:t>
            </a:r>
            <a:r>
              <a:rPr lang="en-GB" dirty="0" smtClean="0"/>
              <a:t> a </a:t>
            </a:r>
            <a:r>
              <a:rPr lang="en-GB" dirty="0" err="1" smtClean="0"/>
              <a:t>hybir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dulliau</a:t>
            </a:r>
            <a:r>
              <a:rPr lang="en-GB" dirty="0" smtClean="0"/>
              <a:t> a </a:t>
            </a:r>
            <a:r>
              <a:rPr lang="en-GB" dirty="0" err="1" smtClean="0"/>
              <a:t>drafodwyd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/>
              <a:t>Consider the values promoted by the approaches discussed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28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erthyglau</a:t>
            </a:r>
            <a:r>
              <a:rPr lang="en-GB" dirty="0" smtClean="0"/>
              <a:t>/ </a:t>
            </a:r>
            <a:r>
              <a:rPr lang="en-GB" dirty="0" err="1" smtClean="0"/>
              <a:t>adroddiadau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 am </a:t>
            </a:r>
            <a:r>
              <a:rPr lang="en-GB" dirty="0" err="1" smtClean="0"/>
              <a:t>fwlio</a:t>
            </a:r>
            <a:endParaRPr lang="en-GB" dirty="0" smtClean="0"/>
          </a:p>
          <a:p>
            <a:r>
              <a:rPr lang="en-GB" dirty="0" smtClean="0"/>
              <a:t>Pa </a:t>
            </a:r>
            <a:r>
              <a:rPr lang="en-GB" dirty="0" err="1" smtClean="0"/>
              <a:t>werthoedd</a:t>
            </a:r>
            <a:r>
              <a:rPr lang="en-GB" dirty="0" smtClean="0"/>
              <a:t> a </a:t>
            </a:r>
            <a:r>
              <a:rPr lang="en-GB" dirty="0" err="1" smtClean="0"/>
              <a:t>drafodir</a:t>
            </a:r>
            <a:r>
              <a:rPr lang="en-GB" dirty="0" smtClean="0"/>
              <a:t> / </a:t>
            </a:r>
            <a:r>
              <a:rPr lang="en-GB" dirty="0" err="1" smtClean="0"/>
              <a:t>amlygir</a:t>
            </a:r>
            <a:r>
              <a:rPr lang="en-GB" dirty="0" smtClean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In your groups discuss what articles/reports you have found regarding bullying</a:t>
            </a:r>
          </a:p>
          <a:p>
            <a:r>
              <a:rPr lang="en-GB" i="1" dirty="0" smtClean="0"/>
              <a:t>Which values are discussed / promoted?</a:t>
            </a:r>
          </a:p>
          <a:p>
            <a:endParaRPr lang="en-GB" i="1" dirty="0" smtClean="0"/>
          </a:p>
        </p:txBody>
      </p:sp>
      <p:pic>
        <p:nvPicPr>
          <p:cNvPr id="1026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3785616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98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Aseiniadau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bwlio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endParaRPr lang="en-GB" dirty="0" smtClean="0"/>
          </a:p>
          <a:p>
            <a:r>
              <a:rPr lang="en-GB" dirty="0" err="1" smtClean="0"/>
              <a:t>Materion</a:t>
            </a:r>
            <a:endParaRPr lang="en-GB" dirty="0" smtClean="0"/>
          </a:p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Consider whether bullying could be the focus for your </a:t>
            </a:r>
            <a:r>
              <a:rPr lang="en-GB" i="1" dirty="0" smtClean="0"/>
              <a:t>assignment</a:t>
            </a:r>
            <a:endParaRPr lang="en-GB" i="1" dirty="0" smtClean="0"/>
          </a:p>
          <a:p>
            <a:r>
              <a:rPr lang="en-GB" i="1" dirty="0" smtClean="0"/>
              <a:t>Issues</a:t>
            </a:r>
          </a:p>
          <a:p>
            <a:r>
              <a:rPr lang="en-GB" i="1" dirty="0" smtClean="0"/>
              <a:t>Next steps</a:t>
            </a:r>
            <a:endParaRPr lang="cy-GB" i="1" dirty="0"/>
          </a:p>
        </p:txBody>
      </p:sp>
      <p:pic>
        <p:nvPicPr>
          <p:cNvPr id="7177" name="Picture 9" descr="C:\Users\l.roberts\AppData\Local\Microsoft\Windows\Temporary Internet Files\Content.IE5\5KQJEYQZ\sticky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57984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62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smtClean="0"/>
              <a:t> </a:t>
            </a:r>
            <a:r>
              <a:rPr lang="en-GB" smtClean="0"/>
              <a:t>8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mtClean="0"/>
              <a:t>Session </a:t>
            </a:r>
            <a:r>
              <a:rPr lang="en-GB" smtClean="0"/>
              <a:t>8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am </a:t>
            </a:r>
            <a:r>
              <a:rPr lang="en-GB" dirty="0" err="1" smtClean="0"/>
              <a:t>gymdeithas</a:t>
            </a:r>
            <a:r>
              <a:rPr lang="en-GB" dirty="0" smtClean="0"/>
              <a:t> </a:t>
            </a:r>
            <a:r>
              <a:rPr lang="en-GB" dirty="0" err="1" smtClean="0"/>
              <a:t>aml-ddiwylliannol</a:t>
            </a:r>
            <a:endParaRPr lang="en-GB" dirty="0" smtClean="0"/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Look for current debate regarding a multicultural society</a:t>
            </a:r>
          </a:p>
          <a:p>
            <a:r>
              <a:rPr lang="en-GB" i="1" dirty="0" smtClean="0"/>
              <a:t>Bring </a:t>
            </a:r>
            <a:r>
              <a:rPr lang="en-GB" i="1" dirty="0"/>
              <a:t>evidence</a:t>
            </a:r>
          </a:p>
          <a:p>
            <a:r>
              <a:rPr lang="en-GB" i="1" dirty="0"/>
              <a:t>Be prepared to discuss and debate</a:t>
            </a:r>
            <a:endParaRPr lang="cy-GB" i="1" dirty="0"/>
          </a:p>
          <a:p>
            <a:endParaRPr lang="cy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260647"/>
            <a:ext cx="1584176" cy="175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2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4219"/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 err="1" smtClean="0"/>
              <a:t>Mahdavi,J</a:t>
            </a:r>
            <a:r>
              <a:rPr lang="en-US" sz="1200" dirty="0" smtClean="0"/>
              <a:t>. &amp; Smith, P.K. ( 2002) The </a:t>
            </a:r>
            <a:r>
              <a:rPr lang="en-US" sz="1200" dirty="0"/>
              <a:t>Operation of a Bully Court and </a:t>
            </a:r>
            <a:r>
              <a:rPr lang="en-US" sz="1200" dirty="0" smtClean="0"/>
              <a:t>Perceptions of </a:t>
            </a:r>
            <a:r>
              <a:rPr lang="en-US" sz="1200" dirty="0"/>
              <a:t>its </a:t>
            </a:r>
            <a:r>
              <a:rPr lang="en-US" sz="1200" dirty="0" smtClean="0"/>
              <a:t>Success </a:t>
            </a:r>
            <a:r>
              <a:rPr lang="en-US" sz="1200" i="1" dirty="0" smtClean="0"/>
              <a:t>A </a:t>
            </a:r>
            <a:r>
              <a:rPr lang="en-US" sz="1200" i="1" dirty="0"/>
              <a:t>Case </a:t>
            </a:r>
            <a:r>
              <a:rPr lang="en-US" sz="1200" i="1" dirty="0" smtClean="0"/>
              <a:t>Study. School </a:t>
            </a:r>
            <a:r>
              <a:rPr lang="en-US" sz="1200" i="1" dirty="0"/>
              <a:t>Psychology </a:t>
            </a:r>
            <a:r>
              <a:rPr lang="en-US" sz="1200" i="1" dirty="0" smtClean="0"/>
              <a:t>International. Sage: London.</a:t>
            </a:r>
            <a:r>
              <a:rPr lang="en-US" sz="1200" dirty="0" smtClean="0"/>
              <a:t> Vol</a:t>
            </a:r>
            <a:r>
              <a:rPr lang="en-US" sz="1200" dirty="0"/>
              <a:t>. 23(3): 327–341</a:t>
            </a:r>
            <a:r>
              <a:rPr lang="en-US" sz="1200" dirty="0" smtClean="0"/>
              <a:t>.</a:t>
            </a:r>
          </a:p>
          <a:p>
            <a:r>
              <a:rPr lang="en-GB" sz="1200" dirty="0" err="1" smtClean="0"/>
              <a:t>Cranham</a:t>
            </a:r>
            <a:r>
              <a:rPr lang="en-GB" sz="1200" dirty="0" smtClean="0"/>
              <a:t>, J. &amp; </a:t>
            </a:r>
            <a:r>
              <a:rPr lang="en-GB" sz="1200" dirty="0" err="1" smtClean="0"/>
              <a:t>Annemaree</a:t>
            </a:r>
            <a:r>
              <a:rPr lang="en-GB" sz="1200" dirty="0" smtClean="0"/>
              <a:t>, C. ( 2003) Dynamics within the Bully/Victim Paradigm: a qualitative analysis. Educational Psychology in Practice, </a:t>
            </a:r>
            <a:r>
              <a:rPr lang="en-GB" sz="1200" dirty="0" err="1" smtClean="0"/>
              <a:t>Vol</a:t>
            </a:r>
            <a:r>
              <a:rPr lang="en-GB" sz="1200" dirty="0" smtClean="0"/>
              <a:t> 19, No, 2, 2003. AEP.</a:t>
            </a:r>
          </a:p>
          <a:p>
            <a:r>
              <a:rPr lang="en-US" altLang="en-US" sz="1200" dirty="0"/>
              <a:t>Robinson, G and </a:t>
            </a:r>
            <a:r>
              <a:rPr lang="en-US" altLang="en-US" sz="1200" dirty="0" err="1"/>
              <a:t>Maines</a:t>
            </a:r>
            <a:r>
              <a:rPr lang="en-US" altLang="en-US" sz="1200" dirty="0"/>
              <a:t>, B (1997) </a:t>
            </a:r>
            <a:r>
              <a:rPr lang="en-US" altLang="en-US" sz="1200" i="1" dirty="0"/>
              <a:t>Crying for help: the no blame approach to bullying.  </a:t>
            </a:r>
            <a:r>
              <a:rPr lang="en-US" altLang="en-US" sz="1200" dirty="0"/>
              <a:t>Bristol: Lucky Duck.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1459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887</TotalTime>
  <Words>566</Words>
  <Application>Microsoft Office PowerPoint</Application>
  <PresentationFormat>On-screen Show (4:3)</PresentationFormat>
  <Paragraphs>108</Paragraphs>
  <Slides>16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Brush Script MT</vt:lpstr>
      <vt:lpstr>Calibri</vt:lpstr>
      <vt:lpstr>Rage Italic</vt:lpstr>
      <vt:lpstr>Wingdings</vt:lpstr>
      <vt:lpstr>Pushpin</vt:lpstr>
      <vt:lpstr>Pynciau Llosg/  Around the Water Cooler</vt:lpstr>
      <vt:lpstr>Bwlio Bullying</vt:lpstr>
      <vt:lpstr>Cynnwys Content</vt:lpstr>
      <vt:lpstr>Nodweddion Characteristics</vt:lpstr>
      <vt:lpstr>Bwlio: Tasg Bullying: Task</vt:lpstr>
      <vt:lpstr>Polisiau Policies</vt:lpstr>
      <vt:lpstr>Y Comisiynydd Plant Children’s Commissioner</vt:lpstr>
      <vt:lpstr>Dulliau Approaches </vt:lpstr>
      <vt:lpstr>The ‘No Blame’ Approach Y dull ‘Dim Bai’</vt:lpstr>
      <vt:lpstr>PowerPoint Presentation</vt:lpstr>
      <vt:lpstr>Adnoddau Resources</vt:lpstr>
      <vt:lpstr>Gwerthoedd  Values</vt:lpstr>
      <vt:lpstr>Trafodaeth Discussion</vt:lpstr>
      <vt:lpstr>Aseiniadau Assignments</vt:lpstr>
      <vt:lpstr>Sesiwn 8 Session 8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57</cp:revision>
  <dcterms:created xsi:type="dcterms:W3CDTF">2015-09-16T08:41:31Z</dcterms:created>
  <dcterms:modified xsi:type="dcterms:W3CDTF">2019-07-16T13:37:21Z</dcterms:modified>
</cp:coreProperties>
</file>