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1" r:id="rId4"/>
    <p:sldId id="259" r:id="rId5"/>
    <p:sldId id="263" r:id="rId6"/>
    <p:sldId id="258" r:id="rId7"/>
    <p:sldId id="262" r:id="rId8"/>
    <p:sldId id="264" r:id="rId9"/>
    <p:sldId id="266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D3B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93"/>
    <p:restoredTop sz="89793"/>
  </p:normalViewPr>
  <p:slideViewPr>
    <p:cSldViewPr snapToGrid="0" snapToObjects="1">
      <p:cViewPr>
        <p:scale>
          <a:sx n="100" d="100"/>
          <a:sy n="100" d="100"/>
        </p:scale>
        <p:origin x="144" y="-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36E8BF-B9F6-3642-8DBE-22E154171379}" type="datetimeFigureOut">
              <a:rPr lang="en-US" smtClean="0"/>
              <a:t>1/15/18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5BBDA3-FB5B-F244-A99A-4620E9DBC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272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BBDA3-FB5B-F244-A99A-4620E9DBC79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741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BBDA3-FB5B-F244-A99A-4620E9DBC79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356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BBDA3-FB5B-F244-A99A-4620E9DBC79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0472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BBDA3-FB5B-F244-A99A-4620E9DBC79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8397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BBDA3-FB5B-F244-A99A-4620E9DBC79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6559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BBDA3-FB5B-F244-A99A-4620E9DBC79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920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Images: own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BBDA3-FB5B-F244-A99A-4620E9DBC79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216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BBDA3-FB5B-F244-A99A-4620E9DBC79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327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1/15/18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1/15/18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2.png"/><Relationship Id="rId14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Relationship Id="rId3" Type="http://schemas.openxmlformats.org/officeDocument/2006/relationships/image" Target="../media/image6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7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4" Type="http://schemas.openxmlformats.org/officeDocument/2006/relationships/image" Target="../media/image10.tiff"/><Relationship Id="rId5" Type="http://schemas.openxmlformats.org/officeDocument/2006/relationships/image" Target="../media/image1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4" Type="http://schemas.openxmlformats.org/officeDocument/2006/relationships/image" Target="../media/image13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4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4" Type="http://schemas.openxmlformats.org/officeDocument/2006/relationships/image" Target="../media/image16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11" Type="http://schemas.openxmlformats.org/officeDocument/2006/relationships/hyperlink" Target="http://www.dorsetlife.co.uk/2010/02/maiden-castle-to-penbury-knoll/" TargetMode="External"/><Relationship Id="rId12" Type="http://schemas.openxmlformats.org/officeDocument/2006/relationships/hyperlink" Target="http://www.coflein.gov.uk/en/archive/6466850/details/504" TargetMode="External"/><Relationship Id="rId13" Type="http://schemas.openxmlformats.org/officeDocument/2006/relationships/hyperlink" Target="http://www.coflein.gov.uk/en/archive/6479385/details/504" TargetMode="External"/><Relationship Id="rId14" Type="http://schemas.openxmlformats.org/officeDocument/2006/relationships/hyperlink" Target="https://www.google.co.uk/maps/@51.4667259,-3.2447423,3a,75y,235.19h,84.03t/data=!3m6!1e1!3m4!1sQPWH8mRrpGqair_BYQE_tg!2e0!7i13312!8i6656" TargetMode="External"/><Relationship Id="rId15" Type="http://schemas.openxmlformats.org/officeDocument/2006/relationships/hyperlink" Target="https://www.flickr.com/photos/ben_salter/27943434915" TargetMode="External"/><Relationship Id="rId16" Type="http://schemas.openxmlformats.org/officeDocument/2006/relationships/hyperlink" Target="http://www.coflein.gov.uk/en/archive/6467780/details/504" TargetMode="External"/><Relationship Id="rId17" Type="http://schemas.openxmlformats.org/officeDocument/2006/relationships/hyperlink" Target="https://caerheritageproject.com/caer-blog/page/2/" TargetMode="External"/><Relationship Id="rId18" Type="http://schemas.openxmlformats.org/officeDocument/2006/relationships/hyperlink" Target="https://caerheritageproject.com/" TargetMode="External"/><Relationship Id="rId19" Type="http://schemas.openxmlformats.org/officeDocument/2006/relationships/hyperlink" Target="http://wimd.wales.gov.uk/explore?lang=en#z=12&amp;lat=51.483&amp;lng=-3.250&amp;domain=overall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caerheritageprojectdotcom1.files.wordpress.com/2013/02/85201_caerau_report.pdf" TargetMode="External"/><Relationship Id="rId4" Type="http://schemas.openxmlformats.org/officeDocument/2006/relationships/hyperlink" Target="https://caerheritageprojectdotcom1.files.wordpress.com/2013/02/caerau-interim-web.pdf" TargetMode="External"/><Relationship Id="rId5" Type="http://schemas.openxmlformats.org/officeDocument/2006/relationships/hyperlink" Target="https://caerheritageprojectdotcom1.files.wordpress.com/2013/02/caerau-interim-v1-1.pdf" TargetMode="External"/><Relationship Id="rId6" Type="http://schemas.openxmlformats.org/officeDocument/2006/relationships/hyperlink" Target="https://caerheritageprojectdotcom1.files.wordpress.com/2013/02/caerau-interim-36-web.pdf" TargetMode="External"/><Relationship Id="rId7" Type="http://schemas.openxmlformats.org/officeDocument/2006/relationships/hyperlink" Target="http://gov.wales/docs/statistics/2015/150812-wimd-2014-revised-en.pdf" TargetMode="External"/><Relationship Id="rId8" Type="http://schemas.openxmlformats.org/officeDocument/2006/relationships/hyperlink" Target="https://caerheritageprojectdotcom1.files.wordpress.com/2013/02/caerau-geophysical-survey-07-2012.pdf" TargetMode="External"/><Relationship Id="rId9" Type="http://schemas.openxmlformats.org/officeDocument/2006/relationships/hyperlink" Target="https://caerheritageprojectdotcom1.files.wordpress.com/2013/02/2015-08-geophysical-survey-at-caerau-revised.pdf" TargetMode="External"/><Relationship Id="rId10" Type="http://schemas.openxmlformats.org/officeDocument/2006/relationships/hyperlink" Target="http://www.coflein.gov.uk/en/archive/6470094/details/5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94329" y="3079376"/>
            <a:ext cx="1600200" cy="927848"/>
          </a:xfrm>
          <a:prstGeom prst="rect">
            <a:avLst/>
          </a:prstGeom>
          <a:solidFill>
            <a:srgbClr val="2D3B35"/>
          </a:solidFill>
          <a:ln>
            <a:solidFill>
              <a:srgbClr val="2D3B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928256" y="0"/>
            <a:ext cx="7994996" cy="6858000"/>
          </a:xfrm>
          <a:solidFill>
            <a:srgbClr val="2D3B35"/>
          </a:solidFill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Katie O’Leary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Is Our Local Archaeology Being Neglected? If So, Why?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AHSK6002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722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94329" y="537882"/>
            <a:ext cx="1600200" cy="927848"/>
          </a:xfrm>
          <a:prstGeom prst="rect">
            <a:avLst/>
          </a:prstGeom>
          <a:solidFill>
            <a:srgbClr val="2D3B35"/>
          </a:solidFill>
          <a:ln>
            <a:solidFill>
              <a:srgbClr val="2D3B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984714" y="108809"/>
            <a:ext cx="10403722" cy="1077229"/>
          </a:xfrm>
        </p:spPr>
        <p:txBody>
          <a:bodyPr>
            <a:normAutofit fontScale="90000"/>
          </a:bodyPr>
          <a:lstStyle/>
          <a:p>
            <a:pPr algn="l"/>
            <a:r>
              <a:rPr lang="en-US" sz="4900" dirty="0"/>
              <a:t>Is </a:t>
            </a:r>
            <a:r>
              <a:rPr lang="en-US" sz="4900" dirty="0" smtClean="0"/>
              <a:t>Our Local </a:t>
            </a:r>
            <a:r>
              <a:rPr lang="en-US" sz="4900" dirty="0"/>
              <a:t>Archaeology Being Neglected? If So, Why?</a:t>
            </a:r>
            <a:r>
              <a:rPr lang="en-US" sz="4800" dirty="0"/>
              <a:t/>
            </a:r>
            <a:br>
              <a:rPr lang="en-US" sz="4800" dirty="0"/>
            </a:br>
            <a:endParaRPr lang="en-US" sz="5400" u="sng" dirty="0"/>
          </a:p>
        </p:txBody>
      </p:sp>
      <p:sp>
        <p:nvSpPr>
          <p:cNvPr id="2" name="TextBox 1"/>
          <p:cNvSpPr txBox="1"/>
          <p:nvPr/>
        </p:nvSpPr>
        <p:spPr>
          <a:xfrm>
            <a:off x="2333338" y="6480172"/>
            <a:ext cx="75253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Ariel view of Caerau Hillfort, Cardiff. After Toby Driver  </a:t>
            </a:r>
            <a:endParaRPr lang="en-US" sz="1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3325" y="1465730"/>
            <a:ext cx="7505350" cy="5000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50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94329" y="537882"/>
            <a:ext cx="1600200" cy="927848"/>
          </a:xfrm>
          <a:prstGeom prst="rect">
            <a:avLst/>
          </a:prstGeom>
          <a:solidFill>
            <a:srgbClr val="2D3B35"/>
          </a:solidFill>
          <a:ln>
            <a:solidFill>
              <a:srgbClr val="2D3B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984714" y="108809"/>
            <a:ext cx="10486850" cy="1077229"/>
          </a:xfrm>
        </p:spPr>
        <p:txBody>
          <a:bodyPr>
            <a:noAutofit/>
          </a:bodyPr>
          <a:lstStyle/>
          <a:p>
            <a:pPr algn="l"/>
            <a:r>
              <a:rPr lang="en-US" sz="4400" dirty="0"/>
              <a:t>Is </a:t>
            </a:r>
            <a:r>
              <a:rPr lang="en-US" sz="4400" dirty="0" smtClean="0"/>
              <a:t>Our Local </a:t>
            </a:r>
            <a:r>
              <a:rPr lang="en-US" sz="4400" dirty="0"/>
              <a:t>Archaeology Being Neglected? If So, Why?</a:t>
            </a:r>
            <a:r>
              <a:rPr lang="en-US" sz="4000" dirty="0"/>
              <a:t/>
            </a:r>
            <a:br>
              <a:rPr lang="en-US" sz="4000" dirty="0"/>
            </a:br>
            <a:endParaRPr lang="en-US" sz="4000" u="sng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08073" y="2213457"/>
            <a:ext cx="5515154" cy="36748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78677" y="1751117"/>
            <a:ext cx="41807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Maiden Castle, Dorset</a:t>
            </a:r>
            <a:endParaRPr lang="en-US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5708073" y="1775034"/>
            <a:ext cx="55151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Dinas </a:t>
            </a:r>
            <a:r>
              <a:rPr lang="en-US" sz="2400" dirty="0" err="1" smtClean="0"/>
              <a:t>Powys</a:t>
            </a:r>
            <a:r>
              <a:rPr lang="en-US" sz="2400" dirty="0" smtClean="0"/>
              <a:t> Fort, Vale of </a:t>
            </a:r>
            <a:r>
              <a:rPr lang="en-US" sz="2400" dirty="0" err="1" smtClean="0"/>
              <a:t>Glamorgan</a:t>
            </a:r>
            <a:endParaRPr lang="en-US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5708073" y="5982246"/>
            <a:ext cx="55151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Ariel view of Dinas </a:t>
            </a:r>
            <a:r>
              <a:rPr lang="en-US" sz="1200" dirty="0" err="1" smtClean="0"/>
              <a:t>Powys</a:t>
            </a:r>
            <a:r>
              <a:rPr lang="en-US" sz="1200" dirty="0" smtClean="0"/>
              <a:t> Hillfort, Vale of </a:t>
            </a:r>
            <a:r>
              <a:rPr lang="en-US" sz="1200" dirty="0" err="1" smtClean="0"/>
              <a:t>Glamorgan</a:t>
            </a:r>
            <a:r>
              <a:rPr lang="en-US" sz="1200" dirty="0" smtClean="0"/>
              <a:t>. After Toby Driver  </a:t>
            </a:r>
            <a:endParaRPr lang="en-US" sz="12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8677" y="2212782"/>
            <a:ext cx="4180722" cy="367555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178677" y="5909204"/>
            <a:ext cx="41807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Ariel view of Maiden Castle, Dorset. After Jo Draper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111811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94329" y="537882"/>
            <a:ext cx="1600200" cy="927848"/>
          </a:xfrm>
          <a:prstGeom prst="rect">
            <a:avLst/>
          </a:prstGeom>
          <a:solidFill>
            <a:srgbClr val="2D3B35"/>
          </a:solidFill>
          <a:ln>
            <a:solidFill>
              <a:srgbClr val="2D3B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984714" y="108809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US" sz="4400" u="sng" dirty="0" smtClean="0"/>
              <a:t>The ‘Lost’ Caerau Hillfort</a:t>
            </a:r>
            <a:endParaRPr lang="en-US" sz="4400" u="sng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4465" y="1186038"/>
            <a:ext cx="6923070" cy="519052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34465" y="6376558"/>
            <a:ext cx="69230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Ariel view of Caerau Hillfort Ring Works. After Paul Davis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10635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94329" y="537882"/>
            <a:ext cx="1600200" cy="927848"/>
          </a:xfrm>
          <a:prstGeom prst="rect">
            <a:avLst/>
          </a:prstGeom>
          <a:solidFill>
            <a:srgbClr val="2D3B35"/>
          </a:solidFill>
          <a:ln>
            <a:solidFill>
              <a:srgbClr val="2D3B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74618" y="1186038"/>
            <a:ext cx="9788680" cy="5204302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984714" y="108809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US" sz="4400" u="sng" dirty="0" smtClean="0"/>
              <a:t>The ‘Lost’ Caerau Hillfort</a:t>
            </a:r>
            <a:endParaRPr lang="en-US" sz="4400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1274618" y="6390340"/>
            <a:ext cx="97886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View of Caerau Hillfort on right, when leaving Cardiff Eastward on A4232. After Google Maps.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2240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94329" y="537882"/>
            <a:ext cx="1600200" cy="927848"/>
          </a:xfrm>
          <a:prstGeom prst="rect">
            <a:avLst/>
          </a:prstGeom>
          <a:solidFill>
            <a:srgbClr val="2D3B35"/>
          </a:solidFill>
          <a:ln>
            <a:solidFill>
              <a:srgbClr val="2D3B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984714" y="108809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US" sz="4400" u="sng" dirty="0" smtClean="0"/>
              <a:t>Protections?</a:t>
            </a:r>
            <a:endParaRPr lang="en-US" sz="4400" u="sng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10502" y="916268"/>
            <a:ext cx="4168054" cy="278005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30294" y="871907"/>
            <a:ext cx="4133275" cy="282442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210501" y="3682689"/>
            <a:ext cx="2939305" cy="4740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Ruins of Saint Mary’s Church on top of Caerau Hillfort. After Ben Salter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7836861" y="3696327"/>
            <a:ext cx="30709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Ariel view of Caerau Camp. After Toby Driver</a:t>
            </a:r>
            <a:endParaRPr lang="en-US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49808" y="3799303"/>
            <a:ext cx="3687053" cy="272144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149807" y="6485222"/>
            <a:ext cx="44562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Farm animals on Caerau Hillfort. After Katie O’Leary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630510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94329" y="537882"/>
            <a:ext cx="1600200" cy="927848"/>
          </a:xfrm>
          <a:prstGeom prst="rect">
            <a:avLst/>
          </a:prstGeom>
          <a:solidFill>
            <a:srgbClr val="2D3B35"/>
          </a:solidFill>
          <a:ln>
            <a:solidFill>
              <a:srgbClr val="2D3B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984714" y="108809"/>
            <a:ext cx="10431431" cy="1077229"/>
          </a:xfrm>
        </p:spPr>
        <p:txBody>
          <a:bodyPr>
            <a:normAutofit/>
          </a:bodyPr>
          <a:lstStyle/>
          <a:p>
            <a:pPr algn="l"/>
            <a:r>
              <a:rPr lang="en-US" sz="4400" u="sng" dirty="0" smtClean="0"/>
              <a:t>Local Community Involvement  </a:t>
            </a:r>
            <a:endParaRPr lang="en-US" sz="4400" u="sng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54178" y="2108372"/>
            <a:ext cx="2327565" cy="3186547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2228" y="1160810"/>
            <a:ext cx="6817549" cy="511316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402228" y="6273972"/>
            <a:ext cx="69230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Community event at Caerau Hillfort. After CAER Heritage Project 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8654179" y="5294919"/>
            <a:ext cx="2327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CAER Logo. After CAER Heritage Project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962029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94329" y="537882"/>
            <a:ext cx="1600200" cy="927848"/>
          </a:xfrm>
          <a:prstGeom prst="rect">
            <a:avLst/>
          </a:prstGeom>
          <a:solidFill>
            <a:srgbClr val="2D3B35"/>
          </a:solidFill>
          <a:ln>
            <a:solidFill>
              <a:srgbClr val="2D3B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140" y="1615111"/>
            <a:ext cx="9156577" cy="4497299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984714" y="108809"/>
            <a:ext cx="10431431" cy="1077229"/>
          </a:xfrm>
        </p:spPr>
        <p:txBody>
          <a:bodyPr>
            <a:normAutofit/>
          </a:bodyPr>
          <a:lstStyle/>
          <a:p>
            <a:pPr algn="l"/>
            <a:r>
              <a:rPr lang="en-US" sz="4400" u="sng" dirty="0" smtClean="0"/>
              <a:t>My Ideas So Far</a:t>
            </a:r>
            <a:endParaRPr lang="en-US" sz="4400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1622140" y="6261791"/>
            <a:ext cx="69230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WIMD map of Caerau showing overall deprived areas. After WIMD Welsh Government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93381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94329" y="537882"/>
            <a:ext cx="1600200" cy="927848"/>
          </a:xfrm>
          <a:prstGeom prst="rect">
            <a:avLst/>
          </a:prstGeom>
          <a:solidFill>
            <a:srgbClr val="2D3B35"/>
          </a:solidFill>
          <a:ln>
            <a:solidFill>
              <a:srgbClr val="2D3B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984715" y="108809"/>
            <a:ext cx="5568486" cy="1077229"/>
          </a:xfrm>
        </p:spPr>
        <p:txBody>
          <a:bodyPr>
            <a:normAutofit/>
          </a:bodyPr>
          <a:lstStyle/>
          <a:p>
            <a:pPr algn="l"/>
            <a:r>
              <a:rPr lang="en-US" sz="4400" u="sng" dirty="0" smtClean="0"/>
              <a:t>Problems Faced</a:t>
            </a:r>
            <a:endParaRPr lang="en-US" sz="4400" u="sng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14656" y="1801090"/>
            <a:ext cx="4765964" cy="35744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60764" y="1801090"/>
            <a:ext cx="4724400" cy="35433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260764" y="5433924"/>
            <a:ext cx="4724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Area leading to Caerau Hillfort entrance. After Katie O’Leary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6414656" y="5433924"/>
            <a:ext cx="47659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Main entrance to Caerau Hillfort. After Katie O’Leary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67146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94329" y="537882"/>
            <a:ext cx="1600200" cy="927848"/>
          </a:xfrm>
          <a:prstGeom prst="rect">
            <a:avLst/>
          </a:prstGeom>
          <a:solidFill>
            <a:srgbClr val="2D3B35"/>
          </a:solidFill>
          <a:ln>
            <a:solidFill>
              <a:srgbClr val="2D3B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984714" y="0"/>
            <a:ext cx="7958331" cy="537882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u="sng" dirty="0" smtClean="0"/>
              <a:t>Bibliography</a:t>
            </a:r>
            <a:r>
              <a:rPr lang="en-US" sz="5400" u="sng" dirty="0" smtClean="0"/>
              <a:t> </a:t>
            </a:r>
            <a:endParaRPr lang="en-US" sz="5400" u="sng" dirty="0"/>
          </a:p>
        </p:txBody>
      </p:sp>
      <p:sp>
        <p:nvSpPr>
          <p:cNvPr id="2" name="TextBox 1"/>
          <p:cNvSpPr txBox="1"/>
          <p:nvPr/>
        </p:nvSpPr>
        <p:spPr>
          <a:xfrm>
            <a:off x="984714" y="750387"/>
            <a:ext cx="5243808" cy="6232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u="sng" dirty="0" smtClean="0"/>
              <a:t>Text</a:t>
            </a:r>
            <a:endParaRPr lang="en-US" sz="1100" dirty="0" smtClean="0"/>
          </a:p>
          <a:p>
            <a:r>
              <a:rPr lang="en-US" sz="1100" dirty="0" err="1" smtClean="0"/>
              <a:t>Alcock</a:t>
            </a:r>
            <a:r>
              <a:rPr lang="en-US" sz="1100" dirty="0" smtClean="0"/>
              <a:t>, L. 2015. Hillforts in Wales and the Marches. </a:t>
            </a:r>
            <a:r>
              <a:rPr lang="en-US" sz="1100" i="1" dirty="0" smtClean="0"/>
              <a:t>Antiquity. </a:t>
            </a:r>
            <a:r>
              <a:rPr lang="en-US" sz="1100" dirty="0" smtClean="0"/>
              <a:t>39(155): 184-155. </a:t>
            </a:r>
            <a:endParaRPr lang="en-US" sz="1100" dirty="0"/>
          </a:p>
          <a:p>
            <a:r>
              <a:rPr lang="en-US" sz="1100" dirty="0" err="1" smtClean="0"/>
              <a:t>Ancarno</a:t>
            </a:r>
            <a:r>
              <a:rPr lang="en-US" sz="1100" dirty="0" smtClean="0"/>
              <a:t>, C. Davies, O. Wyatt, D. 2016. Forging Communities: The Caerau and Ely Rediscovering </a:t>
            </a:r>
            <a:r>
              <a:rPr lang="en-US" sz="1100" dirty="0" err="1" smtClean="0"/>
              <a:t>Hertiage</a:t>
            </a:r>
            <a:r>
              <a:rPr lang="en-US" sz="1100" dirty="0" smtClean="0"/>
              <a:t> Project and the Dynamics of Co-Production, in O’Brien, D and Matthews, P (eds.) </a:t>
            </a:r>
            <a:r>
              <a:rPr lang="en-US" sz="1100" i="1" dirty="0" smtClean="0"/>
              <a:t>After Urban </a:t>
            </a:r>
            <a:r>
              <a:rPr lang="en-US" sz="1100" i="1" dirty="0" err="1" smtClean="0"/>
              <a:t>Regenration</a:t>
            </a:r>
            <a:r>
              <a:rPr lang="en-US" sz="1100" i="1" dirty="0" smtClean="0"/>
              <a:t>: Communities, Policy and Place. </a:t>
            </a:r>
            <a:r>
              <a:rPr lang="en-US" sz="1100" dirty="0" smtClean="0"/>
              <a:t>113-131. University of Bristol: Policy Press</a:t>
            </a:r>
            <a:endParaRPr lang="en-US" sz="1100" dirty="0"/>
          </a:p>
          <a:p>
            <a:r>
              <a:rPr lang="en-US" sz="1100" dirty="0" smtClean="0"/>
              <a:t>Brennan, N. 2013. </a:t>
            </a:r>
            <a:r>
              <a:rPr lang="en-US" sz="1100" i="1" dirty="0" smtClean="0"/>
              <a:t>Caerau, Archaeological Evaluation and Assessment of Results</a:t>
            </a:r>
            <a:r>
              <a:rPr lang="en-US" sz="1100" dirty="0" smtClean="0"/>
              <a:t>. Ref: 85201. Salisbury: </a:t>
            </a:r>
            <a:r>
              <a:rPr lang="en-US" sz="1100" dirty="0" err="1" smtClean="0"/>
              <a:t>Wessex</a:t>
            </a:r>
            <a:r>
              <a:rPr lang="en-US" sz="1100" dirty="0" smtClean="0"/>
              <a:t> Archaeology. </a:t>
            </a:r>
            <a:r>
              <a:rPr lang="en-US" sz="1100" dirty="0"/>
              <a:t>Available at: </a:t>
            </a:r>
            <a:r>
              <a:rPr lang="en-US" sz="1100" dirty="0">
                <a:hlinkClick r:id="rId3"/>
              </a:rPr>
              <a:t>https://</a:t>
            </a:r>
            <a:r>
              <a:rPr lang="en-US" sz="1100" dirty="0" smtClean="0">
                <a:hlinkClick r:id="rId3"/>
              </a:rPr>
              <a:t>caerheritageprojectdotcom1.files.wordpress.com/2013/02/85201_caerau_report.pdf</a:t>
            </a:r>
            <a:r>
              <a:rPr lang="en-US" sz="1100" dirty="0" smtClean="0"/>
              <a:t> </a:t>
            </a:r>
          </a:p>
          <a:p>
            <a:r>
              <a:rPr lang="en-US" sz="1100" dirty="0" smtClean="0"/>
              <a:t>Davis, O. </a:t>
            </a:r>
            <a:r>
              <a:rPr lang="en-US" sz="1100" dirty="0" err="1" smtClean="0"/>
              <a:t>Sharples</a:t>
            </a:r>
            <a:r>
              <a:rPr lang="en-US" sz="1100" dirty="0" smtClean="0"/>
              <a:t>, N. 2013. </a:t>
            </a:r>
            <a:r>
              <a:rPr lang="en-US" sz="1100" i="1" dirty="0" smtClean="0"/>
              <a:t>Excavations at Caerau Hillfort, Cardiff, South Wales, 2013</a:t>
            </a:r>
            <a:r>
              <a:rPr lang="en-US" sz="1100" dirty="0" smtClean="0"/>
              <a:t>. Cardiff Studies in Archaeology, Specialist Report Number 34. </a:t>
            </a:r>
            <a:r>
              <a:rPr lang="en-US" sz="1100" dirty="0"/>
              <a:t>Available at: </a:t>
            </a:r>
            <a:r>
              <a:rPr lang="en-US" sz="1100" dirty="0">
                <a:hlinkClick r:id="rId4"/>
              </a:rPr>
              <a:t>https://</a:t>
            </a:r>
            <a:r>
              <a:rPr lang="en-US" sz="1100" dirty="0" smtClean="0">
                <a:hlinkClick r:id="rId4"/>
              </a:rPr>
              <a:t>caerheritageprojectdotcom1.files.wordpress.com/2013/02/caerau-interim-web.pdf</a:t>
            </a:r>
            <a:r>
              <a:rPr lang="en-US" sz="1100" dirty="0" smtClean="0"/>
              <a:t> </a:t>
            </a:r>
          </a:p>
          <a:p>
            <a:r>
              <a:rPr lang="en-US" sz="1100" dirty="0" smtClean="0"/>
              <a:t>Davis, O. </a:t>
            </a:r>
            <a:r>
              <a:rPr lang="en-US" sz="1100" dirty="0" err="1" smtClean="0"/>
              <a:t>Sharples</a:t>
            </a:r>
            <a:r>
              <a:rPr lang="en-US" sz="1100" dirty="0" smtClean="0"/>
              <a:t>, N. 2014. </a:t>
            </a:r>
            <a:r>
              <a:rPr lang="en-US" sz="1100" i="1" dirty="0" smtClean="0"/>
              <a:t>Excavations at Caerau Hillfort, Cardiff South Wales, 2014. </a:t>
            </a:r>
            <a:r>
              <a:rPr lang="en-US" sz="1100" dirty="0" smtClean="0"/>
              <a:t>Cardiff Studies in Archaeology, Specialist Report Number 35. </a:t>
            </a:r>
            <a:r>
              <a:rPr lang="en-US" sz="1100" dirty="0"/>
              <a:t>Available at: </a:t>
            </a:r>
            <a:r>
              <a:rPr lang="en-US" sz="1100" dirty="0">
                <a:hlinkClick r:id="rId5"/>
              </a:rPr>
              <a:t>https://</a:t>
            </a:r>
            <a:r>
              <a:rPr lang="en-US" sz="1100" dirty="0" smtClean="0">
                <a:hlinkClick r:id="rId5"/>
              </a:rPr>
              <a:t>caerheritageprojectdotcom1.files.wordpress.com/2013/02/caerau-interim-v1-1.pdf</a:t>
            </a:r>
            <a:r>
              <a:rPr lang="en-US" sz="1100" dirty="0" smtClean="0"/>
              <a:t> </a:t>
            </a:r>
          </a:p>
          <a:p>
            <a:r>
              <a:rPr lang="en-US" sz="1100" dirty="0"/>
              <a:t>Davis, O. </a:t>
            </a:r>
            <a:r>
              <a:rPr lang="en-US" sz="1100" dirty="0" err="1"/>
              <a:t>Sharples</a:t>
            </a:r>
            <a:r>
              <a:rPr lang="en-US" sz="1100" dirty="0"/>
              <a:t>, N. </a:t>
            </a:r>
            <a:r>
              <a:rPr lang="en-US" sz="1100" dirty="0" smtClean="0"/>
              <a:t>2015. </a:t>
            </a:r>
            <a:r>
              <a:rPr lang="en-US" sz="1100" i="1" dirty="0"/>
              <a:t>Excavations at Caerau Hillfort, Cardiff South Wales, </a:t>
            </a:r>
            <a:r>
              <a:rPr lang="en-US" sz="1100" i="1" dirty="0" smtClean="0"/>
              <a:t>2015. </a:t>
            </a:r>
            <a:r>
              <a:rPr lang="en-US" sz="1100" dirty="0"/>
              <a:t>Cardiff Studies in Archaeology, Specialist Report Number </a:t>
            </a:r>
            <a:r>
              <a:rPr lang="en-US" sz="1100" dirty="0" smtClean="0"/>
              <a:t>36. </a:t>
            </a:r>
            <a:r>
              <a:rPr lang="en-US" sz="1100" dirty="0"/>
              <a:t>Available at: </a:t>
            </a:r>
            <a:r>
              <a:rPr lang="en-US" sz="1100" dirty="0">
                <a:hlinkClick r:id="rId6"/>
              </a:rPr>
              <a:t>https://</a:t>
            </a:r>
            <a:r>
              <a:rPr lang="en-US" sz="1100" dirty="0" smtClean="0">
                <a:hlinkClick r:id="rId6"/>
              </a:rPr>
              <a:t>caerheritageprojectdotcom1.files.wordpress.com/2013/02/caerau-interim-36-web.pdf</a:t>
            </a:r>
            <a:r>
              <a:rPr lang="en-US" sz="1100" dirty="0" smtClean="0"/>
              <a:t> </a:t>
            </a:r>
            <a:endParaRPr lang="en-US" sz="1100" dirty="0"/>
          </a:p>
          <a:p>
            <a:r>
              <a:rPr lang="en-US" sz="1100" dirty="0" err="1" smtClean="0"/>
              <a:t>Loughran</a:t>
            </a:r>
            <a:r>
              <a:rPr lang="en-US" sz="1100" dirty="0" smtClean="0"/>
              <a:t>, T. (</a:t>
            </a:r>
            <a:r>
              <a:rPr lang="en-US" sz="1100" dirty="0" err="1" smtClean="0"/>
              <a:t>ed</a:t>
            </a:r>
            <a:r>
              <a:rPr lang="en-US" sz="1100" dirty="0" smtClean="0"/>
              <a:t>) 2017. </a:t>
            </a:r>
            <a:r>
              <a:rPr lang="en-US" sz="1100" i="1" dirty="0" smtClean="0"/>
              <a:t>A Practical Guide to Studying History: Skills and Approaches. </a:t>
            </a:r>
            <a:r>
              <a:rPr lang="en-US" sz="1100" dirty="0" smtClean="0"/>
              <a:t>London: Bloomsbury Publishing Plc</a:t>
            </a:r>
            <a:endParaRPr lang="en-US" sz="1100" dirty="0"/>
          </a:p>
          <a:p>
            <a:r>
              <a:rPr lang="en-US" sz="1100" dirty="0" smtClean="0"/>
              <a:t>Welsh Government. 2014. </a:t>
            </a:r>
            <a:r>
              <a:rPr lang="en-US" sz="1100" i="1" dirty="0" smtClean="0"/>
              <a:t>Welsh Index of Multiple Deprivation (WIMD) 2014 Revised. </a:t>
            </a:r>
            <a:r>
              <a:rPr lang="en-US" sz="1100" dirty="0" smtClean="0"/>
              <a:t>Cardiff: Statistical Publication Uni. Available </a:t>
            </a:r>
            <a:r>
              <a:rPr lang="en-US" sz="1100" dirty="0"/>
              <a:t>at: </a:t>
            </a:r>
            <a:r>
              <a:rPr lang="en-US" sz="1100" dirty="0">
                <a:hlinkClick r:id="rId7"/>
              </a:rPr>
              <a:t>http://</a:t>
            </a:r>
            <a:r>
              <a:rPr lang="en-US" sz="1100" dirty="0" smtClean="0">
                <a:hlinkClick r:id="rId7"/>
              </a:rPr>
              <a:t>gov.wales/docs/statistics/2015/150812-wimd-2014-revised-en.pdf</a:t>
            </a:r>
            <a:r>
              <a:rPr lang="en-US" sz="1100" dirty="0" smtClean="0"/>
              <a:t> </a:t>
            </a:r>
            <a:endParaRPr lang="en-US" sz="1100" i="1" dirty="0" smtClean="0"/>
          </a:p>
          <a:p>
            <a:r>
              <a:rPr lang="en-US" sz="1100" dirty="0" smtClean="0"/>
              <a:t>Young, T.P. 2012. </a:t>
            </a:r>
            <a:r>
              <a:rPr lang="en-US" sz="1100" i="1" dirty="0" smtClean="0"/>
              <a:t>Geophysical Survey at Caerau Hillfort, Cardiff [ST133750]. </a:t>
            </a:r>
            <a:r>
              <a:rPr lang="en-US" sz="1100" dirty="0" err="1" smtClean="0"/>
              <a:t>GeoArch</a:t>
            </a:r>
            <a:r>
              <a:rPr lang="en-US" sz="1100" dirty="0" smtClean="0"/>
              <a:t> Report 2012/07. </a:t>
            </a:r>
            <a:r>
              <a:rPr lang="en-US" sz="1100" dirty="0"/>
              <a:t>Available at: </a:t>
            </a:r>
            <a:r>
              <a:rPr lang="en-US" sz="1100" dirty="0">
                <a:hlinkClick r:id="rId8"/>
              </a:rPr>
              <a:t>https://</a:t>
            </a:r>
            <a:r>
              <a:rPr lang="en-US" sz="1100" dirty="0" smtClean="0">
                <a:hlinkClick r:id="rId8"/>
              </a:rPr>
              <a:t>caerheritageprojectdotcom1.files.wordpress.com/2013/02/caerau-geophysical-survey-07-2012.pdf</a:t>
            </a:r>
            <a:r>
              <a:rPr lang="en-US" sz="1100" dirty="0" smtClean="0"/>
              <a:t> </a:t>
            </a:r>
            <a:endParaRPr lang="en-US" sz="1100" dirty="0"/>
          </a:p>
          <a:p>
            <a:r>
              <a:rPr lang="en-US" sz="1100" dirty="0" smtClean="0"/>
              <a:t>Young, T.P. 2015. </a:t>
            </a:r>
            <a:r>
              <a:rPr lang="en-US" sz="1100" i="1" dirty="0" smtClean="0"/>
              <a:t>Geophysical Survey at Caerau, Cardiff [ST135750] </a:t>
            </a:r>
            <a:r>
              <a:rPr lang="en-US" sz="1100" dirty="0" err="1" smtClean="0"/>
              <a:t>GeoArch</a:t>
            </a:r>
            <a:r>
              <a:rPr lang="en-US" sz="1100" dirty="0" smtClean="0"/>
              <a:t> Report 2015/08. </a:t>
            </a:r>
            <a:r>
              <a:rPr lang="en-US" sz="1100" dirty="0"/>
              <a:t>Available at: </a:t>
            </a:r>
            <a:r>
              <a:rPr lang="en-US" sz="1100" dirty="0">
                <a:hlinkClick r:id="rId9"/>
              </a:rPr>
              <a:t>https://</a:t>
            </a:r>
            <a:r>
              <a:rPr lang="en-US" sz="1100" dirty="0" smtClean="0">
                <a:hlinkClick r:id="rId9"/>
              </a:rPr>
              <a:t>caerheritageprojectdotcom1.files.wordpress.com/2013/02/2015-08-geophysical-survey-at-caerau-revised.pdf</a:t>
            </a:r>
            <a:r>
              <a:rPr lang="en-US" sz="1100" dirty="0" smtClean="0"/>
              <a:t> </a:t>
            </a:r>
          </a:p>
          <a:p>
            <a:r>
              <a:rPr lang="en-US" sz="1100" dirty="0" smtClean="0"/>
              <a:t> </a:t>
            </a:r>
            <a:endParaRPr lang="en-US" sz="1100" dirty="0"/>
          </a:p>
        </p:txBody>
      </p:sp>
      <p:sp>
        <p:nvSpPr>
          <p:cNvPr id="5" name="TextBox 4"/>
          <p:cNvSpPr txBox="1"/>
          <p:nvPr/>
        </p:nvSpPr>
        <p:spPr>
          <a:xfrm>
            <a:off x="6512043" y="750387"/>
            <a:ext cx="4862003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u="sng" dirty="0" smtClean="0"/>
              <a:t>Images</a:t>
            </a:r>
          </a:p>
          <a:p>
            <a:r>
              <a:rPr lang="en-US" sz="1100" dirty="0" smtClean="0"/>
              <a:t>Toby Driver. </a:t>
            </a:r>
            <a:r>
              <a:rPr lang="en-US" sz="1100" dirty="0"/>
              <a:t>RCAHMW </a:t>
            </a:r>
            <a:r>
              <a:rPr lang="en-US" sz="1100" dirty="0" err="1"/>
              <a:t>colour</a:t>
            </a:r>
            <a:r>
              <a:rPr lang="en-US" sz="1100" dirty="0"/>
              <a:t> oblique photograph of Caerau hillfort viewed from the </a:t>
            </a:r>
            <a:r>
              <a:rPr lang="en-US" sz="1100" dirty="0" smtClean="0"/>
              <a:t>south-east. </a:t>
            </a:r>
            <a:r>
              <a:rPr lang="en-US" sz="1100" dirty="0"/>
              <a:t>Available </a:t>
            </a:r>
            <a:r>
              <a:rPr lang="en-US" sz="1100" dirty="0"/>
              <a:t>from: </a:t>
            </a:r>
            <a:r>
              <a:rPr lang="en-US" sz="1100" dirty="0">
                <a:hlinkClick r:id="rId10"/>
              </a:rPr>
              <a:t>http://</a:t>
            </a:r>
            <a:r>
              <a:rPr lang="en-US" sz="1100" dirty="0" smtClean="0">
                <a:hlinkClick r:id="rId10"/>
              </a:rPr>
              <a:t>www.coflein.gov.uk/en</a:t>
            </a:r>
            <a:r>
              <a:rPr lang="en-US" sz="1100" smtClean="0">
                <a:hlinkClick r:id="rId10"/>
              </a:rPr>
              <a:t>/archive/6470094/details/504</a:t>
            </a:r>
            <a:r>
              <a:rPr lang="en-US" sz="1100" smtClean="0"/>
              <a:t> </a:t>
            </a:r>
            <a:endParaRPr lang="en-US" sz="1100" dirty="0" smtClean="0"/>
          </a:p>
          <a:p>
            <a:r>
              <a:rPr lang="en-US" sz="1100" dirty="0" smtClean="0"/>
              <a:t> Jo Draper. Ariel view of </a:t>
            </a:r>
            <a:r>
              <a:rPr lang="en-US" sz="1100" dirty="0" err="1" smtClean="0"/>
              <a:t>Madien</a:t>
            </a:r>
            <a:r>
              <a:rPr lang="en-US" sz="1100" dirty="0" smtClean="0"/>
              <a:t> Castle, </a:t>
            </a:r>
            <a:r>
              <a:rPr lang="en-US" sz="1100" dirty="0" err="1" smtClean="0"/>
              <a:t>Dorest</a:t>
            </a:r>
            <a:r>
              <a:rPr lang="en-US" sz="1100" dirty="0" smtClean="0"/>
              <a:t>. </a:t>
            </a:r>
            <a:r>
              <a:rPr lang="en-US" sz="1100" dirty="0"/>
              <a:t>Available from: </a:t>
            </a:r>
            <a:r>
              <a:rPr lang="en-US" sz="1100" dirty="0">
                <a:hlinkClick r:id="rId11"/>
              </a:rPr>
              <a:t>http://www.dorsetlife.co.uk/2010/02/maiden-castle-to-penbury-knoll</a:t>
            </a:r>
            <a:r>
              <a:rPr lang="en-US" sz="1100" dirty="0" smtClean="0">
                <a:hlinkClick r:id="rId11"/>
              </a:rPr>
              <a:t>/</a:t>
            </a:r>
            <a:endParaRPr lang="en-US" sz="1100" dirty="0" smtClean="0"/>
          </a:p>
          <a:p>
            <a:r>
              <a:rPr lang="en-US" sz="1100" dirty="0" smtClean="0"/>
              <a:t>Toby Driver. </a:t>
            </a:r>
            <a:r>
              <a:rPr lang="en-US" sz="1100" dirty="0"/>
              <a:t>RCAHMW </a:t>
            </a:r>
            <a:r>
              <a:rPr lang="en-US" sz="1100" dirty="0" err="1"/>
              <a:t>colour</a:t>
            </a:r>
            <a:r>
              <a:rPr lang="en-US" sz="1100" dirty="0"/>
              <a:t> oblique photograph of Dinas </a:t>
            </a:r>
            <a:r>
              <a:rPr lang="en-US" sz="1100" dirty="0" err="1"/>
              <a:t>Powys</a:t>
            </a:r>
            <a:r>
              <a:rPr lang="en-US" sz="1100" dirty="0"/>
              <a:t> fort</a:t>
            </a:r>
            <a:r>
              <a:rPr lang="en-US" sz="1100" dirty="0" smtClean="0"/>
              <a:t>. </a:t>
            </a:r>
            <a:r>
              <a:rPr lang="en-US" sz="1100" dirty="0"/>
              <a:t>Available from: </a:t>
            </a:r>
            <a:r>
              <a:rPr lang="en-US" sz="1100" dirty="0">
                <a:hlinkClick r:id="rId12"/>
              </a:rPr>
              <a:t>http://</a:t>
            </a:r>
            <a:r>
              <a:rPr lang="en-US" sz="1100" dirty="0" smtClean="0">
                <a:hlinkClick r:id="rId12"/>
              </a:rPr>
              <a:t>www.coflein.gov.uk/en/archive/6466850/details/504</a:t>
            </a:r>
            <a:endParaRPr lang="en-US" sz="1100" dirty="0" smtClean="0"/>
          </a:p>
          <a:p>
            <a:r>
              <a:rPr lang="en-US" sz="1100" dirty="0" smtClean="0"/>
              <a:t>Paul Davis. </a:t>
            </a:r>
            <a:r>
              <a:rPr lang="en-US" sz="1100" dirty="0"/>
              <a:t>Scope and Content </a:t>
            </a:r>
            <a:r>
              <a:rPr lang="en-US" sz="1100" dirty="0" err="1"/>
              <a:t>Colour</a:t>
            </a:r>
            <a:r>
              <a:rPr lang="en-US" sz="1100" dirty="0"/>
              <a:t> aerial photo showing Caerau Castle </a:t>
            </a:r>
            <a:r>
              <a:rPr lang="en-US" sz="1100" dirty="0" smtClean="0"/>
              <a:t>Ringwork. </a:t>
            </a:r>
            <a:r>
              <a:rPr lang="en-US" sz="1100" dirty="0"/>
              <a:t>Available from: </a:t>
            </a:r>
            <a:r>
              <a:rPr lang="en-US" sz="1100" dirty="0">
                <a:hlinkClick r:id="rId13"/>
              </a:rPr>
              <a:t>http://</a:t>
            </a:r>
            <a:r>
              <a:rPr lang="en-US" sz="1100" dirty="0" smtClean="0">
                <a:hlinkClick r:id="rId13"/>
              </a:rPr>
              <a:t>www.coflein.gov.uk/en/archive/6479385/details/504</a:t>
            </a:r>
            <a:r>
              <a:rPr lang="en-US" sz="1100" dirty="0" smtClean="0"/>
              <a:t> </a:t>
            </a:r>
          </a:p>
          <a:p>
            <a:r>
              <a:rPr lang="en-US" sz="1100" dirty="0" smtClean="0"/>
              <a:t>Google Maps (2017) View </a:t>
            </a:r>
            <a:r>
              <a:rPr lang="en-US" sz="1100" dirty="0"/>
              <a:t>of Caerau Hillfort on right, when leaving Cardiff Eastward on A4232. </a:t>
            </a:r>
            <a:r>
              <a:rPr lang="en-US" sz="1100" dirty="0" smtClean="0"/>
              <a:t>Available from: </a:t>
            </a:r>
            <a:r>
              <a:rPr lang="nl-NL" sz="1100" dirty="0">
                <a:hlinkClick r:id="rId14"/>
              </a:rPr>
              <a:t>https://www.google.co.uk/maps/@51.4667259,-3.2447423,3a,75y,235.19h,84.03t/data=!</a:t>
            </a:r>
            <a:r>
              <a:rPr lang="nl-NL" sz="1100" dirty="0" smtClean="0">
                <a:hlinkClick r:id="rId14"/>
              </a:rPr>
              <a:t>3m6!1e1!3m4!1sQPWH8mRrpGqair_BYQE_tg!2e0!7i13312!8i6656</a:t>
            </a:r>
            <a:r>
              <a:rPr lang="nl-NL" sz="1100" dirty="0" smtClean="0"/>
              <a:t> </a:t>
            </a:r>
            <a:endParaRPr lang="en-US" sz="1100" dirty="0"/>
          </a:p>
          <a:p>
            <a:r>
              <a:rPr lang="en-US" sz="1100" dirty="0" smtClean="0"/>
              <a:t>Ben Salter. </a:t>
            </a:r>
            <a:r>
              <a:rPr lang="en-US" sz="1100" dirty="0"/>
              <a:t>Ruins of Saint Mary’s Church on top of </a:t>
            </a:r>
            <a:r>
              <a:rPr lang="en-US" sz="1100" dirty="0" smtClean="0"/>
              <a:t>Caerau </a:t>
            </a:r>
            <a:r>
              <a:rPr lang="en-US" sz="1100" dirty="0"/>
              <a:t>Hillfort. Available from: </a:t>
            </a:r>
            <a:r>
              <a:rPr lang="en-US" sz="1100" dirty="0">
                <a:hlinkClick r:id="rId15"/>
              </a:rPr>
              <a:t>https://</a:t>
            </a:r>
            <a:r>
              <a:rPr lang="en-US" sz="1100" dirty="0" smtClean="0">
                <a:hlinkClick r:id="rId15"/>
              </a:rPr>
              <a:t>www.flickr.com/photos/ben_salter/27943434915</a:t>
            </a:r>
            <a:r>
              <a:rPr lang="en-US" sz="1100" dirty="0" smtClean="0"/>
              <a:t> </a:t>
            </a:r>
          </a:p>
          <a:p>
            <a:r>
              <a:rPr lang="en-US" sz="1100" dirty="0" smtClean="0"/>
              <a:t>Katie O’Leary. Farm animals on Caerau Hillfort. Private Collection </a:t>
            </a:r>
          </a:p>
          <a:p>
            <a:r>
              <a:rPr lang="en-US" sz="1100" dirty="0" smtClean="0"/>
              <a:t>Toby Driver. </a:t>
            </a:r>
            <a:r>
              <a:rPr lang="en-US" sz="1100" dirty="0"/>
              <a:t>Scope and Content RCAHMW </a:t>
            </a:r>
            <a:r>
              <a:rPr lang="en-US" sz="1100" dirty="0" err="1"/>
              <a:t>colour</a:t>
            </a:r>
            <a:r>
              <a:rPr lang="en-US" sz="1100" dirty="0"/>
              <a:t> oblique photograph of Caerau </a:t>
            </a:r>
            <a:r>
              <a:rPr lang="en-US" sz="1100" dirty="0" smtClean="0"/>
              <a:t>Camp. Available </a:t>
            </a:r>
            <a:r>
              <a:rPr lang="en-US" sz="1100" dirty="0"/>
              <a:t>from: </a:t>
            </a:r>
            <a:r>
              <a:rPr lang="en-US" sz="1100" dirty="0">
                <a:hlinkClick r:id="rId16"/>
              </a:rPr>
              <a:t>http://</a:t>
            </a:r>
            <a:r>
              <a:rPr lang="en-US" sz="1100" dirty="0" smtClean="0">
                <a:hlinkClick r:id="rId16"/>
              </a:rPr>
              <a:t>www.coflein.gov.uk/en/archive/6467780/details/504</a:t>
            </a:r>
            <a:r>
              <a:rPr lang="en-US" sz="1100" dirty="0" smtClean="0"/>
              <a:t> </a:t>
            </a:r>
            <a:endParaRPr lang="en-US" sz="1100" dirty="0"/>
          </a:p>
          <a:p>
            <a:r>
              <a:rPr lang="en-US" sz="1100" dirty="0" smtClean="0"/>
              <a:t>CAER Heritage Project. </a:t>
            </a:r>
            <a:r>
              <a:rPr lang="en-US" sz="1100" dirty="0"/>
              <a:t>Community event at Caerau Hillfort. Available from </a:t>
            </a:r>
            <a:r>
              <a:rPr lang="en-US" sz="1100" dirty="0">
                <a:hlinkClick r:id="rId17"/>
              </a:rPr>
              <a:t>https://caerheritageproject.com/caer-blog/page/2</a:t>
            </a:r>
            <a:r>
              <a:rPr lang="en-US" sz="1100" dirty="0" smtClean="0">
                <a:hlinkClick r:id="rId17"/>
              </a:rPr>
              <a:t>/</a:t>
            </a:r>
            <a:r>
              <a:rPr lang="en-US" sz="1100" dirty="0" smtClean="0"/>
              <a:t> </a:t>
            </a:r>
            <a:endParaRPr lang="en-US" sz="1100" dirty="0"/>
          </a:p>
          <a:p>
            <a:r>
              <a:rPr lang="en-US" sz="1100" dirty="0" smtClean="0"/>
              <a:t>CAER Heritage Project. CAER Logo. </a:t>
            </a:r>
            <a:r>
              <a:rPr lang="en-US" sz="1100" dirty="0"/>
              <a:t>Available from: </a:t>
            </a:r>
            <a:r>
              <a:rPr lang="en-US" sz="1100" dirty="0">
                <a:hlinkClick r:id="rId18"/>
              </a:rPr>
              <a:t>https://caerheritageproject.com</a:t>
            </a:r>
            <a:r>
              <a:rPr lang="en-US" sz="1100" dirty="0" smtClean="0">
                <a:hlinkClick r:id="rId18"/>
              </a:rPr>
              <a:t>/</a:t>
            </a:r>
            <a:r>
              <a:rPr lang="en-US" sz="1100" dirty="0" smtClean="0"/>
              <a:t> </a:t>
            </a:r>
            <a:endParaRPr lang="en-US" sz="1100" dirty="0"/>
          </a:p>
          <a:p>
            <a:r>
              <a:rPr lang="en-US" sz="1100" dirty="0" smtClean="0"/>
              <a:t>WIMD </a:t>
            </a:r>
            <a:r>
              <a:rPr lang="en-US" sz="1100" dirty="0"/>
              <a:t>Welsh </a:t>
            </a:r>
            <a:r>
              <a:rPr lang="en-US" sz="1100" dirty="0" smtClean="0"/>
              <a:t>Government. </a:t>
            </a:r>
            <a:r>
              <a:rPr lang="en-US" sz="1100" dirty="0"/>
              <a:t>WIMD map of Caerau showing generally deprived areas. Available from: </a:t>
            </a:r>
            <a:r>
              <a:rPr lang="en-US" sz="1100" dirty="0">
                <a:hlinkClick r:id="rId19"/>
              </a:rPr>
              <a:t>http://wimd.wales.gov.uk/explore?lang=en#z=12&amp;lat=51.483&amp;lng=-</a:t>
            </a:r>
            <a:r>
              <a:rPr lang="en-US" sz="1100" dirty="0" smtClean="0">
                <a:hlinkClick r:id="rId19"/>
              </a:rPr>
              <a:t>3.250&amp;domain=overall</a:t>
            </a:r>
            <a:r>
              <a:rPr lang="en-US" sz="1100" dirty="0" smtClean="0"/>
              <a:t> </a:t>
            </a:r>
          </a:p>
          <a:p>
            <a:r>
              <a:rPr lang="en-US" sz="1100" dirty="0" smtClean="0"/>
              <a:t>Katie O’Leary. Area </a:t>
            </a:r>
            <a:r>
              <a:rPr lang="en-US" sz="1100" dirty="0"/>
              <a:t>leading to Caerau Hillfort entrance. </a:t>
            </a:r>
            <a:r>
              <a:rPr lang="en-US" sz="1100" dirty="0" smtClean="0"/>
              <a:t>Private Collection</a:t>
            </a:r>
          </a:p>
          <a:p>
            <a:r>
              <a:rPr lang="en-US" sz="1100" dirty="0" smtClean="0"/>
              <a:t>Katie O’Leary. </a:t>
            </a:r>
            <a:r>
              <a:rPr lang="en-US" sz="1100" dirty="0"/>
              <a:t>Main entrance to Caerau </a:t>
            </a:r>
            <a:r>
              <a:rPr lang="en-US" sz="1100" dirty="0" smtClean="0"/>
              <a:t>Hillfort. Private Collection </a:t>
            </a:r>
          </a:p>
          <a:p>
            <a:endParaRPr lang="en-US" sz="1100" dirty="0"/>
          </a:p>
          <a:p>
            <a:endParaRPr lang="en-US" sz="1400" u="sng" dirty="0" smtClean="0"/>
          </a:p>
          <a:p>
            <a:endParaRPr lang="en-US" sz="1400" u="sng" dirty="0"/>
          </a:p>
        </p:txBody>
      </p:sp>
    </p:spTree>
    <p:extLst>
      <p:ext uri="{BB962C8B-B14F-4D97-AF65-F5344CB8AC3E}">
        <p14:creationId xmlns:p14="http://schemas.microsoft.com/office/powerpoint/2010/main" val="64353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702</TotalTime>
  <Words>607</Words>
  <Application>Microsoft Macintosh PowerPoint</Application>
  <PresentationFormat>Widescreen</PresentationFormat>
  <Paragraphs>61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</vt:lpstr>
      <vt:lpstr>MS Shell Dlg 2</vt:lpstr>
      <vt:lpstr>Wingdings</vt:lpstr>
      <vt:lpstr>Wingdings 3</vt:lpstr>
      <vt:lpstr>Arial</vt:lpstr>
      <vt:lpstr>Madison</vt:lpstr>
      <vt:lpstr> Katie O’Leary  Is Our Local Archaeology Being Neglected? If So, Why?  AHSK6002</vt:lpstr>
      <vt:lpstr>Is Our Local Archaeology Being Neglected? If So, Why? </vt:lpstr>
      <vt:lpstr>Is Our Local Archaeology Being Neglected? If So, Why? </vt:lpstr>
      <vt:lpstr>The ‘Lost’ Caerau Hillfort</vt:lpstr>
      <vt:lpstr>The ‘Lost’ Caerau Hillfort</vt:lpstr>
      <vt:lpstr>Protections?</vt:lpstr>
      <vt:lpstr>Local Community Involvement  </vt:lpstr>
      <vt:lpstr>My Ideas So Far</vt:lpstr>
      <vt:lpstr>Problems Faced</vt:lpstr>
      <vt:lpstr>Bibliography 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Katie O’Leary  [Title]  AHSK6002</dc:title>
  <dc:creator>Microsoft Office User</dc:creator>
  <cp:lastModifiedBy>Microsoft Office User</cp:lastModifiedBy>
  <cp:revision>43</cp:revision>
  <dcterms:created xsi:type="dcterms:W3CDTF">2018-01-15T01:38:07Z</dcterms:created>
  <dcterms:modified xsi:type="dcterms:W3CDTF">2018-01-15T22:57:47Z</dcterms:modified>
</cp:coreProperties>
</file>