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6" r:id="rId2"/>
    <p:sldId id="299" r:id="rId3"/>
    <p:sldId id="300" r:id="rId4"/>
    <p:sldId id="301" r:id="rId5"/>
    <p:sldId id="302" r:id="rId6"/>
    <p:sldId id="304" r:id="rId7"/>
    <p:sldId id="303" r:id="rId8"/>
    <p:sldId id="305" r:id="rId9"/>
    <p:sldId id="306" r:id="rId10"/>
    <p:sldId id="308" r:id="rId11"/>
    <p:sldId id="311" r:id="rId12"/>
    <p:sldId id="307" r:id="rId13"/>
    <p:sldId id="309" r:id="rId14"/>
    <p:sldId id="310" r:id="rId15"/>
    <p:sldId id="312" r:id="rId16"/>
    <p:sldId id="313" r:id="rId17"/>
    <p:sldId id="314" r:id="rId18"/>
    <p:sldId id="315" r:id="rId19"/>
    <p:sldId id="316" r:id="rId20"/>
    <p:sldId id="317" r:id="rId21"/>
    <p:sldId id="318" r:id="rId22"/>
    <p:sldId id="319" r:id="rId23"/>
    <p:sldId id="320" r:id="rId24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30068"/>
    <a:srgbClr val="CC0066"/>
    <a:srgbClr val="FF0066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65" autoAdjust="0"/>
  </p:normalViewPr>
  <p:slideViewPr>
    <p:cSldViewPr>
      <p:cViewPr varScale="1">
        <p:scale>
          <a:sx n="93" d="100"/>
          <a:sy n="93" d="100"/>
        </p:scale>
        <p:origin x="1088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7D89BA7-8FD2-484E-BFE5-C1B196E6BF17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1484351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730A870-1BC6-413D-AE67-0ED95952106A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2533984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22813"/>
            <a:ext cx="4984750" cy="39084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8814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22813"/>
            <a:ext cx="4984750" cy="39084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1965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22813"/>
            <a:ext cx="4984750" cy="39084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1330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22813"/>
            <a:ext cx="4984750" cy="39084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534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34F95C-60DD-46B7-A6C1-F6EFC82BBDA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3395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99C14E-E818-491A-A030-DD05A946D56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842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6B2823-CE76-4297-AADF-78B9395C68B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2243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77672A-7761-4327-A3E3-517A250BF8B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3867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D41B66-CDEC-43BB-89F0-FBE9ED73B1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268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58111-5FE9-4FCC-9E6F-FBA70E06D09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55975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32F801-89ED-4610-8A9C-677DCD170C4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7847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FFF16D-AFE1-4292-B368-2BA5E5020D1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857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0D929-D92F-4BBE-8E82-F329E9E9DC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9855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1A6E-B157-4290-BCD3-B63FA0618BB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7120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D146F5-2A1F-428F-A13D-48E80BBDAAD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7639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45E3CE2-D347-47F3-995B-FF3EAF39655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en.wikipedia.org/wiki/File:Stakeholder_(en).pn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0qgFTQ8zu3g&amp;feature=related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5"/>
          <p:cNvSpPr>
            <a:spLocks noGrp="1"/>
          </p:cNvSpPr>
          <p:nvPr>
            <p:ph type="ctrTitle"/>
          </p:nvPr>
        </p:nvSpPr>
        <p:spPr>
          <a:xfrm>
            <a:off x="685800" y="1557338"/>
            <a:ext cx="7772400" cy="3455987"/>
          </a:xfrm>
        </p:spPr>
        <p:txBody>
          <a:bodyPr/>
          <a:lstStyle/>
          <a:p>
            <a:r>
              <a:rPr lang="en-US" altLang="en-US" dirty="0"/>
              <a:t>Stakeholder and Communication Theory</a:t>
            </a:r>
            <a:br>
              <a:rPr lang="en-US" altLang="en-US" dirty="0"/>
            </a:br>
            <a:endParaRPr lang="en-US" altLang="en-US" sz="3600" dirty="0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6" name="Rectangle 2052"/>
          <p:cNvSpPr>
            <a:spLocks noGrp="1" noChangeArrowheads="1"/>
          </p:cNvSpPr>
          <p:nvPr>
            <p:ph type="title"/>
          </p:nvPr>
        </p:nvSpPr>
        <p:spPr>
          <a:xfrm>
            <a:off x="827088" y="718919"/>
            <a:ext cx="8137525" cy="646331"/>
          </a:xfrm>
        </p:spPr>
        <p:txBody>
          <a:bodyPr anchor="b">
            <a:spAutoFit/>
          </a:bodyPr>
          <a:lstStyle/>
          <a:p>
            <a:r>
              <a:rPr lang="en-US" altLang="en-US" sz="3600" dirty="0">
                <a:solidFill>
                  <a:srgbClr val="0070C0"/>
                </a:solidFill>
              </a:rPr>
              <a:t>Communication Definitions</a:t>
            </a:r>
            <a:endParaRPr lang="en-GB" altLang="en-US" sz="3600" dirty="0">
              <a:latin typeface="Comic Sans MS" panose="030F0702030302020204" pitchFamily="66" charset="0"/>
            </a:endParaRPr>
          </a:p>
        </p:txBody>
      </p:sp>
      <p:sp>
        <p:nvSpPr>
          <p:cNvPr id="438277" name="Rectangle 2053"/>
          <p:cNvSpPr>
            <a:spLocks noGrp="1" noChangeArrowheads="1"/>
          </p:cNvSpPr>
          <p:nvPr>
            <p:ph type="body" idx="1"/>
          </p:nvPr>
        </p:nvSpPr>
        <p:spPr>
          <a:xfrm>
            <a:off x="419100" y="1989138"/>
            <a:ext cx="8257356" cy="352809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Communication can best be summarized as the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transmission of a message from a sender to a receiver in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an understandable manner (Sanchez, 2002). </a:t>
            </a:r>
            <a:r>
              <a:rPr lang="en-US" sz="900" dirty="0">
                <a:solidFill>
                  <a:srgbClr val="FF0000"/>
                </a:solidFill>
              </a:rPr>
              <a:t>(New Jersey Science and Tech </a:t>
            </a:r>
            <a:r>
              <a:rPr lang="en-US" sz="900" dirty="0" err="1">
                <a:solidFill>
                  <a:srgbClr val="FF0000"/>
                </a:solidFill>
              </a:rPr>
              <a:t>Uni</a:t>
            </a:r>
            <a:r>
              <a:rPr lang="en-US" sz="900" dirty="0">
                <a:solidFill>
                  <a:srgbClr val="FF0000"/>
                </a:solidFill>
              </a:rPr>
              <a:t>)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4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The exchange of thoughts, messages, or information, as by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speech, signals, writing, or </a:t>
            </a:r>
            <a:r>
              <a:rPr lang="en-US" sz="2400" dirty="0" err="1"/>
              <a:t>behaviour</a:t>
            </a:r>
            <a:r>
              <a:rPr lang="en-US" sz="2400" dirty="0"/>
              <a:t> (Webster, 2006).</a:t>
            </a:r>
          </a:p>
          <a:p>
            <a:pPr algn="just">
              <a:lnSpc>
                <a:spcPct val="95000"/>
              </a:lnSpc>
            </a:pPr>
            <a:endParaRPr lang="en-GB" altLang="en-US" sz="2200" dirty="0">
              <a:latin typeface="Comic Sans MS" panose="030F0702030302020204" pitchFamily="66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8276" grpId="0" animBg="1"/>
      <p:bldP spid="438277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6" name="Rectangle 2052"/>
          <p:cNvSpPr>
            <a:spLocks noGrp="1" noChangeArrowheads="1"/>
          </p:cNvSpPr>
          <p:nvPr>
            <p:ph type="title"/>
          </p:nvPr>
        </p:nvSpPr>
        <p:spPr>
          <a:xfrm>
            <a:off x="827088" y="718919"/>
            <a:ext cx="8137525" cy="646331"/>
          </a:xfrm>
        </p:spPr>
        <p:txBody>
          <a:bodyPr anchor="b">
            <a:spAutoFit/>
          </a:bodyPr>
          <a:lstStyle/>
          <a:p>
            <a:r>
              <a:rPr lang="en-US" altLang="en-US" sz="3600" dirty="0">
                <a:solidFill>
                  <a:srgbClr val="0070C0"/>
                </a:solidFill>
              </a:rPr>
              <a:t>Influences</a:t>
            </a:r>
            <a:endParaRPr lang="en-GB" altLang="en-US" sz="3600" dirty="0">
              <a:latin typeface="Comic Sans MS" panose="030F0702030302020204" pitchFamily="66" charset="0"/>
            </a:endParaRPr>
          </a:p>
        </p:txBody>
      </p:sp>
      <p:sp>
        <p:nvSpPr>
          <p:cNvPr id="438277" name="Rectangle 2053"/>
          <p:cNvSpPr>
            <a:spLocks noGrp="1" noChangeArrowheads="1"/>
          </p:cNvSpPr>
          <p:nvPr>
            <p:ph type="body" idx="1"/>
          </p:nvPr>
        </p:nvSpPr>
        <p:spPr>
          <a:xfrm>
            <a:off x="419100" y="1989138"/>
            <a:ext cx="8382000" cy="345608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The sender's experiences, attitudes, knowledge, skill,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perceptions, and culture can influence the message.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"The written words, spoken words, and nonverbal language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selected are paramount in ensuring the receiver interprets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the message as intended by the sender"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(Burnett &amp; Dollar, 1989). </a:t>
            </a:r>
          </a:p>
          <a:p>
            <a:pPr algn="just">
              <a:lnSpc>
                <a:spcPct val="95000"/>
              </a:lnSpc>
            </a:pPr>
            <a:endParaRPr lang="en-GB" altLang="en-US" sz="2200" dirty="0">
              <a:latin typeface="Comic Sans MS" panose="030F07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8861644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38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38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8276" grpId="0" animBg="1"/>
      <p:bldP spid="438277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6" name="Rectangle 2052"/>
          <p:cNvSpPr>
            <a:spLocks noGrp="1" noChangeArrowheads="1"/>
          </p:cNvSpPr>
          <p:nvPr>
            <p:ph type="title"/>
          </p:nvPr>
        </p:nvSpPr>
        <p:spPr>
          <a:xfrm>
            <a:off x="827088" y="718919"/>
            <a:ext cx="8137525" cy="646331"/>
          </a:xfrm>
        </p:spPr>
        <p:txBody>
          <a:bodyPr anchor="b">
            <a:spAutoFit/>
          </a:bodyPr>
          <a:lstStyle/>
          <a:p>
            <a:r>
              <a:rPr lang="en-US" altLang="en-US" sz="3600" dirty="0">
                <a:solidFill>
                  <a:srgbClr val="0070C0"/>
                </a:solidFill>
              </a:rPr>
              <a:t>Communication Model</a:t>
            </a:r>
            <a:endParaRPr lang="en-GB" altLang="en-US" sz="3600" dirty="0">
              <a:latin typeface="Comic Sans MS" panose="030F0702030302020204" pitchFamily="66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US" altLang="en-US" dirty="0"/>
              <a:t>  </a:t>
            </a:r>
            <a:r>
              <a:rPr lang="en-US" altLang="en-US" sz="2800" dirty="0"/>
              <a:t>A simple communication model involves a sender and one or several receivers.</a:t>
            </a:r>
          </a:p>
          <a:p>
            <a:pPr eaLnBrk="1" hangingPunct="1"/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</p:txBody>
      </p:sp>
      <p:pic>
        <p:nvPicPr>
          <p:cNvPr id="5" name="Picture 3" descr="http://www.vtaide.com/blessing/images/talk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19400"/>
            <a:ext cx="6984776" cy="3143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7088098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827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6" name="Rectangle 2052"/>
          <p:cNvSpPr>
            <a:spLocks noGrp="1" noChangeArrowheads="1"/>
          </p:cNvSpPr>
          <p:nvPr>
            <p:ph type="title"/>
          </p:nvPr>
        </p:nvSpPr>
        <p:spPr>
          <a:xfrm>
            <a:off x="827088" y="780475"/>
            <a:ext cx="8137525" cy="584775"/>
          </a:xfrm>
        </p:spPr>
        <p:txBody>
          <a:bodyPr anchor="b">
            <a:spAutoFit/>
          </a:bodyPr>
          <a:lstStyle/>
          <a:p>
            <a:r>
              <a:rPr lang="en-US" altLang="en-US" sz="3200" dirty="0">
                <a:solidFill>
                  <a:srgbClr val="0070C0"/>
                </a:solidFill>
              </a:rPr>
              <a:t>Means of Communication and Transmission</a:t>
            </a:r>
            <a:endParaRPr lang="en-GB" altLang="en-US" sz="3200" dirty="0">
              <a:latin typeface="Comic Sans MS" panose="030F0702030302020204" pitchFamily="66" charset="0"/>
            </a:endParaRPr>
          </a:p>
        </p:txBody>
      </p:sp>
      <p:sp>
        <p:nvSpPr>
          <p:cNvPr id="438277" name="Rectangle 2053"/>
          <p:cNvSpPr>
            <a:spLocks noGrp="1" noChangeArrowheads="1"/>
          </p:cNvSpPr>
          <p:nvPr>
            <p:ph type="body" idx="1"/>
          </p:nvPr>
        </p:nvSpPr>
        <p:spPr>
          <a:xfrm>
            <a:off x="419100" y="1989138"/>
            <a:ext cx="8382000" cy="43227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Newspapers/ Magazines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Radio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Internet (Chat, Blogs, Forums, Discussion Boards)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Email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Television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FTF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Telephone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SMS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Written – Letters, Fax, Memo’s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Signals – Body Language/ Colours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Symbols – Road Signs/ Religion/ Notice Boards/ Rest Rooms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Sound – Music/ Morse Code/ Horn/ Alarm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Pictures – Bill Boards/ Comic’s</a:t>
            </a:r>
          </a:p>
          <a:p>
            <a:pPr marL="0" indent="0" algn="just">
              <a:lnSpc>
                <a:spcPct val="95000"/>
              </a:lnSpc>
              <a:buNone/>
            </a:pPr>
            <a:endParaRPr lang="en-GB" altLang="en-US" sz="2200" dirty="0">
              <a:latin typeface="Comic Sans MS" panose="030F07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2110861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438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438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4382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4382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4382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4382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43827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43827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4382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4382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43827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43827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43827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43827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8276" grpId="0" animBg="1"/>
      <p:bldP spid="438277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In a Work Based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Open Forum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Meetings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Press Release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Email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Website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Brochures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Intranet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Notice Board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err="1"/>
              <a:t>Tannoy</a:t>
            </a:r>
            <a:r>
              <a:rPr lang="en-US" sz="1600" dirty="0"/>
              <a:t> Announcements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Buzz Session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Guest Speaker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Letters/ Reports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542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</a:rPr>
              <a:t>Medium Selection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dirty="0"/>
              <a:t>The medium selected is mainly determined by the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dirty="0"/>
              <a:t>content and the Intended recipients. The effectiveness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dirty="0"/>
              <a:t>of the various mediums selected differ with respect to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dirty="0"/>
              <a:t>the anticipated respondents.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sz="20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>
                <a:solidFill>
                  <a:srgbClr val="0070C0"/>
                </a:solidFill>
              </a:rPr>
              <a:t>For example, when immediate feedback is necessary, oral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>
                <a:solidFill>
                  <a:srgbClr val="0070C0"/>
                </a:solidFill>
              </a:rPr>
              <a:t>Communication channels are more effective because any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>
                <a:solidFill>
                  <a:srgbClr val="0070C0"/>
                </a:solidFill>
              </a:rPr>
              <a:t>uncertainties can be cleared up on the spot.</a:t>
            </a:r>
            <a:endParaRPr lang="en-GB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951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solidFill>
                  <a:srgbClr val="0070C0"/>
                </a:solidFill>
              </a:rPr>
              <a:t>Consideration for Medium Selection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The sender's decision to utilize either an oral, visual or a written channel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for communicating a message is influenced by several factors.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4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u="sng" dirty="0"/>
              <a:t>Questions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Is the message urgent?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Do we require an immediate response?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Is feedback needed?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Is documentation or a permanent record required?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Is the content complicated, controversial, or private?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Is the communication internal or external?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2707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</a:rPr>
              <a:t>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Checking for understanding is a crucial fundamental element of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effective communication. However, " even a lack of response, is in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a sense, a form of response“ (</a:t>
            </a:r>
            <a:r>
              <a:rPr lang="en-US" sz="2000" dirty="0" err="1"/>
              <a:t>Bovee</a:t>
            </a:r>
            <a:r>
              <a:rPr lang="en-US" sz="2000" dirty="0"/>
              <a:t> &amp; Thill, 1992).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Alternatively it could be argued that without feedback, the sender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cannot confirm that the receiver has interpreted the message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correctly.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768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Message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Feedback is a key component in the communication process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because it allows the sender to evaluate the effectiveness of the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message.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Feedback ultimately provides an opportunity for the sender to take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corrective action to clarify a misunderstood message. "Feedback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plays an important role by indicating significant communication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barriers: differences in background, different word interpretations,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and differing emotional reactions" (</a:t>
            </a:r>
            <a:r>
              <a:rPr lang="en-US" sz="2000" dirty="0" err="1"/>
              <a:t>Bovee</a:t>
            </a:r>
            <a:r>
              <a:rPr lang="en-US" sz="2000" dirty="0"/>
              <a:t> &amp; Thill, 1992).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3447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</a:rPr>
              <a:t>Communication Barriers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Barriers are factors that can have a negative impact on the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communication process.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Some common barriers include the use of an inappropriate medium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(channel), incorrect grammar, inflammatory words, noise, words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that conflict with body language, and technical jargon.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3293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</a:rPr>
              <a:t>Effective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/>
              <a:t>From a business perspective, effective communication is an absolute priority,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/>
              <a:t>because it commonly accounts for the difference between success and failure.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sz="16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>
                <a:solidFill>
                  <a:srgbClr val="0070C0"/>
                </a:solidFill>
              </a:rPr>
              <a:t>Public Relations </a:t>
            </a:r>
            <a:r>
              <a:rPr lang="en-US" altLang="en-US" sz="1600" dirty="0"/>
              <a:t>is a tool used by organizations to control the communication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/>
              <a:t>Process taking into account the factors within the Communication Model that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/>
              <a:t>ultimately decides the profit or loss of an organisation.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sz="16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/>
              <a:t>From this perspective it has become clear that </a:t>
            </a:r>
            <a:r>
              <a:rPr lang="en-US" altLang="en-US" sz="1600" dirty="0">
                <a:solidFill>
                  <a:srgbClr val="0070C0"/>
                </a:solidFill>
              </a:rPr>
              <a:t>effective business communication is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>
                <a:solidFill>
                  <a:srgbClr val="0070C0"/>
                </a:solidFill>
              </a:rPr>
              <a:t>critical to the successful operation </a:t>
            </a:r>
            <a:r>
              <a:rPr lang="en-US" altLang="en-US" sz="1600" dirty="0"/>
              <a:t>of modern enterprise. Every business person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/>
              <a:t>needs to understand the fundamentals of effective communication to ensure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/>
              <a:t>organisational growth.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520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</a:rPr>
              <a:t>Communication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u="sng" dirty="0"/>
              <a:t>Task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dirty="0"/>
              <a:t>Think of a sports person and the group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dirty="0"/>
              <a:t>can ask only 5 factors with a yes or no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dirty="0"/>
              <a:t>response. In addition one Open based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dirty="0"/>
              <a:t>Question.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2253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-609"/>
            <a:ext cx="7772400" cy="1143000"/>
          </a:xfrm>
        </p:spPr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</a:rPr>
              <a:t>Stakeholder Theory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24744"/>
            <a:ext cx="7772400" cy="4467200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A stakeholder is a party that affects or can be affected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by the actions of the business as a whole. The stakeholder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concept was first used in a 1963 internal memorandum at the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Stanford Research institute. It defined stakeholders as "those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groups without whose support the organization would cease to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Exist”. 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The theory was later developed and championed by </a:t>
            </a:r>
            <a:r>
              <a:rPr lang="en-US" altLang="en-US" sz="2000" dirty="0">
                <a:solidFill>
                  <a:srgbClr val="0070C0"/>
                </a:solidFill>
              </a:rPr>
              <a:t>R. Edward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>
                <a:solidFill>
                  <a:srgbClr val="0070C0"/>
                </a:solidFill>
              </a:rPr>
              <a:t>Freeman in the 1980s</a:t>
            </a:r>
            <a:r>
              <a:rPr lang="en-US" altLang="en-US" sz="2000" dirty="0"/>
              <a:t>. Since then it has gained wide acceptance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in business practice and in theorizing relating to strategic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management, corporate governance, business purpose and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corporate social responsibility (CSR). The term has been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broadened to include </a:t>
            </a:r>
            <a:r>
              <a:rPr lang="en-US" altLang="en-US" sz="2000" dirty="0">
                <a:solidFill>
                  <a:srgbClr val="FF0000"/>
                </a:solidFill>
              </a:rPr>
              <a:t>anyone who has an interest in a matter</a:t>
            </a:r>
            <a:r>
              <a:rPr lang="en-US" altLang="en-US" sz="2000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4069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</a:rPr>
              <a:t>Donaldson and Preston View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Numerous views of Stakeholder Theory are presented in the literature though a key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distinction can be drawn between the tenets of Stakeholder Theory and the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conventional input-output model of the firm which see firms as converting investor,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supplier, and employee inputs into customer outputs (Donaldson and Preston,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1995).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In contrast, Stakeholder theory argues that </a:t>
            </a:r>
            <a:r>
              <a:rPr lang="en-US" sz="1600" dirty="0">
                <a:solidFill>
                  <a:srgbClr val="FF0000"/>
                </a:solidFill>
              </a:rPr>
              <a:t>every legitimate person or group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participating in the activities of a firm do so to obtain benefits and that the priority of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the interests of all legitimate stakeholders is not self-evident.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4939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772400" cy="1143000"/>
          </a:xfrm>
        </p:spPr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</a:rPr>
              <a:t>Donaldson and Preston View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317" y="1628800"/>
            <a:ext cx="7772400" cy="4114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Donaldson and Preston offer four central theses related to stakeholder theory.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1) Stakeholder Theory </a:t>
            </a:r>
            <a:r>
              <a:rPr lang="en-US" sz="1600" dirty="0">
                <a:solidFill>
                  <a:srgbClr val="FF0000"/>
                </a:solidFill>
              </a:rPr>
              <a:t>is descriptive </a:t>
            </a:r>
            <a:r>
              <a:rPr lang="en-US" sz="1600" dirty="0"/>
              <a:t>in that it offers a model of the corporation.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br>
              <a:rPr lang="en-US" sz="1600" dirty="0"/>
            </a:br>
            <a:r>
              <a:rPr lang="en-US" sz="1600" dirty="0"/>
              <a:t>2) Stakeholder Theory </a:t>
            </a:r>
            <a:r>
              <a:rPr lang="en-US" sz="1600" dirty="0">
                <a:solidFill>
                  <a:srgbClr val="FF0000"/>
                </a:solidFill>
              </a:rPr>
              <a:t>is instrumental </a:t>
            </a:r>
            <a:r>
              <a:rPr lang="en-US" sz="1600" dirty="0"/>
              <a:t>in offering a framework for investigating the links between conventional firm performance and the practice of stakeholder management.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br>
              <a:rPr lang="en-US" sz="1600" dirty="0"/>
            </a:br>
            <a:r>
              <a:rPr lang="en-US" sz="1600" dirty="0"/>
              <a:t>3) Although Stakeholder Theory is descriptive and instrumental, it is more fundamentally normative. Stakeholders are </a:t>
            </a:r>
            <a:r>
              <a:rPr lang="en-US" sz="1600" dirty="0">
                <a:solidFill>
                  <a:srgbClr val="FF0000"/>
                </a:solidFill>
              </a:rPr>
              <a:t>identified by their interests </a:t>
            </a:r>
            <a:r>
              <a:rPr lang="en-US" sz="1600" dirty="0"/>
              <a:t>and all stakeholder interests are considered to be intrinsically valuable.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br>
              <a:rPr lang="en-US" sz="1600" dirty="0"/>
            </a:br>
            <a:r>
              <a:rPr lang="en-US" sz="1600" dirty="0"/>
              <a:t>4) Stakeholder Theory is </a:t>
            </a:r>
            <a:r>
              <a:rPr lang="en-US" sz="1600" dirty="0">
                <a:solidFill>
                  <a:srgbClr val="FF0000"/>
                </a:solidFill>
              </a:rPr>
              <a:t>managerial</a:t>
            </a:r>
            <a:r>
              <a:rPr lang="en-US" sz="1600" dirty="0"/>
              <a:t> in that it recommends attitudes, structures, and practices and requires that simultaneous attention be given to the interests of all legitimate stakeholders.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0136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6388"/>
            <a:ext cx="7772400" cy="1143000"/>
          </a:xfrm>
        </p:spPr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</a:rPr>
              <a:t>Diagram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3" descr="http://www.istheory.yorku.ca/images/sht.JPG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39888"/>
            <a:ext cx="9144000" cy="521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12519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772400" cy="1143000"/>
          </a:xfrm>
        </p:spPr>
        <p:txBody>
          <a:bodyPr/>
          <a:lstStyle/>
          <a:p>
            <a:r>
              <a:rPr lang="en-US" altLang="en-US" sz="3600" dirty="0">
                <a:solidFill>
                  <a:srgbClr val="0070C0"/>
                </a:solidFill>
              </a:rPr>
              <a:t>Internal and External Stakeholders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3" descr="http://upload.wikimedia.org/wikipedia/commons/thumb/4/4c/Stakeholder_%28en%29.png/390px-Stakeholder_%28en%29.png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914400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2001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772400" cy="1143000"/>
          </a:xfrm>
        </p:spPr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</a:rPr>
              <a:t>NHS Department Example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3" descr="Stakeholdermap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7800"/>
            <a:ext cx="9144000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77425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7814" y="10456"/>
            <a:ext cx="7772400" cy="1143000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GB" sz="2000" b="1" u="sng" dirty="0"/>
              <a:t>Stakeholders of a large organisation</a:t>
            </a:r>
            <a:br>
              <a:rPr lang="en-GB" sz="2000" dirty="0"/>
            </a:br>
            <a:r>
              <a:rPr lang="en-GB" sz="2000" i="1" dirty="0"/>
              <a:t>Strategic Management: A Stakeholder Approach</a:t>
            </a:r>
            <a:r>
              <a:rPr lang="en-GB" sz="2000" dirty="0"/>
              <a:t>, pub. Pitman 1984 Copyright 1984 by R. Edward Freeman</a:t>
            </a:r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88840"/>
            <a:ext cx="7772400" cy="4114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G:\Powerpoint\Pe_Uk\PE133-Johnson\Final files\Gif\ch04\C04NE007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40768"/>
            <a:ext cx="9144000" cy="5598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51457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8505"/>
            <a:ext cx="7772400" cy="1143000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Communication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4000" cy="6326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02155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25517"/>
            <a:ext cx="7772400" cy="1143000"/>
          </a:xfrm>
        </p:spPr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</a:rPr>
              <a:t>Stakeholder Consultation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68517"/>
            <a:ext cx="7772400" cy="4114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It is important to identify early in the process who the key stake holders are. Their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needs must be </a:t>
            </a:r>
            <a:r>
              <a:rPr lang="en-US" sz="1600" dirty="0">
                <a:solidFill>
                  <a:srgbClr val="FF0000"/>
                </a:solidFill>
              </a:rPr>
              <a:t>recognized, understood and incorporated </a:t>
            </a:r>
            <a:r>
              <a:rPr lang="en-US" sz="1600" dirty="0"/>
              <a:t>at the very beginning.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Consultation will enable the client body to understand the stakeholders requirements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and ambitions and for the stakeholders to develop an understanding and potentially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>
                <a:solidFill>
                  <a:srgbClr val="FF0000"/>
                </a:solidFill>
              </a:rPr>
              <a:t>add value </a:t>
            </a:r>
            <a:r>
              <a:rPr lang="en-US" sz="1600" dirty="0"/>
              <a:t>to the project, product or service.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There are a number of key stakeholders who should be proactively engaged.  It is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An essential element for any organisation when considering leadership and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Management principles and </a:t>
            </a:r>
            <a:r>
              <a:rPr lang="en-US" sz="1600" dirty="0">
                <a:solidFill>
                  <a:srgbClr val="FF0000"/>
                </a:solidFill>
              </a:rPr>
              <a:t>effective communication channels</a:t>
            </a:r>
            <a:r>
              <a:rPr lang="en-US" sz="1600" dirty="0"/>
              <a:t>. To achieve the right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level of engagement, to manage the aspirations of Stakeholders and to understand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Their concerns is an essential prerequisite requirement.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Consultation can be taken from an </a:t>
            </a:r>
            <a:r>
              <a:rPr lang="en-US" sz="1600" dirty="0">
                <a:solidFill>
                  <a:srgbClr val="FF0000"/>
                </a:solidFill>
              </a:rPr>
              <a:t>Internal and External perspective </a:t>
            </a:r>
            <a:r>
              <a:rPr lang="en-US" sz="1600" dirty="0"/>
              <a:t>with a variety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And </a:t>
            </a:r>
            <a:r>
              <a:rPr lang="en-US" sz="1600" dirty="0">
                <a:solidFill>
                  <a:srgbClr val="FF0000"/>
                </a:solidFill>
              </a:rPr>
              <a:t>diverse range of mediums </a:t>
            </a:r>
            <a:r>
              <a:rPr lang="en-US" sz="1600" dirty="0"/>
              <a:t>selected to enable successful communication with all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stakeholders. </a:t>
            </a:r>
          </a:p>
        </p:txBody>
      </p:sp>
    </p:spTree>
    <p:extLst>
      <p:ext uri="{BB962C8B-B14F-4D97-AF65-F5344CB8AC3E}">
        <p14:creationId xmlns:p14="http://schemas.microsoft.com/office/powerpoint/2010/main" val="34125230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341784"/>
            <a:ext cx="7772400" cy="1143000"/>
          </a:xfrm>
        </p:spPr>
        <p:txBody>
          <a:bodyPr/>
          <a:lstStyle/>
          <a:p>
            <a:r>
              <a:rPr lang="en-US" altLang="en-US" dirty="0">
                <a:solidFill>
                  <a:srgbClr val="0070C0"/>
                </a:solidFill>
              </a:rPr>
              <a:t>Stakeholder Task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484784"/>
            <a:ext cx="7772400" cy="4114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u="sng" dirty="0"/>
              <a:t>Task 1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Give an example of stakeholder consultation?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u="sng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u="sng" dirty="0"/>
              <a:t>Task 2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Select a sports based Organisation, NGB, Professional/ Elite Sport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or Sports Facility and draw a Stakeholder Diagram to consider all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Stakeholders.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u="sng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u="sng" dirty="0"/>
              <a:t>Task 3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Consider the communication channels/ mediums to all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Stakeholders and explain the relevance of your choice.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850767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0</TotalTime>
  <Words>1244</Words>
  <Application>Microsoft Office PowerPoint</Application>
  <PresentationFormat>On-screen Show (4:3)</PresentationFormat>
  <Paragraphs>169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Comic Sans MS</vt:lpstr>
      <vt:lpstr>Times</vt:lpstr>
      <vt:lpstr>Blank Presentation</vt:lpstr>
      <vt:lpstr>Stakeholder and Communication Theory </vt:lpstr>
      <vt:lpstr>Communication Definitions</vt:lpstr>
      <vt:lpstr>Influences</vt:lpstr>
      <vt:lpstr>Communication Model</vt:lpstr>
      <vt:lpstr>Means of Communication and Transmission</vt:lpstr>
      <vt:lpstr>In a Work Based Environment</vt:lpstr>
      <vt:lpstr>Medium Selection</vt:lpstr>
      <vt:lpstr>Consideration for Medium Selection</vt:lpstr>
      <vt:lpstr>Feedback</vt:lpstr>
      <vt:lpstr>Message Evaluation</vt:lpstr>
      <vt:lpstr>Communication Barriers</vt:lpstr>
      <vt:lpstr>Effective Communication</vt:lpstr>
      <vt:lpstr>Communication Task</vt:lpstr>
      <vt:lpstr>Stakeholder Theory</vt:lpstr>
      <vt:lpstr>Donaldson and Preston View</vt:lpstr>
      <vt:lpstr>Donaldson and Preston View</vt:lpstr>
      <vt:lpstr>Diagram</vt:lpstr>
      <vt:lpstr>Internal and External Stakeholders</vt:lpstr>
      <vt:lpstr>NHS Department Example</vt:lpstr>
      <vt:lpstr>Stakeholders of a large organisation Strategic Management: A Stakeholder Approach, pub. Pitman 1984 Copyright 1984 by R. Edward Freeman</vt:lpstr>
      <vt:lpstr>Communication Options</vt:lpstr>
      <vt:lpstr>Stakeholder Consultation</vt:lpstr>
      <vt:lpstr>Stakeholder Task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Andrew Thomas</cp:lastModifiedBy>
  <cp:revision>65</cp:revision>
  <dcterms:created xsi:type="dcterms:W3CDTF">2004-04-06T15:50:52Z</dcterms:created>
  <dcterms:modified xsi:type="dcterms:W3CDTF">2025-02-28T12:29:22Z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