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92" r:id="rId3"/>
  </p:sldMasterIdLst>
  <p:notesMasterIdLst>
    <p:notesMasterId r:id="rId95"/>
  </p:notesMasterIdLst>
  <p:sldIdLst>
    <p:sldId id="257" r:id="rId4"/>
    <p:sldId id="362" r:id="rId5"/>
    <p:sldId id="363" r:id="rId6"/>
    <p:sldId id="364" r:id="rId7"/>
    <p:sldId id="365" r:id="rId8"/>
    <p:sldId id="367" r:id="rId9"/>
    <p:sldId id="366" r:id="rId10"/>
    <p:sldId id="368" r:id="rId11"/>
    <p:sldId id="446" r:id="rId12"/>
    <p:sldId id="369" r:id="rId13"/>
    <p:sldId id="370" r:id="rId14"/>
    <p:sldId id="371" r:id="rId15"/>
    <p:sldId id="393" r:id="rId16"/>
    <p:sldId id="438" r:id="rId17"/>
    <p:sldId id="394" r:id="rId18"/>
    <p:sldId id="471" r:id="rId19"/>
    <p:sldId id="470" r:id="rId20"/>
    <p:sldId id="395" r:id="rId21"/>
    <p:sldId id="440" r:id="rId22"/>
    <p:sldId id="441" r:id="rId23"/>
    <p:sldId id="442" r:id="rId24"/>
    <p:sldId id="443" r:id="rId25"/>
    <p:sldId id="444" r:id="rId26"/>
    <p:sldId id="445" r:id="rId27"/>
    <p:sldId id="391" r:id="rId28"/>
    <p:sldId id="389" r:id="rId29"/>
    <p:sldId id="390" r:id="rId30"/>
    <p:sldId id="335" r:id="rId31"/>
    <p:sldId id="327" r:id="rId32"/>
    <p:sldId id="388" r:id="rId33"/>
    <p:sldId id="336" r:id="rId34"/>
    <p:sldId id="337" r:id="rId35"/>
    <p:sldId id="338" r:id="rId36"/>
    <p:sldId id="258" r:id="rId37"/>
    <p:sldId id="272" r:id="rId38"/>
    <p:sldId id="273" r:id="rId39"/>
    <p:sldId id="311" r:id="rId40"/>
    <p:sldId id="307" r:id="rId41"/>
    <p:sldId id="313" r:id="rId42"/>
    <p:sldId id="295" r:id="rId43"/>
    <p:sldId id="439" r:id="rId44"/>
    <p:sldId id="396" r:id="rId45"/>
    <p:sldId id="447" r:id="rId46"/>
    <p:sldId id="432" r:id="rId47"/>
    <p:sldId id="433" r:id="rId48"/>
    <p:sldId id="434" r:id="rId49"/>
    <p:sldId id="435" r:id="rId50"/>
    <p:sldId id="436" r:id="rId51"/>
    <p:sldId id="437" r:id="rId52"/>
    <p:sldId id="405" r:id="rId53"/>
    <p:sldId id="409" r:id="rId54"/>
    <p:sldId id="381" r:id="rId55"/>
    <p:sldId id="382" r:id="rId56"/>
    <p:sldId id="274" r:id="rId57"/>
    <p:sldId id="275" r:id="rId58"/>
    <p:sldId id="276" r:id="rId59"/>
    <p:sldId id="277" r:id="rId60"/>
    <p:sldId id="428" r:id="rId61"/>
    <p:sldId id="429" r:id="rId62"/>
    <p:sldId id="430" r:id="rId63"/>
    <p:sldId id="431" r:id="rId64"/>
    <p:sldId id="398" r:id="rId65"/>
    <p:sldId id="278" r:id="rId66"/>
    <p:sldId id="280" r:id="rId67"/>
    <p:sldId id="279" r:id="rId68"/>
    <p:sldId id="283" r:id="rId69"/>
    <p:sldId id="372" r:id="rId70"/>
    <p:sldId id="332" r:id="rId71"/>
    <p:sldId id="281" r:id="rId72"/>
    <p:sldId id="282" r:id="rId73"/>
    <p:sldId id="419" r:id="rId74"/>
    <p:sldId id="399" r:id="rId75"/>
    <p:sldId id="449" r:id="rId76"/>
    <p:sldId id="450" r:id="rId77"/>
    <p:sldId id="451" r:id="rId78"/>
    <p:sldId id="452" r:id="rId79"/>
    <p:sldId id="458" r:id="rId80"/>
    <p:sldId id="416" r:id="rId81"/>
    <p:sldId id="453" r:id="rId82"/>
    <p:sldId id="454" r:id="rId83"/>
    <p:sldId id="455" r:id="rId84"/>
    <p:sldId id="456" r:id="rId85"/>
    <p:sldId id="417" r:id="rId86"/>
    <p:sldId id="457" r:id="rId87"/>
    <p:sldId id="459" r:id="rId88"/>
    <p:sldId id="460" r:id="rId89"/>
    <p:sldId id="461" r:id="rId90"/>
    <p:sldId id="462" r:id="rId91"/>
    <p:sldId id="463" r:id="rId92"/>
    <p:sldId id="464" r:id="rId93"/>
    <p:sldId id="465"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22" autoAdjust="0"/>
    <p:restoredTop sz="94697" autoAdjust="0"/>
  </p:normalViewPr>
  <p:slideViewPr>
    <p:cSldViewPr snapToGrid="0">
      <p:cViewPr varScale="1">
        <p:scale>
          <a:sx n="96" d="100"/>
          <a:sy n="96" d="100"/>
        </p:scale>
        <p:origin x="76"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slide" Target="slides/slide73.xml"/><Relationship Id="rId84" Type="http://schemas.openxmlformats.org/officeDocument/2006/relationships/slide" Target="slides/slide81.xml"/><Relationship Id="rId89" Type="http://schemas.openxmlformats.org/officeDocument/2006/relationships/slide" Target="slides/slide86.xml"/><Relationship Id="rId97"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slide" Target="slides/slide84.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notesMaster" Target="notesMasters/notesMaster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52825-C916-436C-B618-74F85A14405E}" type="datetimeFigureOut">
              <a:rPr lang="en-GB" smtClean="0"/>
              <a:t>27/10/2020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212A5-4F1F-44B5-9545-D2B675999B38}" type="slidenum">
              <a:rPr lang="en-GB" smtClean="0"/>
              <a:t>‹#›</a:t>
            </a:fld>
            <a:endParaRPr lang="en-GB"/>
          </a:p>
        </p:txBody>
      </p:sp>
    </p:spTree>
    <p:extLst>
      <p:ext uri="{BB962C8B-B14F-4D97-AF65-F5344CB8AC3E}">
        <p14:creationId xmlns:p14="http://schemas.microsoft.com/office/powerpoint/2010/main" val="160471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noFill/>
          <a:ln w="9525"/>
        </p:spPr>
        <p:txBody>
          <a:bodyPr/>
          <a:lstStyle/>
          <a:p>
            <a:endParaRPr lang="en-US" smtClean="0"/>
          </a:p>
        </p:txBody>
      </p:sp>
      <p:sp>
        <p:nvSpPr>
          <p:cNvPr id="62467"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300622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Slide Image Placeholder 1"/>
          <p:cNvSpPr>
            <a:spLocks noGrp="1" noRot="1" noChangeAspect="1" noTextEdit="1"/>
          </p:cNvSpPr>
          <p:nvPr>
            <p:ph type="sldImg"/>
          </p:nvPr>
        </p:nvSpPr>
        <p:spPr>
          <a:ln/>
        </p:spPr>
      </p:sp>
      <p:sp>
        <p:nvSpPr>
          <p:cNvPr id="125955"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Test notes for slide 110 </a:t>
            </a:r>
          </a:p>
        </p:txBody>
      </p:sp>
      <p:sp>
        <p:nvSpPr>
          <p:cNvPr id="125956"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0E32CA0-B33E-4840-85AF-94546CA8367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05860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8212A5-4F1F-44B5-9545-D2B675999B38}" type="slidenum">
              <a:rPr lang="en-GB" smtClean="0"/>
              <a:t>39</a:t>
            </a:fld>
            <a:endParaRPr lang="en-GB"/>
          </a:p>
        </p:txBody>
      </p:sp>
    </p:spTree>
    <p:extLst>
      <p:ext uri="{BB962C8B-B14F-4D97-AF65-F5344CB8AC3E}">
        <p14:creationId xmlns:p14="http://schemas.microsoft.com/office/powerpoint/2010/main" val="212658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8212A5-4F1F-44B5-9545-D2B675999B38}" type="slidenum">
              <a:rPr lang="en-GB" smtClean="0"/>
              <a:t>55</a:t>
            </a:fld>
            <a:endParaRPr lang="en-GB"/>
          </a:p>
        </p:txBody>
      </p:sp>
    </p:spTree>
    <p:extLst>
      <p:ext uri="{BB962C8B-B14F-4D97-AF65-F5344CB8AC3E}">
        <p14:creationId xmlns:p14="http://schemas.microsoft.com/office/powerpoint/2010/main" val="3956313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2"/>
          <p:cNvGrpSpPr>
            <a:grpSpLocks/>
          </p:cNvGrpSpPr>
          <p:nvPr/>
        </p:nvGrpSpPr>
        <p:grpSpPr bwMode="auto">
          <a:xfrm>
            <a:off x="5780618" y="1169989"/>
            <a:ext cx="6419849" cy="4994275"/>
            <a:chOff x="4334933" y="1169931"/>
            <a:chExt cx="4814835" cy="4993802"/>
          </a:xfrm>
        </p:grpSpPr>
        <p:cxnSp>
          <p:nvCxnSpPr>
            <p:cNvPr id="5" name="Straight Connector 4"/>
            <p:cNvCxnSpPr/>
            <p:nvPr/>
          </p:nvCxnSpPr>
          <p:spPr>
            <a:xfrm flipH="1">
              <a:off x="6009727" y="1169931"/>
              <a:ext cx="3133691" cy="313501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4334933" y="1349301"/>
              <a:ext cx="4814835" cy="48144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225510" y="1469940"/>
              <a:ext cx="3911558" cy="391123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304885" y="1308030"/>
              <a:ext cx="3838534" cy="38397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5706518" y="1769949"/>
              <a:ext cx="3430550" cy="343026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11201" y="533401"/>
            <a:ext cx="8206284" cy="3124201"/>
          </a:xfrm>
        </p:spPr>
        <p:txBody>
          <a:bodyPr anchor="b"/>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711200" y="3843868"/>
            <a:ext cx="6605667"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3"/>
          <p:cNvSpPr>
            <a:spLocks noGrp="1"/>
          </p:cNvSpPr>
          <p:nvPr>
            <p:ph type="dt" sz="half" idx="10"/>
          </p:nvPr>
        </p:nvSpPr>
        <p:spPr/>
        <p:txBody>
          <a:bodyPr/>
          <a:lstStyle>
            <a:lvl1pPr>
              <a:defRPr/>
            </a:lvl1pPr>
          </a:lstStyle>
          <a:p>
            <a:pPr>
              <a:defRPr/>
            </a:pPr>
            <a:endParaRPr lang="en-US"/>
          </a:p>
        </p:txBody>
      </p:sp>
      <p:sp>
        <p:nvSpPr>
          <p:cNvPr id="11" name="Footer Placeholder 4"/>
          <p:cNvSpPr>
            <a:spLocks noGrp="1"/>
          </p:cNvSpPr>
          <p:nvPr>
            <p:ph type="ftr" sz="quarter" idx="11"/>
          </p:nvPr>
        </p:nvSpPr>
        <p:spPr/>
        <p:txBody>
          <a:bodyPr/>
          <a:lstStyle>
            <a:lvl1pPr>
              <a:defRPr/>
            </a:lvl1pPr>
          </a:lstStyle>
          <a:p>
            <a:pPr>
              <a:defRPr/>
            </a:pPr>
            <a:endParaRPr lang="en-US"/>
          </a:p>
        </p:txBody>
      </p:sp>
      <p:sp>
        <p:nvSpPr>
          <p:cNvPr id="12" name="Slide Number Placeholder 5"/>
          <p:cNvSpPr>
            <a:spLocks noGrp="1"/>
          </p:cNvSpPr>
          <p:nvPr>
            <p:ph type="sldNum" sz="quarter" idx="12"/>
          </p:nvPr>
        </p:nvSpPr>
        <p:spPr/>
        <p:txBody>
          <a:bodyPr/>
          <a:lstStyle>
            <a:lvl1pPr>
              <a:defRPr/>
            </a:lvl1pPr>
          </a:lstStyle>
          <a:p>
            <a:pPr>
              <a:defRPr/>
            </a:pPr>
            <a:fld id="{FCEAEE22-8ECF-49F8-A2F3-B9B4FD7A0465}" type="slidenum">
              <a:rPr lang="en-US" altLang="en-US"/>
              <a:pPr>
                <a:defRPr/>
              </a:pPr>
              <a:t>‹#›</a:t>
            </a:fld>
            <a:endParaRPr lang="en-US" altLang="en-US"/>
          </a:p>
        </p:txBody>
      </p:sp>
    </p:spTree>
    <p:extLst>
      <p:ext uri="{BB962C8B-B14F-4D97-AF65-F5344CB8AC3E}">
        <p14:creationId xmlns:p14="http://schemas.microsoft.com/office/powerpoint/2010/main" val="1819945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0C88FD0-BAEF-4CEF-81A3-872752376320}" type="slidenum">
              <a:rPr lang="en-US" altLang="en-US"/>
              <a:pPr>
                <a:defRPr/>
              </a:pPr>
              <a:t>‹#›</a:t>
            </a:fld>
            <a:endParaRPr lang="en-US" altLang="en-US"/>
          </a:p>
        </p:txBody>
      </p:sp>
    </p:spTree>
    <p:extLst>
      <p:ext uri="{BB962C8B-B14F-4D97-AF65-F5344CB8AC3E}">
        <p14:creationId xmlns:p14="http://schemas.microsoft.com/office/powerpoint/2010/main" val="2364619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1200" y="1981200"/>
            <a:ext cx="8536624" cy="2319867"/>
          </a:xfrm>
        </p:spPr>
        <p:txBody>
          <a:bodyPr anchor="b"/>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1" y="4487334"/>
            <a:ext cx="8536623"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B12ED39-05E0-4560-A1D0-98977BFED443}" type="slidenum">
              <a:rPr lang="en-US" altLang="en-US"/>
              <a:pPr>
                <a:defRPr/>
              </a:pPr>
              <a:t>‹#›</a:t>
            </a:fld>
            <a:endParaRPr lang="en-US" altLang="en-US"/>
          </a:p>
        </p:txBody>
      </p:sp>
    </p:spTree>
    <p:extLst>
      <p:ext uri="{BB962C8B-B14F-4D97-AF65-F5344CB8AC3E}">
        <p14:creationId xmlns:p14="http://schemas.microsoft.com/office/powerpoint/2010/main" val="3274428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711201" y="533401"/>
            <a:ext cx="5266623" cy="37676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6216483" y="533400"/>
            <a:ext cx="5264317" cy="37592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6511B8FA-17E6-40DE-8D68-7EAD73AB3029}" type="slidenum">
              <a:rPr lang="en-US" altLang="en-US"/>
              <a:pPr>
                <a:defRPr/>
              </a:pPr>
              <a:t>‹#›</a:t>
            </a:fld>
            <a:endParaRPr lang="en-US" altLang="en-US"/>
          </a:p>
        </p:txBody>
      </p:sp>
    </p:spTree>
    <p:extLst>
      <p:ext uri="{BB962C8B-B14F-4D97-AF65-F5344CB8AC3E}">
        <p14:creationId xmlns:p14="http://schemas.microsoft.com/office/powerpoint/2010/main" val="2033440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016002" y="533400"/>
            <a:ext cx="4955821"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11199" y="1143001"/>
            <a:ext cx="5260623"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73355" y="566738"/>
            <a:ext cx="5018735"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6483" y="1143000"/>
            <a:ext cx="5275607"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F84421C-00E8-4AB7-9CE5-6C1AA6686BD5}" type="slidenum">
              <a:rPr lang="en-US" altLang="en-US"/>
              <a:pPr>
                <a:defRPr/>
              </a:pPr>
              <a:t>‹#›</a:t>
            </a:fld>
            <a:endParaRPr lang="en-US" altLang="en-US"/>
          </a:p>
        </p:txBody>
      </p:sp>
    </p:spTree>
    <p:extLst>
      <p:ext uri="{BB962C8B-B14F-4D97-AF65-F5344CB8AC3E}">
        <p14:creationId xmlns:p14="http://schemas.microsoft.com/office/powerpoint/2010/main" val="3984849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A1A1823F-09E1-42A5-B4F2-6E940781CAF3}" type="slidenum">
              <a:rPr lang="en-US" altLang="en-US"/>
              <a:pPr>
                <a:defRPr/>
              </a:pPr>
              <a:t>‹#›</a:t>
            </a:fld>
            <a:endParaRPr lang="en-US" altLang="en-US"/>
          </a:p>
        </p:txBody>
      </p:sp>
    </p:spTree>
    <p:extLst>
      <p:ext uri="{BB962C8B-B14F-4D97-AF65-F5344CB8AC3E}">
        <p14:creationId xmlns:p14="http://schemas.microsoft.com/office/powerpoint/2010/main" val="2021072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147E34F-5126-45FA-8B60-B996AC4A57DB}" type="slidenum">
              <a:rPr lang="en-US" altLang="en-US"/>
              <a:pPr>
                <a:defRPr/>
              </a:pPr>
              <a:t>‹#›</a:t>
            </a:fld>
            <a:endParaRPr lang="en-US" altLang="en-US"/>
          </a:p>
        </p:txBody>
      </p:sp>
    </p:spTree>
    <p:extLst>
      <p:ext uri="{BB962C8B-B14F-4D97-AF65-F5344CB8AC3E}">
        <p14:creationId xmlns:p14="http://schemas.microsoft.com/office/powerpoint/2010/main" val="58589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24889" y="533400"/>
            <a:ext cx="4267200" cy="1524000"/>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711199" y="533400"/>
            <a:ext cx="5918340" cy="54864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24889" y="2209803"/>
            <a:ext cx="4267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C9C3D96-16D1-46AA-BF78-002910A8C4F3}" type="slidenum">
              <a:rPr lang="en-US" altLang="en-US"/>
              <a:pPr>
                <a:defRPr/>
              </a:pPr>
              <a:t>‹#›</a:t>
            </a:fld>
            <a:endParaRPr lang="en-US" altLang="en-US"/>
          </a:p>
        </p:txBody>
      </p:sp>
    </p:spTree>
    <p:extLst>
      <p:ext uri="{BB962C8B-B14F-4D97-AF65-F5344CB8AC3E}">
        <p14:creationId xmlns:p14="http://schemas.microsoft.com/office/powerpoint/2010/main" val="4144827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94400" y="1447800"/>
            <a:ext cx="4751011" cy="1143000"/>
          </a:xfrm>
        </p:spPr>
        <p:txBody>
          <a:bodyPr anchor="b"/>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1016000" y="914400"/>
            <a:ext cx="4374632"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5994704" y="2743200"/>
            <a:ext cx="4752297"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49F0F4AC-73E8-4EB6-A46F-E9D14938CA28}" type="slidenum">
              <a:rPr lang="en-US" altLang="en-US"/>
              <a:pPr>
                <a:defRPr/>
              </a:pPr>
              <a:t>‹#›</a:t>
            </a:fld>
            <a:endParaRPr lang="en-US" altLang="en-US"/>
          </a:p>
        </p:txBody>
      </p:sp>
    </p:spTree>
    <p:extLst>
      <p:ext uri="{BB962C8B-B14F-4D97-AF65-F5344CB8AC3E}">
        <p14:creationId xmlns:p14="http://schemas.microsoft.com/office/powerpoint/2010/main" val="3154480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711200" y="533400"/>
            <a:ext cx="107696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9" name="Text Placeholder 9"/>
          <p:cNvSpPr>
            <a:spLocks noGrp="1"/>
          </p:cNvSpPr>
          <p:nvPr>
            <p:ph type="body" sz="quarter" idx="14"/>
          </p:nvPr>
        </p:nvSpPr>
        <p:spPr>
          <a:xfrm>
            <a:off x="1016003" y="3843867"/>
            <a:ext cx="9708443"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5" name="Date Placeholder 3"/>
          <p:cNvSpPr>
            <a:spLocks noGrp="1"/>
          </p:cNvSpPr>
          <p:nvPr>
            <p:ph type="dt" sz="half" idx="15"/>
          </p:nvPr>
        </p:nvSpPr>
        <p:spPr/>
        <p:txBody>
          <a:bodyPr/>
          <a:lstStyle>
            <a:lvl1pPr>
              <a:defRPr/>
            </a:lvl1pPr>
          </a:lstStyle>
          <a:p>
            <a:pPr>
              <a:defRPr/>
            </a:pPr>
            <a:endParaRPr lang="en-US"/>
          </a:p>
        </p:txBody>
      </p:sp>
      <p:sp>
        <p:nvSpPr>
          <p:cNvPr id="7" name="Footer Placeholder 4"/>
          <p:cNvSpPr>
            <a:spLocks noGrp="1"/>
          </p:cNvSpPr>
          <p:nvPr>
            <p:ph type="ftr" sz="quarter" idx="16"/>
          </p:nvPr>
        </p:nvSpPr>
        <p:spPr/>
        <p:txBody>
          <a:bodyPr/>
          <a:lstStyle>
            <a:lvl1pPr>
              <a:defRPr/>
            </a:lvl1pPr>
          </a:lstStyle>
          <a:p>
            <a:pPr>
              <a:defRPr/>
            </a:pPr>
            <a:endParaRPr lang="en-US"/>
          </a:p>
        </p:txBody>
      </p:sp>
      <p:sp>
        <p:nvSpPr>
          <p:cNvPr id="8" name="Slide Number Placeholder 5"/>
          <p:cNvSpPr>
            <a:spLocks noGrp="1"/>
          </p:cNvSpPr>
          <p:nvPr>
            <p:ph type="sldNum" sz="quarter" idx="17"/>
          </p:nvPr>
        </p:nvSpPr>
        <p:spPr/>
        <p:txBody>
          <a:bodyPr/>
          <a:lstStyle>
            <a:lvl1pPr>
              <a:defRPr/>
            </a:lvl1pPr>
          </a:lstStyle>
          <a:p>
            <a:pPr>
              <a:defRPr/>
            </a:pPr>
            <a:fld id="{B0ADBE11-E7F7-4FF9-8956-B708FA18389D}" type="slidenum">
              <a:rPr lang="en-US" altLang="en-US"/>
              <a:pPr>
                <a:defRPr/>
              </a:pPr>
              <a:t>‹#›</a:t>
            </a:fld>
            <a:endParaRPr lang="en-US" altLang="en-US"/>
          </a:p>
        </p:txBody>
      </p:sp>
    </p:spTree>
    <p:extLst>
      <p:ext uri="{BB962C8B-B14F-4D97-AF65-F5344CB8AC3E}">
        <p14:creationId xmlns:p14="http://schemas.microsoft.com/office/powerpoint/2010/main" val="333920994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769600" cy="2895600"/>
          </a:xfrm>
        </p:spPr>
        <p:txBody>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4114800"/>
            <a:ext cx="8511403" cy="1905000"/>
          </a:xfrm>
        </p:spPr>
        <p:txBody>
          <a:bodyP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3D3DECC-920A-4531-B767-16C1862519DA}" type="slidenum">
              <a:rPr lang="en-US" altLang="en-US"/>
              <a:pPr>
                <a:defRPr/>
              </a:pPr>
              <a:t>‹#›</a:t>
            </a:fld>
            <a:endParaRPr lang="en-US" altLang="en-US"/>
          </a:p>
        </p:txBody>
      </p:sp>
    </p:spTree>
    <p:extLst>
      <p:ext uri="{BB962C8B-B14F-4D97-AF65-F5344CB8AC3E}">
        <p14:creationId xmlns:p14="http://schemas.microsoft.com/office/powerpoint/2010/main" val="392676775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1" y="533400"/>
            <a:ext cx="9146383"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22401" y="3429000"/>
            <a:ext cx="8536623" cy="4826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711201" y="4301070"/>
            <a:ext cx="8509815" cy="1718730"/>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7A12DEC4-1CB5-469C-9B79-E6B51D22F651}" type="slidenum">
              <a:rPr lang="en-US" altLang="en-US"/>
              <a:pPr>
                <a:defRPr/>
              </a:pPr>
              <a:t>‹#›</a:t>
            </a:fld>
            <a:endParaRPr lang="en-US" altLang="en-US"/>
          </a:p>
        </p:txBody>
      </p:sp>
    </p:spTree>
    <p:extLst>
      <p:ext uri="{BB962C8B-B14F-4D97-AF65-F5344CB8AC3E}">
        <p14:creationId xmlns:p14="http://schemas.microsoft.com/office/powerpoint/2010/main" val="146867829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1201" y="3429000"/>
            <a:ext cx="8509815" cy="1697400"/>
          </a:xfrm>
        </p:spPr>
        <p:txBody>
          <a:bodyPr anchor="b"/>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5132981"/>
            <a:ext cx="8511403"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2A8FF99-391C-4543-AB0C-475E71EB3562}" type="slidenum">
              <a:rPr lang="en-US" altLang="en-US"/>
              <a:pPr>
                <a:defRPr/>
              </a:pPr>
              <a:t>‹#›</a:t>
            </a:fld>
            <a:endParaRPr lang="en-US" altLang="en-US"/>
          </a:p>
        </p:txBody>
      </p:sp>
    </p:spTree>
    <p:extLst>
      <p:ext uri="{BB962C8B-B14F-4D97-AF65-F5344CB8AC3E}">
        <p14:creationId xmlns:p14="http://schemas.microsoft.com/office/powerpoint/2010/main" val="225483952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2" y="533400"/>
            <a:ext cx="9146381"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711201" y="3886200"/>
            <a:ext cx="8509815" cy="1049866"/>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953000"/>
            <a:ext cx="8509813"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D2D8C33C-BB64-4229-87C0-2BE9848611ED}" type="slidenum">
              <a:rPr lang="en-US" altLang="en-US"/>
              <a:pPr>
                <a:defRPr/>
              </a:pPr>
              <a:t>‹#›</a:t>
            </a:fld>
            <a:endParaRPr lang="en-US" altLang="en-US"/>
          </a:p>
        </p:txBody>
      </p:sp>
    </p:spTree>
    <p:extLst>
      <p:ext uri="{BB962C8B-B14F-4D97-AF65-F5344CB8AC3E}">
        <p14:creationId xmlns:p14="http://schemas.microsoft.com/office/powerpoint/2010/main" val="409060919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034211" cy="2895600"/>
          </a:xfrm>
        </p:spPr>
        <p:txBody>
          <a:bodyPr/>
          <a:lstStyle>
            <a:lvl1pPr>
              <a:defRPr lang="en-US" sz="2800" b="0" dirty="0"/>
            </a:lvl1pPr>
          </a:lstStyle>
          <a:p>
            <a:pPr lvl="0"/>
            <a:r>
              <a:rPr lang="en-US" smtClean="0"/>
              <a:t>Click to edit Master title style</a:t>
            </a:r>
            <a:endParaRPr lang="en-US" dirty="0"/>
          </a:p>
        </p:txBody>
      </p:sp>
      <p:sp>
        <p:nvSpPr>
          <p:cNvPr id="10" name="Text Placeholder 9"/>
          <p:cNvSpPr>
            <a:spLocks noGrp="1"/>
          </p:cNvSpPr>
          <p:nvPr>
            <p:ph type="body" sz="quarter" idx="13"/>
          </p:nvPr>
        </p:nvSpPr>
        <p:spPr>
          <a:xfrm>
            <a:off x="711201" y="3928534"/>
            <a:ext cx="8509815" cy="838200"/>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766736"/>
            <a:ext cx="8509813"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A830B3D1-7A28-43D5-BE6B-485548869816}" type="slidenum">
              <a:rPr lang="en-US" altLang="en-US"/>
              <a:pPr>
                <a:defRPr/>
              </a:pPr>
              <a:t>‹#›</a:t>
            </a:fld>
            <a:endParaRPr lang="en-US" altLang="en-US"/>
          </a:p>
        </p:txBody>
      </p:sp>
    </p:spTree>
    <p:extLst>
      <p:ext uri="{BB962C8B-B14F-4D97-AF65-F5344CB8AC3E}">
        <p14:creationId xmlns:p14="http://schemas.microsoft.com/office/powerpoint/2010/main" val="2104314366"/>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1" y="533401"/>
            <a:ext cx="8739823"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FA8B15B-2B6D-41F7-8673-10DAFCA06A1C}" type="slidenum">
              <a:rPr lang="en-US" altLang="en-US"/>
              <a:pPr>
                <a:defRPr/>
              </a:pPr>
              <a:t>‹#›</a:t>
            </a:fld>
            <a:endParaRPr lang="en-US" altLang="en-US"/>
          </a:p>
        </p:txBody>
      </p:sp>
    </p:spTree>
    <p:extLst>
      <p:ext uri="{BB962C8B-B14F-4D97-AF65-F5344CB8AC3E}">
        <p14:creationId xmlns:p14="http://schemas.microsoft.com/office/powerpoint/2010/main" val="1724007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55208" y="533400"/>
            <a:ext cx="2725592" cy="4419600"/>
          </a:xfrm>
        </p:spPr>
        <p:txBody>
          <a:bodyPr vert="eaVert"/>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0" y="533400"/>
            <a:ext cx="7800016"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A8839AF-FF3C-4ADF-A524-C292941CDB12}" type="slidenum">
              <a:rPr lang="en-US" altLang="en-US"/>
              <a:pPr>
                <a:defRPr/>
              </a:pPr>
              <a:t>‹#›</a:t>
            </a:fld>
            <a:endParaRPr lang="en-US" altLang="en-US"/>
          </a:p>
        </p:txBody>
      </p:sp>
    </p:spTree>
    <p:extLst>
      <p:ext uri="{BB962C8B-B14F-4D97-AF65-F5344CB8AC3E}">
        <p14:creationId xmlns:p14="http://schemas.microsoft.com/office/powerpoint/2010/main" val="37041152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1822861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38027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941875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32835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1509309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8950610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530019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6049098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4609684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741668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184046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266700"/>
            <a:ext cx="10363200" cy="1104900"/>
          </a:xfrm>
        </p:spPr>
        <p:txBody>
          <a:bodyPr/>
          <a:lstStyle/>
          <a:p>
            <a:r>
              <a:rPr lang="en-US" smtClean="0"/>
              <a:t>Click to edit Master title style</a:t>
            </a:r>
            <a:endParaRPr lang="en-AU"/>
          </a:p>
        </p:txBody>
      </p:sp>
      <p:sp>
        <p:nvSpPr>
          <p:cNvPr id="3" name="Text Placeholder 2"/>
          <p:cNvSpPr>
            <a:spLocks noGrp="1"/>
          </p:cNvSpPr>
          <p:nvPr>
            <p:ph type="body" sz="half" idx="1"/>
          </p:nvPr>
        </p:nvSpPr>
        <p:spPr>
          <a:xfrm>
            <a:off x="1320800" y="1676400"/>
            <a:ext cx="1030393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1320800" y="3810000"/>
            <a:ext cx="1030393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22228192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62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609600" y="6248400"/>
            <a:ext cx="2844800" cy="457200"/>
          </a:xfrm>
        </p:spPr>
        <p:txBody>
          <a:bodyPr/>
          <a:lstStyle>
            <a:lvl1pPr>
              <a:defRPr/>
            </a:lvl1pPr>
          </a:lstStyle>
          <a:p>
            <a:fld id="{A5726E82-36AA-4937-A41D-84B8F144AAA7}" type="datetime1">
              <a:rPr lang="en-AU"/>
              <a:pPr/>
              <a:t>27/10/2020</a:t>
            </a:fld>
            <a:endParaRPr lang="en-IN"/>
          </a:p>
        </p:txBody>
      </p:sp>
      <p:sp>
        <p:nvSpPr>
          <p:cNvPr id="4" name="Footer Placeholder 3"/>
          <p:cNvSpPr>
            <a:spLocks noGrp="1"/>
          </p:cNvSpPr>
          <p:nvPr>
            <p:ph type="ftr" sz="quarter" idx="11"/>
          </p:nvPr>
        </p:nvSpPr>
        <p:spPr>
          <a:xfrm>
            <a:off x="4165600" y="6248400"/>
            <a:ext cx="3860800" cy="457200"/>
          </a:xfrm>
        </p:spPr>
        <p:txBody>
          <a:bodyPr/>
          <a:lstStyle>
            <a:lvl1pPr>
              <a:defRPr/>
            </a:lvl1pPr>
          </a:lstStyle>
          <a:p>
            <a:endParaRPr lang="en-IN"/>
          </a:p>
        </p:txBody>
      </p:sp>
      <p:sp>
        <p:nvSpPr>
          <p:cNvPr id="5" name="Slide Number Placeholder 4"/>
          <p:cNvSpPr>
            <a:spLocks noGrp="1"/>
          </p:cNvSpPr>
          <p:nvPr>
            <p:ph type="sldNum" sz="quarter" idx="12"/>
          </p:nvPr>
        </p:nvSpPr>
        <p:spPr>
          <a:xfrm>
            <a:off x="8737600" y="6248400"/>
            <a:ext cx="2844800" cy="457200"/>
          </a:xfrm>
        </p:spPr>
        <p:txBody>
          <a:bodyPr/>
          <a:lstStyle>
            <a:lvl1pPr>
              <a:defRPr/>
            </a:lvl1pPr>
          </a:lstStyle>
          <a:p>
            <a:fld id="{EE97ED39-4938-4365-9855-7D812065A52C}" type="slidenum">
              <a:rPr lang="en-IN"/>
              <a:pPr/>
              <a:t>‹#›</a:t>
            </a:fld>
            <a:endParaRPr lang="en-IN"/>
          </a:p>
        </p:txBody>
      </p:sp>
    </p:spTree>
    <p:extLst>
      <p:ext uri="{BB962C8B-B14F-4D97-AF65-F5344CB8AC3E}">
        <p14:creationId xmlns:p14="http://schemas.microsoft.com/office/powerpoint/2010/main" val="7176218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2"/>
          <p:cNvGrpSpPr>
            <a:grpSpLocks/>
          </p:cNvGrpSpPr>
          <p:nvPr/>
        </p:nvGrpSpPr>
        <p:grpSpPr bwMode="auto">
          <a:xfrm>
            <a:off x="5780618" y="1169989"/>
            <a:ext cx="6419849" cy="4994275"/>
            <a:chOff x="4334933" y="1169931"/>
            <a:chExt cx="4814835" cy="4993802"/>
          </a:xfrm>
        </p:grpSpPr>
        <p:cxnSp>
          <p:nvCxnSpPr>
            <p:cNvPr id="5" name="Straight Connector 4"/>
            <p:cNvCxnSpPr/>
            <p:nvPr/>
          </p:nvCxnSpPr>
          <p:spPr>
            <a:xfrm flipH="1">
              <a:off x="6009727" y="1169931"/>
              <a:ext cx="3133691" cy="313501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4334933" y="1349301"/>
              <a:ext cx="4814835" cy="48144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225510" y="1469940"/>
              <a:ext cx="3911558" cy="391123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304885" y="1308030"/>
              <a:ext cx="3838534" cy="38397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5706518" y="1769949"/>
              <a:ext cx="3430550" cy="343026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11201" y="533401"/>
            <a:ext cx="8206284" cy="3124201"/>
          </a:xfrm>
        </p:spPr>
        <p:txBody>
          <a:bodyPr anchor="b"/>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711200" y="3843868"/>
            <a:ext cx="6605667"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3"/>
          <p:cNvSpPr>
            <a:spLocks noGrp="1"/>
          </p:cNvSpPr>
          <p:nvPr>
            <p:ph type="dt" sz="half" idx="10"/>
          </p:nvPr>
        </p:nvSpPr>
        <p:spPr/>
        <p:txBody>
          <a:bodyPr/>
          <a:lstStyle>
            <a:lvl1pPr>
              <a:defRPr/>
            </a:lvl1pPr>
          </a:lstStyle>
          <a:p>
            <a:pPr>
              <a:defRPr/>
            </a:pPr>
            <a:endParaRPr lang="en-US"/>
          </a:p>
        </p:txBody>
      </p:sp>
      <p:sp>
        <p:nvSpPr>
          <p:cNvPr id="11" name="Footer Placeholder 4"/>
          <p:cNvSpPr>
            <a:spLocks noGrp="1"/>
          </p:cNvSpPr>
          <p:nvPr>
            <p:ph type="ftr" sz="quarter" idx="11"/>
          </p:nvPr>
        </p:nvSpPr>
        <p:spPr/>
        <p:txBody>
          <a:bodyPr/>
          <a:lstStyle>
            <a:lvl1pPr>
              <a:defRPr/>
            </a:lvl1pPr>
          </a:lstStyle>
          <a:p>
            <a:pPr>
              <a:defRPr/>
            </a:pPr>
            <a:endParaRPr lang="en-US"/>
          </a:p>
        </p:txBody>
      </p:sp>
      <p:sp>
        <p:nvSpPr>
          <p:cNvPr id="12" name="Slide Number Placeholder 5"/>
          <p:cNvSpPr>
            <a:spLocks noGrp="1"/>
          </p:cNvSpPr>
          <p:nvPr>
            <p:ph type="sldNum" sz="quarter" idx="12"/>
          </p:nvPr>
        </p:nvSpPr>
        <p:spPr/>
        <p:txBody>
          <a:bodyPr/>
          <a:lstStyle>
            <a:lvl1pPr>
              <a:defRPr/>
            </a:lvl1pPr>
          </a:lstStyle>
          <a:p>
            <a:pPr>
              <a:defRPr/>
            </a:pPr>
            <a:fld id="{6FFC8993-6262-4CF5-88A0-B60051B08869}" type="slidenum">
              <a:rPr lang="en-US" altLang="en-US"/>
              <a:pPr>
                <a:defRPr/>
              </a:pPr>
              <a:t>‹#›</a:t>
            </a:fld>
            <a:endParaRPr lang="en-US" altLang="en-US"/>
          </a:p>
        </p:txBody>
      </p:sp>
    </p:spTree>
    <p:extLst>
      <p:ext uri="{BB962C8B-B14F-4D97-AF65-F5344CB8AC3E}">
        <p14:creationId xmlns:p14="http://schemas.microsoft.com/office/powerpoint/2010/main" val="42532749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FBB57E9-5DAB-4FDB-AC5D-3D48B19817C3}" type="slidenum">
              <a:rPr lang="en-US" altLang="en-US"/>
              <a:pPr>
                <a:defRPr/>
              </a:pPr>
              <a:t>‹#›</a:t>
            </a:fld>
            <a:endParaRPr lang="en-US" altLang="en-US"/>
          </a:p>
        </p:txBody>
      </p:sp>
    </p:spTree>
    <p:extLst>
      <p:ext uri="{BB962C8B-B14F-4D97-AF65-F5344CB8AC3E}">
        <p14:creationId xmlns:p14="http://schemas.microsoft.com/office/powerpoint/2010/main" val="28855097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1200" y="1981200"/>
            <a:ext cx="8536624" cy="2319867"/>
          </a:xfrm>
        </p:spPr>
        <p:txBody>
          <a:bodyPr anchor="b"/>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1" y="4487334"/>
            <a:ext cx="8536623"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14B5D60-D6F2-4F01-A07A-3F1AE6D1C3D0}" type="slidenum">
              <a:rPr lang="en-US" altLang="en-US"/>
              <a:pPr>
                <a:defRPr/>
              </a:pPr>
              <a:t>‹#›</a:t>
            </a:fld>
            <a:endParaRPr lang="en-US" altLang="en-US"/>
          </a:p>
        </p:txBody>
      </p:sp>
    </p:spTree>
    <p:extLst>
      <p:ext uri="{BB962C8B-B14F-4D97-AF65-F5344CB8AC3E}">
        <p14:creationId xmlns:p14="http://schemas.microsoft.com/office/powerpoint/2010/main" val="34851594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711201" y="533401"/>
            <a:ext cx="5266623" cy="37676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6216483" y="533400"/>
            <a:ext cx="5264317" cy="37592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CC0D88EC-4F25-4456-A197-9523963A6AB5}" type="slidenum">
              <a:rPr lang="en-US" altLang="en-US"/>
              <a:pPr>
                <a:defRPr/>
              </a:pPr>
              <a:t>‹#›</a:t>
            </a:fld>
            <a:endParaRPr lang="en-US" altLang="en-US"/>
          </a:p>
        </p:txBody>
      </p:sp>
    </p:spTree>
    <p:extLst>
      <p:ext uri="{BB962C8B-B14F-4D97-AF65-F5344CB8AC3E}">
        <p14:creationId xmlns:p14="http://schemas.microsoft.com/office/powerpoint/2010/main" val="6125345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016002" y="533400"/>
            <a:ext cx="4955821"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11199" y="1143001"/>
            <a:ext cx="5260623"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73355" y="566738"/>
            <a:ext cx="5018735"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6483" y="1143000"/>
            <a:ext cx="5275607"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A9F2F3A8-7956-4DC7-AD9D-1C38DEE95A2F}" type="slidenum">
              <a:rPr lang="en-US" altLang="en-US"/>
              <a:pPr>
                <a:defRPr/>
              </a:pPr>
              <a:t>‹#›</a:t>
            </a:fld>
            <a:endParaRPr lang="en-US" altLang="en-US"/>
          </a:p>
        </p:txBody>
      </p:sp>
    </p:spTree>
    <p:extLst>
      <p:ext uri="{BB962C8B-B14F-4D97-AF65-F5344CB8AC3E}">
        <p14:creationId xmlns:p14="http://schemas.microsoft.com/office/powerpoint/2010/main" val="2341415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F60ED1FD-BAF5-4EF5-87AD-14EA5C292C2B}" type="slidenum">
              <a:rPr lang="en-US" altLang="en-US"/>
              <a:pPr>
                <a:defRPr/>
              </a:pPr>
              <a:t>‹#›</a:t>
            </a:fld>
            <a:endParaRPr lang="en-US" altLang="en-US"/>
          </a:p>
        </p:txBody>
      </p:sp>
    </p:spTree>
    <p:extLst>
      <p:ext uri="{BB962C8B-B14F-4D97-AF65-F5344CB8AC3E}">
        <p14:creationId xmlns:p14="http://schemas.microsoft.com/office/powerpoint/2010/main" val="10699034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C4865449-02BF-4AA4-AFFC-EF9CCD2D0EC2}" type="slidenum">
              <a:rPr lang="en-US" altLang="en-US"/>
              <a:pPr>
                <a:defRPr/>
              </a:pPr>
              <a:t>‹#›</a:t>
            </a:fld>
            <a:endParaRPr lang="en-US" altLang="en-US"/>
          </a:p>
        </p:txBody>
      </p:sp>
    </p:spTree>
    <p:extLst>
      <p:ext uri="{BB962C8B-B14F-4D97-AF65-F5344CB8AC3E}">
        <p14:creationId xmlns:p14="http://schemas.microsoft.com/office/powerpoint/2010/main" val="30671557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24889" y="533400"/>
            <a:ext cx="4267200" cy="1524000"/>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711199" y="533400"/>
            <a:ext cx="5918340" cy="54864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24889" y="2209803"/>
            <a:ext cx="4267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0403DDB-DEC4-465A-BB8D-5FF1C385FEA2}" type="slidenum">
              <a:rPr lang="en-US" altLang="en-US"/>
              <a:pPr>
                <a:defRPr/>
              </a:pPr>
              <a:t>‹#›</a:t>
            </a:fld>
            <a:endParaRPr lang="en-US" altLang="en-US"/>
          </a:p>
        </p:txBody>
      </p:sp>
    </p:spTree>
    <p:extLst>
      <p:ext uri="{BB962C8B-B14F-4D97-AF65-F5344CB8AC3E}">
        <p14:creationId xmlns:p14="http://schemas.microsoft.com/office/powerpoint/2010/main" val="7304826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94400" y="1447800"/>
            <a:ext cx="4751011" cy="1143000"/>
          </a:xfrm>
        </p:spPr>
        <p:txBody>
          <a:bodyPr anchor="b"/>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1016000" y="914400"/>
            <a:ext cx="4374632"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5994704" y="2743200"/>
            <a:ext cx="4752297"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64ADCEC5-C13D-4373-9068-E3302E49BC34}" type="slidenum">
              <a:rPr lang="en-US" altLang="en-US"/>
              <a:pPr>
                <a:defRPr/>
              </a:pPr>
              <a:t>‹#›</a:t>
            </a:fld>
            <a:endParaRPr lang="en-US" altLang="en-US"/>
          </a:p>
        </p:txBody>
      </p:sp>
    </p:spTree>
    <p:extLst>
      <p:ext uri="{BB962C8B-B14F-4D97-AF65-F5344CB8AC3E}">
        <p14:creationId xmlns:p14="http://schemas.microsoft.com/office/powerpoint/2010/main" val="30743940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711200" y="533400"/>
            <a:ext cx="107696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9" name="Text Placeholder 9"/>
          <p:cNvSpPr>
            <a:spLocks noGrp="1"/>
          </p:cNvSpPr>
          <p:nvPr>
            <p:ph type="body" sz="quarter" idx="14"/>
          </p:nvPr>
        </p:nvSpPr>
        <p:spPr>
          <a:xfrm>
            <a:off x="1016003" y="3843867"/>
            <a:ext cx="9708443"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5" name="Date Placeholder 3"/>
          <p:cNvSpPr>
            <a:spLocks noGrp="1"/>
          </p:cNvSpPr>
          <p:nvPr>
            <p:ph type="dt" sz="half" idx="15"/>
          </p:nvPr>
        </p:nvSpPr>
        <p:spPr/>
        <p:txBody>
          <a:bodyPr/>
          <a:lstStyle>
            <a:lvl1pPr>
              <a:defRPr/>
            </a:lvl1pPr>
          </a:lstStyle>
          <a:p>
            <a:pPr>
              <a:defRPr/>
            </a:pPr>
            <a:endParaRPr lang="en-US"/>
          </a:p>
        </p:txBody>
      </p:sp>
      <p:sp>
        <p:nvSpPr>
          <p:cNvPr id="7" name="Footer Placeholder 4"/>
          <p:cNvSpPr>
            <a:spLocks noGrp="1"/>
          </p:cNvSpPr>
          <p:nvPr>
            <p:ph type="ftr" sz="quarter" idx="16"/>
          </p:nvPr>
        </p:nvSpPr>
        <p:spPr/>
        <p:txBody>
          <a:bodyPr/>
          <a:lstStyle>
            <a:lvl1pPr>
              <a:defRPr/>
            </a:lvl1pPr>
          </a:lstStyle>
          <a:p>
            <a:pPr>
              <a:defRPr/>
            </a:pPr>
            <a:endParaRPr lang="en-US"/>
          </a:p>
        </p:txBody>
      </p:sp>
      <p:sp>
        <p:nvSpPr>
          <p:cNvPr id="8" name="Slide Number Placeholder 5"/>
          <p:cNvSpPr>
            <a:spLocks noGrp="1"/>
          </p:cNvSpPr>
          <p:nvPr>
            <p:ph type="sldNum" sz="quarter" idx="17"/>
          </p:nvPr>
        </p:nvSpPr>
        <p:spPr/>
        <p:txBody>
          <a:bodyPr/>
          <a:lstStyle>
            <a:lvl1pPr>
              <a:defRPr/>
            </a:lvl1pPr>
          </a:lstStyle>
          <a:p>
            <a:pPr>
              <a:defRPr/>
            </a:pPr>
            <a:fld id="{E64FEBBB-F5C6-4411-B87B-75FB093A5614}" type="slidenum">
              <a:rPr lang="en-US" altLang="en-US"/>
              <a:pPr>
                <a:defRPr/>
              </a:pPr>
              <a:t>‹#›</a:t>
            </a:fld>
            <a:endParaRPr lang="en-US" altLang="en-US"/>
          </a:p>
        </p:txBody>
      </p:sp>
    </p:spTree>
    <p:extLst>
      <p:ext uri="{BB962C8B-B14F-4D97-AF65-F5344CB8AC3E}">
        <p14:creationId xmlns:p14="http://schemas.microsoft.com/office/powerpoint/2010/main" val="160525217"/>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769600" cy="2895600"/>
          </a:xfrm>
        </p:spPr>
        <p:txBody>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4114800"/>
            <a:ext cx="8511403" cy="1905000"/>
          </a:xfrm>
        </p:spPr>
        <p:txBody>
          <a:bodyP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56528C2-5674-4CCC-86BD-5159C4749811}" type="slidenum">
              <a:rPr lang="en-US" altLang="en-US"/>
              <a:pPr>
                <a:defRPr/>
              </a:pPr>
              <a:t>‹#›</a:t>
            </a:fld>
            <a:endParaRPr lang="en-US" altLang="en-US"/>
          </a:p>
        </p:txBody>
      </p:sp>
    </p:spTree>
    <p:extLst>
      <p:ext uri="{BB962C8B-B14F-4D97-AF65-F5344CB8AC3E}">
        <p14:creationId xmlns:p14="http://schemas.microsoft.com/office/powerpoint/2010/main" val="1665671816"/>
      </p:ext>
    </p:extLst>
  </p:cSld>
  <p:clrMapOvr>
    <a:masterClrMapping/>
  </p:clrMapOvr>
  <p:hf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1" y="533400"/>
            <a:ext cx="9146383"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22401" y="3429000"/>
            <a:ext cx="8536623" cy="4826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711201" y="4301070"/>
            <a:ext cx="8509815" cy="1718730"/>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FB4ECA3A-B70F-41C3-ACB3-1C995F35FD5E}" type="slidenum">
              <a:rPr lang="en-US" altLang="en-US"/>
              <a:pPr>
                <a:defRPr/>
              </a:pPr>
              <a:t>‹#›</a:t>
            </a:fld>
            <a:endParaRPr lang="en-US" altLang="en-US"/>
          </a:p>
        </p:txBody>
      </p:sp>
    </p:spTree>
    <p:extLst>
      <p:ext uri="{BB962C8B-B14F-4D97-AF65-F5344CB8AC3E}">
        <p14:creationId xmlns:p14="http://schemas.microsoft.com/office/powerpoint/2010/main" val="2372846098"/>
      </p:ext>
    </p:extLst>
  </p:cSld>
  <p:clrMapOvr>
    <a:masterClrMapping/>
  </p:clrMapOvr>
  <p:hf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1201" y="3429000"/>
            <a:ext cx="8509815" cy="1697400"/>
          </a:xfrm>
        </p:spPr>
        <p:txBody>
          <a:bodyPr anchor="b"/>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5132981"/>
            <a:ext cx="8511403"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B0799CA-C29F-487C-98B6-9C511DC98807}" type="slidenum">
              <a:rPr lang="en-US" altLang="en-US"/>
              <a:pPr>
                <a:defRPr/>
              </a:pPr>
              <a:t>‹#›</a:t>
            </a:fld>
            <a:endParaRPr lang="en-US" altLang="en-US"/>
          </a:p>
        </p:txBody>
      </p:sp>
    </p:spTree>
    <p:extLst>
      <p:ext uri="{BB962C8B-B14F-4D97-AF65-F5344CB8AC3E}">
        <p14:creationId xmlns:p14="http://schemas.microsoft.com/office/powerpoint/2010/main" val="944813554"/>
      </p:ext>
    </p:extLst>
  </p:cSld>
  <p:clrMapOvr>
    <a:masterClrMapping/>
  </p:clrMapOvr>
  <p:hf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2" y="533400"/>
            <a:ext cx="9146381"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711201" y="3886200"/>
            <a:ext cx="8509815" cy="1049866"/>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953000"/>
            <a:ext cx="8509813"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E1A9C1CA-54D4-444C-8915-8328EBC9190F}" type="slidenum">
              <a:rPr lang="en-US" altLang="en-US"/>
              <a:pPr>
                <a:defRPr/>
              </a:pPr>
              <a:t>‹#›</a:t>
            </a:fld>
            <a:endParaRPr lang="en-US" altLang="en-US"/>
          </a:p>
        </p:txBody>
      </p:sp>
    </p:spTree>
    <p:extLst>
      <p:ext uri="{BB962C8B-B14F-4D97-AF65-F5344CB8AC3E}">
        <p14:creationId xmlns:p14="http://schemas.microsoft.com/office/powerpoint/2010/main" val="2678187820"/>
      </p:ext>
    </p:extLst>
  </p:cSld>
  <p:clrMapOvr>
    <a:masterClrMapping/>
  </p:clrMapOvr>
  <p:hf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034211" cy="2895600"/>
          </a:xfrm>
        </p:spPr>
        <p:txBody>
          <a:bodyPr/>
          <a:lstStyle>
            <a:lvl1pPr>
              <a:defRPr lang="en-US" sz="2800" b="0" dirty="0"/>
            </a:lvl1pPr>
          </a:lstStyle>
          <a:p>
            <a:pPr lvl="0"/>
            <a:r>
              <a:rPr lang="en-US" smtClean="0"/>
              <a:t>Click to edit Master title style</a:t>
            </a:r>
            <a:endParaRPr lang="en-US" dirty="0"/>
          </a:p>
        </p:txBody>
      </p:sp>
      <p:sp>
        <p:nvSpPr>
          <p:cNvPr id="10" name="Text Placeholder 9"/>
          <p:cNvSpPr>
            <a:spLocks noGrp="1"/>
          </p:cNvSpPr>
          <p:nvPr>
            <p:ph type="body" sz="quarter" idx="13"/>
          </p:nvPr>
        </p:nvSpPr>
        <p:spPr>
          <a:xfrm>
            <a:off x="711201" y="3928534"/>
            <a:ext cx="8509815" cy="838200"/>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766736"/>
            <a:ext cx="8509813"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B4CC0A9E-D588-495D-98D1-55D3599175E0}" type="slidenum">
              <a:rPr lang="en-US" altLang="en-US"/>
              <a:pPr>
                <a:defRPr/>
              </a:pPr>
              <a:t>‹#›</a:t>
            </a:fld>
            <a:endParaRPr lang="en-US" altLang="en-US"/>
          </a:p>
        </p:txBody>
      </p:sp>
    </p:spTree>
    <p:extLst>
      <p:ext uri="{BB962C8B-B14F-4D97-AF65-F5344CB8AC3E}">
        <p14:creationId xmlns:p14="http://schemas.microsoft.com/office/powerpoint/2010/main" val="3183957896"/>
      </p:ext>
    </p:extLst>
  </p:cSld>
  <p:clrMapOvr>
    <a:masterClrMapping/>
  </p:clrMapOvr>
  <p:hf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1" y="533401"/>
            <a:ext cx="8739823"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492006F-DBB1-47F3-AA37-F20CA9ACE448}" type="slidenum">
              <a:rPr lang="en-US" altLang="en-US"/>
              <a:pPr>
                <a:defRPr/>
              </a:pPr>
              <a:t>‹#›</a:t>
            </a:fld>
            <a:endParaRPr lang="en-US" altLang="en-US"/>
          </a:p>
        </p:txBody>
      </p:sp>
    </p:spTree>
    <p:extLst>
      <p:ext uri="{BB962C8B-B14F-4D97-AF65-F5344CB8AC3E}">
        <p14:creationId xmlns:p14="http://schemas.microsoft.com/office/powerpoint/2010/main" val="19146833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55208" y="533400"/>
            <a:ext cx="2725592" cy="4419600"/>
          </a:xfrm>
        </p:spPr>
        <p:txBody>
          <a:bodyPr vert="eaVert"/>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0" y="533400"/>
            <a:ext cx="7800016"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CD5E09E-0D85-4EDD-B96D-C5031D0B2AF4}" type="slidenum">
              <a:rPr lang="en-US" altLang="en-US"/>
              <a:pPr>
                <a:defRPr/>
              </a:pPr>
              <a:t>‹#›</a:t>
            </a:fld>
            <a:endParaRPr lang="en-US" altLang="en-US"/>
          </a:p>
        </p:txBody>
      </p:sp>
    </p:spTree>
    <p:extLst>
      <p:ext uri="{BB962C8B-B14F-4D97-AF65-F5344CB8AC3E}">
        <p14:creationId xmlns:p14="http://schemas.microsoft.com/office/powerpoint/2010/main" val="525805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theme" Target="../theme/theme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8894234" y="3894138"/>
            <a:ext cx="3293533" cy="2659062"/>
            <a:chOff x="6687077" y="3259666"/>
            <a:chExt cx="2981857" cy="3208867"/>
          </a:xfrm>
        </p:grpSpPr>
        <p:cxnSp>
          <p:nvCxnSpPr>
            <p:cNvPr id="8" name="Straight Connector 7"/>
            <p:cNvCxnSpPr/>
            <p:nvPr/>
          </p:nvCxnSpPr>
          <p:spPr>
            <a:xfrm flipH="1">
              <a:off x="8756746" y="3259666"/>
              <a:ext cx="912188" cy="91189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5724"/>
              <a:ext cx="2981857" cy="2982809"/>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1737" y="3581511"/>
              <a:ext cx="1897197" cy="1896584"/>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130" y="3433998"/>
              <a:ext cx="1740055" cy="1739494"/>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388" y="3985732"/>
              <a:ext cx="1264798" cy="126439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11200" y="4495800"/>
            <a:ext cx="873971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711200" y="533400"/>
            <a:ext cx="8739717" cy="3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9906000" y="6172201"/>
            <a:ext cx="1602317"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US"/>
          </a:p>
        </p:txBody>
      </p:sp>
      <p:sp>
        <p:nvSpPr>
          <p:cNvPr id="5" name="Footer Placeholder 4"/>
          <p:cNvSpPr>
            <a:spLocks noGrp="1"/>
          </p:cNvSpPr>
          <p:nvPr>
            <p:ph type="ftr" sz="quarter" idx="3"/>
          </p:nvPr>
        </p:nvSpPr>
        <p:spPr>
          <a:xfrm>
            <a:off x="711200" y="6172201"/>
            <a:ext cx="7749117"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10365317" y="5578476"/>
            <a:ext cx="1143000"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pPr>
              <a:defRPr/>
            </a:pPr>
            <a:fld id="{8017DED8-F79F-4967-AA87-B3061251D1F1}" type="slidenum">
              <a:rPr lang="en-US" altLang="en-US"/>
              <a:pPr>
                <a:defRPr/>
              </a:pPr>
              <a:t>‹#›</a:t>
            </a:fld>
            <a:endParaRPr lang="en-US" altLang="en-US"/>
          </a:p>
        </p:txBody>
      </p:sp>
    </p:spTree>
    <p:extLst>
      <p:ext uri="{BB962C8B-B14F-4D97-AF65-F5344CB8AC3E}">
        <p14:creationId xmlns:p14="http://schemas.microsoft.com/office/powerpoint/2010/main" val="17983452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0" fontAlgn="base" hangingPunct="0">
        <a:spcBef>
          <a:spcPct val="0"/>
        </a:spcBef>
        <a:spcAft>
          <a:spcPct val="0"/>
        </a:spcAft>
        <a:defRPr sz="32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200">
          <a:solidFill>
            <a:schemeClr val="tx1"/>
          </a:solidFill>
          <a:latin typeface="Century Gothic" panose="020B0502020202020204" pitchFamily="34" charset="0"/>
        </a:defRPr>
      </a:lvl2pPr>
      <a:lvl3pPr algn="l" defTabSz="457200" rtl="0" eaLnBrk="0" fontAlgn="base" hangingPunct="0">
        <a:spcBef>
          <a:spcPct val="0"/>
        </a:spcBef>
        <a:spcAft>
          <a:spcPct val="0"/>
        </a:spcAft>
        <a:defRPr sz="3200">
          <a:solidFill>
            <a:schemeClr val="tx1"/>
          </a:solidFill>
          <a:latin typeface="Century Gothic" panose="020B0502020202020204" pitchFamily="34" charset="0"/>
        </a:defRPr>
      </a:lvl3pPr>
      <a:lvl4pPr algn="l" defTabSz="457200" rtl="0" eaLnBrk="0" fontAlgn="base" hangingPunct="0">
        <a:spcBef>
          <a:spcPct val="0"/>
        </a:spcBef>
        <a:spcAft>
          <a:spcPct val="0"/>
        </a:spcAft>
        <a:defRPr sz="3200">
          <a:solidFill>
            <a:schemeClr val="tx1"/>
          </a:solidFill>
          <a:latin typeface="Century Gothic" panose="020B0502020202020204" pitchFamily="34" charset="0"/>
        </a:defRPr>
      </a:lvl4pPr>
      <a:lvl5pPr algn="l" defTabSz="457200" rtl="0" eaLnBrk="0" fontAlgn="base" hangingPunct="0">
        <a:spcBef>
          <a:spcPct val="0"/>
        </a:spcBef>
        <a:spcAft>
          <a:spcPct val="0"/>
        </a:spcAft>
        <a:defRPr sz="32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2000" kern="1200">
          <a:solidFill>
            <a:srgbClr val="0F496F"/>
          </a:solidFill>
          <a:latin typeface="+mn-lt"/>
          <a:ea typeface="+mn-ea"/>
          <a:cs typeface="+mn-cs"/>
        </a:defRPr>
      </a:lvl1pPr>
      <a:lvl2pPr marL="7429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12001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600" kern="1200">
          <a:solidFill>
            <a:srgbClr val="0F496F"/>
          </a:solidFill>
          <a:latin typeface="+mn-lt"/>
          <a:ea typeface="+mn-ea"/>
          <a:cs typeface="+mn-cs"/>
        </a:defRPr>
      </a:lvl3pPr>
      <a:lvl4pPr marL="15430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4pPr>
      <a:lvl5pPr marL="20002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9A5361-B6C1-4EDF-9308-5082BF0B5C12}" type="datetimeFigureOut">
              <a:rPr lang="en-GB" smtClean="0"/>
              <a:pPr/>
              <a:t>27/10/2020</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FB6D2-948C-4C77-8495-EBBB57EC03E8}" type="slidenum">
              <a:rPr lang="en-GB" smtClean="0"/>
              <a:pPr/>
              <a:t>‹#›</a:t>
            </a:fld>
            <a:endParaRPr lang="en-GB"/>
          </a:p>
        </p:txBody>
      </p:sp>
    </p:spTree>
    <p:extLst>
      <p:ext uri="{BB962C8B-B14F-4D97-AF65-F5344CB8AC3E}">
        <p14:creationId xmlns:p14="http://schemas.microsoft.com/office/powerpoint/2010/main" val="387175115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8894234" y="3894138"/>
            <a:ext cx="3293533" cy="2659062"/>
            <a:chOff x="6687077" y="3259666"/>
            <a:chExt cx="2981857" cy="3208867"/>
          </a:xfrm>
        </p:grpSpPr>
        <p:cxnSp>
          <p:nvCxnSpPr>
            <p:cNvPr id="8" name="Straight Connector 7"/>
            <p:cNvCxnSpPr/>
            <p:nvPr/>
          </p:nvCxnSpPr>
          <p:spPr>
            <a:xfrm flipH="1">
              <a:off x="8756746" y="3259666"/>
              <a:ext cx="912188" cy="91189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5724"/>
              <a:ext cx="2981857" cy="2982809"/>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1737" y="3581511"/>
              <a:ext cx="1897197" cy="1896584"/>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130" y="3433998"/>
              <a:ext cx="1740055" cy="1739494"/>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388" y="3985732"/>
              <a:ext cx="1264798" cy="126439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11200" y="4495800"/>
            <a:ext cx="873971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711200" y="533400"/>
            <a:ext cx="8739717" cy="3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9906000" y="6172201"/>
            <a:ext cx="1602317"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US"/>
          </a:p>
        </p:txBody>
      </p:sp>
      <p:sp>
        <p:nvSpPr>
          <p:cNvPr id="5" name="Footer Placeholder 4"/>
          <p:cNvSpPr>
            <a:spLocks noGrp="1"/>
          </p:cNvSpPr>
          <p:nvPr>
            <p:ph type="ftr" sz="quarter" idx="3"/>
          </p:nvPr>
        </p:nvSpPr>
        <p:spPr>
          <a:xfrm>
            <a:off x="711200" y="6172201"/>
            <a:ext cx="7749117"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10365317" y="5578476"/>
            <a:ext cx="1143000"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pPr>
              <a:defRPr/>
            </a:pPr>
            <a:fld id="{8F56BDAF-D347-4E67-8A4C-3E8BCD1B9051}" type="slidenum">
              <a:rPr lang="en-US" altLang="en-US"/>
              <a:pPr>
                <a:defRPr/>
              </a:pPr>
              <a:t>‹#›</a:t>
            </a:fld>
            <a:endParaRPr lang="en-US" altLang="en-US"/>
          </a:p>
        </p:txBody>
      </p:sp>
    </p:spTree>
    <p:extLst>
      <p:ext uri="{BB962C8B-B14F-4D97-AF65-F5344CB8AC3E}">
        <p14:creationId xmlns:p14="http://schemas.microsoft.com/office/powerpoint/2010/main" val="958482738"/>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hdr="0" ftr="0" dt="0"/>
  <p:txStyles>
    <p:titleStyle>
      <a:lvl1pPr algn="l" defTabSz="457200" rtl="0" eaLnBrk="0" fontAlgn="base" hangingPunct="0">
        <a:spcBef>
          <a:spcPct val="0"/>
        </a:spcBef>
        <a:spcAft>
          <a:spcPct val="0"/>
        </a:spcAft>
        <a:defRPr sz="32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200">
          <a:solidFill>
            <a:schemeClr val="tx1"/>
          </a:solidFill>
          <a:latin typeface="Century Gothic" panose="020B0502020202020204" pitchFamily="34" charset="0"/>
        </a:defRPr>
      </a:lvl2pPr>
      <a:lvl3pPr algn="l" defTabSz="457200" rtl="0" eaLnBrk="0" fontAlgn="base" hangingPunct="0">
        <a:spcBef>
          <a:spcPct val="0"/>
        </a:spcBef>
        <a:spcAft>
          <a:spcPct val="0"/>
        </a:spcAft>
        <a:defRPr sz="3200">
          <a:solidFill>
            <a:schemeClr val="tx1"/>
          </a:solidFill>
          <a:latin typeface="Century Gothic" panose="020B0502020202020204" pitchFamily="34" charset="0"/>
        </a:defRPr>
      </a:lvl3pPr>
      <a:lvl4pPr algn="l" defTabSz="457200" rtl="0" eaLnBrk="0" fontAlgn="base" hangingPunct="0">
        <a:spcBef>
          <a:spcPct val="0"/>
        </a:spcBef>
        <a:spcAft>
          <a:spcPct val="0"/>
        </a:spcAft>
        <a:defRPr sz="3200">
          <a:solidFill>
            <a:schemeClr val="tx1"/>
          </a:solidFill>
          <a:latin typeface="Century Gothic" panose="020B0502020202020204" pitchFamily="34" charset="0"/>
        </a:defRPr>
      </a:lvl4pPr>
      <a:lvl5pPr algn="l" defTabSz="457200" rtl="0" eaLnBrk="0" fontAlgn="base" hangingPunct="0">
        <a:spcBef>
          <a:spcPct val="0"/>
        </a:spcBef>
        <a:spcAft>
          <a:spcPct val="0"/>
        </a:spcAft>
        <a:defRPr sz="32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2000" kern="1200">
          <a:solidFill>
            <a:srgbClr val="0F496F"/>
          </a:solidFill>
          <a:latin typeface="+mn-lt"/>
          <a:ea typeface="+mn-ea"/>
          <a:cs typeface="+mn-cs"/>
        </a:defRPr>
      </a:lvl1pPr>
      <a:lvl2pPr marL="7429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12001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600" kern="1200">
          <a:solidFill>
            <a:srgbClr val="0F496F"/>
          </a:solidFill>
          <a:latin typeface="+mn-lt"/>
          <a:ea typeface="+mn-ea"/>
          <a:cs typeface="+mn-cs"/>
        </a:defRPr>
      </a:lvl3pPr>
      <a:lvl4pPr marL="15430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4pPr>
      <a:lvl5pPr marL="20002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eotechnicaldesign.info/bs8004-2015.html" TargetMode="External"/><Relationship Id="rId2" Type="http://schemas.openxmlformats.org/officeDocument/2006/relationships/hyperlink" Target="https://geotechnicaldesign.info/bs5930-2015.html" TargetMode="External"/><Relationship Id="rId1" Type="http://schemas.openxmlformats.org/officeDocument/2006/relationships/slideLayout" Target="../slideLayouts/slideLayout1.xml"/><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hyperlink" Target="https://whel-primo.hosted.exlibrisgroup.com/primo-explore/dbsearch?vid=44WHELF_UWTSD_VU1" TargetMode="External"/><Relationship Id="rId2" Type="http://schemas.openxmlformats.org/officeDocument/2006/relationships/hyperlink" Target="https://www.bgs.ac.uk/information-hub/borehole-records/"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4.xml"/><Relationship Id="rId4" Type="http://schemas.openxmlformats.org/officeDocument/2006/relationships/image" Target="../media/image11.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cad=rja&amp;docid=KTEuKOxlTQeneM&amp;tbnid=GHiJVkZBpepzhM:&amp;ved=0CAUQjRw&amp;url=http://www.geotechdata.info/geotest/falling-head-permeability-test.html&amp;ei=dugAU43aB6nB0gXZqYHwCA&amp;psig=AFQjCNGb8-ZjhZ0TmXYSqohmZJweVkTqcQ&amp;ust=1392654702891681" TargetMode="External"/><Relationship Id="rId1" Type="http://schemas.openxmlformats.org/officeDocument/2006/relationships/slideLayout" Target="../slideLayouts/slideLayout24.xml"/><Relationship Id="rId4" Type="http://schemas.openxmlformats.org/officeDocument/2006/relationships/hyperlink" Target="http://www.youtube.com/watch?v=BqJqcTdf4FY"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google.co.uk/url?sa=i&amp;rct=j&amp;q=&amp;esrc=s&amp;source=images&amp;cd=&amp;cad=rja&amp;docid=lydEQEyCZe37CM&amp;tbnid=8qvjmpnqO8qyEM:&amp;ved=0CAUQjRw&amp;url=http://www.vanwalt.com/hand-augers-soil-sampling.html&amp;ei=Ag8FU875Ccz60gXXqIDoBg&amp;bvm=bv.61535280,d.ZG4&amp;psig=AFQjCNEgzFExVR3qR7k_R9MBbo1XsnP7oA&amp;ust=1392926827456705" TargetMode="External"/><Relationship Id="rId1" Type="http://schemas.openxmlformats.org/officeDocument/2006/relationships/slideLayout" Target="../slideLayouts/slideLayout24.xml"/><Relationship Id="rId5" Type="http://schemas.openxmlformats.org/officeDocument/2006/relationships/image" Target="../media/image16.jpeg"/><Relationship Id="rId4" Type="http://schemas.openxmlformats.org/officeDocument/2006/relationships/hyperlink" Target="http://www.google.co.uk/url?sa=i&amp;rct=j&amp;q=&amp;esrc=s&amp;source=images&amp;cd=&amp;cad=rja&amp;docid=Jfk5jkr7oTX2uM&amp;tbnid=U5vNwS3iNIaGPM:&amp;ved=0CAUQjRw&amp;url=http://www.extension.org/pages/55689/soil-sampling-in-vineyards&amp;ei=yxIFU4boDKKR0AWg_IDgCw&amp;bvm=bv.61535280,d.ZG4&amp;psig=AFQjCNEgzFExVR3qR7k_R9MBbo1XsnP7oA&amp;ust=1392926827456705"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hyperlink" Target="https://geotechnicaldesign.info/iso14688-1-2013.html" TargetMode="External"/><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2" Type="http://schemas.openxmlformats.org/officeDocument/2006/relationships/hyperlink" Target="https://geotechnicaldesign.info/iso14688-2-2004.html" TargetMode="External"/><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geotechnicaldesign.info/bs5930-2015/g23-1.html#g24" TargetMode="External"/><Relationship Id="rId2" Type="http://schemas.openxmlformats.org/officeDocument/2006/relationships/hyperlink" Target="https://geotechnicaldesign.info/bs5930-2015/g23-1.html" TargetMode="External"/><Relationship Id="rId1" Type="http://schemas.openxmlformats.org/officeDocument/2006/relationships/slideLayout" Target="../slideLayouts/slideLayout2.xml"/><Relationship Id="rId5" Type="http://schemas.openxmlformats.org/officeDocument/2006/relationships/hyperlink" Target="https://geotechnicaldesign.info/bs5930-2015/g26-1.html" TargetMode="External"/><Relationship Id="rId4" Type="http://schemas.openxmlformats.org/officeDocument/2006/relationships/hyperlink" Target="https://geotechnicaldesign.info/bs5930-2015/g25-1.html"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s://geotechnicaldesign.info/pas128-2014.html"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hyperlink" Target="https://geotechnicaldesign.info/bs5930-2015/g25-1.html"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hyperlink" Target="https://geotechnicaldesign.info/ec7p2.html" TargetMode="Externa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GmPSW2cx6n8" TargetMode="External"/><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e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6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bing.com/images/search?view=detailV2&amp;ccid=0dj8mdPM&amp;id=EB122D3E571A502BBFC8598B0CACE29257D2E388&amp;thid=OIP.0dj8mdPMwHVCsI7LZe6aoAHaFj&amp;mediaurl=http%3a%2f%2fwww.soilsurveys.com.au%2fwp-content%2fuploads%2f2014%2f08%2fWS-2.png&amp;exph=194&amp;expw=259&amp;q=Window+soil+sampler&amp;simid=608009571095151684&amp;selectedIndex=2" TargetMode="External"/><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68.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ctrTitle"/>
          </p:nvPr>
        </p:nvSpPr>
        <p:spPr>
          <a:xfrm>
            <a:off x="3038475" y="1428751"/>
            <a:ext cx="6172200" cy="1302544"/>
          </a:xfrm>
        </p:spPr>
        <p:txBody>
          <a:bodyPr>
            <a:normAutofit fontScale="90000"/>
          </a:bodyPr>
          <a:lstStyle/>
          <a:p>
            <a:pPr algn="ctr" eaLnBrk="1" fontAlgn="auto" hangingPunct="1">
              <a:spcAft>
                <a:spcPts val="0"/>
              </a:spcAft>
              <a:defRPr/>
            </a:pPr>
            <a:r>
              <a:rPr lang="en-US" altLang="en-US" b="1" dirty="0" smtClean="0"/>
              <a:t>CODE OF PRACTICE FOR GROUND INVESTIGATION</a:t>
            </a:r>
            <a:r>
              <a:rPr lang="en-US" altLang="en-US" dirty="0" smtClean="0"/>
              <a:t> </a:t>
            </a:r>
            <a:r>
              <a:rPr lang="en-US" altLang="en-US" b="1" dirty="0"/>
              <a:t>3</a:t>
            </a:r>
            <a:endParaRPr lang="en-US" altLang="en-US" b="1" dirty="0" smtClean="0"/>
          </a:p>
        </p:txBody>
      </p:sp>
      <p:sp>
        <p:nvSpPr>
          <p:cNvPr id="7171" name="Rectangle 1"/>
          <p:cNvSpPr>
            <a:spLocks noChangeArrowheads="1"/>
          </p:cNvSpPr>
          <p:nvPr/>
        </p:nvSpPr>
        <p:spPr bwMode="auto">
          <a:xfrm>
            <a:off x="3993356" y="2780110"/>
            <a:ext cx="42862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hlinkClick r:id="rId2"/>
              </a:rPr>
              <a:t>https://geotechnicaldesign.info/bs5930-2015.html</a:t>
            </a: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p:txBody>
      </p:sp>
      <p:sp>
        <p:nvSpPr>
          <p:cNvPr id="7172" name="Rectangle 4"/>
          <p:cNvSpPr>
            <a:spLocks noChangeArrowheads="1"/>
          </p:cNvSpPr>
          <p:nvPr/>
        </p:nvSpPr>
        <p:spPr bwMode="auto">
          <a:xfrm>
            <a:off x="7412831" y="5967306"/>
            <a:ext cx="477916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US" altLang="en-US" b="1" dirty="0" smtClean="0">
                <a:solidFill>
                  <a:prstClr val="white"/>
                </a:solidFill>
                <a:latin typeface="Arial" panose="020B0604020202020204" pitchFamily="34" charset="0"/>
                <a:cs typeface="Lucida Sans Unicode" panose="020B0602030504020204" pitchFamily="34" charset="0"/>
              </a:rPr>
              <a:t>Allan </a:t>
            </a:r>
            <a:r>
              <a:rPr lang="en-US" altLang="en-US" b="1" dirty="0">
                <a:solidFill>
                  <a:prstClr val="white"/>
                </a:solidFill>
                <a:latin typeface="Arial" panose="020B0604020202020204" pitchFamily="34" charset="0"/>
                <a:cs typeface="Lucida Sans Unicode" panose="020B0602030504020204" pitchFamily="34" charset="0"/>
              </a:rPr>
              <a:t>Nantel</a:t>
            </a:r>
          </a:p>
          <a:p>
            <a:pPr algn="ctr" eaLnBrk="0" fontAlgn="base" hangingPunct="0">
              <a:spcBef>
                <a:spcPct val="0"/>
              </a:spcBef>
              <a:spcAft>
                <a:spcPct val="0"/>
              </a:spcAft>
            </a:pPr>
            <a:r>
              <a:rPr lang="en-US" altLang="en-US" b="1" dirty="0">
                <a:solidFill>
                  <a:prstClr val="white"/>
                </a:solidFill>
                <a:latin typeface="Arial" panose="020B0604020202020204" pitchFamily="34" charset="0"/>
                <a:cs typeface="Lucida Sans Unicode" panose="020B0602030504020204" pitchFamily="34" charset="0"/>
              </a:rPr>
              <a:t>July </a:t>
            </a:r>
            <a:r>
              <a:rPr lang="en-US" altLang="en-US" b="1" dirty="0" smtClean="0">
                <a:solidFill>
                  <a:prstClr val="white"/>
                </a:solidFill>
                <a:latin typeface="Arial" panose="020B0604020202020204" pitchFamily="34" charset="0"/>
                <a:cs typeface="Lucida Sans Unicode" panose="020B0602030504020204" pitchFamily="34" charset="0"/>
              </a:rPr>
              <a:t>2020</a:t>
            </a:r>
            <a:endParaRPr lang="en-US" altLang="en-US" b="1" dirty="0">
              <a:solidFill>
                <a:prstClr val="white"/>
              </a:solidFill>
              <a:latin typeface="Arial" panose="020B0604020202020204" pitchFamily="34" charset="0"/>
              <a:cs typeface="Lucida Sans Unicode" panose="020B0602030504020204" pitchFamily="34" charset="0"/>
            </a:endParaRPr>
          </a:p>
        </p:txBody>
      </p:sp>
      <p:sp>
        <p:nvSpPr>
          <p:cNvPr id="7173" name="Rectangle 1"/>
          <p:cNvSpPr>
            <a:spLocks noChangeArrowheads="1"/>
          </p:cNvSpPr>
          <p:nvPr/>
        </p:nvSpPr>
        <p:spPr bwMode="auto">
          <a:xfrm>
            <a:off x="4824704" y="4164634"/>
            <a:ext cx="30957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latin typeface="Arial" panose="020B0604020202020204" pitchFamily="34" charset="0"/>
              </a:rPr>
              <a:t>Standard Number - BS 5930</a:t>
            </a:r>
          </a:p>
        </p:txBody>
      </p:sp>
      <p:sp>
        <p:nvSpPr>
          <p:cNvPr id="7174" name="Rectangle 2"/>
          <p:cNvSpPr>
            <a:spLocks noChangeArrowheads="1"/>
          </p:cNvSpPr>
          <p:nvPr/>
        </p:nvSpPr>
        <p:spPr bwMode="auto">
          <a:xfrm>
            <a:off x="5356015" y="4542538"/>
            <a:ext cx="16722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latin typeface="Arial" panose="020B0604020202020204" pitchFamily="34" charset="0"/>
              </a:rPr>
              <a:t>31st July 2015</a:t>
            </a:r>
          </a:p>
        </p:txBody>
      </p:sp>
      <p:sp>
        <p:nvSpPr>
          <p:cNvPr id="7175" name="Rectangle 1"/>
          <p:cNvSpPr>
            <a:spLocks noChangeArrowheads="1"/>
          </p:cNvSpPr>
          <p:nvPr/>
        </p:nvSpPr>
        <p:spPr bwMode="auto">
          <a:xfrm>
            <a:off x="4014264" y="3450143"/>
            <a:ext cx="519641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hlinkClick r:id="rId3"/>
              </a:rPr>
              <a:t>https://geotechnicaldesign.info/bs8004-2015.html</a:t>
            </a:r>
            <a:endParaRPr lang="en-GB" altLang="en-US" dirty="0">
              <a:solidFill>
                <a:prstClr val="white"/>
              </a:solidFill>
            </a:endParaRP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l</a:t>
            </a:r>
          </a:p>
        </p:txBody>
      </p:sp>
      <p:pic>
        <p:nvPicPr>
          <p:cNvPr id="2" name="Picture 1"/>
          <p:cNvPicPr>
            <a:picLocks noChangeAspect="1"/>
          </p:cNvPicPr>
          <p:nvPr/>
        </p:nvPicPr>
        <p:blipFill>
          <a:blip r:embed="rId4"/>
          <a:stretch>
            <a:fillRect/>
          </a:stretch>
        </p:blipFill>
        <p:spPr>
          <a:xfrm>
            <a:off x="193418" y="3703440"/>
            <a:ext cx="3073660" cy="3001565"/>
          </a:xfrm>
          <a:prstGeom prst="rect">
            <a:avLst/>
          </a:prstGeom>
        </p:spPr>
      </p:pic>
    </p:spTree>
    <p:extLst>
      <p:ext uri="{BB962C8B-B14F-4D97-AF65-F5344CB8AC3E}">
        <p14:creationId xmlns:p14="http://schemas.microsoft.com/office/powerpoint/2010/main" val="25942606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bwMode="auto">
          <a:xfrm>
            <a:off x="2209800" y="2286000"/>
            <a:ext cx="7772400" cy="1143000"/>
          </a:xfrm>
          <a:noFill/>
          <a:ln w="12700">
            <a:miter lim="800000"/>
            <a:headEnd/>
            <a:tailEnd/>
          </a:ln>
        </p:spPr>
        <p:txBody>
          <a:bodyPr vert="horz" wrap="square" lIns="90488" tIns="44450" rIns="90488" bIns="44450" numCol="1" rtlCol="0" anchor="ctr" anchorCtr="0" compatLnSpc="1">
            <a:prstTxWarp prst="textNoShape">
              <a:avLst/>
            </a:prstTxWarp>
            <a:normAutofit fontScale="90000"/>
          </a:bodyPr>
          <a:lstStyle/>
          <a:p>
            <a:pPr algn="ctr"/>
            <a:r>
              <a:rPr lang="en-GB" b="1" dirty="0" smtClean="0">
                <a:solidFill>
                  <a:srgbClr val="0070C0"/>
                </a:solidFill>
              </a:rPr>
              <a:t>Measuring Permeability and Water Flow</a:t>
            </a:r>
            <a:endParaRPr lang="tr-TR" b="1" dirty="0" smtClean="0">
              <a:solidFill>
                <a:srgbClr val="0070C0"/>
              </a:solidFill>
            </a:endParaRPr>
          </a:p>
        </p:txBody>
      </p:sp>
      <p:sp>
        <p:nvSpPr>
          <p:cNvPr id="28676" name="Rectangle 4"/>
          <p:cNvSpPr>
            <a:spLocks noChangeArrowheads="1"/>
          </p:cNvSpPr>
          <p:nvPr/>
        </p:nvSpPr>
        <p:spPr bwMode="auto">
          <a:xfrm>
            <a:off x="4924425" y="5029200"/>
            <a:ext cx="2343150" cy="457200"/>
          </a:xfrm>
          <a:prstGeom prst="rect">
            <a:avLst/>
          </a:prstGeom>
          <a:noFill/>
          <a:ln w="12700">
            <a:noFill/>
            <a:miter lim="800000"/>
            <a:headEnd/>
            <a:tailEnd/>
          </a:ln>
        </p:spPr>
        <p:txBody>
          <a:bodyPr wrap="none" anchor="ctr"/>
          <a:lstStyle/>
          <a:p>
            <a:endParaRPr lang="en-GB">
              <a:solidFill>
                <a:prstClr val="black"/>
              </a:solidFill>
              <a:latin typeface="Calibri"/>
            </a:endParaRPr>
          </a:p>
        </p:txBody>
      </p:sp>
    </p:spTree>
    <p:extLst>
      <p:ext uri="{BB962C8B-B14F-4D97-AF65-F5344CB8AC3E}">
        <p14:creationId xmlns:p14="http://schemas.microsoft.com/office/powerpoint/2010/main" val="828261892"/>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5185" y="1412776"/>
            <a:ext cx="4608512" cy="3785652"/>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The void spaces between particles of soil are continuous throughout the soil mass.</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Ground water will percolate through soils which are permeable.</a:t>
            </a:r>
          </a:p>
          <a:p>
            <a:endParaRPr lang="en-GB" sz="2000" dirty="0">
              <a:solidFill>
                <a:prstClr val="black"/>
              </a:solidFill>
              <a:latin typeface="Arial" panose="020B0604020202020204" pitchFamily="34" charset="0"/>
              <a:cs typeface="Arial" panose="020B0604020202020204" pitchFamily="34" charset="0"/>
            </a:endParaRPr>
          </a:p>
          <a:p>
            <a:r>
              <a:rPr lang="en-GB" sz="2000" b="1" dirty="0">
                <a:solidFill>
                  <a:srgbClr val="0070C0"/>
                </a:solidFill>
                <a:latin typeface="Arial" panose="020B0604020202020204" pitchFamily="34" charset="0"/>
                <a:cs typeface="Arial" panose="020B0604020202020204" pitchFamily="34" charset="0"/>
              </a:rPr>
              <a:t>Permeability is the measure of the rate of flow of that groundwater. </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The rate at which this happens differs widely.</a:t>
            </a:r>
          </a:p>
        </p:txBody>
      </p:sp>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3306" y="1412776"/>
            <a:ext cx="4439531" cy="354145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1505185" y="316541"/>
            <a:ext cx="4856634" cy="707886"/>
          </a:xfrm>
          <a:prstGeom prst="rect">
            <a:avLst/>
          </a:prstGeom>
        </p:spPr>
        <p:txBody>
          <a:bodyPr wrap="square">
            <a:spAutoFit/>
          </a:bodyPr>
          <a:lstStyle/>
          <a:p>
            <a:r>
              <a:rPr lang="en-GB" sz="4000" b="1" dirty="0">
                <a:solidFill>
                  <a:srgbClr val="0070C0"/>
                </a:solidFill>
                <a:latin typeface="Calibri"/>
              </a:rPr>
              <a:t>Permeability of Soils </a:t>
            </a:r>
            <a:endParaRPr lang="en-GB" sz="4000" dirty="0">
              <a:solidFill>
                <a:prstClr val="black"/>
              </a:solidFill>
              <a:latin typeface="Calibri"/>
            </a:endParaRPr>
          </a:p>
        </p:txBody>
      </p:sp>
      <p:sp>
        <p:nvSpPr>
          <p:cNvPr id="4" name="TextBox 3"/>
          <p:cNvSpPr txBox="1"/>
          <p:nvPr/>
        </p:nvSpPr>
        <p:spPr>
          <a:xfrm>
            <a:off x="6945086" y="5363029"/>
            <a:ext cx="4078514" cy="461665"/>
          </a:xfrm>
          <a:prstGeom prst="rect">
            <a:avLst/>
          </a:prstGeom>
          <a:noFill/>
        </p:spPr>
        <p:txBody>
          <a:bodyPr wrap="square" rtlCol="0">
            <a:spAutoFit/>
          </a:bodyPr>
          <a:lstStyle/>
          <a:p>
            <a:r>
              <a:rPr lang="en-GB" sz="2400" dirty="0" smtClean="0"/>
              <a:t>Pore Water Pressure generated</a:t>
            </a:r>
            <a:endParaRPr lang="en-GB" sz="2400" dirty="0"/>
          </a:p>
        </p:txBody>
      </p:sp>
    </p:spTree>
    <p:extLst>
      <p:ext uri="{BB962C8B-B14F-4D97-AF65-F5344CB8AC3E}">
        <p14:creationId xmlns:p14="http://schemas.microsoft.com/office/powerpoint/2010/main" val="5465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repeatCount="2000" fill="remove" grpId="0" nodeType="clickEffect">
                                  <p:stCondLst>
                                    <p:cond delay="0"/>
                                  </p:stCondLst>
                                  <p:childTnLst>
                                    <p:animClr clrSpc="rgb" dir="cw">
                                      <p:cBhvr override="childStyle">
                                        <p:cTn id="6" dur="1500" autoRev="1" fill="remove"/>
                                        <p:tgtEl>
                                          <p:spTgt spid="4"/>
                                        </p:tgtEl>
                                        <p:attrNameLst>
                                          <p:attrName>style.color</p:attrName>
                                        </p:attrNameLst>
                                      </p:cBhvr>
                                      <p:to>
                                        <a:schemeClr val="bg1"/>
                                      </p:to>
                                    </p:animClr>
                                    <p:animClr clrSpc="rgb" dir="cw">
                                      <p:cBhvr>
                                        <p:cTn id="7" dur="1500" autoRev="1" fill="remove"/>
                                        <p:tgtEl>
                                          <p:spTgt spid="4"/>
                                        </p:tgtEl>
                                        <p:attrNameLst>
                                          <p:attrName>fillcolor</p:attrName>
                                        </p:attrNameLst>
                                      </p:cBhvr>
                                      <p:to>
                                        <a:schemeClr val="bg1"/>
                                      </p:to>
                                    </p:animClr>
                                    <p:set>
                                      <p:cBhvr>
                                        <p:cTn id="8" dur="1500" autoRev="1" fill="remove"/>
                                        <p:tgtEl>
                                          <p:spTgt spid="4"/>
                                        </p:tgtEl>
                                        <p:attrNameLst>
                                          <p:attrName>fill.type</p:attrName>
                                        </p:attrNameLst>
                                      </p:cBhvr>
                                      <p:to>
                                        <p:strVal val="solid"/>
                                      </p:to>
                                    </p:set>
                                    <p:set>
                                      <p:cBhvr>
                                        <p:cTn id="9" dur="1500" autoRev="1" fill="remove"/>
                                        <p:tgtEl>
                                          <p:spTgt spid="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26610" y="577256"/>
            <a:ext cx="1728192" cy="5538379"/>
          </a:xfrm>
          <a:prstGeom prst="rect">
            <a:avLst/>
          </a:prstGeom>
          <a:solidFill>
            <a:schemeClr val="bg1"/>
          </a:solidFill>
          <a:ln w="19050">
            <a:solidFill>
              <a:schemeClr val="tx1"/>
            </a:solidFill>
          </a:ln>
        </p:spPr>
      </p:pic>
      <p:sp>
        <p:nvSpPr>
          <p:cNvPr id="3" name="Rectangle 2"/>
          <p:cNvSpPr/>
          <p:nvPr/>
        </p:nvSpPr>
        <p:spPr>
          <a:xfrm>
            <a:off x="1049141" y="344851"/>
            <a:ext cx="5127911" cy="707886"/>
          </a:xfrm>
          <a:prstGeom prst="rect">
            <a:avLst/>
          </a:prstGeom>
        </p:spPr>
        <p:txBody>
          <a:bodyPr wrap="square">
            <a:spAutoFit/>
          </a:bodyPr>
          <a:lstStyle/>
          <a:p>
            <a:r>
              <a:rPr lang="en-GB" sz="4000" b="1" dirty="0">
                <a:solidFill>
                  <a:srgbClr val="0070C0"/>
                </a:solidFill>
                <a:latin typeface="Calibri"/>
              </a:rPr>
              <a:t>Flow Rate (q)</a:t>
            </a:r>
            <a:endParaRPr lang="en-GB" sz="4000" dirty="0">
              <a:solidFill>
                <a:prstClr val="black"/>
              </a:solidFill>
              <a:latin typeface="Calibri"/>
            </a:endParaRPr>
          </a:p>
        </p:txBody>
      </p:sp>
      <p:sp>
        <p:nvSpPr>
          <p:cNvPr id="2" name="Rectangle 1"/>
          <p:cNvSpPr/>
          <p:nvPr/>
        </p:nvSpPr>
        <p:spPr>
          <a:xfrm>
            <a:off x="1049141" y="1313905"/>
            <a:ext cx="5646698" cy="3477875"/>
          </a:xfrm>
          <a:prstGeom prst="rect">
            <a:avLst/>
          </a:prstGeom>
        </p:spPr>
        <p:txBody>
          <a:bodyPr wrap="square">
            <a:spAutoFit/>
          </a:bodyPr>
          <a:lstStyle/>
          <a:p>
            <a:r>
              <a:rPr lang="en-GB" sz="2000" dirty="0">
                <a:solidFill>
                  <a:prstClr val="black"/>
                </a:solidFill>
                <a:latin typeface="Arial" panose="020B0604020202020204" pitchFamily="34" charset="0"/>
                <a:cs typeface="Arial" panose="020B0604020202020204" pitchFamily="34" charset="0"/>
              </a:rPr>
              <a:t>Assume a column of soil and water flowing through from one section to another.</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The </a:t>
            </a:r>
            <a:r>
              <a:rPr lang="en-GB" sz="2000" dirty="0">
                <a:solidFill>
                  <a:srgbClr val="0070C0"/>
                </a:solidFill>
                <a:latin typeface="Arial" panose="020B0604020202020204" pitchFamily="34" charset="0"/>
                <a:cs typeface="Arial" panose="020B0604020202020204" pitchFamily="34" charset="0"/>
              </a:rPr>
              <a:t>volume of water flow q </a:t>
            </a:r>
            <a:r>
              <a:rPr lang="en-GB" sz="2000" dirty="0">
                <a:solidFill>
                  <a:prstClr val="black"/>
                </a:solidFill>
                <a:latin typeface="Arial" panose="020B0604020202020204" pitchFamily="34" charset="0"/>
                <a:cs typeface="Arial" panose="020B0604020202020204" pitchFamily="34" charset="0"/>
              </a:rPr>
              <a:t>through</a:t>
            </a:r>
            <a:r>
              <a:rPr lang="en-GB" sz="2000" dirty="0">
                <a:solidFill>
                  <a:srgbClr val="0070C0"/>
                </a:solidFill>
                <a:latin typeface="Arial" panose="020B0604020202020204" pitchFamily="34" charset="0"/>
                <a:cs typeface="Arial" panose="020B0604020202020204" pitchFamily="34" charset="0"/>
              </a:rPr>
              <a:t> </a:t>
            </a:r>
            <a:r>
              <a:rPr lang="en-GB" sz="2000" dirty="0">
                <a:solidFill>
                  <a:prstClr val="black"/>
                </a:solidFill>
                <a:latin typeface="Arial" panose="020B0604020202020204" pitchFamily="34" charset="0"/>
                <a:cs typeface="Arial" panose="020B0604020202020204" pitchFamily="34" charset="0"/>
              </a:rPr>
              <a:t>total cross sectional </a:t>
            </a:r>
            <a:r>
              <a:rPr lang="en-GB" sz="2000" dirty="0">
                <a:solidFill>
                  <a:srgbClr val="0070C0"/>
                </a:solidFill>
                <a:latin typeface="Arial" panose="020B0604020202020204" pitchFamily="34" charset="0"/>
                <a:cs typeface="Arial" panose="020B0604020202020204" pitchFamily="34" charset="0"/>
              </a:rPr>
              <a:t>area A </a:t>
            </a:r>
            <a:r>
              <a:rPr lang="en-GB" sz="2000" dirty="0">
                <a:solidFill>
                  <a:prstClr val="black"/>
                </a:solidFill>
                <a:latin typeface="Arial" panose="020B0604020202020204" pitchFamily="34" charset="0"/>
                <a:cs typeface="Arial" panose="020B0604020202020204" pitchFamily="34" charset="0"/>
              </a:rPr>
              <a:t>in the time of 1 second</a:t>
            </a:r>
            <a:r>
              <a:rPr lang="en-GB" sz="2000" dirty="0">
                <a:solidFill>
                  <a:srgbClr val="0070C0"/>
                </a:solidFill>
                <a:latin typeface="Arial" panose="020B0604020202020204" pitchFamily="34" charset="0"/>
                <a:cs typeface="Arial" panose="020B0604020202020204" pitchFamily="34" charset="0"/>
              </a:rPr>
              <a:t>  </a:t>
            </a:r>
            <a:r>
              <a:rPr lang="en-GB" sz="2000" dirty="0">
                <a:solidFill>
                  <a:prstClr val="black"/>
                </a:solidFill>
                <a:latin typeface="Arial" panose="020B0604020202020204" pitchFamily="34" charset="0"/>
                <a:cs typeface="Arial" panose="020B0604020202020204" pitchFamily="34" charset="0"/>
              </a:rPr>
              <a:t>is calculated</a:t>
            </a:r>
          </a:p>
          <a:p>
            <a:r>
              <a:rPr lang="en-GB" sz="2000" dirty="0">
                <a:solidFill>
                  <a:prstClr val="black"/>
                </a:solidFill>
                <a:latin typeface="Arial" panose="020B0604020202020204" pitchFamily="34" charset="0"/>
                <a:cs typeface="Arial" panose="020B0604020202020204" pitchFamily="34" charset="0"/>
              </a:rPr>
              <a:t> </a:t>
            </a:r>
          </a:p>
          <a:p>
            <a:r>
              <a:rPr lang="en-GB" sz="2000" dirty="0">
                <a:solidFill>
                  <a:prstClr val="black"/>
                </a:solidFill>
                <a:latin typeface="Arial" panose="020B0604020202020204" pitchFamily="34" charset="0"/>
                <a:cs typeface="Arial" panose="020B0604020202020204" pitchFamily="34" charset="0"/>
              </a:rPr>
              <a:t>          </a:t>
            </a:r>
            <a:r>
              <a:rPr lang="en-GB" sz="2000" b="1" dirty="0">
                <a:solidFill>
                  <a:srgbClr val="0070C0"/>
                </a:solidFill>
                <a:latin typeface="Arial" panose="020B0604020202020204" pitchFamily="34" charset="0"/>
                <a:cs typeface="Arial" panose="020B0604020202020204" pitchFamily="34" charset="0"/>
              </a:rPr>
              <a:t>q (flow rate) = V x A</a:t>
            </a:r>
          </a:p>
          <a:p>
            <a:endParaRPr lang="en-GB" sz="2000" dirty="0">
              <a:solidFill>
                <a:prstClr val="black"/>
              </a:solidFill>
              <a:latin typeface="Arial" panose="020B0604020202020204" pitchFamily="34" charset="0"/>
              <a:cs typeface="Arial" panose="020B0604020202020204" pitchFamily="34" charset="0"/>
            </a:endParaRPr>
          </a:p>
          <a:p>
            <a:r>
              <a:rPr lang="en-GB" sz="2000" dirty="0">
                <a:solidFill>
                  <a:prstClr val="black"/>
                </a:solidFill>
                <a:latin typeface="Arial" panose="020B0604020202020204" pitchFamily="34" charset="0"/>
                <a:cs typeface="Arial" panose="020B0604020202020204" pitchFamily="34" charset="0"/>
              </a:rPr>
              <a:t>where </a:t>
            </a:r>
            <a:r>
              <a:rPr lang="en-GB" sz="2000" dirty="0">
                <a:solidFill>
                  <a:srgbClr val="0070C0"/>
                </a:solidFill>
                <a:latin typeface="Arial" panose="020B0604020202020204" pitchFamily="34" charset="0"/>
                <a:cs typeface="Arial" panose="020B0604020202020204" pitchFamily="34" charset="0"/>
              </a:rPr>
              <a:t>v = Velocity of water flow</a:t>
            </a:r>
          </a:p>
          <a:p>
            <a:r>
              <a:rPr lang="en-GB" sz="2000" dirty="0">
                <a:solidFill>
                  <a:srgbClr val="0070C0"/>
                </a:solidFill>
                <a:latin typeface="Arial" panose="020B0604020202020204" pitchFamily="34" charset="0"/>
                <a:cs typeface="Arial" panose="020B0604020202020204" pitchFamily="34" charset="0"/>
              </a:rPr>
              <a:t>             A = Cross sectional area</a:t>
            </a:r>
          </a:p>
        </p:txBody>
      </p:sp>
    </p:spTree>
    <p:extLst>
      <p:ext uri="{BB962C8B-B14F-4D97-AF65-F5344CB8AC3E}">
        <p14:creationId xmlns:p14="http://schemas.microsoft.com/office/powerpoint/2010/main" val="22721819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48071" y="221809"/>
            <a:ext cx="5631968" cy="707886"/>
          </a:xfrm>
          <a:prstGeom prst="rect">
            <a:avLst/>
          </a:prstGeom>
        </p:spPr>
        <p:txBody>
          <a:bodyPr wrap="square">
            <a:spAutoFit/>
          </a:bodyPr>
          <a:lstStyle/>
          <a:p>
            <a:r>
              <a:rPr lang="en-GB" sz="4000" b="1" dirty="0">
                <a:solidFill>
                  <a:srgbClr val="0070C0"/>
                </a:solidFill>
                <a:latin typeface="Calibri"/>
              </a:rPr>
              <a:t>Seepage velocity (V) </a:t>
            </a:r>
            <a:endParaRPr lang="en-GB" sz="4000" dirty="0">
              <a:solidFill>
                <a:prstClr val="black"/>
              </a:solidFill>
              <a:latin typeface="Calibri"/>
            </a:endParaRPr>
          </a:p>
        </p:txBody>
      </p:sp>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96487" y="929695"/>
            <a:ext cx="2728664" cy="530251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7116367" y="2123492"/>
            <a:ext cx="1080120" cy="369332"/>
          </a:xfrm>
          <a:prstGeom prst="rect">
            <a:avLst/>
          </a:prstGeom>
          <a:noFill/>
        </p:spPr>
        <p:txBody>
          <a:bodyPr wrap="square" rtlCol="0">
            <a:spAutoFit/>
          </a:bodyPr>
          <a:lstStyle/>
          <a:p>
            <a:r>
              <a:rPr lang="en-GB" dirty="0">
                <a:solidFill>
                  <a:prstClr val="black"/>
                </a:solidFill>
                <a:latin typeface="Calibri"/>
              </a:rPr>
              <a:t>Flow line</a:t>
            </a:r>
          </a:p>
        </p:txBody>
      </p:sp>
      <p:sp>
        <p:nvSpPr>
          <p:cNvPr id="4" name="TextBox 3"/>
          <p:cNvSpPr txBox="1"/>
          <p:nvPr/>
        </p:nvSpPr>
        <p:spPr>
          <a:xfrm>
            <a:off x="948071" y="1026376"/>
            <a:ext cx="5838492" cy="5570756"/>
          </a:xfrm>
          <a:prstGeom prst="rect">
            <a:avLst/>
          </a:prstGeom>
          <a:noFill/>
        </p:spPr>
        <p:txBody>
          <a:bodyPr wrap="square" rtlCol="0">
            <a:spAutoFit/>
          </a:bodyPr>
          <a:lstStyle/>
          <a:p>
            <a:r>
              <a:rPr lang="en-GB" sz="2400" dirty="0">
                <a:solidFill>
                  <a:prstClr val="black"/>
                </a:solidFill>
                <a:latin typeface="Calibri"/>
              </a:rPr>
              <a:t>At the particulate level the water follows a </a:t>
            </a:r>
            <a:r>
              <a:rPr lang="en-GB" sz="2400" u="sng" dirty="0">
                <a:solidFill>
                  <a:prstClr val="black"/>
                </a:solidFill>
                <a:latin typeface="Calibri"/>
              </a:rPr>
              <a:t>laboured path </a:t>
            </a:r>
            <a:r>
              <a:rPr lang="en-GB" sz="2400" dirty="0">
                <a:solidFill>
                  <a:prstClr val="black"/>
                </a:solidFill>
                <a:latin typeface="Calibri"/>
              </a:rPr>
              <a:t>through the pores. </a:t>
            </a:r>
          </a:p>
          <a:p>
            <a:endParaRPr lang="en-GB" sz="2400" dirty="0">
              <a:solidFill>
                <a:prstClr val="black"/>
              </a:solidFill>
              <a:latin typeface="Calibri"/>
            </a:endParaRPr>
          </a:p>
          <a:p>
            <a:r>
              <a:rPr lang="en-GB" sz="2400" dirty="0">
                <a:solidFill>
                  <a:prstClr val="black"/>
                </a:solidFill>
                <a:latin typeface="Calibri"/>
              </a:rPr>
              <a:t>The ratio of </a:t>
            </a:r>
            <a:r>
              <a:rPr lang="en-GB" sz="2400" b="1" dirty="0">
                <a:solidFill>
                  <a:srgbClr val="0070C0"/>
                </a:solidFill>
                <a:latin typeface="Calibri"/>
              </a:rPr>
              <a:t>volume flow rate (q) to the average area of voids (A) </a:t>
            </a:r>
            <a:r>
              <a:rPr lang="en-GB" sz="2400" dirty="0">
                <a:solidFill>
                  <a:prstClr val="black"/>
                </a:solidFill>
                <a:latin typeface="Calibri"/>
              </a:rPr>
              <a:t>on a cross section normal to the direction of flow is called the </a:t>
            </a:r>
            <a:r>
              <a:rPr lang="en-GB" sz="2800" b="1" dirty="0">
                <a:solidFill>
                  <a:srgbClr val="0070C0"/>
                </a:solidFill>
                <a:latin typeface="Calibri"/>
              </a:rPr>
              <a:t>seepage velocity (v)</a:t>
            </a:r>
          </a:p>
          <a:p>
            <a:endParaRPr lang="en-GB" sz="2400" dirty="0">
              <a:solidFill>
                <a:prstClr val="black"/>
              </a:solidFill>
              <a:latin typeface="Calibri"/>
            </a:endParaRPr>
          </a:p>
          <a:p>
            <a:r>
              <a:rPr lang="en-GB" sz="2400" dirty="0">
                <a:solidFill>
                  <a:srgbClr val="0070C0"/>
                </a:solidFill>
                <a:latin typeface="Calibri"/>
              </a:rPr>
              <a:t>            </a:t>
            </a:r>
            <a:r>
              <a:rPr lang="en-GB" sz="3200" b="1" dirty="0">
                <a:solidFill>
                  <a:srgbClr val="0070C0"/>
                </a:solidFill>
                <a:latin typeface="Calibri"/>
              </a:rPr>
              <a:t>V  =  </a:t>
            </a:r>
            <a:r>
              <a:rPr lang="en-GB" sz="3200" b="1" u="sng" dirty="0">
                <a:solidFill>
                  <a:srgbClr val="0070C0"/>
                </a:solidFill>
                <a:latin typeface="Calibri"/>
              </a:rPr>
              <a:t>q </a:t>
            </a:r>
          </a:p>
          <a:p>
            <a:r>
              <a:rPr lang="en-GB" sz="3200" b="1" dirty="0">
                <a:solidFill>
                  <a:srgbClr val="0070C0"/>
                </a:solidFill>
                <a:latin typeface="Calibri"/>
              </a:rPr>
              <a:t>                  A</a:t>
            </a:r>
            <a:endParaRPr lang="en-GB" sz="3200" b="1" baseline="-25000" dirty="0">
              <a:solidFill>
                <a:srgbClr val="0070C0"/>
              </a:solidFill>
              <a:latin typeface="Calibri"/>
            </a:endParaRPr>
          </a:p>
          <a:p>
            <a:endParaRPr lang="en-GB" sz="2400" dirty="0">
              <a:solidFill>
                <a:srgbClr val="0070C0"/>
              </a:solidFill>
              <a:latin typeface="Calibri"/>
            </a:endParaRPr>
          </a:p>
          <a:p>
            <a:r>
              <a:rPr lang="en-GB" sz="2400" dirty="0">
                <a:solidFill>
                  <a:prstClr val="black"/>
                </a:solidFill>
                <a:latin typeface="Calibri"/>
              </a:rPr>
              <a:t>In general, the velocity of water through soil has been found to be relatively </a:t>
            </a:r>
            <a:r>
              <a:rPr lang="en-GB" sz="2400" b="1" dirty="0">
                <a:solidFill>
                  <a:srgbClr val="1F497D">
                    <a:lumMod val="60000"/>
                    <a:lumOff val="40000"/>
                  </a:srgbClr>
                </a:solidFill>
                <a:latin typeface="Calibri"/>
              </a:rPr>
              <a:t>small</a:t>
            </a:r>
            <a:r>
              <a:rPr lang="en-GB" sz="2400" dirty="0">
                <a:solidFill>
                  <a:prstClr val="black"/>
                </a:solidFill>
                <a:latin typeface="Calibri"/>
              </a:rPr>
              <a:t> e.g. less than 0.61 m/min</a:t>
            </a:r>
          </a:p>
        </p:txBody>
      </p:sp>
    </p:spTree>
    <p:extLst>
      <p:ext uri="{BB962C8B-B14F-4D97-AF65-F5344CB8AC3E}">
        <p14:creationId xmlns:p14="http://schemas.microsoft.com/office/powerpoint/2010/main" val="38973736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7023" y="44625"/>
            <a:ext cx="2267800" cy="584775"/>
          </a:xfrm>
          <a:prstGeom prst="rect">
            <a:avLst/>
          </a:prstGeom>
        </p:spPr>
        <p:txBody>
          <a:bodyPr wrap="none">
            <a:spAutoFit/>
          </a:bodyPr>
          <a:lstStyle/>
          <a:p>
            <a:r>
              <a:rPr lang="en-GB" sz="3200" b="1" dirty="0">
                <a:solidFill>
                  <a:srgbClr val="0070C0"/>
                </a:solidFill>
                <a:latin typeface="Calibri"/>
              </a:rPr>
              <a:t>Peizometers</a:t>
            </a:r>
          </a:p>
        </p:txBody>
      </p:sp>
      <p:sp>
        <p:nvSpPr>
          <p:cNvPr id="3" name="TextBox 2"/>
          <p:cNvSpPr txBox="1"/>
          <p:nvPr/>
        </p:nvSpPr>
        <p:spPr>
          <a:xfrm>
            <a:off x="1024509" y="629400"/>
            <a:ext cx="4460629" cy="6247864"/>
          </a:xfrm>
          <a:prstGeom prst="rect">
            <a:avLst/>
          </a:prstGeom>
          <a:noFill/>
        </p:spPr>
        <p:txBody>
          <a:bodyPr wrap="square" rtlCol="0">
            <a:spAutoFit/>
          </a:bodyPr>
          <a:lstStyle/>
          <a:p>
            <a:pPr algn="just"/>
            <a:r>
              <a:rPr lang="en-GB" sz="2000" dirty="0">
                <a:solidFill>
                  <a:prstClr val="black"/>
                </a:solidFill>
                <a:latin typeface="Calibri"/>
              </a:rPr>
              <a:t>A simple method of measuring ground water conditions is by inserting a polythene tube at each point where the pore water pressure is required to be measured. </a:t>
            </a:r>
          </a:p>
          <a:p>
            <a:pPr algn="just"/>
            <a:r>
              <a:rPr lang="en-GB" sz="2000" dirty="0">
                <a:solidFill>
                  <a:prstClr val="black"/>
                </a:solidFill>
                <a:latin typeface="Calibri"/>
              </a:rPr>
              <a:t>If the lower end is fitted with a filter, the rise in water in the tube measures the pore water pressure. The instrument used is called a </a:t>
            </a:r>
            <a:r>
              <a:rPr lang="en-GB" sz="2000" dirty="0">
                <a:solidFill>
                  <a:srgbClr val="7030A0"/>
                </a:solidFill>
                <a:latin typeface="Calibri"/>
              </a:rPr>
              <a:t>Peizometer</a:t>
            </a:r>
            <a:r>
              <a:rPr lang="en-GB" sz="2000" dirty="0">
                <a:solidFill>
                  <a:prstClr val="black"/>
                </a:solidFill>
                <a:latin typeface="Calibri"/>
              </a:rPr>
              <a:t>.</a:t>
            </a:r>
          </a:p>
          <a:p>
            <a:pPr algn="just"/>
            <a:endParaRPr lang="en-GB" sz="2000" dirty="0">
              <a:solidFill>
                <a:prstClr val="black"/>
              </a:solidFill>
              <a:latin typeface="Calibri"/>
            </a:endParaRPr>
          </a:p>
          <a:p>
            <a:pPr algn="just"/>
            <a:r>
              <a:rPr lang="en-GB" sz="2000" dirty="0">
                <a:solidFill>
                  <a:prstClr val="black"/>
                </a:solidFill>
                <a:latin typeface="Calibri"/>
              </a:rPr>
              <a:t>An electrical probe is lowered into the tube. When it touches the water surface level there is a detectable indication, giving an accurate reading of water surface level which is adequate for site testing.</a:t>
            </a:r>
          </a:p>
          <a:p>
            <a:pPr algn="just"/>
            <a:endParaRPr lang="en-GB" sz="2000" dirty="0">
              <a:solidFill>
                <a:prstClr val="black"/>
              </a:solidFill>
              <a:latin typeface="Calibri"/>
            </a:endParaRPr>
          </a:p>
          <a:p>
            <a:pPr algn="just"/>
            <a:r>
              <a:rPr lang="en-GB" sz="2000" dirty="0">
                <a:solidFill>
                  <a:prstClr val="black"/>
                </a:solidFill>
                <a:latin typeface="Calibri"/>
              </a:rPr>
              <a:t>More elaborate stand pipes are available that give charted recordings of variation in water pressure.</a:t>
            </a:r>
          </a:p>
        </p:txBody>
      </p:sp>
      <p:pic>
        <p:nvPicPr>
          <p:cNvPr id="90114" name="Picture 2" descr="E:\LECTURES GEOLOGY and SOILS\LECTURES\SOIL MECHANICS\LECTURES\Soils pic 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8157" y="470001"/>
            <a:ext cx="4617914" cy="6162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4463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61658" y="234534"/>
            <a:ext cx="7430686" cy="523220"/>
          </a:xfrm>
          <a:prstGeom prst="rect">
            <a:avLst/>
          </a:prstGeom>
          <a:noFill/>
        </p:spPr>
        <p:txBody>
          <a:bodyPr wrap="square" rtlCol="0">
            <a:spAutoFit/>
          </a:bodyPr>
          <a:lstStyle/>
          <a:p>
            <a:r>
              <a:rPr lang="en-GB" sz="2800" b="1" dirty="0">
                <a:solidFill>
                  <a:srgbClr val="0070C0"/>
                </a:solidFill>
                <a:latin typeface="Calibri"/>
              </a:rPr>
              <a:t>Piezometric Level and Hydraulic Head</a:t>
            </a:r>
          </a:p>
        </p:txBody>
      </p:sp>
      <p:sp>
        <p:nvSpPr>
          <p:cNvPr id="7" name="TextBox 6"/>
          <p:cNvSpPr txBox="1"/>
          <p:nvPr/>
        </p:nvSpPr>
        <p:spPr>
          <a:xfrm>
            <a:off x="1806832" y="836712"/>
            <a:ext cx="8424936" cy="1569660"/>
          </a:xfrm>
          <a:prstGeom prst="rect">
            <a:avLst/>
          </a:prstGeom>
          <a:noFill/>
        </p:spPr>
        <p:txBody>
          <a:bodyPr wrap="square" rtlCol="0">
            <a:spAutoFit/>
          </a:bodyPr>
          <a:lstStyle/>
          <a:p>
            <a:pPr algn="just"/>
            <a:r>
              <a:rPr lang="en-GB" sz="2400" dirty="0">
                <a:solidFill>
                  <a:prstClr val="black"/>
                </a:solidFill>
                <a:latin typeface="Calibri"/>
              </a:rPr>
              <a:t>If a stand pipe is installed to penetrate below the ground water table, water rises into it to find its own level. These standpipes are called Piezometric tubes and the level to which the water rises is the </a:t>
            </a:r>
            <a:r>
              <a:rPr lang="en-GB" sz="2400" b="1" dirty="0">
                <a:solidFill>
                  <a:srgbClr val="0070C0"/>
                </a:solidFill>
                <a:latin typeface="Calibri"/>
              </a:rPr>
              <a:t>Piezometric Level.</a:t>
            </a: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9759" y="2591866"/>
            <a:ext cx="4900089" cy="37579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960096" y="3695146"/>
            <a:ext cx="3446156" cy="2677656"/>
          </a:xfrm>
          <a:prstGeom prst="rect">
            <a:avLst/>
          </a:prstGeom>
          <a:noFill/>
        </p:spPr>
        <p:txBody>
          <a:bodyPr wrap="square" rtlCol="0">
            <a:spAutoFit/>
          </a:bodyPr>
          <a:lstStyle/>
          <a:p>
            <a:r>
              <a:rPr lang="en-GB" sz="2400" dirty="0">
                <a:solidFill>
                  <a:prstClr val="black"/>
                </a:solidFill>
                <a:latin typeface="Calibri"/>
              </a:rPr>
              <a:t>The out of balance water head that is causing flow downhill is called the </a:t>
            </a:r>
            <a:r>
              <a:rPr lang="en-GB" sz="2400" b="1" dirty="0">
                <a:solidFill>
                  <a:srgbClr val="0070C0"/>
                </a:solidFill>
                <a:latin typeface="Calibri"/>
              </a:rPr>
              <a:t>Hydraulic Head (h). </a:t>
            </a:r>
            <a:r>
              <a:rPr lang="en-GB" sz="2400" dirty="0">
                <a:solidFill>
                  <a:prstClr val="black"/>
                </a:solidFill>
                <a:latin typeface="Calibri"/>
              </a:rPr>
              <a:t>The hydraulic head is given up in pushing the water along its flow path</a:t>
            </a:r>
          </a:p>
        </p:txBody>
      </p:sp>
      <p:cxnSp>
        <p:nvCxnSpPr>
          <p:cNvPr id="3" name="Straight Arrow Connector 2"/>
          <p:cNvCxnSpPr/>
          <p:nvPr/>
        </p:nvCxnSpPr>
        <p:spPr>
          <a:xfrm flipV="1">
            <a:off x="6240016" y="2852936"/>
            <a:ext cx="129614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536160" y="2699048"/>
            <a:ext cx="2232248" cy="276999"/>
          </a:xfrm>
          <a:prstGeom prst="rect">
            <a:avLst/>
          </a:prstGeom>
          <a:noFill/>
        </p:spPr>
        <p:txBody>
          <a:bodyPr wrap="square" rtlCol="0">
            <a:spAutoFit/>
          </a:bodyPr>
          <a:lstStyle/>
          <a:p>
            <a:r>
              <a:rPr lang="en-GB" sz="1200" b="1" dirty="0">
                <a:solidFill>
                  <a:srgbClr val="0070C0"/>
                </a:solidFill>
                <a:latin typeface="Calibri"/>
              </a:rPr>
              <a:t>Height difference</a:t>
            </a:r>
          </a:p>
        </p:txBody>
      </p:sp>
    </p:spTree>
    <p:extLst>
      <p:ext uri="{BB962C8B-B14F-4D97-AF65-F5344CB8AC3E}">
        <p14:creationId xmlns:p14="http://schemas.microsoft.com/office/powerpoint/2010/main" val="24657112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61658" y="476672"/>
            <a:ext cx="5400600" cy="523220"/>
          </a:xfrm>
          <a:prstGeom prst="rect">
            <a:avLst/>
          </a:prstGeom>
          <a:noFill/>
        </p:spPr>
        <p:txBody>
          <a:bodyPr wrap="square" rtlCol="0">
            <a:spAutoFit/>
          </a:bodyPr>
          <a:lstStyle/>
          <a:p>
            <a:r>
              <a:rPr lang="en-GB" sz="2800" b="1" dirty="0">
                <a:solidFill>
                  <a:srgbClr val="0070C0"/>
                </a:solidFill>
                <a:latin typeface="Calibri"/>
              </a:rPr>
              <a:t>Hydraulic Gradient</a:t>
            </a: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130" y="1215005"/>
            <a:ext cx="6809128" cy="471143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8381125" y="959262"/>
            <a:ext cx="3456384" cy="954107"/>
          </a:xfrm>
          <a:prstGeom prst="rect">
            <a:avLst/>
          </a:prstGeom>
          <a:noFill/>
        </p:spPr>
        <p:txBody>
          <a:bodyPr wrap="square" rtlCol="0">
            <a:spAutoFit/>
          </a:bodyPr>
          <a:lstStyle/>
          <a:p>
            <a:r>
              <a:rPr lang="en-GB" sz="2800" dirty="0">
                <a:solidFill>
                  <a:prstClr val="black"/>
                </a:solidFill>
                <a:latin typeface="Calibri"/>
              </a:rPr>
              <a:t>Average Hydraulic Gradient (i) </a:t>
            </a:r>
            <a:r>
              <a:rPr lang="en-GB" sz="2000" dirty="0">
                <a:solidFill>
                  <a:prstClr val="black"/>
                </a:solidFill>
                <a:latin typeface="Calibri"/>
              </a:rPr>
              <a:t>is defined as:</a:t>
            </a:r>
          </a:p>
        </p:txBody>
      </p:sp>
      <p:sp>
        <p:nvSpPr>
          <p:cNvPr id="11" name="TextBox 10"/>
          <p:cNvSpPr txBox="1"/>
          <p:nvPr/>
        </p:nvSpPr>
        <p:spPr>
          <a:xfrm>
            <a:off x="8885181" y="2809504"/>
            <a:ext cx="2952328" cy="1200329"/>
          </a:xfrm>
          <a:prstGeom prst="rect">
            <a:avLst/>
          </a:prstGeom>
          <a:noFill/>
        </p:spPr>
        <p:txBody>
          <a:bodyPr wrap="square" rtlCol="0">
            <a:spAutoFit/>
          </a:bodyPr>
          <a:lstStyle/>
          <a:p>
            <a:r>
              <a:rPr lang="en-GB" sz="3600" dirty="0">
                <a:solidFill>
                  <a:srgbClr val="0070C0"/>
                </a:solidFill>
                <a:latin typeface="Calibri"/>
              </a:rPr>
              <a:t>i  =  </a:t>
            </a:r>
            <a:r>
              <a:rPr lang="el-GR" sz="3600" u="sng" dirty="0">
                <a:solidFill>
                  <a:srgbClr val="0070C0"/>
                </a:solidFill>
                <a:latin typeface="GreekC"/>
                <a:cs typeface="GreekC"/>
              </a:rPr>
              <a:t>Δ</a:t>
            </a:r>
            <a:r>
              <a:rPr lang="en-GB" sz="3600" u="sng" dirty="0">
                <a:solidFill>
                  <a:srgbClr val="0070C0"/>
                </a:solidFill>
                <a:latin typeface="Calibri"/>
              </a:rPr>
              <a:t> h</a:t>
            </a:r>
          </a:p>
          <a:p>
            <a:r>
              <a:rPr lang="en-GB" sz="3600" dirty="0">
                <a:solidFill>
                  <a:srgbClr val="0070C0"/>
                </a:solidFill>
                <a:latin typeface="Calibri"/>
              </a:rPr>
              <a:t>          L   </a:t>
            </a:r>
            <a:r>
              <a:rPr lang="en-GB" sz="3600" dirty="0">
                <a:solidFill>
                  <a:prstClr val="black"/>
                </a:solidFill>
                <a:latin typeface="Calibri"/>
              </a:rPr>
              <a:t>                 </a:t>
            </a:r>
          </a:p>
        </p:txBody>
      </p:sp>
      <p:sp>
        <p:nvSpPr>
          <p:cNvPr id="2" name="Rectangle 1"/>
          <p:cNvSpPr/>
          <p:nvPr/>
        </p:nvSpPr>
        <p:spPr>
          <a:xfrm>
            <a:off x="7845556" y="4356774"/>
            <a:ext cx="3991953" cy="1569660"/>
          </a:xfrm>
          <a:prstGeom prst="rect">
            <a:avLst/>
          </a:prstGeom>
        </p:spPr>
        <p:txBody>
          <a:bodyPr wrap="square">
            <a:spAutoFit/>
          </a:bodyPr>
          <a:lstStyle/>
          <a:p>
            <a:r>
              <a:rPr lang="en-GB" sz="2400" dirty="0">
                <a:solidFill>
                  <a:prstClr val="black"/>
                </a:solidFill>
                <a:latin typeface="Calibri"/>
              </a:rPr>
              <a:t>Where </a:t>
            </a:r>
          </a:p>
          <a:p>
            <a:endParaRPr lang="en-GB" sz="2400" dirty="0">
              <a:solidFill>
                <a:prstClr val="black"/>
              </a:solidFill>
              <a:latin typeface="Calibri"/>
            </a:endParaRPr>
          </a:p>
          <a:p>
            <a:r>
              <a:rPr lang="en-GB" sz="2400" dirty="0">
                <a:solidFill>
                  <a:prstClr val="black"/>
                </a:solidFill>
                <a:latin typeface="Calibri"/>
              </a:rPr>
              <a:t>h = hydraulic head difference</a:t>
            </a:r>
          </a:p>
          <a:p>
            <a:r>
              <a:rPr lang="en-GB" sz="2400" dirty="0">
                <a:solidFill>
                  <a:prstClr val="black"/>
                </a:solidFill>
                <a:latin typeface="Calibri"/>
              </a:rPr>
              <a:t>L = The length of the flow line</a:t>
            </a:r>
          </a:p>
        </p:txBody>
      </p:sp>
      <p:sp>
        <p:nvSpPr>
          <p:cNvPr id="3" name="TextBox 2"/>
          <p:cNvSpPr txBox="1"/>
          <p:nvPr/>
        </p:nvSpPr>
        <p:spPr>
          <a:xfrm>
            <a:off x="2583562" y="6358483"/>
            <a:ext cx="2592288" cy="369332"/>
          </a:xfrm>
          <a:prstGeom prst="rect">
            <a:avLst/>
          </a:prstGeom>
          <a:noFill/>
        </p:spPr>
        <p:txBody>
          <a:bodyPr wrap="square" rtlCol="0">
            <a:spAutoFit/>
          </a:bodyPr>
          <a:lstStyle/>
          <a:p>
            <a:pPr algn="ctr"/>
            <a:r>
              <a:rPr lang="en-GB" b="1" dirty="0">
                <a:solidFill>
                  <a:srgbClr val="0070C0"/>
                </a:solidFill>
                <a:latin typeface="Calibri"/>
              </a:rPr>
              <a:t>SKETCH THIS</a:t>
            </a:r>
          </a:p>
        </p:txBody>
      </p:sp>
      <p:cxnSp>
        <p:nvCxnSpPr>
          <p:cNvPr id="5" name="Straight Arrow Connector 4"/>
          <p:cNvCxnSpPr/>
          <p:nvPr/>
        </p:nvCxnSpPr>
        <p:spPr>
          <a:xfrm flipV="1">
            <a:off x="3879706" y="5926435"/>
            <a:ext cx="0" cy="4320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p:nvPr/>
        </p:nvCxnSpPr>
        <p:spPr>
          <a:xfrm flipV="1">
            <a:off x="7301005" y="1436315"/>
            <a:ext cx="544551" cy="18865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4538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9201" y="1734235"/>
            <a:ext cx="9563560" cy="461665"/>
          </a:xfrm>
          <a:prstGeom prst="rect">
            <a:avLst/>
          </a:prstGeom>
        </p:spPr>
        <p:txBody>
          <a:bodyPr wrap="square">
            <a:spAutoFit/>
          </a:bodyPr>
          <a:lstStyle/>
          <a:p>
            <a:r>
              <a:rPr lang="en-GB" sz="2400" b="1" dirty="0">
                <a:hlinkClick r:id="rId2"/>
              </a:rPr>
              <a:t>https://www.bgs.ac.uk/information-hub/borehole-records/</a:t>
            </a:r>
            <a:endParaRPr lang="en-GB" sz="2400" b="1" dirty="0"/>
          </a:p>
        </p:txBody>
      </p:sp>
      <p:sp>
        <p:nvSpPr>
          <p:cNvPr id="2" name="Rectangle 1"/>
          <p:cNvSpPr/>
          <p:nvPr/>
        </p:nvSpPr>
        <p:spPr>
          <a:xfrm>
            <a:off x="580842" y="2585616"/>
            <a:ext cx="10840278" cy="1477328"/>
          </a:xfrm>
          <a:prstGeom prst="rect">
            <a:avLst/>
          </a:prstGeom>
        </p:spPr>
        <p:txBody>
          <a:bodyPr wrap="square">
            <a:spAutoFit/>
          </a:bodyPr>
          <a:lstStyle/>
          <a:p>
            <a:r>
              <a:rPr lang="en-GB" dirty="0">
                <a:latin typeface="Segoe UI" panose="020B0502040204020203" pitchFamily="34" charset="0"/>
              </a:rPr>
              <a:t>One database that may be useful for you is </a:t>
            </a:r>
            <a:r>
              <a:rPr lang="en-GB" dirty="0" err="1">
                <a:latin typeface="Segoe UI" panose="020B0502040204020203" pitchFamily="34" charset="0"/>
              </a:rPr>
              <a:t>Digimaps</a:t>
            </a:r>
            <a:r>
              <a:rPr lang="en-GB" dirty="0">
                <a:latin typeface="Segoe UI" panose="020B0502040204020203" pitchFamily="34" charset="0"/>
              </a:rPr>
              <a:t>, you can access this via the Database Search at the top of the catalogue </a:t>
            </a:r>
            <a:r>
              <a:rPr lang="en-GB" dirty="0" smtClean="0">
                <a:latin typeface="Segoe UI" panose="020B0502040204020203" pitchFamily="34" charset="0"/>
              </a:rPr>
              <a:t>page </a:t>
            </a:r>
            <a:r>
              <a:rPr lang="en-GB" smtClean="0">
                <a:latin typeface="Segoe UI" panose="020B0502040204020203" pitchFamily="34" charset="0"/>
              </a:rPr>
              <a:t>(Library pages) </a:t>
            </a:r>
            <a:endParaRPr lang="en-GB" dirty="0" smtClean="0">
              <a:latin typeface="Segoe UI" panose="020B0502040204020203" pitchFamily="34" charset="0"/>
            </a:endParaRPr>
          </a:p>
          <a:p>
            <a:endParaRPr lang="en-GB" dirty="0">
              <a:latin typeface="Segoe UI" panose="020B0502040204020203" pitchFamily="34" charset="0"/>
              <a:hlinkClick r:id="rId3" tooltip="https://whel-primo.hosted.exlibrisgroup.com/primo-explore/dbsearch?vid=44whelf_uwtsd_vu1"/>
            </a:endParaRPr>
          </a:p>
          <a:p>
            <a:r>
              <a:rPr lang="en-GB" dirty="0" smtClean="0">
                <a:latin typeface="Segoe UI" panose="020B0502040204020203" pitchFamily="34" charset="0"/>
                <a:hlinkClick r:id="rId3" tooltip="https://whel-primo.hosted.exlibrisgroup.com/primo-explore/dbsearch?vid=44whelf_uwtsd_vu1"/>
              </a:rPr>
              <a:t>https</a:t>
            </a:r>
            <a:r>
              <a:rPr lang="en-GB" dirty="0">
                <a:latin typeface="Segoe UI" panose="020B0502040204020203" pitchFamily="34" charset="0"/>
                <a:hlinkClick r:id="rId3" tooltip="https://whel-primo.hosted.exlibrisgroup.com/primo-explore/dbsearch?vid=44whelf_uwtsd_vu1"/>
              </a:rPr>
              <a:t>://whel-primo.hosted.exlibrisgroup.com/primo-explore/dbsearch?vid=44WHELF_UWTSD_VU1</a:t>
            </a:r>
            <a:r>
              <a:rPr lang="en-GB" dirty="0">
                <a:latin typeface="Segoe UI" panose="020B0502040204020203" pitchFamily="34" charset="0"/>
              </a:rPr>
              <a:t> </a:t>
            </a:r>
            <a:endParaRPr lang="en-GB" dirty="0" smtClean="0">
              <a:latin typeface="Segoe UI" panose="020B0502040204020203" pitchFamily="34" charset="0"/>
            </a:endParaRPr>
          </a:p>
          <a:p>
            <a:r>
              <a:rPr lang="en-GB" dirty="0" smtClean="0">
                <a:latin typeface="Segoe UI" panose="020B0502040204020203" pitchFamily="34" charset="0"/>
              </a:rPr>
              <a:t>We </a:t>
            </a:r>
            <a:r>
              <a:rPr lang="en-GB" dirty="0">
                <a:latin typeface="Segoe UI" panose="020B0502040204020203" pitchFamily="34" charset="0"/>
              </a:rPr>
              <a:t>have access to the Ordnance survey, historic, geology, marine, and environment maps</a:t>
            </a:r>
            <a:endParaRPr lang="en-GB" b="0" i="0" dirty="0">
              <a:effectLst/>
              <a:latin typeface="Segoe UI" panose="020B0502040204020203" pitchFamily="34" charset="0"/>
            </a:endParaRPr>
          </a:p>
        </p:txBody>
      </p:sp>
    </p:spTree>
    <p:extLst>
      <p:ext uri="{BB962C8B-B14F-4D97-AF65-F5344CB8AC3E}">
        <p14:creationId xmlns:p14="http://schemas.microsoft.com/office/powerpoint/2010/main" val="1772093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1962" y="591951"/>
            <a:ext cx="4784290" cy="6001643"/>
          </a:xfrm>
          <a:prstGeom prst="rect">
            <a:avLst/>
          </a:prstGeom>
        </p:spPr>
        <p:txBody>
          <a:bodyPr wrap="square">
            <a:spAutoFit/>
          </a:bodyPr>
          <a:lstStyle/>
          <a:p>
            <a:pPr algn="just"/>
            <a:r>
              <a:rPr lang="en-GB" sz="2000" dirty="0">
                <a:solidFill>
                  <a:prstClr val="black"/>
                </a:solidFill>
                <a:latin typeface="Arial" panose="020B0604020202020204" pitchFamily="34" charset="0"/>
                <a:cs typeface="Arial" panose="020B0604020202020204" pitchFamily="34" charset="0"/>
              </a:rPr>
              <a:t>Henry Darcy was a French engineer who studied the movement of water through sand in 1856.  </a:t>
            </a:r>
          </a:p>
          <a:p>
            <a:pPr algn="just"/>
            <a:endParaRPr lang="en-GB" sz="2000" dirty="0">
              <a:solidFill>
                <a:prstClr val="black"/>
              </a:solidFill>
              <a:latin typeface="Arial" panose="020B0604020202020204" pitchFamily="34" charset="0"/>
              <a:cs typeface="Arial" panose="020B0604020202020204" pitchFamily="34" charset="0"/>
            </a:endParaRPr>
          </a:p>
          <a:p>
            <a:pPr algn="just"/>
            <a:r>
              <a:rPr lang="en-GB" sz="2000" dirty="0">
                <a:solidFill>
                  <a:prstClr val="black"/>
                </a:solidFill>
                <a:latin typeface="Arial" panose="020B0604020202020204" pitchFamily="34" charset="0"/>
                <a:cs typeface="Arial" panose="020B0604020202020204" pitchFamily="34" charset="0"/>
              </a:rPr>
              <a:t>He found that the </a:t>
            </a:r>
            <a:r>
              <a:rPr lang="en-GB" sz="2000" b="1" dirty="0">
                <a:solidFill>
                  <a:srgbClr val="0070C0"/>
                </a:solidFill>
                <a:latin typeface="Arial" panose="020B0604020202020204" pitchFamily="34" charset="0"/>
                <a:cs typeface="Arial" panose="020B0604020202020204" pitchFamily="34" charset="0"/>
              </a:rPr>
              <a:t>rate of water flow through a tube is proportional to the difference in the height of the water between the two ends of the tube, and inversely proportional to the length of the tube.....the value of </a:t>
            </a:r>
            <a:r>
              <a:rPr lang="en-GB" sz="2000" b="1" dirty="0" err="1">
                <a:solidFill>
                  <a:srgbClr val="0070C0"/>
                </a:solidFill>
                <a:latin typeface="Arial" panose="020B0604020202020204" pitchFamily="34" charset="0"/>
                <a:cs typeface="Arial" panose="020B0604020202020204" pitchFamily="34" charset="0"/>
              </a:rPr>
              <a:t>i</a:t>
            </a:r>
            <a:r>
              <a:rPr lang="en-GB" sz="2000" b="1" dirty="0">
                <a:solidFill>
                  <a:srgbClr val="0070C0"/>
                </a:solidFill>
                <a:latin typeface="Arial" panose="020B0604020202020204" pitchFamily="34" charset="0"/>
                <a:cs typeface="Arial" panose="020B0604020202020204" pitchFamily="34" charset="0"/>
              </a:rPr>
              <a:t> (hydraulic gradient)</a:t>
            </a:r>
          </a:p>
          <a:p>
            <a:pPr algn="just"/>
            <a:endParaRPr lang="en-GB" sz="2000" dirty="0">
              <a:solidFill>
                <a:prstClr val="black"/>
              </a:solidFill>
              <a:latin typeface="Arial" panose="020B0604020202020204" pitchFamily="34" charset="0"/>
              <a:cs typeface="Arial" panose="020B0604020202020204" pitchFamily="34" charset="0"/>
            </a:endParaRPr>
          </a:p>
          <a:p>
            <a:pPr algn="just"/>
            <a:r>
              <a:rPr lang="en-GB" sz="2000" dirty="0">
                <a:solidFill>
                  <a:prstClr val="black"/>
                </a:solidFill>
                <a:latin typeface="Arial" panose="020B0604020202020204" pitchFamily="34" charset="0"/>
                <a:cs typeface="Arial" panose="020B0604020202020204" pitchFamily="34" charset="0"/>
              </a:rPr>
              <a:t>He also discovered </a:t>
            </a:r>
            <a:r>
              <a:rPr lang="en-GB" sz="2000" b="1" dirty="0">
                <a:solidFill>
                  <a:srgbClr val="0070C0"/>
                </a:solidFill>
                <a:latin typeface="Arial" panose="020B0604020202020204" pitchFamily="34" charset="0"/>
                <a:cs typeface="Arial" panose="020B0604020202020204" pitchFamily="34" charset="0"/>
              </a:rPr>
              <a:t>that flow was proportional to a coefficient, K, which is called the…</a:t>
            </a:r>
          </a:p>
          <a:p>
            <a:pPr algn="just"/>
            <a:r>
              <a:rPr lang="en-GB" sz="2000" dirty="0" smtClean="0">
                <a:solidFill>
                  <a:prstClr val="black"/>
                </a:solidFill>
                <a:latin typeface="Arial" panose="020B0604020202020204" pitchFamily="34" charset="0"/>
                <a:cs typeface="Arial" panose="020B0604020202020204" pitchFamily="34" charset="0"/>
              </a:rPr>
              <a:t>  </a:t>
            </a:r>
            <a:r>
              <a:rPr lang="en-GB" sz="2800" b="1" i="1" dirty="0">
                <a:solidFill>
                  <a:srgbClr val="0070C0"/>
                </a:solidFill>
                <a:latin typeface="Arial" panose="020B0604020202020204" pitchFamily="34" charset="0"/>
                <a:cs typeface="Arial" panose="020B0604020202020204" pitchFamily="34" charset="0"/>
              </a:rPr>
              <a:t>Hydraulic Conductivity </a:t>
            </a:r>
            <a:r>
              <a:rPr lang="en-GB" sz="2000" b="1" i="1" dirty="0">
                <a:solidFill>
                  <a:srgbClr val="0070C0"/>
                </a:solidFill>
                <a:latin typeface="Arial" panose="020B0604020202020204" pitchFamily="34" charset="0"/>
                <a:cs typeface="Arial" panose="020B0604020202020204" pitchFamily="34" charset="0"/>
              </a:rPr>
              <a:t>or  </a:t>
            </a:r>
            <a:r>
              <a:rPr lang="en-GB" sz="2800" b="1" i="1" dirty="0" smtClean="0">
                <a:solidFill>
                  <a:srgbClr val="0070C0"/>
                </a:solidFill>
                <a:latin typeface="Arial" panose="020B0604020202020204" pitchFamily="34" charset="0"/>
                <a:cs typeface="Arial" panose="020B0604020202020204" pitchFamily="34" charset="0"/>
              </a:rPr>
              <a:t>Coefficient </a:t>
            </a:r>
            <a:r>
              <a:rPr lang="en-GB" sz="2800" b="1" i="1" dirty="0">
                <a:solidFill>
                  <a:srgbClr val="0070C0"/>
                </a:solidFill>
                <a:latin typeface="Arial" panose="020B0604020202020204" pitchFamily="34" charset="0"/>
                <a:cs typeface="Arial" panose="020B0604020202020204" pitchFamily="34" charset="0"/>
              </a:rPr>
              <a:t>of </a:t>
            </a:r>
            <a:r>
              <a:rPr lang="en-GB" sz="2800" b="1" i="1" dirty="0" smtClean="0">
                <a:solidFill>
                  <a:srgbClr val="0070C0"/>
                </a:solidFill>
                <a:latin typeface="Arial" panose="020B0604020202020204" pitchFamily="34" charset="0"/>
                <a:cs typeface="Arial" panose="020B0604020202020204" pitchFamily="34" charset="0"/>
              </a:rPr>
              <a:t>Permeability of the soil sample.</a:t>
            </a:r>
            <a:endParaRPr lang="en-GB" sz="28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423807" y="108512"/>
            <a:ext cx="5400600" cy="523220"/>
          </a:xfrm>
          <a:prstGeom prst="rect">
            <a:avLst/>
          </a:prstGeom>
          <a:noFill/>
        </p:spPr>
        <p:txBody>
          <a:bodyPr wrap="square" rtlCol="0">
            <a:spAutoFit/>
          </a:bodyPr>
          <a:lstStyle/>
          <a:p>
            <a:r>
              <a:rPr lang="en-GB" sz="2800" b="1" dirty="0">
                <a:solidFill>
                  <a:srgbClr val="0070C0"/>
                </a:solidFill>
                <a:latin typeface="Calibri"/>
              </a:rPr>
              <a:t>Henry Darcy </a:t>
            </a:r>
          </a:p>
        </p:txBody>
      </p:sp>
      <p:pic>
        <p:nvPicPr>
          <p:cNvPr id="5" name="Picture 3"/>
          <p:cNvPicPr>
            <a:picLocks noChangeAspect="1" noChangeArrowheads="1"/>
          </p:cNvPicPr>
          <p:nvPr/>
        </p:nvPicPr>
        <p:blipFill>
          <a:blip r:embed="rId2" cstate="print"/>
          <a:srcRect/>
          <a:stretch>
            <a:fillRect/>
          </a:stretch>
        </p:blipFill>
        <p:spPr bwMode="auto">
          <a:xfrm>
            <a:off x="7176121" y="188641"/>
            <a:ext cx="2589893" cy="3120039"/>
          </a:xfrm>
          <a:prstGeom prst="rect">
            <a:avLst/>
          </a:prstGeom>
          <a:noFill/>
          <a:ln w="19050">
            <a:noFill/>
            <a:miter lim="800000"/>
            <a:headEnd/>
            <a:tailEnd/>
          </a:ln>
          <a:effectLst/>
        </p:spPr>
      </p:pic>
      <p:pic>
        <p:nvPicPr>
          <p:cNvPr id="6" name="Picture 5"/>
          <p:cNvPicPr>
            <a:picLocks noChangeAspect="1"/>
          </p:cNvPicPr>
          <p:nvPr/>
        </p:nvPicPr>
        <p:blipFill>
          <a:blip r:embed="rId3" cstate="print"/>
          <a:stretch>
            <a:fillRect/>
          </a:stretch>
        </p:blipFill>
        <p:spPr>
          <a:xfrm>
            <a:off x="6384032" y="3429000"/>
            <a:ext cx="4214144" cy="3284984"/>
          </a:xfrm>
          <a:prstGeom prst="rect">
            <a:avLst/>
          </a:prstGeom>
        </p:spPr>
      </p:pic>
    </p:spTree>
    <p:extLst>
      <p:ext uri="{BB962C8B-B14F-4D97-AF65-F5344CB8AC3E}">
        <p14:creationId xmlns:p14="http://schemas.microsoft.com/office/powerpoint/2010/main" val="2238811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32636" y="1378856"/>
            <a:ext cx="2624187" cy="44298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61520" y="370562"/>
            <a:ext cx="6602594" cy="523220"/>
          </a:xfrm>
          <a:prstGeom prst="rect">
            <a:avLst/>
          </a:prstGeom>
          <a:noFill/>
        </p:spPr>
        <p:txBody>
          <a:bodyPr wrap="square" rtlCol="0">
            <a:spAutoFit/>
          </a:bodyPr>
          <a:lstStyle/>
          <a:p>
            <a:r>
              <a:rPr lang="en-GB" sz="2800" b="1" dirty="0">
                <a:solidFill>
                  <a:srgbClr val="0070C0"/>
                </a:solidFill>
                <a:latin typeface="Calibri"/>
              </a:rPr>
              <a:t>Darcy’s Law &amp; Coefficient of Permeability</a:t>
            </a:r>
          </a:p>
        </p:txBody>
      </p:sp>
      <p:sp>
        <p:nvSpPr>
          <p:cNvPr id="2" name="TextBox 1"/>
          <p:cNvSpPr txBox="1"/>
          <p:nvPr/>
        </p:nvSpPr>
        <p:spPr>
          <a:xfrm>
            <a:off x="789539" y="1494741"/>
            <a:ext cx="4584217" cy="452431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rPr>
              <a:t>The Coefficient of permeability ‘K’ may vary from as large as 1 m/s for clean gravels to a small value of the order of 10</a:t>
            </a:r>
            <a:r>
              <a:rPr lang="en-GB" sz="2400" baseline="30000" dirty="0">
                <a:solidFill>
                  <a:prstClr val="black"/>
                </a:solidFill>
                <a:latin typeface="Arial" panose="020B0604020202020204" pitchFamily="34" charset="0"/>
                <a:cs typeface="Arial" panose="020B0604020202020204" pitchFamily="34" charset="0"/>
              </a:rPr>
              <a:t>-10</a:t>
            </a:r>
            <a:r>
              <a:rPr lang="en-GB" sz="2400" dirty="0">
                <a:solidFill>
                  <a:prstClr val="black"/>
                </a:solidFill>
                <a:latin typeface="Arial" panose="020B0604020202020204" pitchFamily="34" charset="0"/>
                <a:cs typeface="Arial" panose="020B0604020202020204" pitchFamily="34" charset="0"/>
              </a:rPr>
              <a:t> m/s for very fine soil such as clay / silt.</a:t>
            </a:r>
          </a:p>
          <a:p>
            <a:r>
              <a:rPr lang="en-GB" sz="2400" b="1" dirty="0">
                <a:solidFill>
                  <a:srgbClr val="0070C0"/>
                </a:solidFill>
                <a:latin typeface="Arial" panose="020B0604020202020204" pitchFamily="34" charset="0"/>
                <a:cs typeface="Arial" panose="020B0604020202020204" pitchFamily="34" charset="0"/>
              </a:rPr>
              <a:t>The values of k are influenced by….?</a:t>
            </a:r>
          </a:p>
          <a:p>
            <a:pPr marL="342900" indent="-342900">
              <a:buFont typeface="Arial" panose="020B0604020202020204" pitchFamily="34" charset="0"/>
              <a:buChar char="•"/>
            </a:pPr>
            <a:r>
              <a:rPr lang="en-GB" sz="2400" dirty="0">
                <a:solidFill>
                  <a:prstClr val="black"/>
                </a:solidFill>
                <a:latin typeface="Arial" panose="020B0604020202020204" pitchFamily="34" charset="0"/>
                <a:cs typeface="Arial" panose="020B0604020202020204" pitchFamily="34" charset="0"/>
              </a:rPr>
              <a:t>Pore size</a:t>
            </a:r>
          </a:p>
          <a:p>
            <a:pPr marL="342900" indent="-342900">
              <a:buFont typeface="Arial" panose="020B0604020202020204" pitchFamily="34" charset="0"/>
              <a:buChar char="•"/>
            </a:pPr>
            <a:r>
              <a:rPr lang="en-GB" sz="2400" dirty="0">
                <a:solidFill>
                  <a:prstClr val="black"/>
                </a:solidFill>
                <a:latin typeface="Arial" panose="020B0604020202020204" pitchFamily="34" charset="0"/>
                <a:cs typeface="Arial" panose="020B0604020202020204" pitchFamily="34" charset="0"/>
              </a:rPr>
              <a:t>Soil structure </a:t>
            </a:r>
          </a:p>
          <a:p>
            <a:r>
              <a:rPr lang="en-GB" sz="2400" dirty="0">
                <a:solidFill>
                  <a:prstClr val="black"/>
                </a:solidFill>
                <a:latin typeface="Arial" panose="020B0604020202020204" pitchFamily="34" charset="0"/>
                <a:cs typeface="Arial" panose="020B0604020202020204" pitchFamily="34" charset="0"/>
              </a:rPr>
              <a:t>    (grain size and </a:t>
            </a:r>
            <a:r>
              <a:rPr lang="en-GB" sz="2400" dirty="0" smtClean="0">
                <a:solidFill>
                  <a:prstClr val="black"/>
                </a:solidFill>
                <a:latin typeface="Arial" panose="020B0604020202020204" pitchFamily="34" charset="0"/>
                <a:cs typeface="Arial" panose="020B0604020202020204" pitchFamily="34" charset="0"/>
              </a:rPr>
              <a:t>    cohesion</a:t>
            </a:r>
            <a:r>
              <a:rPr lang="en-GB" sz="2400" dirty="0">
                <a:solidFill>
                  <a:prstClr val="black"/>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400" dirty="0">
                <a:solidFill>
                  <a:prstClr val="black"/>
                </a:solidFill>
                <a:latin typeface="Arial" panose="020B0604020202020204" pitchFamily="34" charset="0"/>
                <a:cs typeface="Arial" panose="020B0604020202020204" pitchFamily="34" charset="0"/>
              </a:rPr>
              <a:t>Viscosity of the pore  fluid</a:t>
            </a:r>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37299" y="1610628"/>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398155" y="1120442"/>
            <a:ext cx="1480031" cy="374299"/>
          </a:xfrm>
          <a:prstGeom prst="rect">
            <a:avLst/>
          </a:prstGeom>
          <a:noFill/>
        </p:spPr>
        <p:txBody>
          <a:bodyPr wrap="square" rtlCol="0">
            <a:spAutoFit/>
          </a:bodyPr>
          <a:lstStyle/>
          <a:p>
            <a:pPr algn="ctr"/>
            <a:r>
              <a:rPr lang="en-GB" dirty="0">
                <a:solidFill>
                  <a:prstClr val="black"/>
                </a:solidFill>
                <a:latin typeface="Calibri"/>
              </a:rPr>
              <a:t>Gravels</a:t>
            </a:r>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611" y="4478900"/>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9398154" y="4010390"/>
            <a:ext cx="1480031" cy="374299"/>
          </a:xfrm>
          <a:prstGeom prst="rect">
            <a:avLst/>
          </a:prstGeom>
          <a:noFill/>
        </p:spPr>
        <p:txBody>
          <a:bodyPr wrap="square" rtlCol="0">
            <a:spAutoFit/>
          </a:bodyPr>
          <a:lstStyle/>
          <a:p>
            <a:pPr algn="ctr"/>
            <a:r>
              <a:rPr lang="en-GB" dirty="0">
                <a:solidFill>
                  <a:prstClr val="black"/>
                </a:solidFill>
                <a:latin typeface="Calibri"/>
              </a:rPr>
              <a:t>Clay /  silt</a:t>
            </a:r>
          </a:p>
        </p:txBody>
      </p:sp>
    </p:spTree>
    <p:extLst>
      <p:ext uri="{BB962C8B-B14F-4D97-AF65-F5344CB8AC3E}">
        <p14:creationId xmlns:p14="http://schemas.microsoft.com/office/powerpoint/2010/main" val="119329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9666" y="1052736"/>
            <a:ext cx="8839200" cy="5357850"/>
          </a:xfrm>
        </p:spPr>
        <p:txBody>
          <a:bodyPr>
            <a:normAutofit/>
          </a:bodyPr>
          <a:lstStyle/>
          <a:p>
            <a:pPr>
              <a:buNone/>
            </a:pPr>
            <a:r>
              <a:rPr lang="en-IN" sz="2000" dirty="0">
                <a:cs typeface="Times New Roman" pitchFamily="18" charset="0"/>
              </a:rPr>
              <a:t>The various methods to determine coefficient of permeability are as under :-</a:t>
            </a:r>
          </a:p>
          <a:p>
            <a:pPr>
              <a:buNone/>
            </a:pPr>
            <a:r>
              <a:rPr lang="en-IN" sz="2000" dirty="0">
                <a:cs typeface="Times New Roman" pitchFamily="18" charset="0"/>
              </a:rPr>
              <a:t> </a:t>
            </a:r>
          </a:p>
          <a:p>
            <a:pPr>
              <a:buNone/>
            </a:pPr>
            <a:r>
              <a:rPr lang="en-IN" sz="2000" dirty="0">
                <a:cs typeface="Times New Roman" pitchFamily="18" charset="0"/>
              </a:rPr>
              <a:t>		      </a:t>
            </a:r>
            <a:r>
              <a:rPr lang="en-IN" sz="2400" dirty="0">
                <a:cs typeface="Times New Roman" pitchFamily="18" charset="0"/>
              </a:rPr>
              <a:t>Methods to determine coefficient of permeability</a:t>
            </a:r>
          </a:p>
          <a:p>
            <a:pPr>
              <a:buNone/>
            </a:pPr>
            <a:endParaRPr lang="en-US" sz="2000" dirty="0">
              <a:cs typeface="Times New Roman" pitchFamily="18" charset="0"/>
            </a:endParaRPr>
          </a:p>
          <a:p>
            <a:endParaRPr lang="en-US" sz="2000" dirty="0">
              <a:cs typeface="Times New Roman" pitchFamily="18" charset="0"/>
            </a:endParaRPr>
          </a:p>
          <a:p>
            <a:pPr>
              <a:buNone/>
            </a:pPr>
            <a:r>
              <a:rPr lang="en-IN" sz="2000" b="1" dirty="0">
                <a:cs typeface="Times New Roman" pitchFamily="18" charset="0"/>
              </a:rPr>
              <a:t>Laboratory Methods                  </a:t>
            </a:r>
            <a:r>
              <a:rPr lang="en-IN" sz="2000" b="1" dirty="0" smtClean="0">
                <a:cs typeface="Times New Roman" pitchFamily="18" charset="0"/>
              </a:rPr>
              <a:t>                           </a:t>
            </a:r>
            <a:r>
              <a:rPr lang="en-IN" sz="2000" b="1" dirty="0">
                <a:cs typeface="Times New Roman" pitchFamily="18" charset="0"/>
              </a:rPr>
              <a:t>		    Indirect Methods</a:t>
            </a:r>
          </a:p>
          <a:p>
            <a:pPr>
              <a:buNone/>
            </a:pPr>
            <a:endParaRPr lang="en-IN" sz="2000" dirty="0">
              <a:cs typeface="Times New Roman" pitchFamily="18" charset="0"/>
            </a:endParaRPr>
          </a:p>
          <a:p>
            <a:pPr lvl="0">
              <a:buNone/>
            </a:pPr>
            <a:r>
              <a:rPr lang="en-IN" sz="2000" b="1" dirty="0">
                <a:solidFill>
                  <a:srgbClr val="0070C0"/>
                </a:solidFill>
                <a:cs typeface="Times New Roman" pitchFamily="18" charset="0"/>
              </a:rPr>
              <a:t>1) Constant head</a:t>
            </a:r>
            <a:r>
              <a:rPr lang="en-IN" sz="2000" dirty="0">
                <a:cs typeface="Times New Roman" pitchFamily="18" charset="0"/>
              </a:rPr>
              <a:t>		     </a:t>
            </a:r>
            <a:r>
              <a:rPr lang="en-IN" sz="2000" dirty="0" smtClean="0">
                <a:cs typeface="Times New Roman" pitchFamily="18" charset="0"/>
              </a:rPr>
              <a:t>                            </a:t>
            </a:r>
            <a:r>
              <a:rPr lang="en-IN" sz="2000" dirty="0">
                <a:cs typeface="Times New Roman" pitchFamily="18" charset="0"/>
              </a:rPr>
              <a:t>	      1)  Computation from the </a:t>
            </a:r>
          </a:p>
          <a:p>
            <a:pPr>
              <a:buNone/>
            </a:pPr>
            <a:r>
              <a:rPr lang="en-IN" sz="2000" dirty="0">
                <a:cs typeface="Times New Roman" pitchFamily="18" charset="0"/>
              </a:rPr>
              <a:t>     </a:t>
            </a:r>
            <a:r>
              <a:rPr lang="en-IN" sz="2000" b="1" dirty="0">
                <a:solidFill>
                  <a:srgbClr val="0070C0"/>
                </a:solidFill>
                <a:cs typeface="Times New Roman" pitchFamily="18" charset="0"/>
              </a:rPr>
              <a:t>Permeability test</a:t>
            </a:r>
            <a:r>
              <a:rPr lang="en-IN" sz="2000" dirty="0">
                <a:cs typeface="Times New Roman" pitchFamily="18" charset="0"/>
              </a:rPr>
              <a:t>	                                                            particle size</a:t>
            </a:r>
          </a:p>
          <a:p>
            <a:pPr lvl="0">
              <a:buNone/>
            </a:pPr>
            <a:r>
              <a:rPr lang="en-IN" sz="2000" b="1" dirty="0">
                <a:solidFill>
                  <a:srgbClr val="0070C0"/>
                </a:solidFill>
                <a:cs typeface="Times New Roman" pitchFamily="18" charset="0"/>
              </a:rPr>
              <a:t>2)  Falling head</a:t>
            </a:r>
            <a:r>
              <a:rPr lang="en-IN" sz="2000" dirty="0">
                <a:cs typeface="Times New Roman" pitchFamily="18" charset="0"/>
              </a:rPr>
              <a:t>					       2)  Computation from</a:t>
            </a:r>
          </a:p>
          <a:p>
            <a:pPr>
              <a:buNone/>
            </a:pPr>
            <a:r>
              <a:rPr lang="en-IN" sz="2000" dirty="0">
                <a:cs typeface="Times New Roman" pitchFamily="18" charset="0"/>
              </a:rPr>
              <a:t>     </a:t>
            </a:r>
            <a:r>
              <a:rPr lang="en-IN" sz="2000" b="1" dirty="0" smtClean="0">
                <a:solidFill>
                  <a:srgbClr val="0070C0"/>
                </a:solidFill>
                <a:cs typeface="Times New Roman" pitchFamily="18" charset="0"/>
              </a:rPr>
              <a:t>Permeability </a:t>
            </a:r>
            <a:r>
              <a:rPr lang="en-IN" sz="2000" b="1" dirty="0">
                <a:solidFill>
                  <a:srgbClr val="0070C0"/>
                </a:solidFill>
                <a:cs typeface="Times New Roman" pitchFamily="18" charset="0"/>
              </a:rPr>
              <a:t>test</a:t>
            </a:r>
            <a:r>
              <a:rPr lang="en-IN" sz="2000" dirty="0">
                <a:cs typeface="Times New Roman" pitchFamily="18" charset="0"/>
              </a:rPr>
              <a:t>				             </a:t>
            </a:r>
            <a:r>
              <a:rPr lang="en-IN" sz="2000" b="1" dirty="0">
                <a:solidFill>
                  <a:srgbClr val="0070C0"/>
                </a:solidFill>
                <a:cs typeface="Times New Roman" pitchFamily="18" charset="0"/>
              </a:rPr>
              <a:t>Consolidation test</a:t>
            </a:r>
          </a:p>
          <a:p>
            <a:endParaRPr lang="en-IN" sz="2000" dirty="0">
              <a:cs typeface="Times New Roman" pitchFamily="18" charset="0"/>
            </a:endParaRPr>
          </a:p>
        </p:txBody>
      </p:sp>
      <p:cxnSp>
        <p:nvCxnSpPr>
          <p:cNvPr id="8" name="Straight Arrow Connector 7"/>
          <p:cNvCxnSpPr/>
          <p:nvPr/>
        </p:nvCxnSpPr>
        <p:spPr>
          <a:xfrm rot="5400000">
            <a:off x="5846761" y="246379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595538" y="2643182"/>
            <a:ext cx="685804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2417737"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9275785"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669666" y="188641"/>
            <a:ext cx="8712968" cy="584775"/>
          </a:xfrm>
          <a:prstGeom prst="rect">
            <a:avLst/>
          </a:prstGeom>
          <a:noFill/>
        </p:spPr>
        <p:txBody>
          <a:bodyPr wrap="square" rtlCol="0">
            <a:spAutoFit/>
          </a:bodyPr>
          <a:lstStyle/>
          <a:p>
            <a:r>
              <a:rPr lang="en-GB" sz="3200" b="1" dirty="0">
                <a:solidFill>
                  <a:srgbClr val="0070C0"/>
                </a:solidFill>
                <a:latin typeface="Calibri"/>
              </a:rPr>
              <a:t>Determination of the Coefficient of Permeability</a:t>
            </a:r>
          </a:p>
        </p:txBody>
      </p:sp>
      <p:sp>
        <p:nvSpPr>
          <p:cNvPr id="11" name="TextBox 10"/>
          <p:cNvSpPr txBox="1"/>
          <p:nvPr/>
        </p:nvSpPr>
        <p:spPr>
          <a:xfrm>
            <a:off x="4727848" y="5157192"/>
            <a:ext cx="2448272" cy="923330"/>
          </a:xfrm>
          <a:prstGeom prst="rect">
            <a:avLst/>
          </a:prstGeom>
          <a:solidFill>
            <a:schemeClr val="bg1"/>
          </a:solidFill>
        </p:spPr>
        <p:txBody>
          <a:bodyPr wrap="square" rtlCol="0">
            <a:spAutoFit/>
          </a:bodyPr>
          <a:lstStyle/>
          <a:p>
            <a:endParaRPr lang="en-GB" dirty="0">
              <a:solidFill>
                <a:prstClr val="black"/>
              </a:solidFill>
              <a:latin typeface="Calibri"/>
            </a:endParaRPr>
          </a:p>
          <a:p>
            <a:endParaRPr lang="en-GB" dirty="0">
              <a:solidFill>
                <a:prstClr val="black"/>
              </a:solidFill>
              <a:latin typeface="Calibri"/>
            </a:endParaRPr>
          </a:p>
          <a:p>
            <a:endParaRPr lang="en-GB" dirty="0">
              <a:solidFill>
                <a:prstClr val="black"/>
              </a:solidFill>
              <a:latin typeface="Calibri"/>
            </a:endParaRPr>
          </a:p>
        </p:txBody>
      </p:sp>
    </p:spTree>
    <p:extLst>
      <p:ext uri="{BB962C8B-B14F-4D97-AF65-F5344CB8AC3E}">
        <p14:creationId xmlns:p14="http://schemas.microsoft.com/office/powerpoint/2010/main" val="34941975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5760" y="2780929"/>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3" name="Rectangle 2"/>
          <p:cNvSpPr/>
          <p:nvPr/>
        </p:nvSpPr>
        <p:spPr>
          <a:xfrm>
            <a:off x="1991544" y="2636913"/>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4" name="Rectangle 3"/>
          <p:cNvSpPr/>
          <p:nvPr/>
        </p:nvSpPr>
        <p:spPr>
          <a:xfrm>
            <a:off x="7320136" y="2365430"/>
            <a:ext cx="3134618" cy="2031325"/>
          </a:xfrm>
          <a:prstGeom prst="rect">
            <a:avLst/>
          </a:prstGeom>
        </p:spPr>
        <p:txBody>
          <a:bodyPr wrap="square">
            <a:spAutoFit/>
          </a:bodyPr>
          <a:lstStyle/>
          <a:p>
            <a:r>
              <a:rPr lang="en-GB" dirty="0"/>
              <a:t>Where:</a:t>
            </a:r>
          </a:p>
          <a:p>
            <a:r>
              <a:rPr lang="en-GB" dirty="0"/>
              <a:t>Q = Flow over time ‘t’ in m</a:t>
            </a:r>
            <a:r>
              <a:rPr lang="en-GB" baseline="30000" dirty="0"/>
              <a:t>3</a:t>
            </a:r>
            <a:r>
              <a:rPr lang="en-GB" dirty="0"/>
              <a:t>/s</a:t>
            </a:r>
          </a:p>
          <a:p>
            <a:r>
              <a:rPr lang="en-GB" dirty="0"/>
              <a:t>A = Area of Flow</a:t>
            </a:r>
          </a:p>
          <a:p>
            <a:r>
              <a:rPr lang="en-GB" dirty="0"/>
              <a:t>K = Coeff. Of Permeability</a:t>
            </a:r>
          </a:p>
          <a:p>
            <a:r>
              <a:rPr lang="en-GB" dirty="0"/>
              <a:t>L = Length of the flow line</a:t>
            </a:r>
          </a:p>
          <a:p>
            <a:r>
              <a:rPr lang="en-GB" dirty="0"/>
              <a:t>h = Hydraulic head difference</a:t>
            </a:r>
          </a:p>
          <a:p>
            <a:r>
              <a:rPr lang="en-GB" dirty="0"/>
              <a:t> t = time in seconds</a:t>
            </a:r>
          </a:p>
        </p:txBody>
      </p:sp>
      <p:sp>
        <p:nvSpPr>
          <p:cNvPr id="5" name="TextBox 4"/>
          <p:cNvSpPr txBox="1"/>
          <p:nvPr/>
        </p:nvSpPr>
        <p:spPr>
          <a:xfrm>
            <a:off x="7401339" y="5724939"/>
            <a:ext cx="4121426" cy="523220"/>
          </a:xfrm>
          <a:prstGeom prst="rect">
            <a:avLst/>
          </a:prstGeom>
          <a:noFill/>
        </p:spPr>
        <p:txBody>
          <a:bodyPr wrap="square" rtlCol="0">
            <a:spAutoFit/>
          </a:bodyPr>
          <a:lstStyle/>
          <a:p>
            <a:r>
              <a:rPr lang="en-GB" sz="2800" dirty="0" smtClean="0"/>
              <a:t>            COPY DOWN</a:t>
            </a:r>
            <a:endParaRPr lang="en-GB" sz="2800" dirty="0"/>
          </a:p>
        </p:txBody>
      </p:sp>
    </p:spTree>
    <p:extLst>
      <p:ext uri="{BB962C8B-B14F-4D97-AF65-F5344CB8AC3E}">
        <p14:creationId xmlns:p14="http://schemas.microsoft.com/office/powerpoint/2010/main" val="42312097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fad-an\Desktop\Soils pic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7530" y="33130"/>
            <a:ext cx="4801283" cy="6791739"/>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424116" y="414994"/>
            <a:ext cx="4333415" cy="1077218"/>
          </a:xfrm>
          <a:prstGeom prst="rect">
            <a:avLst/>
          </a:prstGeom>
        </p:spPr>
        <p:txBody>
          <a:bodyPr wrap="square">
            <a:spAutoFit/>
          </a:bodyPr>
          <a:lstStyle/>
          <a:p>
            <a:r>
              <a:rPr lang="en-GB" sz="3200" b="1" dirty="0">
                <a:solidFill>
                  <a:schemeClr val="bg1"/>
                </a:solidFill>
              </a:rPr>
              <a:t>The Constant Head Permeameter</a:t>
            </a:r>
          </a:p>
        </p:txBody>
      </p:sp>
    </p:spTree>
    <p:extLst>
      <p:ext uri="{BB962C8B-B14F-4D97-AF65-F5344CB8AC3E}">
        <p14:creationId xmlns:p14="http://schemas.microsoft.com/office/powerpoint/2010/main" val="11875168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560" y="580039"/>
            <a:ext cx="1728192" cy="584775"/>
          </a:xfrm>
          <a:prstGeom prst="rect">
            <a:avLst/>
          </a:prstGeom>
          <a:noFill/>
        </p:spPr>
        <p:txBody>
          <a:bodyPr wrap="square" rtlCol="0">
            <a:spAutoFit/>
          </a:bodyPr>
          <a:lstStyle/>
          <a:p>
            <a:r>
              <a:rPr lang="en-GB" sz="3200" dirty="0"/>
              <a:t>Example</a:t>
            </a:r>
          </a:p>
        </p:txBody>
      </p:sp>
      <p:sp>
        <p:nvSpPr>
          <p:cNvPr id="3" name="TextBox 2"/>
          <p:cNvSpPr txBox="1"/>
          <p:nvPr/>
        </p:nvSpPr>
        <p:spPr>
          <a:xfrm>
            <a:off x="2064621" y="1268760"/>
            <a:ext cx="8207843" cy="1569660"/>
          </a:xfrm>
          <a:prstGeom prst="rect">
            <a:avLst/>
          </a:prstGeom>
          <a:noFill/>
        </p:spPr>
        <p:txBody>
          <a:bodyPr wrap="square" rtlCol="0">
            <a:spAutoFit/>
          </a:bodyPr>
          <a:lstStyle/>
          <a:p>
            <a:pPr algn="just"/>
            <a:r>
              <a:rPr lang="en-GB" sz="2400" dirty="0"/>
              <a:t>During a constant head permeameter test, a flow of 173 x 10</a:t>
            </a:r>
            <a:r>
              <a:rPr lang="en-GB" sz="2400" baseline="30000" dirty="0"/>
              <a:t>-6</a:t>
            </a:r>
            <a:r>
              <a:rPr lang="en-GB" sz="2400" dirty="0"/>
              <a:t> m</a:t>
            </a:r>
            <a:r>
              <a:rPr lang="en-GB" sz="2400" baseline="30000" dirty="0"/>
              <a:t>3</a:t>
            </a:r>
            <a:r>
              <a:rPr lang="en-GB" sz="2400" dirty="0"/>
              <a:t> was measured in 5 minutes. The sample was 0.1m in diameter and the head difference of 0.061m was measured between  points 0.2m apart.       </a:t>
            </a:r>
          </a:p>
        </p:txBody>
      </p:sp>
      <p:sp>
        <p:nvSpPr>
          <p:cNvPr id="4" name="Rectangle 3"/>
          <p:cNvSpPr/>
          <p:nvPr/>
        </p:nvSpPr>
        <p:spPr>
          <a:xfrm>
            <a:off x="2135560" y="3105835"/>
            <a:ext cx="6696744" cy="2246769"/>
          </a:xfrm>
          <a:prstGeom prst="rect">
            <a:avLst/>
          </a:prstGeom>
        </p:spPr>
        <p:txBody>
          <a:bodyPr wrap="square">
            <a:spAutoFit/>
          </a:bodyPr>
          <a:lstStyle/>
          <a:p>
            <a:r>
              <a:rPr lang="en-GB" sz="2800" b="1" dirty="0">
                <a:solidFill>
                  <a:srgbClr val="0070C0"/>
                </a:solidFill>
              </a:rPr>
              <a:t>K =   </a:t>
            </a:r>
            <a:r>
              <a:rPr lang="en-GB" sz="2800" b="1" u="sng" dirty="0">
                <a:solidFill>
                  <a:srgbClr val="0070C0"/>
                </a:solidFill>
              </a:rPr>
              <a:t>   Q  x  L	</a:t>
            </a:r>
            <a:r>
              <a:rPr lang="en-GB" sz="2800" b="1" dirty="0">
                <a:solidFill>
                  <a:srgbClr val="0070C0"/>
                </a:solidFill>
              </a:rPr>
              <a:t>			</a:t>
            </a:r>
            <a:r>
              <a:rPr lang="en-GB" sz="2800" baseline="30000" dirty="0">
                <a:cs typeface="GreekC"/>
              </a:rPr>
              <a:t> </a:t>
            </a:r>
            <a:endParaRPr lang="en-GB" sz="2800" b="1" baseline="30000" dirty="0">
              <a:solidFill>
                <a:srgbClr val="0070C0"/>
              </a:solidFill>
            </a:endParaRPr>
          </a:p>
          <a:p>
            <a:r>
              <a:rPr lang="en-GB" sz="2800" b="1" dirty="0">
                <a:solidFill>
                  <a:srgbClr val="0070C0"/>
                </a:solidFill>
              </a:rPr>
              <a:t>         A x h x t</a:t>
            </a:r>
          </a:p>
          <a:p>
            <a:endParaRPr lang="en-GB" sz="2800" b="1" dirty="0">
              <a:solidFill>
                <a:srgbClr val="0070C0"/>
              </a:solidFill>
            </a:endParaRPr>
          </a:p>
          <a:p>
            <a:r>
              <a:rPr lang="en-GB" sz="2800" b="1" dirty="0"/>
              <a:t>   </a:t>
            </a:r>
            <a:endParaRPr lang="en-GB" sz="2800" baseline="30000" dirty="0">
              <a:cs typeface="GreekC"/>
            </a:endParaRPr>
          </a:p>
          <a:p>
            <a:r>
              <a:rPr lang="en-GB" sz="2800" dirty="0"/>
              <a:t>   </a:t>
            </a:r>
            <a:endParaRPr lang="en-GB" sz="2400" baseline="30000" dirty="0"/>
          </a:p>
        </p:txBody>
      </p:sp>
      <p:sp>
        <p:nvSpPr>
          <p:cNvPr id="5" name="Rectangle 4"/>
          <p:cNvSpPr/>
          <p:nvPr/>
        </p:nvSpPr>
        <p:spPr>
          <a:xfrm>
            <a:off x="1847528" y="4229219"/>
            <a:ext cx="5400600" cy="954107"/>
          </a:xfrm>
          <a:prstGeom prst="rect">
            <a:avLst/>
          </a:prstGeom>
        </p:spPr>
        <p:txBody>
          <a:bodyPr wrap="square">
            <a:spAutoFit/>
          </a:bodyPr>
          <a:lstStyle/>
          <a:p>
            <a:r>
              <a:rPr lang="en-GB" sz="2800" b="1" dirty="0"/>
              <a:t>=   </a:t>
            </a:r>
            <a:r>
              <a:rPr lang="en-GB" sz="2800" b="1" u="sng" dirty="0"/>
              <a:t>     (</a:t>
            </a:r>
            <a:r>
              <a:rPr lang="en-GB" sz="2800" u="sng" dirty="0"/>
              <a:t>173     x     10</a:t>
            </a:r>
            <a:r>
              <a:rPr lang="en-GB" sz="2800" u="sng" baseline="30000" dirty="0"/>
              <a:t>-6 </a:t>
            </a:r>
            <a:r>
              <a:rPr lang="en-GB" sz="2800" u="sng" dirty="0"/>
              <a:t> )</a:t>
            </a:r>
            <a:r>
              <a:rPr lang="en-GB" sz="2800" u="sng" baseline="30000" dirty="0"/>
              <a:t>   </a:t>
            </a:r>
            <a:r>
              <a:rPr lang="en-GB" sz="2800" u="sng" dirty="0"/>
              <a:t>x     0.2   </a:t>
            </a:r>
          </a:p>
          <a:p>
            <a:r>
              <a:rPr lang="en-GB" sz="2800" baseline="30000" dirty="0"/>
              <a:t>            </a:t>
            </a:r>
            <a:r>
              <a:rPr lang="en-GB" sz="2800" b="1" dirty="0"/>
              <a:t>(</a:t>
            </a:r>
            <a:r>
              <a:rPr lang="en-GB" sz="2800" baseline="30000" dirty="0"/>
              <a:t>  </a:t>
            </a:r>
            <a:r>
              <a:rPr lang="en-GB" sz="2800" baseline="30000" dirty="0">
                <a:latin typeface="GreekC"/>
              </a:rPr>
              <a:t>ᴨ </a:t>
            </a:r>
            <a:r>
              <a:rPr lang="en-GB" sz="2800" baseline="30000" dirty="0">
                <a:cs typeface="GreekC"/>
              </a:rPr>
              <a:t>x</a:t>
            </a:r>
            <a:r>
              <a:rPr lang="en-GB" sz="2800" dirty="0">
                <a:cs typeface="GreekC"/>
              </a:rPr>
              <a:t> 0.05 </a:t>
            </a:r>
            <a:r>
              <a:rPr lang="en-GB" sz="2800" baseline="30000" dirty="0">
                <a:cs typeface="GreekC"/>
              </a:rPr>
              <a:t>2</a:t>
            </a:r>
            <a:r>
              <a:rPr lang="en-GB" sz="2800" dirty="0">
                <a:cs typeface="GreekC"/>
              </a:rPr>
              <a:t> </a:t>
            </a:r>
            <a:r>
              <a:rPr lang="en-GB" sz="2800" dirty="0"/>
              <a:t>) </a:t>
            </a:r>
            <a:r>
              <a:rPr lang="en-GB" sz="2800" dirty="0">
                <a:cs typeface="GreekC"/>
              </a:rPr>
              <a:t>x 0.061 x (5 x 60)</a:t>
            </a:r>
          </a:p>
        </p:txBody>
      </p:sp>
      <p:sp>
        <p:nvSpPr>
          <p:cNvPr id="6" name="Rectangle 5"/>
          <p:cNvSpPr/>
          <p:nvPr/>
        </p:nvSpPr>
        <p:spPr>
          <a:xfrm>
            <a:off x="2711624" y="5529592"/>
            <a:ext cx="2948436" cy="584775"/>
          </a:xfrm>
          <a:prstGeom prst="rect">
            <a:avLst/>
          </a:prstGeom>
        </p:spPr>
        <p:txBody>
          <a:bodyPr wrap="none">
            <a:spAutoFit/>
          </a:bodyPr>
          <a:lstStyle/>
          <a:p>
            <a:r>
              <a:rPr lang="en-GB" sz="3200" dirty="0"/>
              <a:t>=  2.41 x10</a:t>
            </a:r>
            <a:r>
              <a:rPr lang="en-GB" sz="3200" baseline="30000" dirty="0"/>
              <a:t>-4</a:t>
            </a:r>
            <a:r>
              <a:rPr lang="en-GB" sz="3200" dirty="0"/>
              <a:t> m/s</a:t>
            </a:r>
          </a:p>
        </p:txBody>
      </p:sp>
      <p:sp>
        <p:nvSpPr>
          <p:cNvPr id="7" name="Rectangle 6"/>
          <p:cNvSpPr/>
          <p:nvPr/>
        </p:nvSpPr>
        <p:spPr>
          <a:xfrm>
            <a:off x="7392144" y="2996953"/>
            <a:ext cx="2990602" cy="2031325"/>
          </a:xfrm>
          <a:prstGeom prst="rect">
            <a:avLst/>
          </a:prstGeom>
        </p:spPr>
        <p:txBody>
          <a:bodyPr wrap="square">
            <a:spAutoFit/>
          </a:bodyPr>
          <a:lstStyle/>
          <a:p>
            <a:r>
              <a:rPr lang="en-GB" dirty="0"/>
              <a:t>Where:</a:t>
            </a:r>
          </a:p>
          <a:p>
            <a:r>
              <a:rPr lang="en-GB" dirty="0"/>
              <a:t>Q = Flow over time ‘t’ in m</a:t>
            </a:r>
            <a:r>
              <a:rPr lang="en-GB" baseline="30000" dirty="0"/>
              <a:t>3</a:t>
            </a:r>
            <a:r>
              <a:rPr lang="en-GB" dirty="0"/>
              <a:t>/s</a:t>
            </a:r>
          </a:p>
          <a:p>
            <a:r>
              <a:rPr lang="en-GB" dirty="0"/>
              <a:t>A = Area of Flow</a:t>
            </a:r>
          </a:p>
          <a:p>
            <a:r>
              <a:rPr lang="en-GB" dirty="0"/>
              <a:t>K = Coeff. Of Permeability</a:t>
            </a:r>
          </a:p>
          <a:p>
            <a:r>
              <a:rPr lang="en-GB" dirty="0"/>
              <a:t>L = Length of the flow line</a:t>
            </a:r>
          </a:p>
          <a:p>
            <a:r>
              <a:rPr lang="en-GB" dirty="0"/>
              <a:t>h = Hydraulic head difference</a:t>
            </a:r>
          </a:p>
          <a:p>
            <a:r>
              <a:rPr lang="en-GB" dirty="0"/>
              <a:t> t = time in seconds</a:t>
            </a:r>
          </a:p>
        </p:txBody>
      </p:sp>
      <p:sp>
        <p:nvSpPr>
          <p:cNvPr id="8" name="TextBox 7"/>
          <p:cNvSpPr txBox="1"/>
          <p:nvPr/>
        </p:nvSpPr>
        <p:spPr>
          <a:xfrm>
            <a:off x="7608168" y="5852756"/>
            <a:ext cx="2448272" cy="523220"/>
          </a:xfrm>
          <a:prstGeom prst="rect">
            <a:avLst/>
          </a:prstGeom>
          <a:noFill/>
        </p:spPr>
        <p:txBody>
          <a:bodyPr wrap="square" rtlCol="0">
            <a:spAutoFit/>
          </a:bodyPr>
          <a:lstStyle/>
          <a:p>
            <a:r>
              <a:rPr lang="en-GB" sz="2800" b="1" dirty="0">
                <a:solidFill>
                  <a:srgbClr val="0070C0"/>
                </a:solidFill>
              </a:rPr>
              <a:t>Copy Down</a:t>
            </a:r>
          </a:p>
        </p:txBody>
      </p:sp>
    </p:spTree>
    <p:extLst>
      <p:ext uri="{BB962C8B-B14F-4D97-AF65-F5344CB8AC3E}">
        <p14:creationId xmlns:p14="http://schemas.microsoft.com/office/powerpoint/2010/main" val="261872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4819" y="329526"/>
            <a:ext cx="11747292" cy="6272999"/>
          </a:xfrm>
          <a:prstGeom prst="rect">
            <a:avLst/>
          </a:prstGeom>
        </p:spPr>
        <p:txBody>
          <a:bodyPr wrap="square">
            <a:spAutoFit/>
          </a:bodyPr>
          <a:lstStyle/>
          <a:p>
            <a:pPr>
              <a:lnSpc>
                <a:spcPct val="115000"/>
              </a:lnSpc>
              <a:spcAft>
                <a:spcPts val="0"/>
              </a:spcAft>
            </a:pPr>
            <a:r>
              <a:rPr lang="en-GB" dirty="0">
                <a:latin typeface="Arial" panose="020B0604020202020204" pitchFamily="34" charset="0"/>
                <a:ea typeface="Times New Roman" panose="02020603050405020304" pitchFamily="18" charset="0"/>
                <a:cs typeface="Times New Roman" panose="02020603050405020304" pitchFamily="18" charset="0"/>
              </a:rPr>
              <a:t>In the Constant Head Permeameter test, the following results were obtained:</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dirty="0">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920 x 10</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-7</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2 minutes and 45 seconds.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en-GB" dirty="0">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185 x 10</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-6</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5 minutes and 30 seconds.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36.8 x 10</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-5</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11 minutes.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The sample was 0.1m in diameter.</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The head difference of 0.068m was measured between points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0.2m apart.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1390650" algn="l"/>
              </a:tabLst>
            </a:pPr>
            <a:r>
              <a:rPr lang="en-GB" dirty="0">
                <a:latin typeface="Arial" panose="020B0604020202020204" pitchFamily="34" charset="0"/>
                <a:ea typeface="Times New Roman" panose="02020603050405020304" pitchFamily="18" charset="0"/>
                <a:cs typeface="Times New Roman" panose="02020603050405020304" pitchFamily="18" charset="0"/>
              </a:rPr>
              <a:t> Determine the Coefficient of Permeability in m/s. to three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1390650" algn="l"/>
              </a:tabLst>
            </a:pPr>
            <a:r>
              <a:rPr lang="en-GB" dirty="0">
                <a:latin typeface="Arial" panose="020B0604020202020204" pitchFamily="34" charset="0"/>
                <a:ea typeface="Times New Roman" panose="02020603050405020304" pitchFamily="18" charset="0"/>
                <a:cs typeface="Times New Roman" panose="02020603050405020304" pitchFamily="18" charset="0"/>
              </a:rPr>
              <a:t> decimal places for each of the three tests.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dirty="0">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K =   </a:t>
            </a:r>
            <a:r>
              <a:rPr lang="en-GB" b="1" u="sng"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Q  x  L	</a:t>
            </a: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 x h x 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smtClean="0">
                <a:latin typeface="Calibri" panose="020F0502020204030204" pitchFamily="34" charset="0"/>
                <a:ea typeface="Calibri" panose="020F0502020204030204" pitchFamily="34" charset="0"/>
                <a:cs typeface="Times New Roman" panose="02020603050405020304" pitchFamily="18" charset="0"/>
              </a:rPr>
              <a:t>Averaged </a:t>
            </a:r>
            <a:r>
              <a:rPr lang="en-GB" dirty="0">
                <a:latin typeface="Calibri" panose="020F0502020204030204" pitchFamily="34" charset="0"/>
                <a:ea typeface="Calibri" panose="020F0502020204030204" pitchFamily="34" charset="0"/>
                <a:cs typeface="Times New Roman" panose="02020603050405020304" pitchFamily="18" charset="0"/>
              </a:rPr>
              <a:t>the three test values to find the Coefficient for the sample  under test.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Associate this value with Darcy’s table of Coefficients to classify the sample type by Permeability Value.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56128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9633" y="434642"/>
            <a:ext cx="11012774" cy="5329151"/>
          </a:xfrm>
          <a:prstGeom prst="rect">
            <a:avLst/>
          </a:prstGeom>
        </p:spPr>
        <p:txBody>
          <a:bodyPr wrap="square">
            <a:spAutoFit/>
          </a:bodyPr>
          <a:lstStyle/>
          <a:p>
            <a:pPr>
              <a:lnSpc>
                <a:spcPct val="115000"/>
              </a:lnSpc>
              <a:spcAft>
                <a:spcPts val="0"/>
              </a:spcAft>
            </a:pPr>
            <a:r>
              <a:rPr lang="en-GB" sz="1100" b="1" dirty="0">
                <a:latin typeface="Arial" panose="020B0604020202020204" pitchFamily="34" charset="0"/>
                <a:ea typeface="Times New Roman" panose="02020603050405020304" pitchFamily="18" charset="0"/>
                <a:cs typeface="Times New Roman" panose="02020603050405020304" pitchFamily="18" charset="0"/>
              </a:rPr>
              <a:t>Solution 1:</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920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-7</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(2.75 x 60)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2.086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1400" dirty="0">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nSpc>
                <a:spcPct val="115000"/>
              </a:lnSpc>
              <a:spcAft>
                <a:spcPts val="1000"/>
              </a:spcAft>
              <a:tabLst>
                <a:tab pos="6086475" algn="l"/>
              </a:tabLst>
            </a:pPr>
            <a:r>
              <a:rPr lang="en-GB" sz="1400" b="1" dirty="0">
                <a:latin typeface="Calibri" panose="020F0502020204030204" pitchFamily="34" charset="0"/>
                <a:ea typeface="Calibri" panose="020F0502020204030204" pitchFamily="34" charset="0"/>
                <a:cs typeface="Arial" panose="020B0604020202020204" pitchFamily="34" charset="0"/>
              </a:rPr>
              <a:t>Solution 2: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185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-6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(5.5 x 60)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2.097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6086475" algn="l"/>
              </a:tabLst>
            </a:pPr>
            <a:r>
              <a:rPr lang="en-GB" sz="1400" dirty="0">
                <a:latin typeface="Calibri" panose="020F0502020204030204" pitchFamily="34" charset="0"/>
                <a:ea typeface="Calibri" panose="020F0502020204030204" pitchFamily="34" charset="0"/>
                <a:cs typeface="Arial" panose="020B0604020202020204" pitchFamily="34"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6086475" algn="l"/>
              </a:tabLst>
            </a:pPr>
            <a:r>
              <a:rPr lang="en-GB" sz="1400" b="1" dirty="0">
                <a:latin typeface="Calibri" panose="020F0502020204030204" pitchFamily="34" charset="0"/>
                <a:ea typeface="Calibri" panose="020F0502020204030204" pitchFamily="34" charset="0"/>
                <a:cs typeface="Arial" panose="020B0604020202020204" pitchFamily="34" charset="0"/>
              </a:rPr>
              <a:t>Solution 3: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36.8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-5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(11 x 60)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dirty="0">
                <a:latin typeface="Calibri" panose="020F0502020204030204" pitchFamily="34" charset="0"/>
                <a:ea typeface="Calibri" panose="020F0502020204030204" pitchFamily="34" charset="0"/>
                <a:cs typeface="Times New Roman" panose="02020603050405020304" pitchFamily="18" charset="0"/>
              </a:rPr>
              <a: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2.085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503583" y="6009861"/>
            <a:ext cx="7951304" cy="646331"/>
          </a:xfrm>
          <a:prstGeom prst="rect">
            <a:avLst/>
          </a:prstGeom>
          <a:noFill/>
        </p:spPr>
        <p:txBody>
          <a:bodyPr wrap="square" rtlCol="0">
            <a:spAutoFit/>
          </a:bodyPr>
          <a:lstStyle/>
          <a:p>
            <a:r>
              <a:rPr lang="en-GB" dirty="0" smtClean="0"/>
              <a:t>AVERAGE  = 2.089 </a:t>
            </a:r>
            <a:r>
              <a:rPr lang="en-GB"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10</a:t>
            </a:r>
            <a:r>
              <a:rPr lang="en-GB" baseline="30000"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      A Gravel/Sand mixture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r>
              <a:rPr lang="en-GB" dirty="0" smtClean="0"/>
              <a:t> </a:t>
            </a:r>
            <a:endParaRPr lang="en-GB" dirty="0"/>
          </a:p>
        </p:txBody>
      </p:sp>
    </p:spTree>
    <p:extLst>
      <p:ext uri="{BB962C8B-B14F-4D97-AF65-F5344CB8AC3E}">
        <p14:creationId xmlns:p14="http://schemas.microsoft.com/office/powerpoint/2010/main" val="136828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27031" y="289483"/>
            <a:ext cx="3529990" cy="59589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46771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Soils pic 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476672"/>
            <a:ext cx="4257596" cy="608273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19537" y="497516"/>
            <a:ext cx="3443763" cy="1200329"/>
          </a:xfrm>
          <a:prstGeom prst="rect">
            <a:avLst/>
          </a:prstGeom>
        </p:spPr>
        <p:txBody>
          <a:bodyPr wrap="none">
            <a:spAutoFit/>
          </a:bodyPr>
          <a:lstStyle/>
          <a:p>
            <a:r>
              <a:rPr lang="en-GB" sz="3600" b="1" dirty="0">
                <a:solidFill>
                  <a:srgbClr val="0070C0"/>
                </a:solidFill>
                <a:latin typeface="Calibri"/>
              </a:rPr>
              <a:t>The Falling Head </a:t>
            </a:r>
          </a:p>
          <a:p>
            <a:r>
              <a:rPr lang="en-GB" sz="3600" b="1" dirty="0">
                <a:solidFill>
                  <a:srgbClr val="0070C0"/>
                </a:solidFill>
                <a:latin typeface="Calibri"/>
              </a:rPr>
              <a:t>Permeameter</a:t>
            </a:r>
          </a:p>
        </p:txBody>
      </p:sp>
      <p:sp>
        <p:nvSpPr>
          <p:cNvPr id="3" name="TextBox 2"/>
          <p:cNvSpPr txBox="1"/>
          <p:nvPr/>
        </p:nvSpPr>
        <p:spPr>
          <a:xfrm>
            <a:off x="1919537" y="1988840"/>
            <a:ext cx="3443763" cy="4154984"/>
          </a:xfrm>
          <a:prstGeom prst="rect">
            <a:avLst/>
          </a:prstGeom>
          <a:noFill/>
        </p:spPr>
        <p:txBody>
          <a:bodyPr wrap="square" rtlCol="0">
            <a:spAutoFit/>
          </a:bodyPr>
          <a:lstStyle/>
          <a:p>
            <a:pPr algn="just"/>
            <a:r>
              <a:rPr lang="en-GB" sz="2400" b="1" dirty="0">
                <a:solidFill>
                  <a:srgbClr val="0070C0"/>
                </a:solidFill>
                <a:latin typeface="Calibri"/>
              </a:rPr>
              <a:t>When the rate of flow through a sample is too small to be accurately measured in the Constant head apparatus, the Falling Head is used.</a:t>
            </a:r>
          </a:p>
          <a:p>
            <a:pPr algn="just"/>
            <a:endParaRPr lang="en-GB" sz="2400" dirty="0">
              <a:solidFill>
                <a:prstClr val="black"/>
              </a:solidFill>
              <a:latin typeface="Calibri"/>
            </a:endParaRPr>
          </a:p>
          <a:p>
            <a:pPr algn="just"/>
            <a:r>
              <a:rPr lang="en-GB" sz="2400" dirty="0">
                <a:solidFill>
                  <a:prstClr val="black"/>
                </a:solidFill>
                <a:latin typeface="Calibri"/>
              </a:rPr>
              <a:t>This measures values of K between 10</a:t>
            </a:r>
            <a:r>
              <a:rPr lang="en-GB" sz="2800" baseline="30000" dirty="0">
                <a:solidFill>
                  <a:prstClr val="black"/>
                </a:solidFill>
                <a:latin typeface="Calibri"/>
              </a:rPr>
              <a:t>-4</a:t>
            </a:r>
            <a:r>
              <a:rPr lang="en-GB" sz="2400" dirty="0">
                <a:solidFill>
                  <a:prstClr val="black"/>
                </a:solidFill>
                <a:latin typeface="Calibri"/>
              </a:rPr>
              <a:t> and 10</a:t>
            </a:r>
            <a:r>
              <a:rPr lang="en-GB" sz="2400" b="1" baseline="30000" dirty="0">
                <a:solidFill>
                  <a:prstClr val="black"/>
                </a:solidFill>
                <a:latin typeface="Calibri"/>
              </a:rPr>
              <a:t>-9</a:t>
            </a:r>
            <a:r>
              <a:rPr lang="en-GB" sz="2400" dirty="0">
                <a:solidFill>
                  <a:prstClr val="black"/>
                </a:solidFill>
                <a:latin typeface="Calibri"/>
              </a:rPr>
              <a:t> m/s  so is </a:t>
            </a:r>
            <a:r>
              <a:rPr lang="en-GB" sz="2400" b="1" dirty="0">
                <a:solidFill>
                  <a:srgbClr val="0070C0"/>
                </a:solidFill>
                <a:latin typeface="Calibri"/>
              </a:rPr>
              <a:t>ideal for soils of Low permeability.</a:t>
            </a:r>
          </a:p>
        </p:txBody>
      </p:sp>
    </p:spTree>
    <p:extLst>
      <p:ext uri="{BB962C8B-B14F-4D97-AF65-F5344CB8AC3E}">
        <p14:creationId xmlns:p14="http://schemas.microsoft.com/office/powerpoint/2010/main" val="14922246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19536" y="404665"/>
            <a:ext cx="7992888" cy="646331"/>
          </a:xfrm>
          <a:prstGeom prst="rect">
            <a:avLst/>
          </a:prstGeom>
        </p:spPr>
        <p:txBody>
          <a:bodyPr wrap="square">
            <a:spAutoFit/>
          </a:bodyPr>
          <a:lstStyle/>
          <a:p>
            <a:r>
              <a:rPr lang="en-GB" sz="3600" b="1" dirty="0">
                <a:solidFill>
                  <a:srgbClr val="0070C0"/>
                </a:solidFill>
                <a:latin typeface="Calibri"/>
              </a:rPr>
              <a:t>The Falling Head Permeameter(Contd.)</a:t>
            </a:r>
          </a:p>
        </p:txBody>
      </p:sp>
      <p:sp>
        <p:nvSpPr>
          <p:cNvPr id="3" name="TextBox 2"/>
          <p:cNvSpPr txBox="1"/>
          <p:nvPr/>
        </p:nvSpPr>
        <p:spPr>
          <a:xfrm>
            <a:off x="1892261" y="968971"/>
            <a:ext cx="4752528" cy="7017306"/>
          </a:xfrm>
          <a:prstGeom prst="rect">
            <a:avLst/>
          </a:prstGeom>
          <a:noFill/>
        </p:spPr>
        <p:txBody>
          <a:bodyPr wrap="square" rtlCol="0">
            <a:spAutoFit/>
          </a:bodyPr>
          <a:lstStyle/>
          <a:p>
            <a:pPr algn="just"/>
            <a:r>
              <a:rPr lang="en-GB" dirty="0">
                <a:solidFill>
                  <a:prstClr val="black"/>
                </a:solidFill>
                <a:latin typeface="Calibri"/>
              </a:rPr>
              <a:t>A short soil sample is connected to a stand pipe, which provides both the head of water and the means of measuring the quantity of water flowing through the pipe. </a:t>
            </a:r>
          </a:p>
          <a:p>
            <a:pPr algn="just"/>
            <a:endParaRPr lang="en-GB" dirty="0">
              <a:solidFill>
                <a:prstClr val="black"/>
              </a:solidFill>
              <a:latin typeface="Calibri"/>
            </a:endParaRPr>
          </a:p>
          <a:p>
            <a:pPr algn="just"/>
            <a:r>
              <a:rPr lang="en-GB" b="1" dirty="0">
                <a:solidFill>
                  <a:srgbClr val="0070C0"/>
                </a:solidFill>
                <a:latin typeface="Calibri"/>
              </a:rPr>
              <a:t>Several standpipes of different diameter are available from which is selected the diameter most suitable for the type of material under test.</a:t>
            </a:r>
          </a:p>
          <a:p>
            <a:pPr algn="just"/>
            <a:endParaRPr lang="en-GB" b="1" dirty="0">
              <a:solidFill>
                <a:srgbClr val="0070C0"/>
              </a:solidFill>
              <a:latin typeface="Calibri"/>
            </a:endParaRPr>
          </a:p>
          <a:p>
            <a:pPr marL="285750" indent="-285750" algn="just">
              <a:buFont typeface="Arial" panose="020B0604020202020204" pitchFamily="34" charset="0"/>
              <a:buChar char="•"/>
            </a:pPr>
            <a:r>
              <a:rPr lang="en-GB" dirty="0">
                <a:solidFill>
                  <a:prstClr val="black"/>
                </a:solidFill>
                <a:latin typeface="Calibri"/>
              </a:rPr>
              <a:t>Before starting the flow measurements, the soil sample is saturated and the standpipes are filled with de-aired water to a given level. </a:t>
            </a:r>
          </a:p>
          <a:p>
            <a:pPr algn="just"/>
            <a:endParaRPr lang="en-GB" dirty="0">
              <a:solidFill>
                <a:prstClr val="black"/>
              </a:solidFill>
              <a:latin typeface="Calibri"/>
            </a:endParaRPr>
          </a:p>
          <a:p>
            <a:pPr marL="285750" indent="-285750" algn="just">
              <a:buFont typeface="Arial" panose="020B0604020202020204" pitchFamily="34" charset="0"/>
              <a:buChar char="•"/>
            </a:pPr>
            <a:r>
              <a:rPr lang="en-GB" dirty="0">
                <a:solidFill>
                  <a:prstClr val="black"/>
                </a:solidFill>
                <a:latin typeface="Calibri"/>
              </a:rPr>
              <a:t>The test then starts by allowing water to flow through the sample, until the water in the standpipe reaches a given lower limit. </a:t>
            </a:r>
          </a:p>
          <a:p>
            <a:pPr marL="285750" indent="-285750" algn="just">
              <a:buFont typeface="Arial" panose="020B0604020202020204" pitchFamily="34" charset="0"/>
              <a:buChar char="•"/>
            </a:pPr>
            <a:endParaRPr lang="en-GB" dirty="0">
              <a:solidFill>
                <a:prstClr val="black"/>
              </a:solidFill>
              <a:latin typeface="Calibri"/>
            </a:endParaRPr>
          </a:p>
          <a:p>
            <a:pPr marL="285750" indent="-285750" algn="just">
              <a:buFont typeface="Arial" panose="020B0604020202020204" pitchFamily="34" charset="0"/>
              <a:buChar char="•"/>
            </a:pPr>
            <a:r>
              <a:rPr lang="en-GB" dirty="0">
                <a:solidFill>
                  <a:prstClr val="black"/>
                </a:solidFill>
                <a:latin typeface="Calibri"/>
              </a:rPr>
              <a:t>The time required for the water in the standpipe to drop from the upper to the lower level is recorded. </a:t>
            </a:r>
          </a:p>
          <a:p>
            <a:pPr algn="just"/>
            <a:endParaRPr lang="en-GB" dirty="0">
              <a:solidFill>
                <a:prstClr val="black"/>
              </a:solidFill>
              <a:latin typeface="Calibri"/>
            </a:endParaRPr>
          </a:p>
          <a:p>
            <a:pPr algn="just"/>
            <a:endParaRPr lang="en-GB" dirty="0">
              <a:solidFill>
                <a:prstClr val="black"/>
              </a:solidFill>
              <a:latin typeface="Calibri"/>
            </a:endParaRPr>
          </a:p>
          <a:p>
            <a:pPr algn="just"/>
            <a:endParaRPr lang="en-GB" dirty="0">
              <a:solidFill>
                <a:prstClr val="black"/>
              </a:solidFill>
              <a:latin typeface="Calibri"/>
            </a:endParaRPr>
          </a:p>
          <a:p>
            <a:pPr algn="just"/>
            <a:endParaRPr lang="en-GB" dirty="0">
              <a:solidFill>
                <a:prstClr val="black"/>
              </a:solidFill>
              <a:latin typeface="Calibri"/>
            </a:endParaRPr>
          </a:p>
        </p:txBody>
      </p:sp>
      <p:sp>
        <p:nvSpPr>
          <p:cNvPr id="195588" name="AutoShape 4"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152400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95590" name="AutoShape 6"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152400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195592" name="Picture 8" descr="oedo1"/>
          <p:cNvPicPr>
            <a:picLocks noChangeAspect="1" noChangeArrowheads="1"/>
          </p:cNvPicPr>
          <p:nvPr/>
        </p:nvPicPr>
        <p:blipFill>
          <a:blip r:embed="rId3" cstate="print"/>
          <a:srcRect/>
          <a:stretch>
            <a:fillRect/>
          </a:stretch>
        </p:blipFill>
        <p:spPr bwMode="auto">
          <a:xfrm>
            <a:off x="7248129" y="1030940"/>
            <a:ext cx="3058269" cy="5488353"/>
          </a:xfrm>
          <a:prstGeom prst="rect">
            <a:avLst/>
          </a:prstGeom>
          <a:noFill/>
        </p:spPr>
      </p:pic>
      <p:sp>
        <p:nvSpPr>
          <p:cNvPr id="7" name="Rectangle 6"/>
          <p:cNvSpPr/>
          <p:nvPr/>
        </p:nvSpPr>
        <p:spPr>
          <a:xfrm>
            <a:off x="2762250" y="41915"/>
            <a:ext cx="5760640" cy="369332"/>
          </a:xfrm>
          <a:prstGeom prst="rect">
            <a:avLst/>
          </a:prstGeom>
        </p:spPr>
        <p:txBody>
          <a:bodyPr wrap="square">
            <a:spAutoFit/>
          </a:bodyPr>
          <a:lstStyle/>
          <a:p>
            <a:r>
              <a:rPr lang="en-GB" u="sng" dirty="0">
                <a:solidFill>
                  <a:prstClr val="black"/>
                </a:solidFill>
                <a:latin typeface="Calibri"/>
                <a:hlinkClick r:id="rId4"/>
              </a:rPr>
              <a:t>http://www.youtube.com/watch?v=BqJqcTdf4FY</a:t>
            </a:r>
            <a:endParaRPr lang="en-GB" dirty="0">
              <a:solidFill>
                <a:prstClr val="black"/>
              </a:solidFill>
              <a:latin typeface="Calibri"/>
            </a:endParaRPr>
          </a:p>
        </p:txBody>
      </p:sp>
      <p:sp>
        <p:nvSpPr>
          <p:cNvPr id="4" name="TextBox 3"/>
          <p:cNvSpPr txBox="1"/>
          <p:nvPr/>
        </p:nvSpPr>
        <p:spPr>
          <a:xfrm>
            <a:off x="8112224" y="41915"/>
            <a:ext cx="2664296" cy="369332"/>
          </a:xfrm>
          <a:prstGeom prst="rect">
            <a:avLst/>
          </a:prstGeom>
          <a:noFill/>
        </p:spPr>
        <p:txBody>
          <a:bodyPr wrap="square" rtlCol="0">
            <a:spAutoFit/>
          </a:bodyPr>
          <a:lstStyle/>
          <a:p>
            <a:r>
              <a:rPr lang="en-GB" dirty="0">
                <a:solidFill>
                  <a:prstClr val="black"/>
                </a:solidFill>
                <a:latin typeface="Calibri"/>
              </a:rPr>
              <a:t>(From 5 to 7.15 minutes)</a:t>
            </a:r>
            <a:endParaRPr lang="en-US" dirty="0">
              <a:solidFill>
                <a:prstClr val="black"/>
              </a:solidFill>
              <a:latin typeface="Calibri"/>
            </a:endParaRPr>
          </a:p>
        </p:txBody>
      </p:sp>
    </p:spTree>
    <p:extLst>
      <p:ext uri="{BB962C8B-B14F-4D97-AF65-F5344CB8AC3E}">
        <p14:creationId xmlns:p14="http://schemas.microsoft.com/office/powerpoint/2010/main" val="9531008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91545" y="548680"/>
            <a:ext cx="8207843" cy="523220"/>
          </a:xfrm>
          <a:prstGeom prst="rect">
            <a:avLst/>
          </a:prstGeom>
          <a:noFill/>
        </p:spPr>
        <p:txBody>
          <a:bodyPr wrap="square" rtlCol="0">
            <a:spAutoFit/>
          </a:bodyPr>
          <a:lstStyle/>
          <a:p>
            <a:pPr algn="just"/>
            <a:r>
              <a:rPr lang="en-GB" sz="2800" b="1" dirty="0">
                <a:solidFill>
                  <a:srgbClr val="0070C0"/>
                </a:solidFill>
                <a:latin typeface="Calibri"/>
              </a:rPr>
              <a:t>Calculating K from the Falling Head Permeameter test </a:t>
            </a:r>
          </a:p>
        </p:txBody>
      </p:sp>
      <p:sp>
        <p:nvSpPr>
          <p:cNvPr id="4" name="Rectangle 3"/>
          <p:cNvSpPr/>
          <p:nvPr/>
        </p:nvSpPr>
        <p:spPr>
          <a:xfrm>
            <a:off x="2567608" y="1628800"/>
            <a:ext cx="7704856" cy="2492990"/>
          </a:xfrm>
          <a:prstGeom prst="rect">
            <a:avLst/>
          </a:prstGeom>
        </p:spPr>
        <p:txBody>
          <a:bodyPr wrap="square">
            <a:spAutoFit/>
          </a:bodyPr>
          <a:lstStyle/>
          <a:p>
            <a:r>
              <a:rPr lang="en-GB" sz="3200" b="1" dirty="0">
                <a:solidFill>
                  <a:srgbClr val="0070C0"/>
                </a:solidFill>
                <a:latin typeface="Calibri"/>
              </a:rPr>
              <a:t>K =  2.3 x a x L x (Log ( h</a:t>
            </a:r>
            <a:r>
              <a:rPr lang="en-GB" sz="2400" b="1" dirty="0">
                <a:solidFill>
                  <a:srgbClr val="0070C0"/>
                </a:solidFill>
                <a:latin typeface="Calibri"/>
              </a:rPr>
              <a:t>o</a:t>
            </a:r>
            <a:r>
              <a:rPr lang="en-GB" sz="3200" b="1" dirty="0">
                <a:solidFill>
                  <a:srgbClr val="0070C0"/>
                </a:solidFill>
                <a:latin typeface="Calibri"/>
              </a:rPr>
              <a:t>))	</a:t>
            </a:r>
            <a:endParaRPr lang="en-GB" sz="3200" b="1" baseline="30000" dirty="0">
              <a:solidFill>
                <a:srgbClr val="0070C0"/>
              </a:solidFill>
              <a:latin typeface="Calibri"/>
            </a:endParaRPr>
          </a:p>
          <a:p>
            <a:r>
              <a:rPr lang="en-GB" sz="3200" b="1" dirty="0">
                <a:solidFill>
                  <a:srgbClr val="0070C0"/>
                </a:solidFill>
                <a:latin typeface="Calibri"/>
              </a:rPr>
              <a:t>                 </a:t>
            </a:r>
          </a:p>
          <a:p>
            <a:endParaRPr lang="en-GB" sz="3200" b="1" dirty="0">
              <a:solidFill>
                <a:srgbClr val="0070C0"/>
              </a:solidFill>
              <a:latin typeface="Calibri"/>
            </a:endParaRPr>
          </a:p>
          <a:p>
            <a:r>
              <a:rPr lang="en-GB" sz="3200" b="1" dirty="0">
                <a:solidFill>
                  <a:prstClr val="black"/>
                </a:solidFill>
                <a:latin typeface="Calibri"/>
              </a:rPr>
              <a:t>   </a:t>
            </a:r>
            <a:endParaRPr lang="en-GB" sz="3200" baseline="30000" dirty="0">
              <a:solidFill>
                <a:prstClr val="black"/>
              </a:solidFill>
              <a:latin typeface="Calibri"/>
              <a:cs typeface="GreekC"/>
            </a:endParaRPr>
          </a:p>
          <a:p>
            <a:r>
              <a:rPr lang="en-GB" sz="2800" dirty="0">
                <a:solidFill>
                  <a:prstClr val="black"/>
                </a:solidFill>
                <a:latin typeface="Calibri"/>
              </a:rPr>
              <a:t>   </a:t>
            </a:r>
            <a:endParaRPr lang="en-GB" sz="2400" baseline="30000" dirty="0">
              <a:solidFill>
                <a:prstClr val="black"/>
              </a:solidFill>
              <a:latin typeface="Calibri"/>
            </a:endParaRPr>
          </a:p>
        </p:txBody>
      </p:sp>
      <p:cxnSp>
        <p:nvCxnSpPr>
          <p:cNvPr id="8" name="Straight Connector 7"/>
          <p:cNvCxnSpPr/>
          <p:nvPr/>
        </p:nvCxnSpPr>
        <p:spPr>
          <a:xfrm>
            <a:off x="6312024" y="2204864"/>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6355724" y="2276872"/>
            <a:ext cx="792088" cy="523220"/>
          </a:xfrm>
          <a:prstGeom prst="rect">
            <a:avLst/>
          </a:prstGeom>
          <a:noFill/>
        </p:spPr>
        <p:txBody>
          <a:bodyPr wrap="square" rtlCol="0">
            <a:spAutoFit/>
          </a:bodyPr>
          <a:lstStyle/>
          <a:p>
            <a:r>
              <a:rPr lang="en-GB" sz="2800" b="1" dirty="0">
                <a:solidFill>
                  <a:srgbClr val="0070C0"/>
                </a:solidFill>
                <a:latin typeface="Calibri"/>
              </a:rPr>
              <a:t>h</a:t>
            </a:r>
            <a:r>
              <a:rPr lang="en-GB" sz="2000" b="1" dirty="0">
                <a:solidFill>
                  <a:srgbClr val="0070C0"/>
                </a:solidFill>
                <a:latin typeface="Calibri"/>
              </a:rPr>
              <a:t>1 </a:t>
            </a:r>
            <a:endParaRPr lang="en-GB" sz="2800" b="1" dirty="0">
              <a:solidFill>
                <a:srgbClr val="0070C0"/>
              </a:solidFill>
              <a:latin typeface="Calibri"/>
            </a:endParaRPr>
          </a:p>
        </p:txBody>
      </p:sp>
      <p:cxnSp>
        <p:nvCxnSpPr>
          <p:cNvPr id="11" name="Straight Connector 10"/>
          <p:cNvCxnSpPr/>
          <p:nvPr/>
        </p:nvCxnSpPr>
        <p:spPr>
          <a:xfrm>
            <a:off x="2999656" y="2924944"/>
            <a:ext cx="3888432" cy="0"/>
          </a:xfrm>
          <a:prstGeom prst="line">
            <a:avLst/>
          </a:prstGeom>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4007768" y="3068961"/>
            <a:ext cx="2016224" cy="584775"/>
          </a:xfrm>
          <a:prstGeom prst="rect">
            <a:avLst/>
          </a:prstGeom>
          <a:noFill/>
        </p:spPr>
        <p:txBody>
          <a:bodyPr wrap="square" rtlCol="0">
            <a:spAutoFit/>
          </a:bodyPr>
          <a:lstStyle/>
          <a:p>
            <a:pPr algn="ctr"/>
            <a:r>
              <a:rPr lang="en-GB" sz="3200" b="1" dirty="0">
                <a:solidFill>
                  <a:srgbClr val="0070C0"/>
                </a:solidFill>
                <a:latin typeface="Calibri"/>
              </a:rPr>
              <a:t>A x t</a:t>
            </a:r>
          </a:p>
        </p:txBody>
      </p:sp>
      <p:sp>
        <p:nvSpPr>
          <p:cNvPr id="13" name="TextBox 12"/>
          <p:cNvSpPr txBox="1"/>
          <p:nvPr/>
        </p:nvSpPr>
        <p:spPr>
          <a:xfrm>
            <a:off x="5015880" y="4077073"/>
            <a:ext cx="4896544" cy="2585323"/>
          </a:xfrm>
          <a:prstGeom prst="rect">
            <a:avLst/>
          </a:prstGeom>
          <a:noFill/>
        </p:spPr>
        <p:txBody>
          <a:bodyPr wrap="square" rtlCol="0">
            <a:spAutoFit/>
          </a:bodyPr>
          <a:lstStyle/>
          <a:p>
            <a:r>
              <a:rPr lang="en-GB" dirty="0">
                <a:solidFill>
                  <a:prstClr val="black"/>
                </a:solidFill>
                <a:latin typeface="Calibri"/>
              </a:rPr>
              <a:t>a = cross sectional area of the stand pipe</a:t>
            </a:r>
          </a:p>
          <a:p>
            <a:r>
              <a:rPr lang="en-GB" dirty="0">
                <a:solidFill>
                  <a:prstClr val="black"/>
                </a:solidFill>
                <a:latin typeface="Calibri"/>
              </a:rPr>
              <a:t>L = Length of the sample</a:t>
            </a:r>
          </a:p>
          <a:p>
            <a:r>
              <a:rPr lang="en-GB" dirty="0">
                <a:solidFill>
                  <a:prstClr val="black"/>
                </a:solidFill>
                <a:latin typeface="Calibri"/>
              </a:rPr>
              <a:t>A = cross sectional area of the soil</a:t>
            </a:r>
          </a:p>
          <a:p>
            <a:r>
              <a:rPr lang="en-GB" dirty="0">
                <a:solidFill>
                  <a:prstClr val="black"/>
                </a:solidFill>
                <a:latin typeface="Calibri"/>
              </a:rPr>
              <a:t>       column</a:t>
            </a:r>
          </a:p>
          <a:p>
            <a:r>
              <a:rPr lang="en-GB" dirty="0">
                <a:solidFill>
                  <a:prstClr val="black"/>
                </a:solidFill>
                <a:latin typeface="Calibri"/>
              </a:rPr>
              <a:t>t = length of time for the head to drop in seconds</a:t>
            </a:r>
          </a:p>
          <a:p>
            <a:r>
              <a:rPr lang="en-GB" dirty="0">
                <a:solidFill>
                  <a:prstClr val="black"/>
                </a:solidFill>
                <a:latin typeface="Calibri"/>
              </a:rPr>
              <a:t>Ho = Head before the test</a:t>
            </a:r>
          </a:p>
          <a:p>
            <a:r>
              <a:rPr lang="en-GB" dirty="0">
                <a:solidFill>
                  <a:prstClr val="black"/>
                </a:solidFill>
                <a:latin typeface="Calibri"/>
              </a:rPr>
              <a:t>H1 = Head after the test</a:t>
            </a:r>
          </a:p>
          <a:p>
            <a:endParaRPr lang="en-GB" dirty="0">
              <a:solidFill>
                <a:prstClr val="black"/>
              </a:solidFill>
              <a:latin typeface="Calibri"/>
            </a:endParaRPr>
          </a:p>
          <a:p>
            <a:endParaRPr lang="en-GB" dirty="0">
              <a:solidFill>
                <a:prstClr val="black"/>
              </a:solidFill>
              <a:latin typeface="Calibri"/>
            </a:endParaRPr>
          </a:p>
        </p:txBody>
      </p:sp>
    </p:spTree>
    <p:extLst>
      <p:ext uri="{BB962C8B-B14F-4D97-AF65-F5344CB8AC3E}">
        <p14:creationId xmlns:p14="http://schemas.microsoft.com/office/powerpoint/2010/main" val="784572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135560" y="548681"/>
            <a:ext cx="8064896" cy="3108543"/>
          </a:xfrm>
          <a:prstGeom prst="rect">
            <a:avLst/>
          </a:prstGeom>
        </p:spPr>
        <p:txBody>
          <a:bodyPr wrap="square">
            <a:spAutoFit/>
          </a:bodyPr>
          <a:lstStyle/>
          <a:p>
            <a:r>
              <a:rPr lang="en-GB" sz="3600" dirty="0">
                <a:solidFill>
                  <a:prstClr val="black"/>
                </a:solidFill>
                <a:latin typeface="Calibri"/>
              </a:rPr>
              <a:t>Example:</a:t>
            </a:r>
          </a:p>
          <a:p>
            <a:endParaRPr lang="en-GB" sz="2400" dirty="0">
              <a:solidFill>
                <a:prstClr val="black"/>
              </a:solidFill>
              <a:latin typeface="Calibri"/>
            </a:endParaRPr>
          </a:p>
          <a:p>
            <a:r>
              <a:rPr lang="en-GB" sz="2400" dirty="0">
                <a:solidFill>
                  <a:prstClr val="black"/>
                </a:solidFill>
                <a:latin typeface="Calibri"/>
              </a:rPr>
              <a:t>In a falling head permeameter test, the water level in the standpipe was originally 1.584 above the overflow and dropped  1.0m in 15.2 minutes.</a:t>
            </a:r>
          </a:p>
          <a:p>
            <a:r>
              <a:rPr lang="en-GB" sz="2400" dirty="0">
                <a:solidFill>
                  <a:prstClr val="black"/>
                </a:solidFill>
                <a:latin typeface="Calibri"/>
              </a:rPr>
              <a:t>The sample was 0.1 m long and 0.1m in diameter. </a:t>
            </a:r>
          </a:p>
          <a:p>
            <a:r>
              <a:rPr lang="en-GB" sz="2400" dirty="0">
                <a:solidFill>
                  <a:prstClr val="black"/>
                </a:solidFill>
                <a:latin typeface="Calibri"/>
              </a:rPr>
              <a:t>The area of the standpipe was 67 x </a:t>
            </a:r>
            <a:r>
              <a:rPr lang="en-GB" sz="2400" b="1" dirty="0">
                <a:solidFill>
                  <a:prstClr val="black"/>
                </a:solidFill>
                <a:latin typeface="Calibri"/>
              </a:rPr>
              <a:t>10</a:t>
            </a:r>
            <a:r>
              <a:rPr lang="en-GB" sz="2400" b="1" baseline="30000" dirty="0">
                <a:solidFill>
                  <a:prstClr val="black"/>
                </a:solidFill>
                <a:latin typeface="Calibri"/>
              </a:rPr>
              <a:t>-6 </a:t>
            </a:r>
            <a:r>
              <a:rPr lang="en-GB" sz="2400" dirty="0">
                <a:solidFill>
                  <a:prstClr val="black"/>
                </a:solidFill>
                <a:latin typeface="Calibri"/>
              </a:rPr>
              <a:t>m</a:t>
            </a:r>
            <a:r>
              <a:rPr lang="en-GB" sz="2400" baseline="30000" dirty="0">
                <a:solidFill>
                  <a:prstClr val="black"/>
                </a:solidFill>
                <a:latin typeface="Calibri"/>
              </a:rPr>
              <a:t>2</a:t>
            </a:r>
          </a:p>
          <a:p>
            <a:endParaRPr lang="en-GB" sz="2400" baseline="30000" dirty="0">
              <a:solidFill>
                <a:prstClr val="black"/>
              </a:solidFill>
              <a:latin typeface="Calibri"/>
            </a:endParaRPr>
          </a:p>
        </p:txBody>
      </p:sp>
      <p:sp>
        <p:nvSpPr>
          <p:cNvPr id="3" name="Rectangle 2"/>
          <p:cNvSpPr/>
          <p:nvPr/>
        </p:nvSpPr>
        <p:spPr>
          <a:xfrm>
            <a:off x="1775520" y="3708646"/>
            <a:ext cx="8604956" cy="461665"/>
          </a:xfrm>
          <a:prstGeom prst="rect">
            <a:avLst/>
          </a:prstGeom>
        </p:spPr>
        <p:txBody>
          <a:bodyPr wrap="square">
            <a:spAutoFit/>
          </a:bodyPr>
          <a:lstStyle/>
          <a:p>
            <a:r>
              <a:rPr lang="en-GB" sz="2400" b="1" dirty="0">
                <a:solidFill>
                  <a:srgbClr val="0070C0"/>
                </a:solidFill>
                <a:latin typeface="Calibri"/>
              </a:rPr>
              <a:t>Calculate the value of the Coefficient of Permeability K for the soil.</a:t>
            </a:r>
          </a:p>
        </p:txBody>
      </p:sp>
      <p:sp>
        <p:nvSpPr>
          <p:cNvPr id="4" name="Rectangle 3"/>
          <p:cNvSpPr/>
          <p:nvPr/>
        </p:nvSpPr>
        <p:spPr>
          <a:xfrm>
            <a:off x="2279576" y="4509120"/>
            <a:ext cx="7704856" cy="2492990"/>
          </a:xfrm>
          <a:prstGeom prst="rect">
            <a:avLst/>
          </a:prstGeom>
        </p:spPr>
        <p:txBody>
          <a:bodyPr wrap="square">
            <a:spAutoFit/>
          </a:bodyPr>
          <a:lstStyle/>
          <a:p>
            <a:r>
              <a:rPr lang="en-GB" sz="3200" b="1" dirty="0">
                <a:solidFill>
                  <a:srgbClr val="0070C0"/>
                </a:solidFill>
                <a:latin typeface="Calibri"/>
              </a:rPr>
              <a:t>K =  2.3 x a x L x Log ( h</a:t>
            </a:r>
            <a:r>
              <a:rPr lang="en-GB" sz="2400" b="1" dirty="0">
                <a:solidFill>
                  <a:srgbClr val="0070C0"/>
                </a:solidFill>
                <a:latin typeface="Calibri"/>
              </a:rPr>
              <a:t>o</a:t>
            </a:r>
            <a:r>
              <a:rPr lang="en-GB" sz="3200" b="1" dirty="0">
                <a:solidFill>
                  <a:srgbClr val="0070C0"/>
                </a:solidFill>
                <a:latin typeface="Calibri"/>
              </a:rPr>
              <a:t>)		</a:t>
            </a:r>
            <a:endParaRPr lang="en-GB" sz="3200" b="1" baseline="30000" dirty="0">
              <a:solidFill>
                <a:srgbClr val="0070C0"/>
              </a:solidFill>
              <a:latin typeface="Calibri"/>
            </a:endParaRPr>
          </a:p>
          <a:p>
            <a:r>
              <a:rPr lang="en-GB" sz="3200" b="1" dirty="0">
                <a:solidFill>
                  <a:srgbClr val="0070C0"/>
                </a:solidFill>
                <a:latin typeface="Calibri"/>
              </a:rPr>
              <a:t>                 </a:t>
            </a:r>
          </a:p>
          <a:p>
            <a:endParaRPr lang="en-GB" sz="3200" b="1" dirty="0">
              <a:solidFill>
                <a:srgbClr val="0070C0"/>
              </a:solidFill>
              <a:latin typeface="Calibri"/>
            </a:endParaRPr>
          </a:p>
          <a:p>
            <a:r>
              <a:rPr lang="en-GB" sz="3200" b="1" dirty="0">
                <a:solidFill>
                  <a:prstClr val="black"/>
                </a:solidFill>
                <a:latin typeface="Calibri"/>
              </a:rPr>
              <a:t>   </a:t>
            </a:r>
            <a:endParaRPr lang="en-GB" sz="3200" baseline="30000" dirty="0">
              <a:solidFill>
                <a:prstClr val="black"/>
              </a:solidFill>
              <a:latin typeface="Calibri"/>
              <a:cs typeface="GreekC"/>
            </a:endParaRPr>
          </a:p>
          <a:p>
            <a:r>
              <a:rPr lang="en-GB" sz="2800" dirty="0">
                <a:solidFill>
                  <a:prstClr val="black"/>
                </a:solidFill>
                <a:latin typeface="Calibri"/>
              </a:rPr>
              <a:t>   </a:t>
            </a:r>
            <a:endParaRPr lang="en-GB" sz="2400" baseline="30000" dirty="0">
              <a:solidFill>
                <a:prstClr val="black"/>
              </a:solidFill>
              <a:latin typeface="Calibri"/>
            </a:endParaRPr>
          </a:p>
        </p:txBody>
      </p:sp>
      <p:sp>
        <p:nvSpPr>
          <p:cNvPr id="5" name="TextBox 4"/>
          <p:cNvSpPr txBox="1"/>
          <p:nvPr/>
        </p:nvSpPr>
        <p:spPr>
          <a:xfrm>
            <a:off x="3359696" y="5463228"/>
            <a:ext cx="2016224" cy="584775"/>
          </a:xfrm>
          <a:prstGeom prst="rect">
            <a:avLst/>
          </a:prstGeom>
          <a:noFill/>
        </p:spPr>
        <p:txBody>
          <a:bodyPr wrap="square" rtlCol="0">
            <a:spAutoFit/>
          </a:bodyPr>
          <a:lstStyle/>
          <a:p>
            <a:pPr algn="ctr"/>
            <a:r>
              <a:rPr lang="en-GB" sz="3200" b="1" dirty="0">
                <a:solidFill>
                  <a:srgbClr val="0070C0"/>
                </a:solidFill>
                <a:latin typeface="Calibri"/>
              </a:rPr>
              <a:t>A x t</a:t>
            </a:r>
          </a:p>
        </p:txBody>
      </p:sp>
      <p:cxnSp>
        <p:nvCxnSpPr>
          <p:cNvPr id="6" name="Straight Connector 5"/>
          <p:cNvCxnSpPr/>
          <p:nvPr/>
        </p:nvCxnSpPr>
        <p:spPr>
          <a:xfrm>
            <a:off x="2855640" y="5517232"/>
            <a:ext cx="3888432"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a:off x="5879976" y="5013176"/>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5879977" y="4941169"/>
            <a:ext cx="559769" cy="584775"/>
          </a:xfrm>
          <a:prstGeom prst="rect">
            <a:avLst/>
          </a:prstGeom>
        </p:spPr>
        <p:txBody>
          <a:bodyPr wrap="none">
            <a:spAutoFit/>
          </a:bodyPr>
          <a:lstStyle/>
          <a:p>
            <a:r>
              <a:rPr lang="en-GB" sz="3200" b="1" dirty="0">
                <a:solidFill>
                  <a:srgbClr val="0070C0"/>
                </a:solidFill>
                <a:latin typeface="Calibri"/>
              </a:rPr>
              <a:t>h</a:t>
            </a:r>
            <a:r>
              <a:rPr lang="en-GB" sz="2400" b="1" dirty="0">
                <a:solidFill>
                  <a:srgbClr val="0070C0"/>
                </a:solidFill>
                <a:latin typeface="Calibri"/>
              </a:rPr>
              <a:t>1</a:t>
            </a:r>
          </a:p>
        </p:txBody>
      </p:sp>
      <p:sp>
        <p:nvSpPr>
          <p:cNvPr id="9" name="Rectangle 8"/>
          <p:cNvSpPr/>
          <p:nvPr/>
        </p:nvSpPr>
        <p:spPr>
          <a:xfrm>
            <a:off x="7932204" y="5786392"/>
            <a:ext cx="1908212" cy="523220"/>
          </a:xfrm>
          <a:prstGeom prst="rect">
            <a:avLst/>
          </a:prstGeom>
        </p:spPr>
        <p:txBody>
          <a:bodyPr wrap="square">
            <a:spAutoFit/>
          </a:bodyPr>
          <a:lstStyle/>
          <a:p>
            <a:r>
              <a:rPr lang="en-GB" sz="2800" b="1" dirty="0">
                <a:solidFill>
                  <a:srgbClr val="0070C0"/>
                </a:solidFill>
                <a:latin typeface="Calibri"/>
              </a:rPr>
              <a:t>Copy Down</a:t>
            </a:r>
          </a:p>
        </p:txBody>
      </p:sp>
    </p:spTree>
    <p:extLst>
      <p:ext uri="{BB962C8B-B14F-4D97-AF65-F5344CB8AC3E}">
        <p14:creationId xmlns:p14="http://schemas.microsoft.com/office/powerpoint/2010/main" val="3236483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351584" y="3868307"/>
            <a:ext cx="7632848" cy="2349361"/>
          </a:xfrm>
          <a:prstGeom prst="rect">
            <a:avLst/>
          </a:prstGeom>
        </p:spPr>
        <p:txBody>
          <a:bodyPr wrap="square">
            <a:spAutoFit/>
          </a:bodyPr>
          <a:lstStyle/>
          <a:p>
            <a:r>
              <a:rPr lang="en-GB" sz="2400" dirty="0">
                <a:solidFill>
                  <a:prstClr val="black"/>
                </a:solidFill>
                <a:latin typeface="Calibri"/>
              </a:rPr>
              <a:t>=   </a:t>
            </a:r>
            <a:r>
              <a:rPr lang="en-GB" sz="2400" b="1" dirty="0">
                <a:solidFill>
                  <a:prstClr val="black"/>
                </a:solidFill>
                <a:latin typeface="Calibri"/>
              </a:rPr>
              <a:t>     2.3 x (67 x 10</a:t>
            </a:r>
            <a:r>
              <a:rPr lang="en-GB" sz="2400" b="1" baseline="30000" dirty="0">
                <a:solidFill>
                  <a:prstClr val="black"/>
                </a:solidFill>
                <a:latin typeface="Calibri"/>
              </a:rPr>
              <a:t>-6</a:t>
            </a:r>
            <a:r>
              <a:rPr lang="en-GB" sz="2400" b="1" dirty="0">
                <a:solidFill>
                  <a:prstClr val="black"/>
                </a:solidFill>
                <a:latin typeface="Calibri"/>
              </a:rPr>
              <a:t>) x .1 x (Log (</a:t>
            </a:r>
            <a:r>
              <a:rPr lang="en-GB" sz="2400" u="sng" dirty="0">
                <a:solidFill>
                  <a:prstClr val="black"/>
                </a:solidFill>
                <a:latin typeface="Calibri"/>
              </a:rPr>
              <a:t>   </a:t>
            </a:r>
          </a:p>
          <a:p>
            <a:endParaRPr lang="en-GB" sz="2400" u="sng" dirty="0">
              <a:solidFill>
                <a:prstClr val="black"/>
              </a:solidFill>
              <a:latin typeface="Calibri"/>
            </a:endParaRPr>
          </a:p>
          <a:p>
            <a:endParaRPr lang="en-GB" sz="2400" u="sng" dirty="0">
              <a:solidFill>
                <a:prstClr val="black"/>
              </a:solidFill>
              <a:latin typeface="Calibri"/>
            </a:endParaRPr>
          </a:p>
          <a:p>
            <a:r>
              <a:rPr lang="en-GB" sz="2400" b="1" baseline="30000" dirty="0">
                <a:solidFill>
                  <a:prstClr val="black"/>
                </a:solidFill>
                <a:latin typeface="Calibri"/>
              </a:rPr>
              <a:t>                         </a:t>
            </a:r>
            <a:r>
              <a:rPr lang="en-GB" sz="4000" b="1" baseline="30000" dirty="0">
                <a:solidFill>
                  <a:prstClr val="black"/>
                </a:solidFill>
                <a:latin typeface="GreekC"/>
              </a:rPr>
              <a:t>ᴨ</a:t>
            </a:r>
            <a:r>
              <a:rPr lang="en-GB" sz="2400" b="1" baseline="30000" dirty="0">
                <a:solidFill>
                  <a:prstClr val="black"/>
                </a:solidFill>
                <a:latin typeface="GreekC"/>
              </a:rPr>
              <a:t> </a:t>
            </a:r>
            <a:r>
              <a:rPr lang="en-GB" sz="2400" b="1" baseline="30000" dirty="0">
                <a:solidFill>
                  <a:prstClr val="black"/>
                </a:solidFill>
                <a:latin typeface="Calibri"/>
                <a:cs typeface="GreekC"/>
              </a:rPr>
              <a:t>x</a:t>
            </a:r>
            <a:r>
              <a:rPr lang="en-GB" sz="2400" b="1" dirty="0">
                <a:solidFill>
                  <a:prstClr val="black"/>
                </a:solidFill>
                <a:latin typeface="Calibri"/>
                <a:cs typeface="GreekC"/>
              </a:rPr>
              <a:t> 0.05 </a:t>
            </a:r>
            <a:r>
              <a:rPr lang="en-GB" sz="2400" b="1" baseline="30000" dirty="0">
                <a:solidFill>
                  <a:prstClr val="black"/>
                </a:solidFill>
                <a:latin typeface="Calibri"/>
                <a:cs typeface="GreekC"/>
              </a:rPr>
              <a:t>2</a:t>
            </a:r>
            <a:r>
              <a:rPr lang="en-GB" sz="2400" b="1" dirty="0">
                <a:solidFill>
                  <a:prstClr val="black"/>
                </a:solidFill>
                <a:latin typeface="Calibri"/>
                <a:cs typeface="GreekC"/>
              </a:rPr>
              <a:t>  x (15.2 x 60)</a:t>
            </a:r>
          </a:p>
          <a:p>
            <a:endParaRPr lang="en-GB" sz="2400" b="1" dirty="0">
              <a:solidFill>
                <a:prstClr val="black"/>
              </a:solidFill>
              <a:latin typeface="Calibri"/>
              <a:cs typeface="GreekC"/>
            </a:endParaRPr>
          </a:p>
          <a:p>
            <a:endParaRPr lang="en-GB" sz="2400" b="1" dirty="0">
              <a:solidFill>
                <a:prstClr val="black"/>
              </a:solidFill>
              <a:latin typeface="Calibri"/>
              <a:cs typeface="GreekC"/>
            </a:endParaRPr>
          </a:p>
        </p:txBody>
      </p:sp>
      <p:sp>
        <p:nvSpPr>
          <p:cNvPr id="3" name="Rectangle 2"/>
          <p:cNvSpPr/>
          <p:nvPr/>
        </p:nvSpPr>
        <p:spPr>
          <a:xfrm>
            <a:off x="7392145" y="5733257"/>
            <a:ext cx="2279535" cy="461665"/>
          </a:xfrm>
          <a:prstGeom prst="rect">
            <a:avLst/>
          </a:prstGeom>
        </p:spPr>
        <p:txBody>
          <a:bodyPr wrap="none">
            <a:spAutoFit/>
          </a:bodyPr>
          <a:lstStyle/>
          <a:p>
            <a:r>
              <a:rPr lang="en-GB" sz="2400" b="1" dirty="0">
                <a:solidFill>
                  <a:prstClr val="black"/>
                </a:solidFill>
                <a:latin typeface="Calibri"/>
              </a:rPr>
              <a:t>=  9.32 x10</a:t>
            </a:r>
            <a:r>
              <a:rPr lang="en-GB" sz="2400" b="1" baseline="30000" dirty="0">
                <a:solidFill>
                  <a:prstClr val="black"/>
                </a:solidFill>
                <a:latin typeface="Calibri"/>
              </a:rPr>
              <a:t>-7</a:t>
            </a:r>
            <a:r>
              <a:rPr lang="en-GB" sz="2400" b="1" dirty="0">
                <a:solidFill>
                  <a:prstClr val="black"/>
                </a:solidFill>
                <a:latin typeface="Calibri"/>
              </a:rPr>
              <a:t> m/s</a:t>
            </a:r>
          </a:p>
        </p:txBody>
      </p:sp>
      <p:sp>
        <p:nvSpPr>
          <p:cNvPr id="4" name="TextBox 3"/>
          <p:cNvSpPr txBox="1"/>
          <p:nvPr/>
        </p:nvSpPr>
        <p:spPr>
          <a:xfrm>
            <a:off x="1775520" y="188640"/>
            <a:ext cx="8352928" cy="2646878"/>
          </a:xfrm>
          <a:prstGeom prst="rect">
            <a:avLst/>
          </a:prstGeom>
          <a:noFill/>
        </p:spPr>
        <p:txBody>
          <a:bodyPr wrap="square" rtlCol="0">
            <a:spAutoFit/>
          </a:bodyPr>
          <a:lstStyle/>
          <a:p>
            <a:r>
              <a:rPr lang="en-GB" sz="2800" dirty="0">
                <a:solidFill>
                  <a:prstClr val="black"/>
                </a:solidFill>
                <a:latin typeface="Calibri"/>
              </a:rPr>
              <a:t>Example:</a:t>
            </a:r>
          </a:p>
          <a:p>
            <a:endParaRPr lang="en-GB" dirty="0">
              <a:solidFill>
                <a:prstClr val="black"/>
              </a:solidFill>
              <a:latin typeface="Calibri"/>
            </a:endParaRPr>
          </a:p>
          <a:p>
            <a:r>
              <a:rPr lang="en-GB" sz="2400" dirty="0">
                <a:solidFill>
                  <a:prstClr val="black"/>
                </a:solidFill>
                <a:latin typeface="Calibri"/>
              </a:rPr>
              <a:t>In a falling head permeameter test, the water level in the standpipe was originally 1.584 above the overflow and dropped 1.0m in 15.2 minutes.</a:t>
            </a:r>
          </a:p>
          <a:p>
            <a:r>
              <a:rPr lang="en-GB" sz="2400" dirty="0">
                <a:solidFill>
                  <a:prstClr val="black"/>
                </a:solidFill>
                <a:latin typeface="Calibri"/>
              </a:rPr>
              <a:t>The sample was 0.1 m long and 0.1m in diameter. </a:t>
            </a:r>
          </a:p>
          <a:p>
            <a:r>
              <a:rPr lang="en-GB" sz="2400" dirty="0">
                <a:solidFill>
                  <a:prstClr val="black"/>
                </a:solidFill>
                <a:latin typeface="Calibri"/>
              </a:rPr>
              <a:t>The area of the standpipe was 67 x </a:t>
            </a:r>
            <a:r>
              <a:rPr lang="en-GB" sz="2400" b="1" dirty="0">
                <a:solidFill>
                  <a:prstClr val="black"/>
                </a:solidFill>
                <a:latin typeface="Calibri"/>
              </a:rPr>
              <a:t>10</a:t>
            </a:r>
            <a:r>
              <a:rPr lang="en-GB" sz="2400" b="1" baseline="30000" dirty="0">
                <a:solidFill>
                  <a:prstClr val="black"/>
                </a:solidFill>
                <a:latin typeface="Calibri"/>
              </a:rPr>
              <a:t>-6 </a:t>
            </a:r>
            <a:r>
              <a:rPr lang="en-GB" sz="2400" dirty="0">
                <a:solidFill>
                  <a:prstClr val="black"/>
                </a:solidFill>
                <a:latin typeface="Calibri"/>
              </a:rPr>
              <a:t>m</a:t>
            </a:r>
            <a:r>
              <a:rPr lang="en-GB" sz="2400" baseline="30000" dirty="0">
                <a:solidFill>
                  <a:prstClr val="black"/>
                </a:solidFill>
                <a:latin typeface="Calibri"/>
              </a:rPr>
              <a:t>2</a:t>
            </a:r>
          </a:p>
        </p:txBody>
      </p:sp>
      <p:sp>
        <p:nvSpPr>
          <p:cNvPr id="5" name="TextBox 4"/>
          <p:cNvSpPr txBox="1"/>
          <p:nvPr/>
        </p:nvSpPr>
        <p:spPr>
          <a:xfrm>
            <a:off x="1775520" y="3091100"/>
            <a:ext cx="8564016" cy="461665"/>
          </a:xfrm>
          <a:prstGeom prst="rect">
            <a:avLst/>
          </a:prstGeom>
          <a:noFill/>
        </p:spPr>
        <p:txBody>
          <a:bodyPr wrap="square" rtlCol="0">
            <a:spAutoFit/>
          </a:bodyPr>
          <a:lstStyle/>
          <a:p>
            <a:pPr algn="ctr"/>
            <a:r>
              <a:rPr lang="en-GB" sz="2400" dirty="0">
                <a:solidFill>
                  <a:prstClr val="black"/>
                </a:solidFill>
                <a:latin typeface="Calibri"/>
              </a:rPr>
              <a:t>Calculate the value of the Coefficient of Permeability K for the soil.</a:t>
            </a:r>
          </a:p>
        </p:txBody>
      </p:sp>
      <p:cxnSp>
        <p:nvCxnSpPr>
          <p:cNvPr id="8" name="Straight Connector 7"/>
          <p:cNvCxnSpPr/>
          <p:nvPr/>
        </p:nvCxnSpPr>
        <p:spPr>
          <a:xfrm>
            <a:off x="2927649" y="4797152"/>
            <a:ext cx="4749793"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6584191" y="3939856"/>
            <a:ext cx="1224136" cy="646331"/>
          </a:xfrm>
          <a:prstGeom prst="rect">
            <a:avLst/>
          </a:prstGeom>
          <a:noFill/>
        </p:spPr>
        <p:txBody>
          <a:bodyPr wrap="square" rtlCol="0">
            <a:spAutoFit/>
          </a:bodyPr>
          <a:lstStyle/>
          <a:p>
            <a:r>
              <a:rPr lang="en-GB" dirty="0">
                <a:solidFill>
                  <a:prstClr val="black"/>
                </a:solidFill>
                <a:latin typeface="Calibri"/>
              </a:rPr>
              <a:t>1.584</a:t>
            </a:r>
          </a:p>
          <a:p>
            <a:r>
              <a:rPr lang="en-GB" dirty="0">
                <a:solidFill>
                  <a:prstClr val="black"/>
                </a:solidFill>
                <a:latin typeface="Calibri"/>
              </a:rPr>
              <a:t>0.584</a:t>
            </a:r>
          </a:p>
        </p:txBody>
      </p:sp>
      <p:cxnSp>
        <p:nvCxnSpPr>
          <p:cNvPr id="13" name="Straight Connector 12"/>
          <p:cNvCxnSpPr>
            <a:stCxn id="11" idx="1"/>
          </p:cNvCxnSpPr>
          <p:nvPr/>
        </p:nvCxnSpPr>
        <p:spPr>
          <a:xfrm>
            <a:off x="6584191" y="4263021"/>
            <a:ext cx="864096" cy="1740"/>
          </a:xfrm>
          <a:prstGeom prst="line">
            <a:avLst/>
          </a:prstGeom>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7317401" y="3885048"/>
            <a:ext cx="504056" cy="461665"/>
          </a:xfrm>
          <a:prstGeom prst="rect">
            <a:avLst/>
          </a:prstGeom>
          <a:noFill/>
        </p:spPr>
        <p:txBody>
          <a:bodyPr wrap="square" rtlCol="0">
            <a:spAutoFit/>
          </a:bodyPr>
          <a:lstStyle/>
          <a:p>
            <a:r>
              <a:rPr lang="en-GB" sz="2400" b="1" dirty="0">
                <a:solidFill>
                  <a:prstClr val="black"/>
                </a:solidFill>
                <a:latin typeface="Calibri"/>
              </a:rPr>
              <a:t>))</a:t>
            </a:r>
          </a:p>
        </p:txBody>
      </p:sp>
      <p:sp>
        <p:nvSpPr>
          <p:cNvPr id="10" name="TextBox 9"/>
          <p:cNvSpPr txBox="1"/>
          <p:nvPr/>
        </p:nvSpPr>
        <p:spPr>
          <a:xfrm>
            <a:off x="1919536" y="3861049"/>
            <a:ext cx="504056" cy="461665"/>
          </a:xfrm>
          <a:prstGeom prst="rect">
            <a:avLst/>
          </a:prstGeom>
          <a:noFill/>
        </p:spPr>
        <p:txBody>
          <a:bodyPr wrap="square" rtlCol="0">
            <a:spAutoFit/>
          </a:bodyPr>
          <a:lstStyle/>
          <a:p>
            <a:r>
              <a:rPr lang="en-US" sz="2400" b="1" dirty="0">
                <a:solidFill>
                  <a:prstClr val="black"/>
                </a:solidFill>
                <a:latin typeface="Calibri"/>
              </a:rPr>
              <a:t>K</a:t>
            </a:r>
            <a:endParaRPr lang="en-GB" sz="2400" b="1" dirty="0">
              <a:solidFill>
                <a:prstClr val="black"/>
              </a:solidFill>
              <a:latin typeface="Calibri"/>
            </a:endParaRPr>
          </a:p>
        </p:txBody>
      </p:sp>
    </p:spTree>
    <p:extLst>
      <p:ext uri="{BB962C8B-B14F-4D97-AF65-F5344CB8AC3E}">
        <p14:creationId xmlns:p14="http://schemas.microsoft.com/office/powerpoint/2010/main" val="2911341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9536" y="332656"/>
            <a:ext cx="8208912" cy="1077218"/>
          </a:xfrm>
          <a:prstGeom prst="rect">
            <a:avLst/>
          </a:prstGeom>
          <a:noFill/>
        </p:spPr>
        <p:txBody>
          <a:bodyPr wrap="square" rtlCol="0">
            <a:spAutoFit/>
          </a:bodyPr>
          <a:lstStyle/>
          <a:p>
            <a:pPr algn="ctr"/>
            <a:r>
              <a:rPr lang="en-GB" sz="3200" b="1" dirty="0">
                <a:solidFill>
                  <a:srgbClr val="0070C0"/>
                </a:solidFill>
                <a:latin typeface="Calibri"/>
              </a:rPr>
              <a:t>Precautions required in the accuracy of the permeability tests</a:t>
            </a:r>
          </a:p>
        </p:txBody>
      </p:sp>
      <p:sp>
        <p:nvSpPr>
          <p:cNvPr id="3" name="TextBox 2"/>
          <p:cNvSpPr txBox="1"/>
          <p:nvPr/>
        </p:nvSpPr>
        <p:spPr>
          <a:xfrm>
            <a:off x="1991544" y="1628801"/>
            <a:ext cx="8352928" cy="4216539"/>
          </a:xfrm>
          <a:prstGeom prst="rect">
            <a:avLst/>
          </a:prstGeom>
          <a:noFill/>
        </p:spPr>
        <p:txBody>
          <a:bodyPr wrap="square" rtlCol="0">
            <a:spAutoFit/>
          </a:bodyPr>
          <a:lstStyle/>
          <a:p>
            <a:pPr marL="285750" indent="-285750">
              <a:buFont typeface="Arial" panose="020B0604020202020204" pitchFamily="34" charset="0"/>
              <a:buChar char="•"/>
            </a:pPr>
            <a:r>
              <a:rPr lang="en-GB" sz="2400" b="1" dirty="0">
                <a:solidFill>
                  <a:srgbClr val="0070C0"/>
                </a:solidFill>
                <a:latin typeface="Calibri"/>
              </a:rPr>
              <a:t>Air in the sample </a:t>
            </a:r>
            <a:r>
              <a:rPr lang="en-GB" dirty="0">
                <a:solidFill>
                  <a:prstClr val="black"/>
                </a:solidFill>
                <a:latin typeface="Calibri"/>
              </a:rPr>
              <a:t>– </a:t>
            </a:r>
            <a:r>
              <a:rPr lang="en-GB" sz="2000" dirty="0">
                <a:solidFill>
                  <a:prstClr val="black"/>
                </a:solidFill>
                <a:latin typeface="Calibri"/>
              </a:rPr>
              <a:t>The hydraulic gradient is usually much greater in the lab test than is experienced in situ. The resulting pressure drop may cause any air dissolved in the soil water to be deposited in the pores. </a:t>
            </a:r>
            <a:r>
              <a:rPr lang="en-GB" sz="2000" b="1" dirty="0">
                <a:solidFill>
                  <a:srgbClr val="7030A0"/>
                </a:solidFill>
                <a:latin typeface="Calibri"/>
              </a:rPr>
              <a:t>This would considerably reduce the measured permeability.</a:t>
            </a:r>
          </a:p>
          <a:p>
            <a:pPr marL="285750" indent="-285750">
              <a:buFont typeface="Arial" panose="020B0604020202020204" pitchFamily="34" charset="0"/>
              <a:buChar char="•"/>
            </a:pPr>
            <a:endParaRPr lang="en-GB" dirty="0">
              <a:solidFill>
                <a:prstClr val="black"/>
              </a:solidFill>
              <a:latin typeface="Calibri"/>
            </a:endParaRPr>
          </a:p>
          <a:p>
            <a:pPr marL="285750" indent="-285750">
              <a:buFont typeface="Arial" panose="020B0604020202020204" pitchFamily="34" charset="0"/>
              <a:buChar char="•"/>
            </a:pPr>
            <a:r>
              <a:rPr lang="en-GB" sz="2400" b="1" dirty="0">
                <a:solidFill>
                  <a:srgbClr val="0070C0"/>
                </a:solidFill>
                <a:latin typeface="Calibri"/>
              </a:rPr>
              <a:t>Unrepresentative Samples </a:t>
            </a:r>
            <a:r>
              <a:rPr lang="en-GB" dirty="0">
                <a:solidFill>
                  <a:prstClr val="black"/>
                </a:solidFill>
                <a:latin typeface="Calibri"/>
              </a:rPr>
              <a:t>– </a:t>
            </a:r>
            <a:r>
              <a:rPr lang="en-GB" sz="2000" dirty="0">
                <a:solidFill>
                  <a:prstClr val="black"/>
                </a:solidFill>
                <a:latin typeface="Calibri"/>
              </a:rPr>
              <a:t>Since </a:t>
            </a:r>
            <a:r>
              <a:rPr lang="en-GB" sz="2000" b="1" dirty="0">
                <a:solidFill>
                  <a:srgbClr val="7030A0"/>
                </a:solidFill>
                <a:latin typeface="Calibri"/>
              </a:rPr>
              <a:t>permeability may vary considerably over a small area in situ, the results from a few </a:t>
            </a:r>
          </a:p>
          <a:p>
            <a:r>
              <a:rPr lang="en-GB" sz="2000" b="1" dirty="0">
                <a:solidFill>
                  <a:srgbClr val="7030A0"/>
                </a:solidFill>
                <a:latin typeface="Calibri"/>
              </a:rPr>
              <a:t>     samples may not give an accurate enough result </a:t>
            </a:r>
          </a:p>
          <a:p>
            <a:r>
              <a:rPr lang="en-GB" sz="2000" dirty="0">
                <a:solidFill>
                  <a:prstClr val="black"/>
                </a:solidFill>
                <a:latin typeface="Calibri"/>
              </a:rPr>
              <a:t>     for an area under scrutiny</a:t>
            </a:r>
          </a:p>
          <a:p>
            <a:pPr marL="285750" indent="-285750">
              <a:buFont typeface="Arial" panose="020B0604020202020204" pitchFamily="34" charset="0"/>
              <a:buChar char="•"/>
            </a:pPr>
            <a:endParaRPr lang="en-GB" dirty="0">
              <a:solidFill>
                <a:prstClr val="black"/>
              </a:solidFill>
              <a:latin typeface="Calibri"/>
            </a:endParaRPr>
          </a:p>
          <a:p>
            <a:pPr marL="285750" indent="-285750">
              <a:buFont typeface="Arial" panose="020B0604020202020204" pitchFamily="34" charset="0"/>
              <a:buChar char="•"/>
            </a:pPr>
            <a:r>
              <a:rPr lang="en-GB" sz="2400" b="1" dirty="0">
                <a:solidFill>
                  <a:srgbClr val="0070C0"/>
                </a:solidFill>
                <a:latin typeface="Calibri"/>
              </a:rPr>
              <a:t>Sample disturbance – </a:t>
            </a:r>
            <a:r>
              <a:rPr lang="en-GB" sz="2000" dirty="0">
                <a:solidFill>
                  <a:prstClr val="black"/>
                </a:solidFill>
                <a:latin typeface="Calibri"/>
              </a:rPr>
              <a:t>It is </a:t>
            </a:r>
          </a:p>
          <a:p>
            <a:r>
              <a:rPr lang="en-GB" sz="2000" dirty="0">
                <a:solidFill>
                  <a:prstClr val="black"/>
                </a:solidFill>
                <a:latin typeface="Calibri"/>
              </a:rPr>
              <a:t>     almost impossible to obtain </a:t>
            </a:r>
          </a:p>
          <a:p>
            <a:r>
              <a:rPr lang="en-GB" sz="2000" dirty="0">
                <a:solidFill>
                  <a:prstClr val="black"/>
                </a:solidFill>
                <a:latin typeface="Calibri"/>
              </a:rPr>
              <a:t>      undisturbed samples !</a:t>
            </a:r>
          </a:p>
        </p:txBody>
      </p:sp>
      <p:pic>
        <p:nvPicPr>
          <p:cNvPr id="91138" name="Picture 2" descr="http://www.vanwalt.com/images/equipment/soil-sampling/hand-augers/hand1_l-soil-sampling-auger-water-leve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24192" y="4007978"/>
            <a:ext cx="2843808" cy="285002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91140" name="Picture 4" descr="http://www.extension.org/sites/default/files/w/7/74/Soil_sampling_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8493" y="4772024"/>
            <a:ext cx="1476375" cy="208597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45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9"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29267" y="598488"/>
            <a:ext cx="9118600" cy="6196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Rectangle 3"/>
          <p:cNvSpPr>
            <a:spLocks noChangeArrowheads="1"/>
          </p:cNvSpPr>
          <p:nvPr/>
        </p:nvSpPr>
        <p:spPr bwMode="auto">
          <a:xfrm>
            <a:off x="169333" y="110067"/>
            <a:ext cx="6400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b="1">
                <a:solidFill>
                  <a:srgbClr val="000000"/>
                </a:solidFill>
                <a:latin typeface="Arial" panose="020B0604020202020204" pitchFamily="34" charset="0"/>
              </a:rPr>
              <a:t>General identification and description of soils</a:t>
            </a:r>
            <a:endParaRPr lang="en-GB" altLang="en-US"/>
          </a:p>
        </p:txBody>
      </p:sp>
    </p:spTree>
    <p:extLst>
      <p:ext uri="{BB962C8B-B14F-4D97-AF65-F5344CB8AC3E}">
        <p14:creationId xmlns:p14="http://schemas.microsoft.com/office/powerpoint/2010/main" val="12215829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4237038" y="180180"/>
            <a:ext cx="552147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Scales of </a:t>
            </a:r>
            <a:r>
              <a:rPr lang="en-GB" altLang="en-US" sz="2400" b="1" dirty="0" smtClean="0">
                <a:solidFill>
                  <a:srgbClr val="000000"/>
                </a:solidFill>
                <a:latin typeface="Arial" panose="020B0604020202020204" pitchFamily="34" charset="0"/>
              </a:rPr>
              <a:t>consistency</a:t>
            </a:r>
            <a:r>
              <a:rPr lang="en-GB" altLang="en-US" sz="2400" b="1" dirty="0">
                <a:solidFill>
                  <a:srgbClr val="000000"/>
                </a:solidFill>
                <a:latin typeface="Arial" panose="020B0604020202020204" pitchFamily="34" charset="0"/>
              </a:rPr>
              <a:t> </a:t>
            </a:r>
            <a:r>
              <a:rPr lang="en-GB" altLang="en-US" sz="2400" b="1" dirty="0" smtClean="0">
                <a:solidFill>
                  <a:srgbClr val="000000"/>
                </a:solidFill>
                <a:latin typeface="Arial" panose="020B0604020202020204" pitchFamily="34" charset="0"/>
              </a:rPr>
              <a:t>and strength</a:t>
            </a:r>
            <a:endParaRPr lang="en-GB" altLang="en-US" sz="2400" dirty="0">
              <a:solidFill>
                <a:prstClr val="white"/>
              </a:solidFill>
              <a:latin typeface="Arial" panose="020B0604020202020204" pitchFamily="34" charset="0"/>
            </a:endParaRPr>
          </a:p>
        </p:txBody>
      </p:sp>
      <p:graphicFrame>
        <p:nvGraphicFramePr>
          <p:cNvPr id="6" name="Table 5"/>
          <p:cNvGraphicFramePr>
            <a:graphicFrameLocks noGrp="1"/>
          </p:cNvGraphicFramePr>
          <p:nvPr/>
        </p:nvGraphicFramePr>
        <p:xfrm>
          <a:off x="4273550" y="1930400"/>
          <a:ext cx="5981700" cy="4638676"/>
        </p:xfrm>
        <a:graphic>
          <a:graphicData uri="http://schemas.openxmlformats.org/drawingml/2006/table">
            <a:tbl>
              <a:tblPr/>
              <a:tblGrid>
                <a:gridCol w="2760916">
                  <a:extLst>
                    <a:ext uri="{9D8B030D-6E8A-4147-A177-3AD203B41FA5}">
                      <a16:colId xmlns:a16="http://schemas.microsoft.com/office/drawing/2014/main" val="20000"/>
                    </a:ext>
                  </a:extLst>
                </a:gridCol>
                <a:gridCol w="3220784">
                  <a:extLst>
                    <a:ext uri="{9D8B030D-6E8A-4147-A177-3AD203B41FA5}">
                      <a16:colId xmlns:a16="http://schemas.microsoft.com/office/drawing/2014/main" val="20001"/>
                    </a:ext>
                  </a:extLst>
                </a:gridCol>
              </a:tblGrid>
              <a:tr h="513742">
                <a:tc>
                  <a:txBody>
                    <a:bodyPr/>
                    <a:lstStyle/>
                    <a:p>
                      <a:pPr algn="ctr" fontAlgn="t"/>
                      <a:endParaRPr lang="en-GB" sz="1600" dirty="0" smtClean="0">
                        <a:solidFill>
                          <a:schemeClr val="bg1"/>
                        </a:solidFill>
                        <a:effectLst/>
                        <a:latin typeface="Arial" panose="020B0604020202020204" pitchFamily="34" charset="0"/>
                        <a:cs typeface="Arial" panose="020B0604020202020204" pitchFamily="34" charset="0"/>
                      </a:endParaRPr>
                    </a:p>
                    <a:p>
                      <a:pPr algn="ctr" fontAlgn="t"/>
                      <a:r>
                        <a:rPr lang="en-GB" sz="1600" dirty="0" smtClean="0">
                          <a:solidFill>
                            <a:schemeClr val="bg1"/>
                          </a:solidFill>
                          <a:effectLst/>
                          <a:latin typeface="Arial" panose="020B0604020202020204" pitchFamily="34" charset="0"/>
                          <a:cs typeface="Arial" panose="020B0604020202020204" pitchFamily="34" charset="0"/>
                        </a:rPr>
                        <a:t>Very </a:t>
                      </a:r>
                      <a:r>
                        <a:rPr lang="en-GB" sz="1600" dirty="0">
                          <a:solidFill>
                            <a:schemeClr val="bg1"/>
                          </a:solidFill>
                          <a:effectLst/>
                          <a:latin typeface="Arial" panose="020B0604020202020204" pitchFamily="34" charset="0"/>
                          <a:cs typeface="Arial" panose="020B0604020202020204" pitchFamily="34" charset="0"/>
                        </a:rPr>
                        <a:t>soft</a:t>
                      </a:r>
                    </a:p>
                  </a:txBody>
                  <a:tcPr marL="21727" marR="21727" marT="13031" marB="13031">
                    <a:lnL>
                      <a:noFill/>
                    </a:lnL>
                    <a:lnR>
                      <a:noFill/>
                    </a:lnR>
                    <a:lnT w="3175" cap="flat" cmpd="sng" algn="ctr">
                      <a:solidFill>
                        <a:srgbClr val="000000"/>
                      </a:solidFill>
                      <a:prstDash val="solid"/>
                      <a:round/>
                      <a:headEnd type="none" w="med" len="med"/>
                      <a:tailEnd type="none" w="med" len="med"/>
                    </a:lnT>
                    <a:lnB>
                      <a:noFill/>
                    </a:lnB>
                    <a:solidFill>
                      <a:srgbClr val="FFFFFF"/>
                    </a:solidFill>
                  </a:tcPr>
                </a:tc>
                <a:tc>
                  <a:txBody>
                    <a:bodyPr/>
                    <a:lstStyle/>
                    <a:p>
                      <a:pPr algn="l" fontAlgn="t"/>
                      <a:endParaRPr lang="en-GB" sz="1200" dirty="0" smtClean="0">
                        <a:solidFill>
                          <a:schemeClr val="bg1"/>
                        </a:solidFill>
                        <a:effectLst/>
                        <a:latin typeface="Arial" panose="020B0604020202020204" pitchFamily="34" charset="0"/>
                        <a:cs typeface="Arial" panose="020B0604020202020204" pitchFamily="34" charset="0"/>
                      </a:endParaRPr>
                    </a:p>
                    <a:p>
                      <a:pPr algn="l" fontAlgn="t"/>
                      <a:r>
                        <a:rPr lang="en-GB" sz="1200" dirty="0" smtClean="0">
                          <a:solidFill>
                            <a:schemeClr val="bg1"/>
                          </a:solidFill>
                          <a:effectLst/>
                          <a:latin typeface="Arial" panose="020B0604020202020204" pitchFamily="34" charset="0"/>
                          <a:cs typeface="Arial" panose="020B0604020202020204" pitchFamily="34" charset="0"/>
                        </a:rPr>
                        <a:t>Finger </a:t>
                      </a:r>
                      <a:r>
                        <a:rPr lang="en-GB" sz="1200" dirty="0">
                          <a:solidFill>
                            <a:schemeClr val="bg1"/>
                          </a:solidFill>
                          <a:effectLst/>
                          <a:latin typeface="Arial" panose="020B0604020202020204" pitchFamily="34" charset="0"/>
                          <a:cs typeface="Arial" panose="020B0604020202020204" pitchFamily="34" charset="0"/>
                        </a:rPr>
                        <a:t>easily pushed in up to 25 mm</a:t>
                      </a:r>
                    </a:p>
                  </a:txBody>
                  <a:tcPr marL="21727" marR="21727" marT="13031" marB="13031">
                    <a:lnL>
                      <a:noFill/>
                    </a:lnL>
                    <a:lnR>
                      <a:noFill/>
                    </a:lnR>
                    <a:lnT w="3175"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0"/>
                  </a:ext>
                </a:extLst>
              </a:tr>
              <a:tr h="574702">
                <a:tc>
                  <a:txBody>
                    <a:bodyPr/>
                    <a:lstStyle/>
                    <a:p>
                      <a:pPr algn="ctr" fontAlgn="t"/>
                      <a:endParaRPr lang="en-GB" sz="1600" dirty="0" smtClean="0">
                        <a:solidFill>
                          <a:schemeClr val="bg1"/>
                        </a:solidFill>
                        <a:effectLst/>
                        <a:latin typeface="Arial" panose="020B0604020202020204" pitchFamily="34" charset="0"/>
                        <a:cs typeface="Arial" panose="020B0604020202020204" pitchFamily="34" charset="0"/>
                      </a:endParaRPr>
                    </a:p>
                    <a:p>
                      <a:pPr algn="ctr" fontAlgn="t"/>
                      <a:r>
                        <a:rPr lang="en-GB" sz="1600" dirty="0" smtClean="0">
                          <a:solidFill>
                            <a:schemeClr val="bg1"/>
                          </a:solidFill>
                          <a:effectLst/>
                          <a:latin typeface="Arial" panose="020B0604020202020204" pitchFamily="34" charset="0"/>
                          <a:cs typeface="Arial" panose="020B0604020202020204" pitchFamily="34" charset="0"/>
                        </a:rPr>
                        <a:t>Soft</a:t>
                      </a:r>
                      <a:endParaRPr lang="en-GB" sz="1600" dirty="0">
                        <a:solidFill>
                          <a:schemeClr val="bg1"/>
                        </a:solidFill>
                        <a:effectLst/>
                        <a:latin typeface="Arial" panose="020B0604020202020204" pitchFamily="34" charset="0"/>
                        <a:cs typeface="Arial" panose="020B0604020202020204" pitchFamily="34" charset="0"/>
                      </a:endParaRPr>
                    </a:p>
                  </a:txBody>
                  <a:tcPr marL="21727" marR="21727" marT="13031" marB="13031">
                    <a:lnL>
                      <a:noFill/>
                    </a:lnL>
                    <a:lnR>
                      <a:noFill/>
                    </a:lnR>
                    <a:lnT>
                      <a:noFill/>
                    </a:lnT>
                    <a:lnB>
                      <a:noFill/>
                    </a:lnB>
                    <a:solidFill>
                      <a:srgbClr val="FFFFFF"/>
                    </a:solidFill>
                  </a:tcPr>
                </a:tc>
                <a:tc>
                  <a:txBody>
                    <a:bodyPr/>
                    <a:lstStyle/>
                    <a:p>
                      <a:pPr algn="l" fontAlgn="t"/>
                      <a:endParaRPr lang="en-GB" sz="1200" dirty="0" smtClean="0">
                        <a:solidFill>
                          <a:schemeClr val="bg1"/>
                        </a:solidFill>
                        <a:effectLst/>
                        <a:latin typeface="Arial" panose="020B0604020202020204" pitchFamily="34" charset="0"/>
                        <a:cs typeface="Arial" panose="020B0604020202020204" pitchFamily="34" charset="0"/>
                      </a:endParaRPr>
                    </a:p>
                    <a:p>
                      <a:pPr algn="l" fontAlgn="t"/>
                      <a:r>
                        <a:rPr lang="en-GB" sz="1200" dirty="0" smtClean="0">
                          <a:solidFill>
                            <a:schemeClr val="bg1"/>
                          </a:solidFill>
                          <a:effectLst/>
                          <a:latin typeface="Arial" panose="020B0604020202020204" pitchFamily="34" charset="0"/>
                          <a:cs typeface="Arial" panose="020B0604020202020204" pitchFamily="34" charset="0"/>
                        </a:rPr>
                        <a:t>Exudes </a:t>
                      </a:r>
                      <a:r>
                        <a:rPr lang="en-GB" sz="1200" dirty="0">
                          <a:solidFill>
                            <a:schemeClr val="bg1"/>
                          </a:solidFill>
                          <a:effectLst/>
                          <a:latin typeface="Arial" panose="020B0604020202020204" pitchFamily="34" charset="0"/>
                          <a:cs typeface="Arial" panose="020B0604020202020204" pitchFamily="34" charset="0"/>
                        </a:rPr>
                        <a:t>between fingers</a:t>
                      </a:r>
                      <a:br>
                        <a:rPr lang="en-GB" sz="1200" dirty="0">
                          <a:solidFill>
                            <a:schemeClr val="bg1"/>
                          </a:solidFill>
                          <a:effectLst/>
                          <a:latin typeface="Arial" panose="020B0604020202020204" pitchFamily="34" charset="0"/>
                          <a:cs typeface="Arial" panose="020B0604020202020204" pitchFamily="34" charset="0"/>
                        </a:rPr>
                      </a:br>
                      <a:r>
                        <a:rPr lang="en-GB" sz="1200" dirty="0">
                          <a:solidFill>
                            <a:schemeClr val="bg1"/>
                          </a:solidFill>
                          <a:effectLst/>
                          <a:latin typeface="Arial" panose="020B0604020202020204" pitchFamily="34" charset="0"/>
                          <a:cs typeface="Arial" panose="020B0604020202020204" pitchFamily="34" charset="0"/>
                        </a:rPr>
                        <a:t>Finger pushed in up to 10 mm</a:t>
                      </a:r>
                    </a:p>
                  </a:txBody>
                  <a:tcPr marL="21727" marR="21727" marT="13031" marB="13031">
                    <a:lnL>
                      <a:noFill/>
                    </a:lnL>
                    <a:lnR>
                      <a:noFill/>
                    </a:lnR>
                    <a:lnT>
                      <a:noFill/>
                    </a:lnT>
                    <a:lnB>
                      <a:noFill/>
                    </a:lnB>
                    <a:solidFill>
                      <a:srgbClr val="FFFFFF"/>
                    </a:solidFill>
                  </a:tcPr>
                </a:tc>
                <a:extLst>
                  <a:ext uri="{0D108BD9-81ED-4DB2-BD59-A6C34878D82A}">
                    <a16:rowId xmlns:a16="http://schemas.microsoft.com/office/drawing/2014/main" val="10001"/>
                  </a:ext>
                </a:extLst>
              </a:tr>
              <a:tr h="628330">
                <a:tc>
                  <a:txBody>
                    <a:bodyPr/>
                    <a:lstStyle/>
                    <a:p>
                      <a:pPr algn="ctr" fontAlgn="t"/>
                      <a:endParaRPr lang="en-GB" sz="1600" dirty="0" smtClean="0">
                        <a:solidFill>
                          <a:schemeClr val="bg1"/>
                        </a:solidFill>
                        <a:effectLst/>
                        <a:latin typeface="Arial" panose="020B0604020202020204" pitchFamily="34" charset="0"/>
                        <a:cs typeface="Arial" panose="020B0604020202020204" pitchFamily="34" charset="0"/>
                      </a:endParaRPr>
                    </a:p>
                    <a:p>
                      <a:pPr algn="ctr" fontAlgn="t"/>
                      <a:r>
                        <a:rPr lang="en-GB" sz="1600" dirty="0" smtClean="0">
                          <a:solidFill>
                            <a:schemeClr val="bg1"/>
                          </a:solidFill>
                          <a:effectLst/>
                          <a:latin typeface="Arial" panose="020B0604020202020204" pitchFamily="34" charset="0"/>
                          <a:cs typeface="Arial" panose="020B0604020202020204" pitchFamily="34" charset="0"/>
                        </a:rPr>
                        <a:t>Firm</a:t>
                      </a:r>
                      <a:endParaRPr lang="en-GB" sz="1600" dirty="0">
                        <a:solidFill>
                          <a:schemeClr val="bg1"/>
                        </a:solidFill>
                        <a:effectLst/>
                        <a:latin typeface="Arial" panose="020B0604020202020204" pitchFamily="34" charset="0"/>
                        <a:cs typeface="Arial" panose="020B0604020202020204" pitchFamily="34" charset="0"/>
                      </a:endParaRPr>
                    </a:p>
                  </a:txBody>
                  <a:tcPr marL="21727" marR="21727" marT="13031" marB="13031">
                    <a:lnL>
                      <a:noFill/>
                    </a:lnL>
                    <a:lnR>
                      <a:noFill/>
                    </a:lnR>
                    <a:lnT>
                      <a:noFill/>
                    </a:lnT>
                    <a:lnB>
                      <a:noFill/>
                    </a:lnB>
                    <a:solidFill>
                      <a:srgbClr val="FFFFFF"/>
                    </a:solidFill>
                  </a:tcPr>
                </a:tc>
                <a:tc>
                  <a:txBody>
                    <a:bodyPr/>
                    <a:lstStyle/>
                    <a:p>
                      <a:pPr algn="l" fontAlgn="t"/>
                      <a:endParaRPr lang="en-GB" sz="1200" dirty="0" smtClean="0">
                        <a:solidFill>
                          <a:schemeClr val="bg1"/>
                        </a:solidFill>
                        <a:effectLst/>
                        <a:latin typeface="Arial" panose="020B0604020202020204" pitchFamily="34" charset="0"/>
                        <a:cs typeface="Arial" panose="020B0604020202020204" pitchFamily="34" charset="0"/>
                      </a:endParaRPr>
                    </a:p>
                    <a:p>
                      <a:pPr algn="l" fontAlgn="t"/>
                      <a:r>
                        <a:rPr lang="en-GB" sz="1200" dirty="0" smtClean="0">
                          <a:solidFill>
                            <a:schemeClr val="bg1"/>
                          </a:solidFill>
                          <a:effectLst/>
                          <a:latin typeface="Arial" panose="020B0604020202020204" pitchFamily="34" charset="0"/>
                          <a:cs typeface="Arial" panose="020B0604020202020204" pitchFamily="34" charset="0"/>
                        </a:rPr>
                        <a:t>Moulded </a:t>
                      </a:r>
                      <a:r>
                        <a:rPr lang="en-GB" sz="1200" dirty="0">
                          <a:solidFill>
                            <a:schemeClr val="bg1"/>
                          </a:solidFill>
                          <a:effectLst/>
                          <a:latin typeface="Arial" panose="020B0604020202020204" pitchFamily="34" charset="0"/>
                          <a:cs typeface="Arial" panose="020B0604020202020204" pitchFamily="34" charset="0"/>
                        </a:rPr>
                        <a:t>by light finger pressure</a:t>
                      </a:r>
                      <a:br>
                        <a:rPr lang="en-GB" sz="1200" dirty="0">
                          <a:solidFill>
                            <a:schemeClr val="bg1"/>
                          </a:solidFill>
                          <a:effectLst/>
                          <a:latin typeface="Arial" panose="020B0604020202020204" pitchFamily="34" charset="0"/>
                          <a:cs typeface="Arial" panose="020B0604020202020204" pitchFamily="34" charset="0"/>
                        </a:rPr>
                      </a:br>
                      <a:r>
                        <a:rPr lang="en-GB" sz="1200" dirty="0">
                          <a:solidFill>
                            <a:schemeClr val="bg1"/>
                          </a:solidFill>
                          <a:effectLst/>
                          <a:latin typeface="Arial" panose="020B0604020202020204" pitchFamily="34" charset="0"/>
                          <a:cs typeface="Arial" panose="020B0604020202020204" pitchFamily="34" charset="0"/>
                        </a:rPr>
                        <a:t>Thumb makes impression easily</a:t>
                      </a:r>
                    </a:p>
                  </a:txBody>
                  <a:tcPr marL="21727" marR="21727" marT="13031" marB="13031">
                    <a:lnL>
                      <a:noFill/>
                    </a:lnL>
                    <a:lnR>
                      <a:noFill/>
                    </a:lnR>
                    <a:lnT>
                      <a:noFill/>
                    </a:lnT>
                    <a:lnB>
                      <a:noFill/>
                    </a:lnB>
                    <a:solidFill>
                      <a:srgbClr val="FFFFFF"/>
                    </a:solidFill>
                  </a:tcPr>
                </a:tc>
                <a:extLst>
                  <a:ext uri="{0D108BD9-81ED-4DB2-BD59-A6C34878D82A}">
                    <a16:rowId xmlns:a16="http://schemas.microsoft.com/office/drawing/2014/main" val="10002"/>
                  </a:ext>
                </a:extLst>
              </a:tr>
              <a:tr h="1162167">
                <a:tc>
                  <a:txBody>
                    <a:bodyPr/>
                    <a:lstStyle/>
                    <a:p>
                      <a:pPr algn="ctr" fontAlgn="t"/>
                      <a:endParaRPr lang="en-GB" sz="1600" dirty="0" smtClean="0">
                        <a:solidFill>
                          <a:schemeClr val="bg1"/>
                        </a:solidFill>
                        <a:effectLst/>
                        <a:latin typeface="Arial" panose="020B0604020202020204" pitchFamily="34" charset="0"/>
                        <a:cs typeface="Arial" panose="020B0604020202020204" pitchFamily="34" charset="0"/>
                      </a:endParaRPr>
                    </a:p>
                    <a:p>
                      <a:pPr algn="ctr" fontAlgn="t"/>
                      <a:r>
                        <a:rPr lang="en-GB" sz="1600" dirty="0" smtClean="0">
                          <a:solidFill>
                            <a:schemeClr val="bg1"/>
                          </a:solidFill>
                          <a:effectLst/>
                          <a:latin typeface="Arial" panose="020B0604020202020204" pitchFamily="34" charset="0"/>
                          <a:cs typeface="Arial" panose="020B0604020202020204" pitchFamily="34" charset="0"/>
                        </a:rPr>
                        <a:t>Stiff</a:t>
                      </a:r>
                      <a:endParaRPr lang="en-GB" sz="1600" dirty="0">
                        <a:solidFill>
                          <a:schemeClr val="bg1"/>
                        </a:solidFill>
                        <a:effectLst/>
                        <a:latin typeface="Arial" panose="020B0604020202020204" pitchFamily="34" charset="0"/>
                        <a:cs typeface="Arial" panose="020B0604020202020204" pitchFamily="34" charset="0"/>
                      </a:endParaRPr>
                    </a:p>
                  </a:txBody>
                  <a:tcPr marL="21727" marR="21727" marT="13031" marB="13031">
                    <a:lnL>
                      <a:noFill/>
                    </a:lnL>
                    <a:lnR>
                      <a:noFill/>
                    </a:lnR>
                    <a:lnT>
                      <a:noFill/>
                    </a:lnT>
                    <a:lnB>
                      <a:noFill/>
                    </a:lnB>
                    <a:solidFill>
                      <a:srgbClr val="FFFFFF"/>
                    </a:solidFill>
                  </a:tcPr>
                </a:tc>
                <a:tc>
                  <a:txBody>
                    <a:bodyPr/>
                    <a:lstStyle/>
                    <a:p>
                      <a:pPr algn="l" fontAlgn="t"/>
                      <a:endParaRPr lang="en-GB" sz="1200" dirty="0" smtClean="0">
                        <a:solidFill>
                          <a:schemeClr val="bg1"/>
                        </a:solidFill>
                        <a:effectLst/>
                        <a:latin typeface="Arial" panose="020B0604020202020204" pitchFamily="34" charset="0"/>
                        <a:cs typeface="Arial" panose="020B0604020202020204" pitchFamily="34" charset="0"/>
                      </a:endParaRPr>
                    </a:p>
                    <a:p>
                      <a:pPr algn="l" fontAlgn="t"/>
                      <a:r>
                        <a:rPr lang="en-GB" sz="1200" dirty="0" smtClean="0">
                          <a:solidFill>
                            <a:schemeClr val="bg1"/>
                          </a:solidFill>
                          <a:effectLst/>
                          <a:latin typeface="Arial" panose="020B0604020202020204" pitchFamily="34" charset="0"/>
                          <a:cs typeface="Arial" panose="020B0604020202020204" pitchFamily="34" charset="0"/>
                        </a:rPr>
                        <a:t>Cannot </a:t>
                      </a:r>
                      <a:r>
                        <a:rPr lang="en-GB" sz="1200" dirty="0">
                          <a:solidFill>
                            <a:schemeClr val="bg1"/>
                          </a:solidFill>
                          <a:effectLst/>
                          <a:latin typeface="Arial" panose="020B0604020202020204" pitchFamily="34" charset="0"/>
                          <a:cs typeface="Arial" panose="020B0604020202020204" pitchFamily="34" charset="0"/>
                        </a:rPr>
                        <a:t>be moulded by fingers, rolls in the hand to a 3 mm thick thread without breaking or crumbling</a:t>
                      </a:r>
                      <a:br>
                        <a:rPr lang="en-GB" sz="1200" dirty="0">
                          <a:solidFill>
                            <a:schemeClr val="bg1"/>
                          </a:solidFill>
                          <a:effectLst/>
                          <a:latin typeface="Arial" panose="020B0604020202020204" pitchFamily="34" charset="0"/>
                          <a:cs typeface="Arial" panose="020B0604020202020204" pitchFamily="34" charset="0"/>
                        </a:rPr>
                      </a:br>
                      <a:r>
                        <a:rPr lang="en-GB" sz="1200" dirty="0">
                          <a:solidFill>
                            <a:schemeClr val="bg1"/>
                          </a:solidFill>
                          <a:effectLst/>
                          <a:latin typeface="Arial" panose="020B0604020202020204" pitchFamily="34" charset="0"/>
                          <a:cs typeface="Arial" panose="020B0604020202020204" pitchFamily="34" charset="0"/>
                        </a:rPr>
                        <a:t>Can be indented slightly by thumb</a:t>
                      </a:r>
                    </a:p>
                  </a:txBody>
                  <a:tcPr marL="21727" marR="21727" marT="13031" marB="13031">
                    <a:lnL>
                      <a:noFill/>
                    </a:lnL>
                    <a:lnR>
                      <a:noFill/>
                    </a:lnR>
                    <a:lnT>
                      <a:noFill/>
                    </a:lnT>
                    <a:lnB>
                      <a:noFill/>
                    </a:lnB>
                    <a:solidFill>
                      <a:srgbClr val="FFFFFF"/>
                    </a:solidFill>
                  </a:tcPr>
                </a:tc>
                <a:extLst>
                  <a:ext uri="{0D108BD9-81ED-4DB2-BD59-A6C34878D82A}">
                    <a16:rowId xmlns:a16="http://schemas.microsoft.com/office/drawing/2014/main" val="10003"/>
                  </a:ext>
                </a:extLst>
              </a:tr>
              <a:tr h="1759735">
                <a:tc>
                  <a:txBody>
                    <a:bodyPr/>
                    <a:lstStyle/>
                    <a:p>
                      <a:pPr algn="ctr" fontAlgn="t"/>
                      <a:endParaRPr lang="en-GB" sz="1600" dirty="0" smtClean="0">
                        <a:solidFill>
                          <a:schemeClr val="bg1"/>
                        </a:solidFill>
                        <a:effectLst/>
                        <a:latin typeface="Arial" panose="020B0604020202020204" pitchFamily="34" charset="0"/>
                        <a:cs typeface="Arial" panose="020B0604020202020204" pitchFamily="34" charset="0"/>
                      </a:endParaRPr>
                    </a:p>
                    <a:p>
                      <a:pPr algn="ctr" fontAlgn="t"/>
                      <a:r>
                        <a:rPr lang="en-GB" sz="1600" dirty="0" smtClean="0">
                          <a:solidFill>
                            <a:schemeClr val="bg1"/>
                          </a:solidFill>
                          <a:effectLst/>
                          <a:latin typeface="Arial" panose="020B0604020202020204" pitchFamily="34" charset="0"/>
                          <a:cs typeface="Arial" panose="020B0604020202020204" pitchFamily="34" charset="0"/>
                        </a:rPr>
                        <a:t>Very </a:t>
                      </a:r>
                      <a:r>
                        <a:rPr lang="en-GB" sz="1600" dirty="0">
                          <a:solidFill>
                            <a:schemeClr val="bg1"/>
                          </a:solidFill>
                          <a:effectLst/>
                          <a:latin typeface="Arial" panose="020B0604020202020204" pitchFamily="34" charset="0"/>
                          <a:cs typeface="Arial" panose="020B0604020202020204" pitchFamily="34" charset="0"/>
                        </a:rPr>
                        <a:t>stiff</a:t>
                      </a:r>
                    </a:p>
                  </a:txBody>
                  <a:tcPr marL="21727" marR="21727" marT="13031" marB="13031">
                    <a:lnL>
                      <a:noFill/>
                    </a:lnL>
                    <a:lnR>
                      <a:noFill/>
                    </a:lnR>
                    <a:lnT>
                      <a:noFill/>
                    </a:lnT>
                    <a:lnB w="3175" cap="flat" cmpd="sng" algn="ctr">
                      <a:solidFill>
                        <a:srgbClr val="000000"/>
                      </a:solidFill>
                      <a:prstDash val="solid"/>
                      <a:round/>
                      <a:headEnd type="none" w="med" len="med"/>
                      <a:tailEnd type="none" w="med" len="med"/>
                    </a:lnB>
                    <a:solidFill>
                      <a:srgbClr val="FFFFFF"/>
                    </a:solidFill>
                  </a:tcPr>
                </a:tc>
                <a:tc>
                  <a:txBody>
                    <a:bodyPr/>
                    <a:lstStyle/>
                    <a:p>
                      <a:pPr algn="l" fontAlgn="t"/>
                      <a:endParaRPr lang="en-GB" sz="1200" dirty="0" smtClean="0">
                        <a:solidFill>
                          <a:schemeClr val="bg1"/>
                        </a:solidFill>
                        <a:effectLst/>
                        <a:latin typeface="Arial" panose="020B0604020202020204" pitchFamily="34" charset="0"/>
                        <a:cs typeface="Arial" panose="020B0604020202020204" pitchFamily="34" charset="0"/>
                      </a:endParaRPr>
                    </a:p>
                    <a:p>
                      <a:pPr algn="l" fontAlgn="t"/>
                      <a:r>
                        <a:rPr lang="en-GB" sz="1200" dirty="0" smtClean="0">
                          <a:solidFill>
                            <a:schemeClr val="bg1"/>
                          </a:solidFill>
                          <a:effectLst/>
                          <a:latin typeface="Arial" panose="020B0604020202020204" pitchFamily="34" charset="0"/>
                          <a:cs typeface="Arial" panose="020B0604020202020204" pitchFamily="34" charset="0"/>
                        </a:rPr>
                        <a:t>Crumbles </a:t>
                      </a:r>
                      <a:r>
                        <a:rPr lang="en-GB" sz="1200" dirty="0">
                          <a:solidFill>
                            <a:schemeClr val="bg1"/>
                          </a:solidFill>
                          <a:effectLst/>
                          <a:latin typeface="Arial" panose="020B0604020202020204" pitchFamily="34" charset="0"/>
                          <a:cs typeface="Arial" panose="020B0604020202020204" pitchFamily="34" charset="0"/>
                        </a:rPr>
                        <a:t>in rolling a 3 mm thick thread, but can then be remoulded into a lump</a:t>
                      </a:r>
                      <a:br>
                        <a:rPr lang="en-GB" sz="1200" dirty="0">
                          <a:solidFill>
                            <a:schemeClr val="bg1"/>
                          </a:solidFill>
                          <a:effectLst/>
                          <a:latin typeface="Arial" panose="020B0604020202020204" pitchFamily="34" charset="0"/>
                          <a:cs typeface="Arial" panose="020B0604020202020204" pitchFamily="34" charset="0"/>
                        </a:rPr>
                      </a:br>
                      <a:r>
                        <a:rPr lang="en-GB" sz="1200" dirty="0">
                          <a:solidFill>
                            <a:schemeClr val="bg1"/>
                          </a:solidFill>
                          <a:effectLst/>
                          <a:latin typeface="Arial" panose="020B0604020202020204" pitchFamily="34" charset="0"/>
                          <a:cs typeface="Arial" panose="020B0604020202020204" pitchFamily="34" charset="0"/>
                        </a:rPr>
                        <a:t>Can be indented by thumb nail</a:t>
                      </a:r>
                      <a:br>
                        <a:rPr lang="en-GB" sz="1200" dirty="0">
                          <a:solidFill>
                            <a:schemeClr val="bg1"/>
                          </a:solidFill>
                          <a:effectLst/>
                          <a:latin typeface="Arial" panose="020B0604020202020204" pitchFamily="34" charset="0"/>
                          <a:cs typeface="Arial" panose="020B0604020202020204" pitchFamily="34" charset="0"/>
                        </a:rPr>
                      </a:br>
                      <a:r>
                        <a:rPr lang="en-GB" sz="1200" dirty="0">
                          <a:solidFill>
                            <a:schemeClr val="bg1"/>
                          </a:solidFill>
                          <a:effectLst/>
                          <a:latin typeface="Arial" panose="020B0604020202020204" pitchFamily="34" charset="0"/>
                          <a:cs typeface="Arial" panose="020B0604020202020204" pitchFamily="34" charset="0"/>
                        </a:rPr>
                        <a:t>Cannot be moulded but crumbles under pressure</a:t>
                      </a:r>
                    </a:p>
                  </a:txBody>
                  <a:tcPr marL="21727" marR="21727" marT="13031" marB="13031">
                    <a:lnL>
                      <a:noFill/>
                    </a:lnL>
                    <a:lnR>
                      <a:noFill/>
                    </a:lnR>
                    <a:lnT>
                      <a:noFill/>
                    </a:lnT>
                    <a:lnB w="31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graphicFrame>
        <p:nvGraphicFramePr>
          <p:cNvPr id="7" name="Table 6"/>
          <p:cNvGraphicFramePr>
            <a:graphicFrameLocks noGrp="1"/>
          </p:cNvGraphicFramePr>
          <p:nvPr/>
        </p:nvGraphicFramePr>
        <p:xfrm>
          <a:off x="4237038" y="873126"/>
          <a:ext cx="6018212" cy="874713"/>
        </p:xfrm>
        <a:graphic>
          <a:graphicData uri="http://schemas.openxmlformats.org/drawingml/2006/table">
            <a:tbl>
              <a:tblPr/>
              <a:tblGrid>
                <a:gridCol w="2590923">
                  <a:extLst>
                    <a:ext uri="{9D8B030D-6E8A-4147-A177-3AD203B41FA5}">
                      <a16:colId xmlns:a16="http://schemas.microsoft.com/office/drawing/2014/main" val="20000"/>
                    </a:ext>
                  </a:extLst>
                </a:gridCol>
                <a:gridCol w="3427289">
                  <a:extLst>
                    <a:ext uri="{9D8B030D-6E8A-4147-A177-3AD203B41FA5}">
                      <a16:colId xmlns:a16="http://schemas.microsoft.com/office/drawing/2014/main" val="20001"/>
                    </a:ext>
                  </a:extLst>
                </a:gridCol>
              </a:tblGrid>
              <a:tr h="874713">
                <a:tc>
                  <a:txBody>
                    <a:bodyPr/>
                    <a:lstStyle/>
                    <a:p>
                      <a:pPr algn="l" fontAlgn="t"/>
                      <a:r>
                        <a:rPr lang="en-GB" sz="1400" b="1" dirty="0">
                          <a:solidFill>
                            <a:schemeClr val="bg1"/>
                          </a:solidFill>
                          <a:effectLst/>
                          <a:latin typeface="Arial" panose="020B0604020202020204" pitchFamily="34" charset="0"/>
                          <a:cs typeface="Arial" panose="020B0604020202020204" pitchFamily="34" charset="0"/>
                        </a:rPr>
                        <a:t>Field description term</a:t>
                      </a:r>
                    </a:p>
                  </a:txBody>
                  <a:tcPr marL="50802" marR="50802" marT="30474" marB="30474">
                    <a:lnL>
                      <a:noFill/>
                    </a:lnL>
                    <a:lnR>
                      <a:noFill/>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l" fontAlgn="t"/>
                      <a:r>
                        <a:rPr lang="en-GB" sz="1400" b="1" dirty="0">
                          <a:solidFill>
                            <a:schemeClr val="bg1"/>
                          </a:solidFill>
                          <a:effectLst/>
                          <a:latin typeface="Arial" panose="020B0604020202020204" pitchFamily="34" charset="0"/>
                          <a:cs typeface="Arial" panose="020B0604020202020204" pitchFamily="34" charset="0"/>
                        </a:rPr>
                        <a:t>Consistency description definition</a:t>
                      </a:r>
                      <a:br>
                        <a:rPr lang="en-GB" sz="1400" b="1" dirty="0">
                          <a:solidFill>
                            <a:schemeClr val="bg1"/>
                          </a:solidFill>
                          <a:effectLst/>
                          <a:latin typeface="Arial" panose="020B0604020202020204" pitchFamily="34" charset="0"/>
                          <a:cs typeface="Arial" panose="020B0604020202020204" pitchFamily="34" charset="0"/>
                        </a:rPr>
                      </a:br>
                      <a:r>
                        <a:rPr lang="en-GB" sz="1400" b="1" u="none" strike="noStrike" dirty="0" smtClean="0">
                          <a:solidFill>
                            <a:schemeClr val="bg1"/>
                          </a:solidFill>
                          <a:effectLst/>
                          <a:latin typeface="Arial" panose="020B0604020202020204" pitchFamily="34" charset="0"/>
                          <a:cs typeface="Arial" panose="020B0604020202020204" pitchFamily="34" charset="0"/>
                          <a:hlinkClick r:id="rId2"/>
                        </a:rPr>
                        <a:t>BS</a:t>
                      </a:r>
                      <a:r>
                        <a:rPr lang="en-GB" sz="1400" b="1" u="none" strike="noStrike" dirty="0">
                          <a:solidFill>
                            <a:schemeClr val="bg1"/>
                          </a:solidFill>
                          <a:effectLst/>
                          <a:latin typeface="Arial" panose="020B0604020202020204" pitchFamily="34" charset="0"/>
                          <a:cs typeface="Arial" panose="020B0604020202020204" pitchFamily="34" charset="0"/>
                          <a:hlinkClick r:id="rId2"/>
                        </a:rPr>
                        <a:t> EN ISO </a:t>
                      </a:r>
                      <a:r>
                        <a:rPr lang="en-GB" sz="1400" b="1" u="none" strike="noStrike" dirty="0" smtClean="0">
                          <a:solidFill>
                            <a:schemeClr val="bg1"/>
                          </a:solidFill>
                          <a:effectLst/>
                          <a:latin typeface="Arial" panose="020B0604020202020204" pitchFamily="34" charset="0"/>
                          <a:cs typeface="Arial" panose="020B0604020202020204" pitchFamily="34" charset="0"/>
                          <a:hlinkClick r:id="rId2"/>
                        </a:rPr>
                        <a:t>14688-1:2002</a:t>
                      </a:r>
                      <a:endParaRPr lang="en-GB" sz="1400" b="1" dirty="0">
                        <a:solidFill>
                          <a:schemeClr val="bg1"/>
                        </a:solidFill>
                        <a:effectLst/>
                        <a:latin typeface="Arial" panose="020B0604020202020204" pitchFamily="34" charset="0"/>
                        <a:cs typeface="Arial" panose="020B0604020202020204" pitchFamily="34" charset="0"/>
                      </a:endParaRPr>
                    </a:p>
                  </a:txBody>
                  <a:tcPr marL="50802" marR="50802" marT="30474" marB="30474">
                    <a:lnL>
                      <a:noFill/>
                    </a:lnL>
                    <a:lnR>
                      <a:noFill/>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extLst>
                  <a:ext uri="{0D108BD9-81ED-4DB2-BD59-A6C34878D82A}">
                    <a16:rowId xmlns:a16="http://schemas.microsoft.com/office/drawing/2014/main" val="10000"/>
                  </a:ext>
                </a:extLst>
              </a:tr>
            </a:tbl>
          </a:graphicData>
        </a:graphic>
      </p:graphicFrame>
      <p:cxnSp>
        <p:nvCxnSpPr>
          <p:cNvPr id="9" name="Straight Connector 8"/>
          <p:cNvCxnSpPr/>
          <p:nvPr/>
        </p:nvCxnSpPr>
        <p:spPr>
          <a:xfrm>
            <a:off x="6629400" y="873125"/>
            <a:ext cx="0" cy="5695950"/>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33814" name="TextBox 2"/>
          <p:cNvSpPr txBox="1">
            <a:spLocks noChangeArrowheads="1"/>
          </p:cNvSpPr>
          <p:nvPr/>
        </p:nvSpPr>
        <p:spPr bwMode="auto">
          <a:xfrm>
            <a:off x="1828800" y="1219200"/>
            <a:ext cx="1981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b="1">
                <a:solidFill>
                  <a:prstClr val="black"/>
                </a:solidFill>
                <a:latin typeface="Arial" panose="020B0604020202020204" pitchFamily="34" charset="0"/>
              </a:rPr>
              <a:t>1. Consistency</a:t>
            </a:r>
          </a:p>
        </p:txBody>
      </p:sp>
      <p:sp>
        <p:nvSpPr>
          <p:cNvPr id="2" name="TextBox 1"/>
          <p:cNvSpPr txBox="1"/>
          <p:nvPr/>
        </p:nvSpPr>
        <p:spPr>
          <a:xfrm>
            <a:off x="1610139" y="5479774"/>
            <a:ext cx="2418522" cy="646331"/>
          </a:xfrm>
          <a:prstGeom prst="rect">
            <a:avLst/>
          </a:prstGeom>
          <a:noFill/>
        </p:spPr>
        <p:txBody>
          <a:bodyPr wrap="square" rtlCol="0">
            <a:spAutoFit/>
          </a:bodyPr>
          <a:lstStyle/>
          <a:p>
            <a:pPr algn="ctr"/>
            <a:r>
              <a:rPr lang="en-GB" dirty="0" smtClean="0"/>
              <a:t>Link to Moisture Content</a:t>
            </a:r>
            <a:endParaRPr lang="en-GB" dirty="0"/>
          </a:p>
        </p:txBody>
      </p:sp>
    </p:spTree>
    <p:extLst>
      <p:ext uri="{BB962C8B-B14F-4D97-AF65-F5344CB8AC3E}">
        <p14:creationId xmlns:p14="http://schemas.microsoft.com/office/powerpoint/2010/main" val="37790122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1981201" y="609601"/>
            <a:ext cx="5648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a:solidFill>
                  <a:srgbClr val="000000"/>
                </a:solidFill>
                <a:latin typeface="Arial" panose="020B0604020202020204" pitchFamily="34" charset="0"/>
              </a:rPr>
              <a:t>2. Terms for classification of strength</a:t>
            </a:r>
            <a:endParaRPr lang="en-GB" altLang="en-US" sz="2400">
              <a:solidFill>
                <a:prstClr val="white"/>
              </a:solidFill>
            </a:endParaRPr>
          </a:p>
        </p:txBody>
      </p:sp>
      <p:graphicFrame>
        <p:nvGraphicFramePr>
          <p:cNvPr id="4" name="Table 3"/>
          <p:cNvGraphicFramePr>
            <a:graphicFrameLocks noGrp="1"/>
          </p:cNvGraphicFramePr>
          <p:nvPr/>
        </p:nvGraphicFramePr>
        <p:xfrm>
          <a:off x="2743200" y="1524001"/>
          <a:ext cx="6934200" cy="4073525"/>
        </p:xfrm>
        <a:graphic>
          <a:graphicData uri="http://schemas.openxmlformats.org/drawingml/2006/table">
            <a:tbl>
              <a:tblPr/>
              <a:tblGrid>
                <a:gridCol w="34290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371697">
                <a:tc>
                  <a:txBody>
                    <a:bodyPr/>
                    <a:lstStyle/>
                    <a:p>
                      <a:pPr algn="l" fontAlgn="t"/>
                      <a:r>
                        <a:rPr lang="en-GB" sz="2000" b="1" dirty="0">
                          <a:solidFill>
                            <a:schemeClr val="bg1"/>
                          </a:solidFill>
                          <a:effectLst/>
                          <a:latin typeface="Arial" panose="020B0604020202020204" pitchFamily="34" charset="0"/>
                          <a:cs typeface="Arial" panose="020B0604020202020204" pitchFamily="34" charset="0"/>
                        </a:rPr>
                        <a:t>Term based on measurement</a:t>
                      </a:r>
                    </a:p>
                  </a:txBody>
                  <a:tcPr marL="50800" marR="50800" marT="30482" marB="30482">
                    <a:lnL>
                      <a:noFill/>
                    </a:lnL>
                    <a:lnR>
                      <a:noFill/>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l" fontAlgn="t"/>
                      <a:r>
                        <a:rPr lang="en-GB" sz="2000" b="1" dirty="0">
                          <a:solidFill>
                            <a:schemeClr val="bg1"/>
                          </a:solidFill>
                          <a:effectLst/>
                          <a:latin typeface="Arial" panose="020B0604020202020204" pitchFamily="34" charset="0"/>
                          <a:cs typeface="Arial" panose="020B0604020202020204" pitchFamily="34" charset="0"/>
                        </a:rPr>
                        <a:t>Undrained strength classification definition, </a:t>
                      </a:r>
                      <a:r>
                        <a:rPr lang="en-GB" sz="2000" b="1" i="1" dirty="0" err="1">
                          <a:solidFill>
                            <a:schemeClr val="bg1"/>
                          </a:solidFill>
                          <a:effectLst/>
                          <a:latin typeface="Arial" panose="020B0604020202020204" pitchFamily="34" charset="0"/>
                          <a:cs typeface="Arial" panose="020B0604020202020204" pitchFamily="34" charset="0"/>
                        </a:rPr>
                        <a:t>s</a:t>
                      </a:r>
                      <a:r>
                        <a:rPr lang="en-GB" sz="2000" b="1" baseline="-25000" dirty="0" err="1">
                          <a:solidFill>
                            <a:schemeClr val="bg1"/>
                          </a:solidFill>
                          <a:effectLst/>
                          <a:latin typeface="Arial" panose="020B0604020202020204" pitchFamily="34" charset="0"/>
                          <a:cs typeface="Arial" panose="020B0604020202020204" pitchFamily="34" charset="0"/>
                        </a:rPr>
                        <a:t>u</a:t>
                      </a:r>
                      <a:r>
                        <a:rPr lang="en-GB" sz="2000" b="1" dirty="0">
                          <a:solidFill>
                            <a:schemeClr val="bg1"/>
                          </a:solidFill>
                          <a:effectLst/>
                          <a:latin typeface="Arial" panose="020B0604020202020204" pitchFamily="34" charset="0"/>
                          <a:cs typeface="Arial" panose="020B0604020202020204" pitchFamily="34" charset="0"/>
                        </a:rPr>
                        <a:t>, in </a:t>
                      </a:r>
                      <a:r>
                        <a:rPr lang="en-GB" sz="2000" b="1" dirty="0" err="1">
                          <a:solidFill>
                            <a:schemeClr val="bg1"/>
                          </a:solidFill>
                          <a:effectLst/>
                          <a:latin typeface="Arial" panose="020B0604020202020204" pitchFamily="34" charset="0"/>
                          <a:cs typeface="Arial" panose="020B0604020202020204" pitchFamily="34" charset="0"/>
                        </a:rPr>
                        <a:t>kPa</a:t>
                      </a:r>
                      <a:r>
                        <a:rPr lang="en-GB" sz="2000" b="1" dirty="0">
                          <a:solidFill>
                            <a:schemeClr val="bg1"/>
                          </a:solidFill>
                          <a:effectLst/>
                          <a:latin typeface="Arial" panose="020B0604020202020204" pitchFamily="34" charset="0"/>
                          <a:cs typeface="Arial" panose="020B0604020202020204" pitchFamily="34" charset="0"/>
                        </a:rPr>
                        <a:t/>
                      </a:r>
                      <a:br>
                        <a:rPr lang="en-GB" sz="2000" b="1" dirty="0">
                          <a:solidFill>
                            <a:schemeClr val="bg1"/>
                          </a:solidFill>
                          <a:effectLst/>
                          <a:latin typeface="Arial" panose="020B0604020202020204" pitchFamily="34" charset="0"/>
                          <a:cs typeface="Arial" panose="020B0604020202020204" pitchFamily="34" charset="0"/>
                        </a:rPr>
                      </a:br>
                      <a:r>
                        <a:rPr lang="en-GB" sz="2000" b="1" u="none" strike="noStrike" dirty="0" smtClean="0">
                          <a:solidFill>
                            <a:schemeClr val="bg1"/>
                          </a:solidFill>
                          <a:effectLst/>
                          <a:latin typeface="Arial" panose="020B0604020202020204" pitchFamily="34" charset="0"/>
                          <a:cs typeface="Arial" panose="020B0604020202020204" pitchFamily="34" charset="0"/>
                          <a:hlinkClick r:id="rId2" tooltip="ISO 14688-2:2004 Identification and classification of soil — Part 2: Principles for a classification"/>
                        </a:rPr>
                        <a:t>BS</a:t>
                      </a:r>
                      <a:r>
                        <a:rPr lang="en-GB" sz="2000" b="1" u="none" strike="noStrike" dirty="0">
                          <a:solidFill>
                            <a:schemeClr val="bg1"/>
                          </a:solidFill>
                          <a:effectLst/>
                          <a:latin typeface="Arial" panose="020B0604020202020204" pitchFamily="34" charset="0"/>
                          <a:cs typeface="Arial" panose="020B0604020202020204" pitchFamily="34" charset="0"/>
                          <a:hlinkClick r:id="rId2" tooltip="ISO 14688-2:2004 Identification and classification of soil — Part 2: Principles for a classification"/>
                        </a:rPr>
                        <a:t> EN ISO </a:t>
                      </a:r>
                      <a:r>
                        <a:rPr lang="en-GB" sz="2000" b="1" u="none" strike="noStrike" dirty="0" smtClean="0">
                          <a:solidFill>
                            <a:schemeClr val="bg1"/>
                          </a:solidFill>
                          <a:effectLst/>
                          <a:latin typeface="Arial" panose="020B0604020202020204" pitchFamily="34" charset="0"/>
                          <a:cs typeface="Arial" panose="020B0604020202020204" pitchFamily="34" charset="0"/>
                          <a:hlinkClick r:id="rId2" tooltip="ISO 14688-2:2004 Identification and classification of soil — Part 2: Principles for a classification"/>
                        </a:rPr>
                        <a:t>14688-2:2004</a:t>
                      </a:r>
                      <a:endParaRPr lang="en-GB" sz="2000" b="1" dirty="0">
                        <a:solidFill>
                          <a:schemeClr val="bg1"/>
                        </a:solidFill>
                        <a:effectLst/>
                        <a:latin typeface="Arial" panose="020B0604020202020204" pitchFamily="34" charset="0"/>
                        <a:cs typeface="Arial" panose="020B0604020202020204" pitchFamily="34" charset="0"/>
                      </a:endParaRPr>
                    </a:p>
                  </a:txBody>
                  <a:tcPr marL="50800" marR="50800" marT="30482" marB="30482">
                    <a:lnL>
                      <a:noFill/>
                    </a:lnL>
                    <a:lnR>
                      <a:noFill/>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extLst>
                  <a:ext uri="{0D108BD9-81ED-4DB2-BD59-A6C34878D82A}">
                    <a16:rowId xmlns:a16="http://schemas.microsoft.com/office/drawing/2014/main" val="10000"/>
                  </a:ext>
                </a:extLst>
              </a:tr>
              <a:tr h="2701828">
                <a:tc>
                  <a:txBody>
                    <a:bodyPr/>
                    <a:lstStyle/>
                    <a:p>
                      <a:pPr algn="l" fontAlgn="t"/>
                      <a:r>
                        <a:rPr lang="en-GB" sz="2000" dirty="0">
                          <a:solidFill>
                            <a:schemeClr val="bg1"/>
                          </a:solidFill>
                          <a:effectLst/>
                          <a:latin typeface="Arial" panose="020B0604020202020204" pitchFamily="34" charset="0"/>
                          <a:cs typeface="Arial" panose="020B0604020202020204" pitchFamily="34" charset="0"/>
                        </a:rPr>
                        <a:t>Extremely low strength</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Very low strength</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Low strength</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Medium strength</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High strength</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Very high strength</a:t>
                      </a:r>
                    </a:p>
                  </a:txBody>
                  <a:tcPr marL="50800" marR="50800" marT="30482" marB="30482">
                    <a:lnL>
                      <a:noFill/>
                    </a:lnL>
                    <a:lnR>
                      <a:noFill/>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t"/>
                      <a:r>
                        <a:rPr lang="en-GB" sz="2000" dirty="0">
                          <a:solidFill>
                            <a:schemeClr val="bg1"/>
                          </a:solidFill>
                          <a:effectLst/>
                          <a:latin typeface="Arial" panose="020B0604020202020204" pitchFamily="34" charset="0"/>
                          <a:cs typeface="Arial" panose="020B0604020202020204" pitchFamily="34" charset="0"/>
                        </a:rPr>
                        <a:t>&lt; 10</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10 – 20</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20 – 40</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40 – 75</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75 – 150</a:t>
                      </a:r>
                      <a:br>
                        <a:rPr lang="en-GB" sz="2000" dirty="0">
                          <a:solidFill>
                            <a:schemeClr val="bg1"/>
                          </a:solidFill>
                          <a:effectLst/>
                          <a:latin typeface="Arial" panose="020B0604020202020204" pitchFamily="34" charset="0"/>
                          <a:cs typeface="Arial" panose="020B0604020202020204" pitchFamily="34" charset="0"/>
                        </a:rPr>
                      </a:br>
                      <a:r>
                        <a:rPr lang="en-GB" sz="2000" dirty="0">
                          <a:solidFill>
                            <a:schemeClr val="bg1"/>
                          </a:solidFill>
                          <a:effectLst/>
                          <a:latin typeface="Arial" panose="020B0604020202020204" pitchFamily="34" charset="0"/>
                          <a:cs typeface="Arial" panose="020B0604020202020204" pitchFamily="34" charset="0"/>
                        </a:rPr>
                        <a:t>150 – 300</a:t>
                      </a:r>
                    </a:p>
                  </a:txBody>
                  <a:tcPr marL="50800" marR="50800" marT="30482" marB="30482">
                    <a:lnL>
                      <a:noFill/>
                    </a:lnL>
                    <a:lnR>
                      <a:noFill/>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bl>
          </a:graphicData>
        </a:graphic>
      </p:graphicFrame>
      <p:cxnSp>
        <p:nvCxnSpPr>
          <p:cNvPr id="3" name="Straight Connector 2"/>
          <p:cNvCxnSpPr/>
          <p:nvPr/>
        </p:nvCxnSpPr>
        <p:spPr>
          <a:xfrm>
            <a:off x="5562600" y="1524001"/>
            <a:ext cx="0" cy="4073525"/>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4194629" y="5812971"/>
            <a:ext cx="4622800" cy="369332"/>
          </a:xfrm>
          <a:prstGeom prst="rect">
            <a:avLst/>
          </a:prstGeom>
          <a:noFill/>
        </p:spPr>
        <p:txBody>
          <a:bodyPr wrap="square" rtlCol="0">
            <a:spAutoFit/>
          </a:bodyPr>
          <a:lstStyle/>
          <a:p>
            <a:r>
              <a:rPr lang="en-GB" dirty="0" smtClean="0"/>
              <a:t>Where 1 </a:t>
            </a:r>
            <a:r>
              <a:rPr lang="en-GB" dirty="0" err="1" smtClean="0"/>
              <a:t>KPascal</a:t>
            </a:r>
            <a:r>
              <a:rPr lang="en-GB" dirty="0" smtClean="0"/>
              <a:t> = 1000 N/m</a:t>
            </a:r>
            <a:r>
              <a:rPr lang="en-GB" baseline="30000" dirty="0" smtClean="0"/>
              <a:t>2 </a:t>
            </a:r>
            <a:endParaRPr lang="en-GB" baseline="30000" dirty="0"/>
          </a:p>
        </p:txBody>
      </p:sp>
      <p:sp>
        <p:nvSpPr>
          <p:cNvPr id="6" name="TextBox 5"/>
          <p:cNvSpPr txBox="1"/>
          <p:nvPr/>
        </p:nvSpPr>
        <p:spPr>
          <a:xfrm>
            <a:off x="238540" y="4671391"/>
            <a:ext cx="2418522" cy="646331"/>
          </a:xfrm>
          <a:prstGeom prst="rect">
            <a:avLst/>
          </a:prstGeom>
          <a:noFill/>
        </p:spPr>
        <p:txBody>
          <a:bodyPr wrap="square" rtlCol="0">
            <a:spAutoFit/>
          </a:bodyPr>
          <a:lstStyle/>
          <a:p>
            <a:pPr algn="ctr"/>
            <a:r>
              <a:rPr lang="en-GB" dirty="0" smtClean="0"/>
              <a:t>Link to Bearing Capacity</a:t>
            </a:r>
            <a:endParaRPr lang="en-GB" dirty="0"/>
          </a:p>
        </p:txBody>
      </p:sp>
    </p:spTree>
    <p:extLst>
      <p:ext uri="{BB962C8B-B14F-4D97-AF65-F5344CB8AC3E}">
        <p14:creationId xmlns:p14="http://schemas.microsoft.com/office/powerpoint/2010/main" val="29755034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p:cNvSpPr>
            <a:spLocks noGrp="1" noChangeArrowheads="1"/>
          </p:cNvSpPr>
          <p:nvPr>
            <p:ph type="title"/>
          </p:nvPr>
        </p:nvSpPr>
        <p:spPr>
          <a:xfrm>
            <a:off x="667467" y="-222298"/>
            <a:ext cx="6554788" cy="1524000"/>
          </a:xfrm>
        </p:spPr>
        <p:txBody>
          <a:bodyPr/>
          <a:lstStyle/>
          <a:p>
            <a:pPr eaLnBrk="1" fontAlgn="auto" hangingPunct="1">
              <a:spcAft>
                <a:spcPts val="0"/>
              </a:spcAft>
              <a:defRPr/>
            </a:pPr>
            <a:r>
              <a:rPr lang="en-US" altLang="en-US" sz="2400" b="1" dirty="0">
                <a:solidFill>
                  <a:schemeClr val="bg1"/>
                </a:solidFill>
                <a:latin typeface="Arial" panose="020B0604020202020204" pitchFamily="34" charset="0"/>
                <a:cs typeface="Arial" panose="020B0604020202020204" pitchFamily="34" charset="0"/>
              </a:rPr>
              <a:t>SOIL SAMPLING </a:t>
            </a:r>
          </a:p>
        </p:txBody>
      </p:sp>
      <p:sp>
        <p:nvSpPr>
          <p:cNvPr id="13315" name="Rectangle 3"/>
          <p:cNvSpPr>
            <a:spLocks noGrp="1" noChangeArrowheads="1"/>
          </p:cNvSpPr>
          <p:nvPr>
            <p:ph idx="1"/>
          </p:nvPr>
        </p:nvSpPr>
        <p:spPr>
          <a:xfrm>
            <a:off x="410794" y="1301702"/>
            <a:ext cx="10228178" cy="3767138"/>
          </a:xfrm>
        </p:spPr>
        <p:txBody>
          <a:bodyPr/>
          <a:lstStyle/>
          <a:p>
            <a:pPr eaLnBrk="1" hangingPunct="1">
              <a:lnSpc>
                <a:spcPct val="160000"/>
              </a:lnSpc>
              <a:buFont typeface="Wingdings" panose="05000000000000000000" pitchFamily="2" charset="2"/>
              <a:buNone/>
            </a:pPr>
            <a:r>
              <a:rPr lang="en-US" altLang="en-US" sz="1800" dirty="0">
                <a:solidFill>
                  <a:schemeClr val="hlink"/>
                </a:solidFill>
                <a:latin typeface="Arial" panose="020B0604020202020204" pitchFamily="34" charset="0"/>
                <a:cs typeface="Arial" panose="020B0604020202020204" pitchFamily="34" charset="0"/>
              </a:rPr>
              <a:t>    </a:t>
            </a:r>
            <a:r>
              <a:rPr lang="en-US" altLang="en-US" sz="1800" dirty="0">
                <a:solidFill>
                  <a:schemeClr val="bg1"/>
                </a:solidFill>
                <a:latin typeface="Arial" panose="020B0604020202020204" pitchFamily="34" charset="0"/>
                <a:cs typeface="Arial" panose="020B0604020202020204" pitchFamily="34" charset="0"/>
              </a:rPr>
              <a:t>Two types of soil samples can be obtained during </a:t>
            </a:r>
            <a:r>
              <a:rPr lang="en-US" altLang="en-US" sz="1800" dirty="0" smtClean="0">
                <a:solidFill>
                  <a:schemeClr val="bg1"/>
                </a:solidFill>
                <a:latin typeface="Arial" panose="020B0604020202020204" pitchFamily="34" charset="0"/>
                <a:cs typeface="Arial" panose="020B0604020202020204" pitchFamily="34" charset="0"/>
              </a:rPr>
              <a:t>sampling….. </a:t>
            </a:r>
            <a:r>
              <a:rPr lang="en-US" altLang="en-US" sz="1800" b="1" dirty="0">
                <a:solidFill>
                  <a:schemeClr val="bg1"/>
                </a:solidFill>
                <a:latin typeface="Arial" panose="020B0604020202020204" pitchFamily="34" charset="0"/>
                <a:cs typeface="Arial" panose="020B0604020202020204" pitchFamily="34" charset="0"/>
              </a:rPr>
              <a:t>disturbed</a:t>
            </a:r>
            <a:r>
              <a:rPr lang="en-US" altLang="en-US" sz="1800" dirty="0">
                <a:solidFill>
                  <a:schemeClr val="bg1"/>
                </a:solidFill>
                <a:latin typeface="Arial" panose="020B0604020202020204" pitchFamily="34" charset="0"/>
                <a:cs typeface="Arial" panose="020B0604020202020204" pitchFamily="34" charset="0"/>
              </a:rPr>
              <a:t> and </a:t>
            </a:r>
            <a:r>
              <a:rPr lang="en-US" altLang="en-US" sz="1800" dirty="0" smtClean="0">
                <a:solidFill>
                  <a:schemeClr val="bg1"/>
                </a:solidFill>
                <a:latin typeface="Arial" panose="020B0604020202020204" pitchFamily="34" charset="0"/>
                <a:cs typeface="Arial" panose="020B0604020202020204" pitchFamily="34" charset="0"/>
              </a:rPr>
              <a:t>u</a:t>
            </a:r>
            <a:r>
              <a:rPr lang="en-US" altLang="en-US" sz="1800" b="1" dirty="0" smtClean="0">
                <a:solidFill>
                  <a:schemeClr val="bg1"/>
                </a:solidFill>
                <a:latin typeface="Arial" panose="020B0604020202020204" pitchFamily="34" charset="0"/>
                <a:cs typeface="Arial" panose="020B0604020202020204" pitchFamily="34" charset="0"/>
              </a:rPr>
              <a:t>ndisturbed</a:t>
            </a:r>
            <a:r>
              <a:rPr lang="en-US" altLang="en-US" sz="1800" dirty="0">
                <a:solidFill>
                  <a:schemeClr val="bg1"/>
                </a:solidFill>
                <a:latin typeface="Arial" panose="020B0604020202020204" pitchFamily="34" charset="0"/>
                <a:cs typeface="Arial" panose="020B0604020202020204" pitchFamily="34" charset="0"/>
              </a:rPr>
              <a:t>.  </a:t>
            </a:r>
          </a:p>
          <a:p>
            <a:pPr eaLnBrk="1" hangingPunct="1">
              <a:lnSpc>
                <a:spcPct val="160000"/>
              </a:lnSpc>
              <a:buFont typeface="Wingdings" panose="05000000000000000000" pitchFamily="2" charset="2"/>
              <a:buNone/>
            </a:pPr>
            <a:r>
              <a:rPr lang="en-US" altLang="en-US" sz="1800" dirty="0">
                <a:solidFill>
                  <a:schemeClr val="bg1"/>
                </a:solidFill>
                <a:latin typeface="Arial" panose="020B0604020202020204" pitchFamily="34" charset="0"/>
                <a:cs typeface="Arial" panose="020B0604020202020204" pitchFamily="34" charset="0"/>
              </a:rPr>
              <a:t>    The most important engineering properties required for foundation design are </a:t>
            </a:r>
            <a:r>
              <a:rPr lang="en-US" altLang="en-US" sz="1800" b="1" dirty="0">
                <a:solidFill>
                  <a:schemeClr val="bg1"/>
                </a:solidFill>
                <a:latin typeface="Arial" panose="020B0604020202020204" pitchFamily="34" charset="0"/>
                <a:cs typeface="Arial" panose="020B0604020202020204" pitchFamily="34" charset="0"/>
              </a:rPr>
              <a:t>strength, compressibility, and permeability. </a:t>
            </a:r>
          </a:p>
          <a:p>
            <a:pPr algn="just" eaLnBrk="1" hangingPunct="1">
              <a:lnSpc>
                <a:spcPct val="160000"/>
              </a:lnSpc>
              <a:buFont typeface="Wingdings" panose="05000000000000000000" pitchFamily="2" charset="2"/>
              <a:buNone/>
            </a:pPr>
            <a:r>
              <a:rPr lang="en-US" altLang="en-US" sz="1800" dirty="0">
                <a:solidFill>
                  <a:schemeClr val="bg1"/>
                </a:solidFill>
                <a:latin typeface="Arial" panose="020B0604020202020204" pitchFamily="34" charset="0"/>
                <a:cs typeface="Arial" panose="020B0604020202020204" pitchFamily="34" charset="0"/>
              </a:rPr>
              <a:t>    Reasonably good estimates of these properties for cohesive soils can be made by laboratory tests on undisturbed samples which can be obtained with moderate difficulty. </a:t>
            </a:r>
          </a:p>
          <a:p>
            <a:pPr algn="just" eaLnBrk="1" hangingPunct="1">
              <a:lnSpc>
                <a:spcPct val="160000"/>
              </a:lnSpc>
              <a:buFont typeface="Wingdings" panose="05000000000000000000" pitchFamily="2" charset="2"/>
              <a:buNone/>
            </a:pPr>
            <a:r>
              <a:rPr lang="en-US" altLang="en-US" sz="1800" dirty="0">
                <a:solidFill>
                  <a:schemeClr val="bg1"/>
                </a:solidFill>
                <a:latin typeface="Arial" panose="020B0604020202020204" pitchFamily="34" charset="0"/>
                <a:cs typeface="Arial" panose="020B0604020202020204" pitchFamily="34" charset="0"/>
              </a:rPr>
              <a:t>     It is nearly impossible to obtain a truly undisturbed sample of soil; so in general usage the term </a:t>
            </a:r>
            <a:r>
              <a:rPr lang="en-US" altLang="en-US" sz="1800" b="1" dirty="0">
                <a:solidFill>
                  <a:schemeClr val="bg1"/>
                </a:solidFill>
                <a:latin typeface="Arial" panose="020B0604020202020204" pitchFamily="34" charset="0"/>
                <a:cs typeface="Arial" panose="020B0604020202020204" pitchFamily="34" charset="0"/>
              </a:rPr>
              <a:t>"undisturbed" means </a:t>
            </a:r>
            <a:r>
              <a:rPr lang="en-US" altLang="en-US" sz="1800" b="1" dirty="0" smtClean="0">
                <a:solidFill>
                  <a:schemeClr val="bg1"/>
                </a:solidFill>
                <a:latin typeface="Arial" panose="020B0604020202020204" pitchFamily="34" charset="0"/>
                <a:cs typeface="Arial" panose="020B0604020202020204" pitchFamily="34" charset="0"/>
              </a:rPr>
              <a:t>‘a </a:t>
            </a:r>
            <a:r>
              <a:rPr lang="en-US" altLang="en-US" sz="1800" b="1" dirty="0">
                <a:solidFill>
                  <a:schemeClr val="bg1"/>
                </a:solidFill>
                <a:latin typeface="Arial" panose="020B0604020202020204" pitchFamily="34" charset="0"/>
                <a:cs typeface="Arial" panose="020B0604020202020204" pitchFamily="34" charset="0"/>
              </a:rPr>
              <a:t>sample where some precautions have been taken to </a:t>
            </a:r>
            <a:r>
              <a:rPr lang="en-US" altLang="en-US" sz="1800" b="1" dirty="0" smtClean="0">
                <a:solidFill>
                  <a:schemeClr val="bg1"/>
                </a:solidFill>
                <a:latin typeface="Arial" panose="020B0604020202020204" pitchFamily="34" charset="0"/>
                <a:cs typeface="Arial" panose="020B0604020202020204" pitchFamily="34" charset="0"/>
              </a:rPr>
              <a:t>minimise </a:t>
            </a:r>
            <a:r>
              <a:rPr lang="en-US" altLang="en-US" sz="1800" b="1" dirty="0">
                <a:solidFill>
                  <a:schemeClr val="bg1"/>
                </a:solidFill>
                <a:latin typeface="Arial" panose="020B0604020202020204" pitchFamily="34" charset="0"/>
                <a:cs typeface="Arial" panose="020B0604020202020204" pitchFamily="34" charset="0"/>
              </a:rPr>
              <a:t>disturbance or </a:t>
            </a:r>
            <a:r>
              <a:rPr lang="en-US" altLang="en-US" sz="1800" b="1" dirty="0" smtClean="0">
                <a:solidFill>
                  <a:schemeClr val="bg1"/>
                </a:solidFill>
                <a:latin typeface="Arial" panose="020B0604020202020204" pitchFamily="34" charset="0"/>
                <a:cs typeface="Arial" panose="020B0604020202020204" pitchFamily="34" charset="0"/>
              </a:rPr>
              <a:t>re-molding effects’. </a:t>
            </a:r>
          </a:p>
          <a:p>
            <a:pPr algn="just" eaLnBrk="1" hangingPunct="1">
              <a:lnSpc>
                <a:spcPct val="160000"/>
              </a:lnSpc>
              <a:buFont typeface="Wingdings" panose="05000000000000000000" pitchFamily="2" charset="2"/>
              <a:buNone/>
            </a:pPr>
            <a:r>
              <a:rPr lang="en-US" altLang="en-US" sz="1800" dirty="0">
                <a:solidFill>
                  <a:schemeClr val="bg1"/>
                </a:solidFill>
                <a:latin typeface="Arial" panose="020B0604020202020204" pitchFamily="34" charset="0"/>
                <a:cs typeface="Arial" panose="020B0604020202020204" pitchFamily="34" charset="0"/>
              </a:rPr>
              <a:t> </a:t>
            </a:r>
            <a:r>
              <a:rPr lang="en-US" altLang="en-US" sz="1800" dirty="0" smtClean="0">
                <a:solidFill>
                  <a:schemeClr val="bg1"/>
                </a:solidFill>
                <a:latin typeface="Arial" panose="020B0604020202020204" pitchFamily="34" charset="0"/>
                <a:cs typeface="Arial" panose="020B0604020202020204" pitchFamily="34" charset="0"/>
              </a:rPr>
              <a:t>    (In </a:t>
            </a:r>
            <a:r>
              <a:rPr lang="en-US" altLang="en-US" sz="1800" dirty="0">
                <a:solidFill>
                  <a:schemeClr val="bg1"/>
                </a:solidFill>
                <a:latin typeface="Arial" panose="020B0604020202020204" pitchFamily="34" charset="0"/>
                <a:cs typeface="Arial" panose="020B0604020202020204" pitchFamily="34" charset="0"/>
              </a:rPr>
              <a:t>this context, the quality of an "undisturbed" sample varies widely between soil </a:t>
            </a:r>
            <a:r>
              <a:rPr lang="en-US" altLang="en-US" sz="1800" dirty="0" smtClean="0">
                <a:solidFill>
                  <a:schemeClr val="bg1"/>
                </a:solidFill>
                <a:latin typeface="Arial" panose="020B0604020202020204" pitchFamily="34" charset="0"/>
                <a:cs typeface="Arial" panose="020B0604020202020204" pitchFamily="34" charset="0"/>
              </a:rPr>
              <a:t>laboratories</a:t>
            </a:r>
            <a:r>
              <a:rPr lang="en-US" altLang="en-US" sz="18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467817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4562" y="871587"/>
            <a:ext cx="10958945" cy="646331"/>
          </a:xfrm>
          <a:prstGeom prst="rect">
            <a:avLst/>
          </a:prstGeom>
        </p:spPr>
        <p:txBody>
          <a:bodyPr wrap="square">
            <a:spAutoFit/>
          </a:bodyPr>
          <a:lstStyle/>
          <a:p>
            <a:r>
              <a:rPr lang="en-GB" b="1" dirty="0">
                <a:solidFill>
                  <a:schemeClr val="bg1"/>
                </a:solidFill>
                <a:latin typeface="Arial" panose="020B0604020202020204" pitchFamily="34" charset="0"/>
              </a:rPr>
              <a:t>There are three categories A, B and C of sampling methods</a:t>
            </a:r>
            <a:r>
              <a:rPr lang="en-GB" dirty="0">
                <a:solidFill>
                  <a:srgbClr val="000000"/>
                </a:solidFill>
                <a:latin typeface="Arial" panose="020B0604020202020204" pitchFamily="34" charset="0"/>
              </a:rPr>
              <a:t>. For given ground conditions, they are related to the best obtainable laboratory quality class of soil samples</a:t>
            </a:r>
            <a:endParaRPr lang="en-GB" dirty="0"/>
          </a:p>
        </p:txBody>
      </p:sp>
      <p:sp>
        <p:nvSpPr>
          <p:cNvPr id="4" name="Rectangle 3"/>
          <p:cNvSpPr/>
          <p:nvPr/>
        </p:nvSpPr>
        <p:spPr>
          <a:xfrm>
            <a:off x="244562" y="1605696"/>
            <a:ext cx="10820400" cy="923330"/>
          </a:xfrm>
          <a:prstGeom prst="rect">
            <a:avLst/>
          </a:prstGeom>
        </p:spPr>
        <p:txBody>
          <a:bodyPr wrap="square">
            <a:spAutoFit/>
          </a:bodyPr>
          <a:lstStyle/>
          <a:p>
            <a:pPr algn="just"/>
            <a:r>
              <a:rPr lang="en-GB" b="1" dirty="0">
                <a:solidFill>
                  <a:schemeClr val="bg1"/>
                </a:solidFill>
                <a:latin typeface="Arial" panose="020B0604020202020204" pitchFamily="34" charset="0"/>
              </a:rPr>
              <a:t>Samples of quality class 1 or 2 can only be obtained by using category A sampling methods. </a:t>
            </a:r>
            <a:r>
              <a:rPr lang="en-GB" dirty="0">
                <a:solidFill>
                  <a:srgbClr val="000000"/>
                </a:solidFill>
                <a:latin typeface="Arial" panose="020B0604020202020204" pitchFamily="34" charset="0"/>
              </a:rPr>
              <a:t>The intention is to obtain samples in which no or only slight disturbance of the soil structure has occurred during the sampling procedure or in handling of the samples. </a:t>
            </a:r>
            <a:endParaRPr lang="en-GB" dirty="0"/>
          </a:p>
        </p:txBody>
      </p:sp>
      <p:sp>
        <p:nvSpPr>
          <p:cNvPr id="5" name="Rectangle 4"/>
          <p:cNvSpPr/>
          <p:nvPr/>
        </p:nvSpPr>
        <p:spPr>
          <a:xfrm>
            <a:off x="244562" y="2945286"/>
            <a:ext cx="10820400" cy="646331"/>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latin typeface="Arial" panose="020B0604020202020204" pitchFamily="34" charset="0"/>
              </a:rPr>
              <a:t>By using category C sampling methods, this </a:t>
            </a:r>
            <a:r>
              <a:rPr lang="en-GB" dirty="0" smtClean="0">
                <a:solidFill>
                  <a:srgbClr val="000000"/>
                </a:solidFill>
                <a:latin typeface="Arial" panose="020B0604020202020204" pitchFamily="34" charset="0"/>
              </a:rPr>
              <a:t>will only achieve quality </a:t>
            </a:r>
            <a:r>
              <a:rPr lang="en-GB" dirty="0">
                <a:solidFill>
                  <a:srgbClr val="000000"/>
                </a:solidFill>
                <a:latin typeface="Arial" panose="020B0604020202020204" pitchFamily="34" charset="0"/>
              </a:rPr>
              <a:t>class </a:t>
            </a:r>
            <a:r>
              <a:rPr lang="en-GB" dirty="0" smtClean="0">
                <a:solidFill>
                  <a:srgbClr val="000000"/>
                </a:solidFill>
                <a:latin typeface="Arial" panose="020B0604020202020204" pitchFamily="34" charset="0"/>
              </a:rPr>
              <a:t>5.</a:t>
            </a:r>
          </a:p>
          <a:p>
            <a:r>
              <a:rPr lang="en-GB" dirty="0" smtClean="0">
                <a:solidFill>
                  <a:srgbClr val="000000"/>
                </a:solidFill>
                <a:latin typeface="Arial" panose="020B0604020202020204" pitchFamily="34" charset="0"/>
              </a:rPr>
              <a:t>     In this class…..the </a:t>
            </a:r>
            <a:r>
              <a:rPr lang="en-GB" dirty="0">
                <a:solidFill>
                  <a:srgbClr val="000000"/>
                </a:solidFill>
                <a:latin typeface="Arial" panose="020B0604020202020204" pitchFamily="34" charset="0"/>
              </a:rPr>
              <a:t>soil's structure in the sample has been totally changed. </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2256629187"/>
              </p:ext>
            </p:extLst>
          </p:nvPr>
        </p:nvGraphicFramePr>
        <p:xfrm>
          <a:off x="1580568" y="4412246"/>
          <a:ext cx="7906757" cy="2041833"/>
        </p:xfrm>
        <a:graphic>
          <a:graphicData uri="http://schemas.openxmlformats.org/drawingml/2006/table">
            <a:tbl>
              <a:tblPr/>
              <a:tblGrid>
                <a:gridCol w="2566740">
                  <a:extLst>
                    <a:ext uri="{9D8B030D-6E8A-4147-A177-3AD203B41FA5}">
                      <a16:colId xmlns:a16="http://schemas.microsoft.com/office/drawing/2014/main" val="606038987"/>
                    </a:ext>
                  </a:extLst>
                </a:gridCol>
                <a:gridCol w="1425574">
                  <a:extLst>
                    <a:ext uri="{9D8B030D-6E8A-4147-A177-3AD203B41FA5}">
                      <a16:colId xmlns:a16="http://schemas.microsoft.com/office/drawing/2014/main" val="1148009743"/>
                    </a:ext>
                  </a:extLst>
                </a:gridCol>
                <a:gridCol w="1425574">
                  <a:extLst>
                    <a:ext uri="{9D8B030D-6E8A-4147-A177-3AD203B41FA5}">
                      <a16:colId xmlns:a16="http://schemas.microsoft.com/office/drawing/2014/main" val="1229321128"/>
                    </a:ext>
                  </a:extLst>
                </a:gridCol>
                <a:gridCol w="829623">
                  <a:extLst>
                    <a:ext uri="{9D8B030D-6E8A-4147-A177-3AD203B41FA5}">
                      <a16:colId xmlns:a16="http://schemas.microsoft.com/office/drawing/2014/main" val="557466273"/>
                    </a:ext>
                  </a:extLst>
                </a:gridCol>
                <a:gridCol w="829623">
                  <a:extLst>
                    <a:ext uri="{9D8B030D-6E8A-4147-A177-3AD203B41FA5}">
                      <a16:colId xmlns:a16="http://schemas.microsoft.com/office/drawing/2014/main" val="1942460088"/>
                    </a:ext>
                  </a:extLst>
                </a:gridCol>
                <a:gridCol w="829623">
                  <a:extLst>
                    <a:ext uri="{9D8B030D-6E8A-4147-A177-3AD203B41FA5}">
                      <a16:colId xmlns:a16="http://schemas.microsoft.com/office/drawing/2014/main" val="154585447"/>
                    </a:ext>
                  </a:extLst>
                </a:gridCol>
              </a:tblGrid>
              <a:tr h="834785">
                <a:tc>
                  <a:txBody>
                    <a:bodyPr/>
                    <a:lstStyle/>
                    <a:p>
                      <a:pPr algn="ctr" fontAlgn="t"/>
                      <a:r>
                        <a:rPr lang="en-GB" b="1" dirty="0">
                          <a:solidFill>
                            <a:schemeClr val="bg1"/>
                          </a:solidFill>
                          <a:effectLst/>
                        </a:rPr>
                        <a:t>Quality classes of soil samples for laboratory testing</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ctr" fontAlgn="t"/>
                      <a:r>
                        <a:rPr lang="en-GB" b="1" dirty="0">
                          <a:solidFill>
                            <a:schemeClr val="bg1"/>
                          </a:solidFill>
                          <a:effectLst/>
                        </a:rPr>
                        <a:t>1</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ctr" fontAlgn="t"/>
                      <a:r>
                        <a:rPr lang="en-GB" b="1" dirty="0">
                          <a:solidFill>
                            <a:schemeClr val="bg1"/>
                          </a:solidFill>
                          <a:effectLst/>
                        </a:rPr>
                        <a:t>2</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ctr" fontAlgn="t"/>
                      <a:r>
                        <a:rPr lang="en-GB" b="1" dirty="0">
                          <a:solidFill>
                            <a:schemeClr val="bg1"/>
                          </a:solidFill>
                          <a:effectLst/>
                        </a:rPr>
                        <a:t>3</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ctr" fontAlgn="t"/>
                      <a:r>
                        <a:rPr lang="en-GB" b="1">
                          <a:solidFill>
                            <a:schemeClr val="bg1"/>
                          </a:solidFill>
                          <a:effectLst/>
                        </a:rPr>
                        <a:t>4</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tc>
                  <a:txBody>
                    <a:bodyPr/>
                    <a:lstStyle/>
                    <a:p>
                      <a:pPr algn="ctr" fontAlgn="t"/>
                      <a:r>
                        <a:rPr lang="en-GB" b="1">
                          <a:solidFill>
                            <a:schemeClr val="bg1"/>
                          </a:solidFill>
                          <a:effectLst/>
                        </a:rPr>
                        <a:t>5</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2FBFF"/>
                    </a:solidFill>
                  </a:tcPr>
                </a:tc>
                <a:extLst>
                  <a:ext uri="{0D108BD9-81ED-4DB2-BD59-A6C34878D82A}">
                    <a16:rowId xmlns:a16="http://schemas.microsoft.com/office/drawing/2014/main" val="1677249713"/>
                  </a:ext>
                </a:extLst>
              </a:tr>
              <a:tr h="316643">
                <a:tc rowSpan="3">
                  <a:txBody>
                    <a:bodyPr/>
                    <a:lstStyle/>
                    <a:p>
                      <a:pPr algn="ctr" fontAlgn="t"/>
                      <a:r>
                        <a:rPr lang="en-GB" dirty="0">
                          <a:solidFill>
                            <a:schemeClr val="bg1"/>
                          </a:solidFill>
                          <a:effectLst/>
                        </a:rPr>
                        <a:t>Sampling categories</a:t>
                      </a: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FFFFFF"/>
                    </a:solidFill>
                  </a:tcPr>
                </a:tc>
                <a:tc gridSpan="5">
                  <a:txBody>
                    <a:bodyPr/>
                    <a:lstStyle/>
                    <a:p>
                      <a:pPr algn="ctr" fontAlgn="t"/>
                      <a:r>
                        <a:rPr lang="en-GB" b="1" dirty="0">
                          <a:solidFill>
                            <a:schemeClr val="bg1"/>
                          </a:solidFill>
                          <a:effectLst/>
                        </a:rPr>
                        <a:t>A</a:t>
                      </a:r>
                      <a:endParaRPr lang="en-GB" dirty="0">
                        <a:solidFill>
                          <a:schemeClr val="bg1"/>
                        </a:solidFill>
                        <a:effectLst/>
                      </a:endParaRP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EEEEE"/>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26286291"/>
                  </a:ext>
                </a:extLst>
              </a:tr>
              <a:tr h="316643">
                <a:tc vMerge="1">
                  <a:txBody>
                    <a:bodyPr/>
                    <a:lstStyle/>
                    <a:p>
                      <a:endParaRPr lang="en-GB"/>
                    </a:p>
                  </a:txBody>
                  <a:tcPr/>
                </a:tc>
                <a:tc gridSpan="2">
                  <a:txBody>
                    <a:bodyPr/>
                    <a:lstStyle/>
                    <a:p>
                      <a:pPr algn="l" fontAlgn="t"/>
                      <a:endParaRPr lang="en-GB">
                        <a:solidFill>
                          <a:schemeClr val="bg1"/>
                        </a:solidFill>
                        <a:effectLst/>
                      </a:endParaRPr>
                    </a:p>
                  </a:txBody>
                  <a:tcPr marL="50800" marR="50800" marT="30480" marB="3048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gridSpan="3">
                  <a:txBody>
                    <a:bodyPr/>
                    <a:lstStyle/>
                    <a:p>
                      <a:pPr algn="ctr" fontAlgn="t"/>
                      <a:r>
                        <a:rPr lang="en-GB" b="1" dirty="0">
                          <a:solidFill>
                            <a:schemeClr val="bg1"/>
                          </a:solidFill>
                          <a:effectLst/>
                        </a:rPr>
                        <a:t>B</a:t>
                      </a:r>
                      <a:endParaRPr lang="en-GB" dirty="0">
                        <a:solidFill>
                          <a:schemeClr val="bg1"/>
                        </a:solidFill>
                        <a:effectLst/>
                      </a:endParaRP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EEEEE"/>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51886716"/>
                  </a:ext>
                </a:extLst>
              </a:tr>
              <a:tr h="487353">
                <a:tc vMerge="1">
                  <a:txBody>
                    <a:bodyPr/>
                    <a:lstStyle/>
                    <a:p>
                      <a:endParaRPr lang="en-GB"/>
                    </a:p>
                  </a:txBody>
                  <a:tcPr/>
                </a:tc>
                <a:tc gridSpan="4">
                  <a:txBody>
                    <a:bodyPr/>
                    <a:lstStyle/>
                    <a:p>
                      <a:pPr algn="l" fontAlgn="t"/>
                      <a:endParaRPr lang="en-GB" dirty="0">
                        <a:solidFill>
                          <a:schemeClr val="bg1"/>
                        </a:solidFill>
                        <a:effectLst/>
                      </a:endParaRPr>
                    </a:p>
                  </a:txBody>
                  <a:tcPr marL="50800" marR="50800" marT="30480" marB="3048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t"/>
                      <a:r>
                        <a:rPr lang="en-GB" b="1" dirty="0">
                          <a:solidFill>
                            <a:schemeClr val="bg1"/>
                          </a:solidFill>
                          <a:effectLst/>
                        </a:rPr>
                        <a:t>C</a:t>
                      </a:r>
                      <a:endParaRPr lang="en-GB" dirty="0">
                        <a:solidFill>
                          <a:schemeClr val="bg1"/>
                        </a:solidFill>
                        <a:effectLst/>
                      </a:endParaRPr>
                    </a:p>
                  </a:txBody>
                  <a:tcPr marL="50800" marR="50800" marT="30480" marB="3048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EEEEEE"/>
                    </a:solidFill>
                  </a:tcPr>
                </a:tc>
                <a:extLst>
                  <a:ext uri="{0D108BD9-81ED-4DB2-BD59-A6C34878D82A}">
                    <a16:rowId xmlns:a16="http://schemas.microsoft.com/office/drawing/2014/main" val="2626640880"/>
                  </a:ext>
                </a:extLst>
              </a:tr>
            </a:tbl>
          </a:graphicData>
        </a:graphic>
      </p:graphicFrame>
      <p:sp>
        <p:nvSpPr>
          <p:cNvPr id="7" name="Rectangle 2"/>
          <p:cNvSpPr txBox="1">
            <a:spLocks noChangeArrowheads="1"/>
          </p:cNvSpPr>
          <p:nvPr/>
        </p:nvSpPr>
        <p:spPr>
          <a:xfrm>
            <a:off x="667467" y="237324"/>
            <a:ext cx="6554788" cy="1064377"/>
          </a:xfrm>
          <a:prstGeom prst="rect">
            <a:avLst/>
          </a:prstGeom>
        </p:spPr>
        <p:txBody>
          <a:bodyPr/>
          <a:lstStyle>
            <a:lvl1pPr algn="l" defTabSz="457200" rtl="0" eaLnBrk="0" fontAlgn="base" hangingPunct="0">
              <a:spcBef>
                <a:spcPct val="0"/>
              </a:spcBef>
              <a:spcAft>
                <a:spcPct val="0"/>
              </a:spcAft>
              <a:defRPr sz="32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200">
                <a:solidFill>
                  <a:schemeClr val="tx1"/>
                </a:solidFill>
                <a:latin typeface="Century Gothic" panose="020B0502020202020204" pitchFamily="34" charset="0"/>
              </a:defRPr>
            </a:lvl2pPr>
            <a:lvl3pPr algn="l" defTabSz="457200" rtl="0" eaLnBrk="0" fontAlgn="base" hangingPunct="0">
              <a:spcBef>
                <a:spcPct val="0"/>
              </a:spcBef>
              <a:spcAft>
                <a:spcPct val="0"/>
              </a:spcAft>
              <a:defRPr sz="3200">
                <a:solidFill>
                  <a:schemeClr val="tx1"/>
                </a:solidFill>
                <a:latin typeface="Century Gothic" panose="020B0502020202020204" pitchFamily="34" charset="0"/>
              </a:defRPr>
            </a:lvl3pPr>
            <a:lvl4pPr algn="l" defTabSz="457200" rtl="0" eaLnBrk="0" fontAlgn="base" hangingPunct="0">
              <a:spcBef>
                <a:spcPct val="0"/>
              </a:spcBef>
              <a:spcAft>
                <a:spcPct val="0"/>
              </a:spcAft>
              <a:defRPr sz="3200">
                <a:solidFill>
                  <a:schemeClr val="tx1"/>
                </a:solidFill>
                <a:latin typeface="Century Gothic" panose="020B0502020202020204" pitchFamily="34" charset="0"/>
              </a:defRPr>
            </a:lvl4pPr>
            <a:lvl5pPr algn="l" defTabSz="457200" rtl="0" eaLnBrk="0" fontAlgn="base" hangingPunct="0">
              <a:spcBef>
                <a:spcPct val="0"/>
              </a:spcBef>
              <a:spcAft>
                <a:spcPct val="0"/>
              </a:spcAft>
              <a:defRPr sz="32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eaLnBrk="1" fontAlgn="auto" hangingPunct="1">
              <a:spcAft>
                <a:spcPts val="0"/>
              </a:spcAft>
              <a:defRPr/>
            </a:pPr>
            <a:r>
              <a:rPr lang="en-US" altLang="en-US" sz="2400" b="1" dirty="0" smtClean="0">
                <a:solidFill>
                  <a:schemeClr val="bg1"/>
                </a:solidFill>
                <a:latin typeface="Arial" panose="020B0604020202020204" pitchFamily="34" charset="0"/>
                <a:cs typeface="Arial" panose="020B0604020202020204" pitchFamily="34" charset="0"/>
              </a:rPr>
              <a:t>SOIL SAMPLING </a:t>
            </a:r>
            <a:endParaRPr lang="en-US" altLang="en-US" sz="2400" b="1" dirty="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4131734" y="4021622"/>
            <a:ext cx="2804423" cy="369332"/>
          </a:xfrm>
          <a:prstGeom prst="rect">
            <a:avLst/>
          </a:prstGeom>
          <a:solidFill>
            <a:schemeClr val="tx1">
              <a:lumMod val="65000"/>
            </a:schemeClr>
          </a:solidFill>
        </p:spPr>
        <p:txBody>
          <a:bodyPr wrap="square" rtlCol="0">
            <a:spAutoFit/>
          </a:bodyPr>
          <a:lstStyle/>
          <a:p>
            <a:r>
              <a:rPr lang="en-GB" dirty="0" smtClean="0">
                <a:solidFill>
                  <a:schemeClr val="bg1"/>
                </a:solidFill>
              </a:rPr>
              <a:t>           Undisturbed</a:t>
            </a:r>
            <a:endParaRPr lang="en-GB" dirty="0">
              <a:solidFill>
                <a:schemeClr val="bg1"/>
              </a:solidFill>
            </a:endParaRPr>
          </a:p>
        </p:txBody>
      </p:sp>
      <p:sp>
        <p:nvSpPr>
          <p:cNvPr id="8" name="TextBox 7"/>
          <p:cNvSpPr txBox="1"/>
          <p:nvPr/>
        </p:nvSpPr>
        <p:spPr>
          <a:xfrm>
            <a:off x="6965349" y="4021622"/>
            <a:ext cx="2521976" cy="369332"/>
          </a:xfrm>
          <a:prstGeom prst="rect">
            <a:avLst/>
          </a:prstGeom>
          <a:solidFill>
            <a:schemeClr val="tx1">
              <a:lumMod val="95000"/>
            </a:schemeClr>
          </a:solidFill>
        </p:spPr>
        <p:txBody>
          <a:bodyPr wrap="square" rtlCol="0">
            <a:spAutoFit/>
          </a:bodyPr>
          <a:lstStyle/>
          <a:p>
            <a:r>
              <a:rPr lang="en-GB" dirty="0" smtClean="0">
                <a:solidFill>
                  <a:schemeClr val="bg1"/>
                </a:solidFill>
              </a:rPr>
              <a:t>           </a:t>
            </a:r>
            <a:r>
              <a:rPr lang="en-GB" dirty="0">
                <a:solidFill>
                  <a:schemeClr val="bg1"/>
                </a:solidFill>
              </a:rPr>
              <a:t>D</a:t>
            </a:r>
            <a:r>
              <a:rPr lang="en-GB" dirty="0" smtClean="0">
                <a:solidFill>
                  <a:schemeClr val="bg1"/>
                </a:solidFill>
              </a:rPr>
              <a:t>isturbed</a:t>
            </a:r>
            <a:endParaRPr lang="en-GB" dirty="0">
              <a:solidFill>
                <a:schemeClr val="bg1"/>
              </a:solidFill>
            </a:endParaRPr>
          </a:p>
        </p:txBody>
      </p:sp>
      <p:sp>
        <p:nvSpPr>
          <p:cNvPr id="9" name="Rectangle 8"/>
          <p:cNvSpPr/>
          <p:nvPr/>
        </p:nvSpPr>
        <p:spPr>
          <a:xfrm>
            <a:off x="10339422" y="5605823"/>
            <a:ext cx="1451080" cy="646331"/>
          </a:xfrm>
          <a:prstGeom prst="rect">
            <a:avLst/>
          </a:prstGeom>
        </p:spPr>
        <p:txBody>
          <a:bodyPr wrap="square">
            <a:spAutoFit/>
          </a:bodyPr>
          <a:lstStyle/>
          <a:p>
            <a:pPr algn="ctr" fontAlgn="t"/>
            <a:r>
              <a:rPr lang="en-GB" b="1" dirty="0">
                <a:solidFill>
                  <a:schemeClr val="bg1"/>
                </a:solidFill>
              </a:rPr>
              <a:t>Sampling categories</a:t>
            </a:r>
          </a:p>
        </p:txBody>
      </p:sp>
      <p:sp>
        <p:nvSpPr>
          <p:cNvPr id="10" name="Bent-Up Arrow 9"/>
          <p:cNvSpPr/>
          <p:nvPr/>
        </p:nvSpPr>
        <p:spPr>
          <a:xfrm rot="10800000" flipH="1">
            <a:off x="8547653" y="2683566"/>
            <a:ext cx="3166666" cy="2897186"/>
          </a:xfrm>
          <a:prstGeom prst="bentUpArrow">
            <a:avLst>
              <a:gd name="adj1" fmla="val 22953"/>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11" name="TextBox 10"/>
          <p:cNvSpPr txBox="1"/>
          <p:nvPr/>
        </p:nvSpPr>
        <p:spPr>
          <a:xfrm>
            <a:off x="244562" y="2564063"/>
            <a:ext cx="8495246"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solidFill>
                <a:latin typeface="Arial" panose="020B0604020202020204" pitchFamily="34" charset="0"/>
                <a:cs typeface="Arial" panose="020B0604020202020204" pitchFamily="34" charset="0"/>
              </a:rPr>
              <a:t>By using category B sampling methods, we achieve quality in class 3,4 and 5</a:t>
            </a:r>
            <a:endParaRPr lang="en-GB" dirty="0">
              <a:solidFill>
                <a:schemeClr val="bg1"/>
              </a:solidFill>
              <a:latin typeface="Arial" panose="020B0604020202020204" pitchFamily="34" charset="0"/>
              <a:cs typeface="Arial" panose="020B0604020202020204" pitchFamily="34" charset="0"/>
            </a:endParaRPr>
          </a:p>
        </p:txBody>
      </p:sp>
      <p:cxnSp>
        <p:nvCxnSpPr>
          <p:cNvPr id="13" name="Straight Arrow Connector 12"/>
          <p:cNvCxnSpPr>
            <a:endCxn id="6" idx="3"/>
          </p:cNvCxnSpPr>
          <p:nvPr/>
        </p:nvCxnSpPr>
        <p:spPr>
          <a:xfrm flipH="1" flipV="1">
            <a:off x="9487325" y="5433162"/>
            <a:ext cx="852098" cy="239827"/>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9487326" y="5809476"/>
            <a:ext cx="799086" cy="10520"/>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9514578" y="5956484"/>
            <a:ext cx="799087" cy="308060"/>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5465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508001" y="264319"/>
            <a:ext cx="57689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400" b="1" dirty="0">
                <a:solidFill>
                  <a:srgbClr val="000000"/>
                </a:solidFill>
                <a:latin typeface="Arial" panose="020B0604020202020204" pitchFamily="34" charset="0"/>
              </a:rPr>
              <a:t>Sampling the ground – Sample quality</a:t>
            </a:r>
            <a:endParaRPr lang="en-GB" altLang="en-US" sz="2400" dirty="0">
              <a:latin typeface="Arial" panose="020B0604020202020204" pitchFamily="34" charset="0"/>
            </a:endParaRPr>
          </a:p>
        </p:txBody>
      </p:sp>
      <p:sp>
        <p:nvSpPr>
          <p:cNvPr id="12292" name="Rectangle 2"/>
          <p:cNvSpPr>
            <a:spLocks noChangeArrowheads="1"/>
          </p:cNvSpPr>
          <p:nvPr/>
        </p:nvSpPr>
        <p:spPr bwMode="auto">
          <a:xfrm>
            <a:off x="508001" y="1324010"/>
            <a:ext cx="625853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a:r>
              <a:rPr lang="en-GB" altLang="en-US" sz="2000" b="1" dirty="0">
                <a:solidFill>
                  <a:srgbClr val="000000"/>
                </a:solidFill>
                <a:latin typeface="Arial" panose="020B0604020202020204" pitchFamily="34" charset="0"/>
              </a:rPr>
              <a:t>In general, Classes 1, 2 </a:t>
            </a:r>
            <a:r>
              <a:rPr lang="en-GB" altLang="en-US" sz="2000" b="1" dirty="0" smtClean="0">
                <a:solidFill>
                  <a:srgbClr val="000000"/>
                </a:solidFill>
                <a:latin typeface="Arial" panose="020B0604020202020204" pitchFamily="34" charset="0"/>
              </a:rPr>
              <a:t> </a:t>
            </a:r>
            <a:r>
              <a:rPr lang="en-GB" altLang="en-US" sz="2000" b="1" dirty="0">
                <a:solidFill>
                  <a:srgbClr val="000000"/>
                </a:solidFill>
                <a:latin typeface="Arial" panose="020B0604020202020204" pitchFamily="34" charset="0"/>
              </a:rPr>
              <a:t>are achieved with tube samplers, rotary coring or block </a:t>
            </a:r>
            <a:r>
              <a:rPr lang="en-GB" altLang="en-US" sz="2000" b="1" dirty="0" smtClean="0">
                <a:solidFill>
                  <a:srgbClr val="000000"/>
                </a:solidFill>
                <a:latin typeface="Arial" panose="020B0604020202020204" pitchFamily="34" charset="0"/>
              </a:rPr>
              <a:t>samples; </a:t>
            </a:r>
            <a:r>
              <a:rPr lang="en-GB" altLang="en-US" sz="2000" b="1" dirty="0">
                <a:solidFill>
                  <a:srgbClr val="000000"/>
                </a:solidFill>
                <a:latin typeface="Arial" panose="020B0604020202020204" pitchFamily="34" charset="0"/>
              </a:rPr>
              <a:t>these are often known as </a:t>
            </a:r>
            <a:r>
              <a:rPr lang="en-GB" altLang="en-US" sz="2000" b="1" dirty="0" smtClean="0">
                <a:solidFill>
                  <a:srgbClr val="000000"/>
                </a:solidFill>
                <a:latin typeface="Arial" panose="020B0604020202020204" pitchFamily="34" charset="0"/>
              </a:rPr>
              <a:t>‘intact’ or ‘undisturbed samples’. </a:t>
            </a:r>
          </a:p>
          <a:p>
            <a:pPr algn="just"/>
            <a:endParaRPr lang="en-GB" altLang="en-US" sz="2000" b="1" dirty="0">
              <a:solidFill>
                <a:srgbClr val="000000"/>
              </a:solidFill>
              <a:latin typeface="Arial" panose="020B0604020202020204" pitchFamily="34" charset="0"/>
            </a:endParaRPr>
          </a:p>
          <a:p>
            <a:pPr algn="just"/>
            <a:r>
              <a:rPr lang="en-GB" altLang="en-US" sz="2000" b="1" dirty="0" smtClean="0">
                <a:solidFill>
                  <a:srgbClr val="000000"/>
                </a:solidFill>
                <a:latin typeface="Arial" panose="020B0604020202020204" pitchFamily="34" charset="0"/>
              </a:rPr>
              <a:t>Samples </a:t>
            </a:r>
            <a:r>
              <a:rPr lang="en-GB" altLang="en-US" sz="2000" b="1" dirty="0">
                <a:solidFill>
                  <a:srgbClr val="000000"/>
                </a:solidFill>
                <a:latin typeface="Arial" panose="020B0604020202020204" pitchFamily="34" charset="0"/>
              </a:rPr>
              <a:t>from the drill tools </a:t>
            </a:r>
            <a:r>
              <a:rPr lang="en-GB" altLang="en-US" sz="2000" b="1" dirty="0" smtClean="0">
                <a:solidFill>
                  <a:srgbClr val="000000"/>
                </a:solidFill>
                <a:latin typeface="Arial" panose="020B0604020202020204" pitchFamily="34" charset="0"/>
              </a:rPr>
              <a:t>are </a:t>
            </a:r>
            <a:r>
              <a:rPr lang="en-GB" altLang="en-US" sz="2000" b="1" dirty="0">
                <a:solidFill>
                  <a:srgbClr val="000000"/>
                </a:solidFill>
                <a:latin typeface="Arial" panose="020B0604020202020204" pitchFamily="34" charset="0"/>
              </a:rPr>
              <a:t>Class 3, 4 or </a:t>
            </a:r>
            <a:r>
              <a:rPr lang="en-GB" altLang="en-US" sz="2000" b="1" dirty="0" smtClean="0">
                <a:solidFill>
                  <a:srgbClr val="000000"/>
                </a:solidFill>
                <a:latin typeface="Arial" panose="020B0604020202020204" pitchFamily="34" charset="0"/>
              </a:rPr>
              <a:t>5 which are ‘disturbed’ samples.</a:t>
            </a:r>
            <a:endParaRPr lang="en-GB" altLang="en-US" sz="2000" b="1" dirty="0">
              <a:solidFill>
                <a:srgbClr val="000000"/>
              </a:solidFill>
              <a:latin typeface="Arial" panose="020B0604020202020204" pitchFamily="34" charset="0"/>
            </a:endParaRPr>
          </a:p>
          <a:p>
            <a:pPr algn="just"/>
            <a:endParaRPr lang="en-GB" altLang="en-US" b="1" dirty="0">
              <a:solidFill>
                <a:srgbClr val="000000"/>
              </a:solidFill>
              <a:latin typeface="Arial" panose="020B0604020202020204" pitchFamily="34" charset="0"/>
            </a:endParaRPr>
          </a:p>
          <a:p>
            <a:pPr algn="just"/>
            <a:endParaRPr lang="en-GB" altLang="en-US" b="1" dirty="0">
              <a:solidFill>
                <a:srgbClr val="000000"/>
              </a:solidFill>
              <a:latin typeface="Arial" panose="020B0604020202020204" pitchFamily="34" charset="0"/>
            </a:endParaRPr>
          </a:p>
          <a:p>
            <a:pPr algn="just"/>
            <a:r>
              <a:rPr lang="en-GB" altLang="en-US" sz="2000" b="1" dirty="0">
                <a:solidFill>
                  <a:srgbClr val="000000"/>
                </a:solidFill>
                <a:latin typeface="Arial" panose="020B0604020202020204" pitchFamily="34" charset="0"/>
              </a:rPr>
              <a:t>Laboratory tests cited in </a:t>
            </a:r>
            <a:r>
              <a:rPr lang="en-GB" altLang="en-US" sz="2000" b="1" dirty="0" smtClean="0">
                <a:solidFill>
                  <a:srgbClr val="000000"/>
                </a:solidFill>
                <a:latin typeface="Arial" panose="020B0604020202020204" pitchFamily="34" charset="0"/>
              </a:rPr>
              <a:t>Table 1 </a:t>
            </a:r>
            <a:r>
              <a:rPr lang="en-GB" altLang="en-US" sz="2000" b="1" dirty="0">
                <a:solidFill>
                  <a:srgbClr val="000000"/>
                </a:solidFill>
                <a:latin typeface="Arial" panose="020B0604020202020204" pitchFamily="34" charset="0"/>
              </a:rPr>
              <a:t>are relevant only to </a:t>
            </a:r>
            <a:r>
              <a:rPr lang="en-GB" altLang="en-US" sz="2000" b="1" dirty="0" smtClean="0">
                <a:solidFill>
                  <a:srgbClr val="000000"/>
                </a:solidFill>
                <a:latin typeface="Arial" panose="020B0604020202020204" pitchFamily="34" charset="0"/>
              </a:rPr>
              <a:t>soils</a:t>
            </a:r>
            <a:r>
              <a:rPr lang="en-GB" altLang="en-US" sz="2000" b="1" dirty="0">
                <a:solidFill>
                  <a:srgbClr val="000000"/>
                </a:solidFill>
                <a:latin typeface="Arial" panose="020B0604020202020204" pitchFamily="34" charset="0"/>
              </a:rPr>
              <a:t>.</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5540" y="1947109"/>
            <a:ext cx="4989138" cy="4792383"/>
          </a:xfrm>
          <a:prstGeom prst="rect">
            <a:avLst/>
          </a:prstGeom>
          <a:ln w="19050">
            <a:solidFill>
              <a:schemeClr val="bg1"/>
            </a:solidFill>
          </a:ln>
        </p:spPr>
      </p:pic>
      <p:cxnSp>
        <p:nvCxnSpPr>
          <p:cNvPr id="6" name="Straight Arrow Connector 5"/>
          <p:cNvCxnSpPr/>
          <p:nvPr/>
        </p:nvCxnSpPr>
        <p:spPr>
          <a:xfrm flipV="1">
            <a:off x="8713304" y="5860139"/>
            <a:ext cx="1643270" cy="337783"/>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8961782" y="6233507"/>
            <a:ext cx="1298713" cy="25643"/>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8713304" y="6354417"/>
            <a:ext cx="1643269" cy="163151"/>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47267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ChangeArrowheads="1"/>
          </p:cNvSpPr>
          <p:nvPr/>
        </p:nvSpPr>
        <p:spPr bwMode="auto">
          <a:xfrm>
            <a:off x="761427" y="601007"/>
            <a:ext cx="9534298"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a:r>
              <a:rPr lang="en-GB" altLang="en-US" sz="2400" b="1" dirty="0">
                <a:solidFill>
                  <a:schemeClr val="bg1"/>
                </a:solidFill>
                <a:latin typeface="Arial" panose="020B0604020202020204" pitchFamily="34" charset="0"/>
              </a:rPr>
              <a:t>The quality of recovered samples </a:t>
            </a:r>
            <a:r>
              <a:rPr lang="en-GB" altLang="en-US" dirty="0">
                <a:solidFill>
                  <a:srgbClr val="000000"/>
                </a:solidFill>
                <a:latin typeface="Arial" panose="020B0604020202020204" pitchFamily="34" charset="0"/>
              </a:rPr>
              <a:t>should be assessed and recorded at certain key times during the investigation and by </a:t>
            </a:r>
            <a:r>
              <a:rPr lang="en-GB" altLang="en-US" dirty="0" smtClean="0">
                <a:solidFill>
                  <a:srgbClr val="000000"/>
                </a:solidFill>
                <a:latin typeface="Arial" panose="020B0604020202020204" pitchFamily="34" charset="0"/>
              </a:rPr>
              <a:t>key </a:t>
            </a:r>
            <a:r>
              <a:rPr lang="en-GB" altLang="en-US" dirty="0">
                <a:solidFill>
                  <a:srgbClr val="000000"/>
                </a:solidFill>
                <a:latin typeface="Arial" panose="020B0604020202020204" pitchFamily="34" charset="0"/>
              </a:rPr>
              <a:t>personnel, as follows:</a:t>
            </a:r>
          </a:p>
          <a:p>
            <a:pPr algn="just"/>
            <a:endParaRPr lang="en-GB" altLang="en-US" dirty="0">
              <a:solidFill>
                <a:srgbClr val="000000"/>
              </a:solidFill>
              <a:latin typeface="Arial" panose="020B0604020202020204" pitchFamily="34" charset="0"/>
            </a:endParaRPr>
          </a:p>
          <a:p>
            <a:pPr algn="just"/>
            <a:r>
              <a:rPr lang="en-GB" altLang="en-US" sz="2400" dirty="0">
                <a:solidFill>
                  <a:srgbClr val="000000"/>
                </a:solidFill>
                <a:latin typeface="Arial" panose="020B0604020202020204" pitchFamily="34" charset="0"/>
              </a:rPr>
              <a:t>a) </a:t>
            </a:r>
            <a:r>
              <a:rPr lang="en-GB" altLang="en-US" b="1" dirty="0">
                <a:solidFill>
                  <a:schemeClr val="bg1"/>
                </a:solidFill>
                <a:latin typeface="Arial" panose="020B0604020202020204" pitchFamily="34" charset="0"/>
              </a:rPr>
              <a:t>O</a:t>
            </a:r>
            <a:r>
              <a:rPr lang="en-GB" altLang="en-US" b="1" dirty="0" smtClean="0">
                <a:solidFill>
                  <a:schemeClr val="bg1"/>
                </a:solidFill>
                <a:latin typeface="Arial" panose="020B0604020202020204" pitchFamily="34" charset="0"/>
              </a:rPr>
              <a:t>n </a:t>
            </a:r>
            <a:r>
              <a:rPr lang="en-GB" altLang="en-US" b="1" dirty="0">
                <a:solidFill>
                  <a:schemeClr val="bg1"/>
                </a:solidFill>
                <a:latin typeface="Arial" panose="020B0604020202020204" pitchFamily="34" charset="0"/>
              </a:rPr>
              <a:t>S</a:t>
            </a:r>
            <a:r>
              <a:rPr lang="en-GB" altLang="en-US" b="1" dirty="0" smtClean="0">
                <a:solidFill>
                  <a:schemeClr val="bg1"/>
                </a:solidFill>
                <a:latin typeface="Arial" panose="020B0604020202020204" pitchFamily="34" charset="0"/>
              </a:rPr>
              <a:t>ite </a:t>
            </a:r>
            <a:r>
              <a:rPr lang="en-GB" altLang="en-US" dirty="0">
                <a:solidFill>
                  <a:srgbClr val="000000"/>
                </a:solidFill>
                <a:latin typeface="Arial" panose="020B0604020202020204" pitchFamily="34" charset="0"/>
              </a:rPr>
              <a:t>immediately following the taking of samples by the qualified operator of the plant being used and/or the site supervisory staff by assessing the following: </a:t>
            </a:r>
          </a:p>
          <a:p>
            <a:pPr algn="just">
              <a:buFont typeface="Arial" panose="020B0604020202020204" pitchFamily="34" charset="0"/>
              <a:buChar char="•"/>
            </a:pPr>
            <a:endParaRPr lang="en-GB" altLang="en-US" dirty="0">
              <a:solidFill>
                <a:srgbClr val="000000"/>
              </a:solidFill>
              <a:latin typeface="Arial" panose="020B0604020202020204" pitchFamily="34" charset="0"/>
            </a:endParaRPr>
          </a:p>
          <a:p>
            <a:pPr lvl="1" algn="just">
              <a:buFont typeface="Arial" panose="020B0604020202020204" pitchFamily="34" charset="0"/>
              <a:buChar char="•"/>
            </a:pPr>
            <a:r>
              <a:rPr lang="en-GB" altLang="en-US" dirty="0">
                <a:solidFill>
                  <a:srgbClr val="000000"/>
                </a:solidFill>
                <a:latin typeface="Arial" panose="020B0604020202020204" pitchFamily="34" charset="0"/>
              </a:rPr>
              <a:t>1) </a:t>
            </a:r>
            <a:r>
              <a:rPr lang="en-GB" altLang="en-US" dirty="0" smtClean="0">
                <a:solidFill>
                  <a:srgbClr val="000000"/>
                </a:solidFill>
                <a:latin typeface="Arial" panose="020B0604020202020204" pitchFamily="34" charset="0"/>
              </a:rPr>
              <a:t>Soil </a:t>
            </a:r>
            <a:r>
              <a:rPr lang="en-GB" altLang="en-US" dirty="0">
                <a:solidFill>
                  <a:srgbClr val="000000"/>
                </a:solidFill>
                <a:latin typeface="Arial" panose="020B0604020202020204" pitchFamily="34" charset="0"/>
              </a:rPr>
              <a:t>particle size in relation to sampler in use;</a:t>
            </a:r>
          </a:p>
          <a:p>
            <a:pPr lvl="1" algn="just">
              <a:buFont typeface="Arial" panose="020B0604020202020204" pitchFamily="34" charset="0"/>
              <a:buChar char="•"/>
            </a:pPr>
            <a:r>
              <a:rPr lang="en-GB" altLang="en-US" dirty="0">
                <a:solidFill>
                  <a:srgbClr val="000000"/>
                </a:solidFill>
                <a:latin typeface="Arial" panose="020B0604020202020204" pitchFamily="34" charset="0"/>
              </a:rPr>
              <a:t>2) </a:t>
            </a:r>
            <a:r>
              <a:rPr lang="en-GB" altLang="en-US" dirty="0" smtClean="0">
                <a:solidFill>
                  <a:srgbClr val="000000"/>
                </a:solidFill>
                <a:latin typeface="Arial" panose="020B0604020202020204" pitchFamily="34" charset="0"/>
              </a:rPr>
              <a:t>Voiding </a:t>
            </a:r>
            <a:r>
              <a:rPr lang="en-GB" altLang="en-US" dirty="0">
                <a:solidFill>
                  <a:srgbClr val="000000"/>
                </a:solidFill>
                <a:latin typeface="Arial" panose="020B0604020202020204" pitchFamily="34" charset="0"/>
              </a:rPr>
              <a:t>in undisturbed samples;</a:t>
            </a:r>
          </a:p>
          <a:p>
            <a:pPr lvl="1" algn="just">
              <a:buFont typeface="Arial" panose="020B0604020202020204" pitchFamily="34" charset="0"/>
              <a:buChar char="•"/>
            </a:pPr>
            <a:r>
              <a:rPr lang="en-GB" altLang="en-US" dirty="0">
                <a:solidFill>
                  <a:srgbClr val="000000"/>
                </a:solidFill>
                <a:latin typeface="Arial" panose="020B0604020202020204" pitchFamily="34" charset="0"/>
              </a:rPr>
              <a:t>3) </a:t>
            </a:r>
            <a:r>
              <a:rPr lang="en-GB" altLang="en-US" dirty="0" smtClean="0">
                <a:solidFill>
                  <a:srgbClr val="000000"/>
                </a:solidFill>
                <a:latin typeface="Arial" panose="020B0604020202020204" pitchFamily="34" charset="0"/>
              </a:rPr>
              <a:t>Partial </a:t>
            </a:r>
            <a:r>
              <a:rPr lang="en-GB" altLang="en-US" dirty="0">
                <a:solidFill>
                  <a:srgbClr val="000000"/>
                </a:solidFill>
                <a:latin typeface="Arial" panose="020B0604020202020204" pitchFamily="34" charset="0"/>
              </a:rPr>
              <a:t>core recovery;</a:t>
            </a:r>
          </a:p>
          <a:p>
            <a:pPr lvl="1" algn="just">
              <a:buFont typeface="Arial" panose="020B0604020202020204" pitchFamily="34" charset="0"/>
              <a:buChar char="•"/>
            </a:pPr>
            <a:r>
              <a:rPr lang="en-GB" altLang="en-US" dirty="0">
                <a:solidFill>
                  <a:srgbClr val="000000"/>
                </a:solidFill>
                <a:latin typeface="Arial" panose="020B0604020202020204" pitchFamily="34" charset="0"/>
              </a:rPr>
              <a:t>4) </a:t>
            </a:r>
            <a:r>
              <a:rPr lang="en-GB" altLang="en-US" dirty="0" smtClean="0">
                <a:solidFill>
                  <a:srgbClr val="000000"/>
                </a:solidFill>
                <a:latin typeface="Arial" panose="020B0604020202020204" pitchFamily="34" charset="0"/>
              </a:rPr>
              <a:t>Mixing </a:t>
            </a:r>
            <a:r>
              <a:rPr lang="en-GB" altLang="en-US" dirty="0">
                <a:solidFill>
                  <a:srgbClr val="000000"/>
                </a:solidFill>
                <a:latin typeface="Arial" panose="020B0604020202020204" pitchFamily="34" charset="0"/>
              </a:rPr>
              <a:t>of strata types;</a:t>
            </a:r>
          </a:p>
          <a:p>
            <a:pPr lvl="1" algn="just">
              <a:buFont typeface="Arial" panose="020B0604020202020204" pitchFamily="34" charset="0"/>
              <a:buChar char="•"/>
            </a:pPr>
            <a:r>
              <a:rPr lang="en-GB" altLang="en-US" dirty="0">
                <a:solidFill>
                  <a:srgbClr val="000000"/>
                </a:solidFill>
                <a:latin typeface="Arial" panose="020B0604020202020204" pitchFamily="34" charset="0"/>
              </a:rPr>
              <a:t>5) </a:t>
            </a:r>
            <a:r>
              <a:rPr lang="en-GB" altLang="en-US" dirty="0" smtClean="0">
                <a:solidFill>
                  <a:srgbClr val="000000"/>
                </a:solidFill>
                <a:latin typeface="Arial" panose="020B0604020202020204" pitchFamily="34" charset="0"/>
              </a:rPr>
              <a:t>Breaking </a:t>
            </a:r>
            <a:r>
              <a:rPr lang="en-GB" altLang="en-US" dirty="0">
                <a:solidFill>
                  <a:srgbClr val="000000"/>
                </a:solidFill>
                <a:latin typeface="Arial" panose="020B0604020202020204" pitchFamily="34" charset="0"/>
              </a:rPr>
              <a:t>up of cobbles or boulders into smaller particles using sampling tools/chiselling;</a:t>
            </a:r>
          </a:p>
          <a:p>
            <a:pPr lvl="1" algn="just">
              <a:buFont typeface="Arial" panose="020B0604020202020204" pitchFamily="34" charset="0"/>
              <a:buChar char="•"/>
            </a:pPr>
            <a:r>
              <a:rPr lang="en-GB" altLang="en-US" dirty="0">
                <a:solidFill>
                  <a:srgbClr val="000000"/>
                </a:solidFill>
                <a:latin typeface="Arial" panose="020B0604020202020204" pitchFamily="34" charset="0"/>
              </a:rPr>
              <a:t>6</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C</a:t>
            </a:r>
            <a:r>
              <a:rPr lang="en-GB" altLang="en-US" dirty="0" smtClean="0">
                <a:solidFill>
                  <a:srgbClr val="000000"/>
                </a:solidFill>
                <a:latin typeface="Arial" panose="020B0604020202020204" pitchFamily="34" charset="0"/>
              </a:rPr>
              <a:t>ondition </a:t>
            </a:r>
            <a:r>
              <a:rPr lang="en-GB" altLang="en-US" dirty="0">
                <a:solidFill>
                  <a:srgbClr val="000000"/>
                </a:solidFill>
                <a:latin typeface="Arial" panose="020B0604020202020204" pitchFamily="34" charset="0"/>
              </a:rPr>
              <a:t>of sample tube;</a:t>
            </a:r>
          </a:p>
          <a:p>
            <a:pPr lvl="1" algn="just">
              <a:buFont typeface="Arial" panose="020B0604020202020204" pitchFamily="34" charset="0"/>
              <a:buChar char="•"/>
            </a:pPr>
            <a:r>
              <a:rPr lang="en-GB" altLang="en-US" dirty="0">
                <a:solidFill>
                  <a:srgbClr val="000000"/>
                </a:solidFill>
                <a:latin typeface="Arial" panose="020B0604020202020204" pitchFamily="34" charset="0"/>
              </a:rPr>
              <a:t>7</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O</a:t>
            </a:r>
            <a:r>
              <a:rPr lang="en-GB" altLang="en-US" dirty="0" smtClean="0">
                <a:solidFill>
                  <a:srgbClr val="000000"/>
                </a:solidFill>
                <a:latin typeface="Arial" panose="020B0604020202020204" pitchFamily="34" charset="0"/>
              </a:rPr>
              <a:t>ver </a:t>
            </a:r>
            <a:r>
              <a:rPr lang="en-GB" altLang="en-US" dirty="0">
                <a:solidFill>
                  <a:srgbClr val="000000"/>
                </a:solidFill>
                <a:latin typeface="Arial" panose="020B0604020202020204" pitchFamily="34" charset="0"/>
              </a:rPr>
              <a:t>drilling of previously cored ground to recover sample or core; and</a:t>
            </a:r>
          </a:p>
          <a:p>
            <a:pPr lvl="1" algn="just">
              <a:buFont typeface="Arial" panose="020B0604020202020204" pitchFamily="34" charset="0"/>
              <a:buChar char="•"/>
            </a:pPr>
            <a:r>
              <a:rPr lang="en-GB" altLang="en-US" dirty="0">
                <a:solidFill>
                  <a:srgbClr val="000000"/>
                </a:solidFill>
                <a:latin typeface="Arial" panose="020B0604020202020204" pitchFamily="34" charset="0"/>
              </a:rPr>
              <a:t>8</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R</a:t>
            </a:r>
            <a:r>
              <a:rPr lang="en-GB" altLang="en-US" dirty="0" smtClean="0">
                <a:solidFill>
                  <a:srgbClr val="000000"/>
                </a:solidFill>
                <a:latin typeface="Arial" panose="020B0604020202020204" pitchFamily="34" charset="0"/>
              </a:rPr>
              <a:t>ecovery </a:t>
            </a:r>
            <a:r>
              <a:rPr lang="en-GB" altLang="en-US" dirty="0">
                <a:solidFill>
                  <a:srgbClr val="000000"/>
                </a:solidFill>
                <a:latin typeface="Arial" panose="020B0604020202020204" pitchFamily="34" charset="0"/>
              </a:rPr>
              <a:t>of collapsed or squeezing ground.</a:t>
            </a:r>
          </a:p>
        </p:txBody>
      </p:sp>
      <p:sp>
        <p:nvSpPr>
          <p:cNvPr id="3" name="Rectangle 1"/>
          <p:cNvSpPr>
            <a:spLocks noChangeArrowheads="1"/>
          </p:cNvSpPr>
          <p:nvPr/>
        </p:nvSpPr>
        <p:spPr bwMode="auto">
          <a:xfrm>
            <a:off x="627586" y="5235179"/>
            <a:ext cx="10856685"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000" dirty="0">
                <a:solidFill>
                  <a:srgbClr val="000000"/>
                </a:solidFill>
                <a:latin typeface="Arial" panose="020B0604020202020204" pitchFamily="34" charset="0"/>
              </a:rPr>
              <a:t>The presence or absence of water in an exploratory hole during sampling or testing can have significant influence on geotechnical properties observed including water content and shear strength</a:t>
            </a:r>
            <a:r>
              <a:rPr lang="en-GB" altLang="en-US" sz="2000" dirty="0" smtClean="0">
                <a:solidFill>
                  <a:srgbClr val="000000"/>
                </a:solidFill>
                <a:latin typeface="Arial" panose="020B0604020202020204" pitchFamily="34" charset="0"/>
              </a:rPr>
              <a:t>.</a:t>
            </a:r>
          </a:p>
          <a:p>
            <a:endParaRPr lang="en-GB" altLang="en-US" sz="2000" dirty="0"/>
          </a:p>
        </p:txBody>
      </p:sp>
    </p:spTree>
    <p:extLst>
      <p:ext uri="{BB962C8B-B14F-4D97-AF65-F5344CB8AC3E}">
        <p14:creationId xmlns:p14="http://schemas.microsoft.com/office/powerpoint/2010/main" val="13982833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362">
                                            <p:txEl>
                                              <p:pRg st="4" end="4"/>
                                            </p:txEl>
                                          </p:spTgt>
                                        </p:tgtEl>
                                        <p:attrNameLst>
                                          <p:attrName>style.visibility</p:attrName>
                                        </p:attrNameLst>
                                      </p:cBhvr>
                                      <p:to>
                                        <p:strVal val="visible"/>
                                      </p:to>
                                    </p:set>
                                    <p:anim calcmode="lin" valueType="num">
                                      <p:cBhvr additive="base">
                                        <p:cTn id="7"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362">
                                            <p:txEl>
                                              <p:pRg st="5" end="5"/>
                                            </p:txEl>
                                          </p:spTgt>
                                        </p:tgtEl>
                                        <p:attrNameLst>
                                          <p:attrName>style.visibility</p:attrName>
                                        </p:attrNameLst>
                                      </p:cBhvr>
                                      <p:to>
                                        <p:strVal val="visible"/>
                                      </p:to>
                                    </p:set>
                                    <p:anim calcmode="lin" valueType="num">
                                      <p:cBhvr additive="base">
                                        <p:cTn id="13" dur="500" fill="hold"/>
                                        <p:tgtEl>
                                          <p:spTgt spid="1536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5362">
                                            <p:txEl>
                                              <p:pRg st="6" end="6"/>
                                            </p:txEl>
                                          </p:spTgt>
                                        </p:tgtEl>
                                        <p:attrNameLst>
                                          <p:attrName>style.visibility</p:attrName>
                                        </p:attrNameLst>
                                      </p:cBhvr>
                                      <p:to>
                                        <p:strVal val="visible"/>
                                      </p:to>
                                    </p:set>
                                    <p:anim calcmode="lin" valueType="num">
                                      <p:cBhvr additive="base">
                                        <p:cTn id="19" dur="500" fill="hold"/>
                                        <p:tgtEl>
                                          <p:spTgt spid="1536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362">
                                            <p:txEl>
                                              <p:pRg st="7" end="7"/>
                                            </p:txEl>
                                          </p:spTgt>
                                        </p:tgtEl>
                                        <p:attrNameLst>
                                          <p:attrName>style.visibility</p:attrName>
                                        </p:attrNameLst>
                                      </p:cBhvr>
                                      <p:to>
                                        <p:strVal val="visible"/>
                                      </p:to>
                                    </p:set>
                                    <p:anim calcmode="lin" valueType="num">
                                      <p:cBhvr additive="base">
                                        <p:cTn id="25" dur="500" fill="hold"/>
                                        <p:tgtEl>
                                          <p:spTgt spid="1536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362">
                                            <p:txEl>
                                              <p:pRg st="8" end="8"/>
                                            </p:txEl>
                                          </p:spTgt>
                                        </p:tgtEl>
                                        <p:attrNameLst>
                                          <p:attrName>style.visibility</p:attrName>
                                        </p:attrNameLst>
                                      </p:cBhvr>
                                      <p:to>
                                        <p:strVal val="visible"/>
                                      </p:to>
                                    </p:set>
                                    <p:anim calcmode="lin" valueType="num">
                                      <p:cBhvr additive="base">
                                        <p:cTn id="31" dur="500" fill="hold"/>
                                        <p:tgtEl>
                                          <p:spTgt spid="1536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5362">
                                            <p:txEl>
                                              <p:pRg st="9" end="9"/>
                                            </p:txEl>
                                          </p:spTgt>
                                        </p:tgtEl>
                                        <p:attrNameLst>
                                          <p:attrName>style.visibility</p:attrName>
                                        </p:attrNameLst>
                                      </p:cBhvr>
                                      <p:to>
                                        <p:strVal val="visible"/>
                                      </p:to>
                                    </p:set>
                                    <p:anim calcmode="lin" valueType="num">
                                      <p:cBhvr additive="base">
                                        <p:cTn id="37" dur="500" fill="hold"/>
                                        <p:tgtEl>
                                          <p:spTgt spid="1536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36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5362">
                                            <p:txEl>
                                              <p:pRg st="10" end="10"/>
                                            </p:txEl>
                                          </p:spTgt>
                                        </p:tgtEl>
                                        <p:attrNameLst>
                                          <p:attrName>style.visibility</p:attrName>
                                        </p:attrNameLst>
                                      </p:cBhvr>
                                      <p:to>
                                        <p:strVal val="visible"/>
                                      </p:to>
                                    </p:set>
                                    <p:anim calcmode="lin" valueType="num">
                                      <p:cBhvr additive="base">
                                        <p:cTn id="43" dur="500" fill="hold"/>
                                        <p:tgtEl>
                                          <p:spTgt spid="1536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536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5362">
                                            <p:txEl>
                                              <p:pRg st="11" end="11"/>
                                            </p:txEl>
                                          </p:spTgt>
                                        </p:tgtEl>
                                        <p:attrNameLst>
                                          <p:attrName>style.visibility</p:attrName>
                                        </p:attrNameLst>
                                      </p:cBhvr>
                                      <p:to>
                                        <p:strVal val="visible"/>
                                      </p:to>
                                    </p:set>
                                    <p:anim calcmode="lin" valueType="num">
                                      <p:cBhvr additive="base">
                                        <p:cTn id="49" dur="500" fill="hold"/>
                                        <p:tgtEl>
                                          <p:spTgt spid="1536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536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687519" y="615902"/>
            <a:ext cx="10003398"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a:r>
              <a:rPr lang="en-GB" altLang="en-US" sz="2400" dirty="0">
                <a:solidFill>
                  <a:srgbClr val="000000"/>
                </a:solidFill>
                <a:latin typeface="Arial" panose="020B0604020202020204" pitchFamily="34" charset="0"/>
              </a:rPr>
              <a:t>b) </a:t>
            </a:r>
            <a:r>
              <a:rPr lang="en-GB" altLang="en-US" sz="2000" b="1" dirty="0">
                <a:solidFill>
                  <a:schemeClr val="bg1"/>
                </a:solidFill>
                <a:latin typeface="Arial" panose="020B0604020202020204" pitchFamily="34" charset="0"/>
              </a:rPr>
              <a:t>A</a:t>
            </a:r>
            <a:r>
              <a:rPr lang="en-GB" altLang="en-US" sz="2000" b="1" dirty="0" smtClean="0">
                <a:solidFill>
                  <a:schemeClr val="bg1"/>
                </a:solidFill>
                <a:latin typeface="Arial" panose="020B0604020202020204" pitchFamily="34" charset="0"/>
              </a:rPr>
              <a:t>t </a:t>
            </a:r>
            <a:r>
              <a:rPr lang="en-GB" altLang="en-US" sz="2000" b="1" dirty="0">
                <a:solidFill>
                  <a:schemeClr val="bg1"/>
                </a:solidFill>
                <a:latin typeface="Arial" panose="020B0604020202020204" pitchFamily="34" charset="0"/>
              </a:rPr>
              <a:t>the time of scheduling samples for </a:t>
            </a:r>
            <a:r>
              <a:rPr lang="en-GB" altLang="en-US" sz="2000" b="1" dirty="0" smtClean="0">
                <a:solidFill>
                  <a:schemeClr val="bg1"/>
                </a:solidFill>
                <a:latin typeface="Arial" panose="020B0604020202020204" pitchFamily="34" charset="0"/>
              </a:rPr>
              <a:t>field test </a:t>
            </a:r>
            <a:r>
              <a:rPr lang="en-GB" altLang="en-US" dirty="0">
                <a:solidFill>
                  <a:srgbClr val="000000"/>
                </a:solidFill>
                <a:latin typeface="Arial" panose="020B0604020202020204" pitchFamily="34" charset="0"/>
              </a:rPr>
              <a:t>by the person responsible for scheduling by assessing: </a:t>
            </a:r>
          </a:p>
          <a:p>
            <a:pPr algn="just">
              <a:buFont typeface="Arial" panose="020B0604020202020204" pitchFamily="34" charset="0"/>
              <a:buChar char="•"/>
            </a:pPr>
            <a:endParaRPr lang="en-GB" altLang="en-US" dirty="0">
              <a:solidFill>
                <a:srgbClr val="000000"/>
              </a:solidFill>
              <a:latin typeface="Arial" panose="020B0604020202020204" pitchFamily="34" charset="0"/>
            </a:endParaRPr>
          </a:p>
          <a:p>
            <a:pPr algn="just">
              <a:buFont typeface="Arial" panose="020B0604020202020204" pitchFamily="34" charset="0"/>
              <a:buChar char="•"/>
            </a:pPr>
            <a:r>
              <a:rPr lang="en-GB" altLang="en-US" dirty="0">
                <a:solidFill>
                  <a:srgbClr val="000000"/>
                </a:solidFill>
                <a:latin typeface="Arial" panose="020B0604020202020204" pitchFamily="34" charset="0"/>
              </a:rPr>
              <a:t>1) </a:t>
            </a:r>
            <a:r>
              <a:rPr lang="en-GB" altLang="en-US" dirty="0" smtClean="0">
                <a:solidFill>
                  <a:srgbClr val="000000"/>
                </a:solidFill>
                <a:latin typeface="Arial" panose="020B0604020202020204" pitchFamily="34" charset="0"/>
              </a:rPr>
              <a:t>Use </a:t>
            </a:r>
            <a:r>
              <a:rPr lang="en-GB" altLang="en-US" dirty="0">
                <a:solidFill>
                  <a:srgbClr val="000000"/>
                </a:solidFill>
                <a:latin typeface="Arial" panose="020B0604020202020204" pitchFamily="34" charset="0"/>
              </a:rPr>
              <a:t>of inappropriate sampler for material type;</a:t>
            </a:r>
          </a:p>
          <a:p>
            <a:pPr algn="just">
              <a:buFont typeface="Arial" panose="020B0604020202020204" pitchFamily="34" charset="0"/>
              <a:buChar char="•"/>
            </a:pPr>
            <a:r>
              <a:rPr lang="en-GB" altLang="en-US" dirty="0">
                <a:solidFill>
                  <a:srgbClr val="000000"/>
                </a:solidFill>
                <a:latin typeface="Arial" panose="020B0604020202020204" pitchFamily="34" charset="0"/>
              </a:rPr>
              <a:t>2) </a:t>
            </a:r>
            <a:r>
              <a:rPr lang="en-GB" altLang="en-US" dirty="0" smtClean="0">
                <a:solidFill>
                  <a:srgbClr val="000000"/>
                </a:solidFill>
                <a:latin typeface="Arial" panose="020B0604020202020204" pitchFamily="34" charset="0"/>
              </a:rPr>
              <a:t>Excessive </a:t>
            </a:r>
            <a:r>
              <a:rPr lang="en-GB" altLang="en-US" dirty="0">
                <a:solidFill>
                  <a:srgbClr val="000000"/>
                </a:solidFill>
                <a:latin typeface="Arial" panose="020B0604020202020204" pitchFamily="34" charset="0"/>
              </a:rPr>
              <a:t>blows to drive samplers;</a:t>
            </a:r>
          </a:p>
          <a:p>
            <a:pPr algn="just">
              <a:buFont typeface="Arial" panose="020B0604020202020204" pitchFamily="34" charset="0"/>
              <a:buChar char="•"/>
            </a:pPr>
            <a:r>
              <a:rPr lang="en-GB" altLang="en-US" dirty="0">
                <a:solidFill>
                  <a:srgbClr val="000000"/>
                </a:solidFill>
                <a:latin typeface="Arial" panose="020B0604020202020204" pitchFamily="34" charset="0"/>
              </a:rPr>
              <a:t>3) </a:t>
            </a:r>
            <a:r>
              <a:rPr lang="en-GB" altLang="en-US" dirty="0" smtClean="0">
                <a:solidFill>
                  <a:srgbClr val="000000"/>
                </a:solidFill>
                <a:latin typeface="Arial" panose="020B0604020202020204" pitchFamily="34" charset="0"/>
              </a:rPr>
              <a:t>Partial </a:t>
            </a:r>
            <a:r>
              <a:rPr lang="en-GB" altLang="en-US" dirty="0">
                <a:solidFill>
                  <a:srgbClr val="000000"/>
                </a:solidFill>
                <a:latin typeface="Arial" panose="020B0604020202020204" pitchFamily="34" charset="0"/>
              </a:rPr>
              <a:t>recovery in samplers; and</a:t>
            </a:r>
          </a:p>
          <a:p>
            <a:pPr algn="just">
              <a:buFont typeface="Arial" panose="020B0604020202020204" pitchFamily="34" charset="0"/>
              <a:buChar char="•"/>
            </a:pPr>
            <a:r>
              <a:rPr lang="en-GB" altLang="en-US" dirty="0">
                <a:solidFill>
                  <a:srgbClr val="000000"/>
                </a:solidFill>
                <a:latin typeface="Arial" panose="020B0604020202020204" pitchFamily="34" charset="0"/>
              </a:rPr>
              <a:t>4) </a:t>
            </a:r>
            <a:r>
              <a:rPr lang="en-GB" altLang="en-US" dirty="0" smtClean="0">
                <a:solidFill>
                  <a:srgbClr val="000000"/>
                </a:solidFill>
                <a:latin typeface="Arial" panose="020B0604020202020204" pitchFamily="34" charset="0"/>
              </a:rPr>
              <a:t>Appropriateness </a:t>
            </a:r>
            <a:r>
              <a:rPr lang="en-GB" altLang="en-US" dirty="0">
                <a:solidFill>
                  <a:srgbClr val="000000"/>
                </a:solidFill>
                <a:latin typeface="Arial" panose="020B0604020202020204" pitchFamily="34" charset="0"/>
              </a:rPr>
              <a:t>of test for soil sample.</a:t>
            </a:r>
          </a:p>
        </p:txBody>
      </p:sp>
      <p:pic>
        <p:nvPicPr>
          <p:cNvPr id="3" name="Picture 6" descr="A &amp; B) Soil sampling by Shelby Tube sampler, C &amp; D) In-situ density...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4174" y="2080018"/>
            <a:ext cx="5429179" cy="3883460"/>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0159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2" end="2"/>
                                            </p:txEl>
                                          </p:spTgt>
                                        </p:tgtEl>
                                        <p:attrNameLst>
                                          <p:attrName>style.visibility</p:attrName>
                                        </p:attrNameLst>
                                      </p:cBhvr>
                                      <p:to>
                                        <p:strVal val="visible"/>
                                      </p:to>
                                    </p:set>
                                    <p:anim calcmode="lin" valueType="num">
                                      <p:cBhvr additive="base">
                                        <p:cTn id="7"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3" end="3"/>
                                            </p:txEl>
                                          </p:spTgt>
                                        </p:tgtEl>
                                        <p:attrNameLst>
                                          <p:attrName>style.visibility</p:attrName>
                                        </p:attrNameLst>
                                      </p:cBhvr>
                                      <p:to>
                                        <p:strVal val="visible"/>
                                      </p:to>
                                    </p:set>
                                    <p:anim calcmode="lin" valueType="num">
                                      <p:cBhvr additive="base">
                                        <p:cTn id="13"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4" end="4"/>
                                            </p:txEl>
                                          </p:spTgt>
                                        </p:tgtEl>
                                        <p:attrNameLst>
                                          <p:attrName>style.visibility</p:attrName>
                                        </p:attrNameLst>
                                      </p:cBhvr>
                                      <p:to>
                                        <p:strVal val="visible"/>
                                      </p:to>
                                    </p:set>
                                    <p:anim calcmode="lin" valueType="num">
                                      <p:cBhvr additive="base">
                                        <p:cTn id="19"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386">
                                            <p:txEl>
                                              <p:pRg st="5" end="5"/>
                                            </p:txEl>
                                          </p:spTgt>
                                        </p:tgtEl>
                                        <p:attrNameLst>
                                          <p:attrName>style.visibility</p:attrName>
                                        </p:attrNameLst>
                                      </p:cBhvr>
                                      <p:to>
                                        <p:strVal val="visible"/>
                                      </p:to>
                                    </p:set>
                                    <p:anim calcmode="lin" valueType="num">
                                      <p:cBhvr additive="base">
                                        <p:cTn id="25"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956797" y="740229"/>
            <a:ext cx="9435432" cy="295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a:r>
              <a:rPr lang="en-GB" altLang="en-US" sz="2400" b="1" dirty="0">
                <a:solidFill>
                  <a:srgbClr val="000000"/>
                </a:solidFill>
                <a:latin typeface="Arial" panose="020B0604020202020204" pitchFamily="34" charset="0"/>
              </a:rPr>
              <a:t>c) </a:t>
            </a:r>
            <a:r>
              <a:rPr lang="en-GB" altLang="en-US" sz="2000" b="1" dirty="0">
                <a:solidFill>
                  <a:schemeClr val="bg1"/>
                </a:solidFill>
                <a:latin typeface="Arial" panose="020B0604020202020204" pitchFamily="34" charset="0"/>
              </a:rPr>
              <a:t>D</a:t>
            </a:r>
            <a:r>
              <a:rPr lang="en-GB" altLang="en-US" sz="2000" b="1" dirty="0" smtClean="0">
                <a:solidFill>
                  <a:schemeClr val="bg1"/>
                </a:solidFill>
                <a:latin typeface="Arial" panose="020B0604020202020204" pitchFamily="34" charset="0"/>
              </a:rPr>
              <a:t>uring </a:t>
            </a:r>
            <a:r>
              <a:rPr lang="en-GB" altLang="en-US" sz="2000" b="1" dirty="0">
                <a:solidFill>
                  <a:schemeClr val="bg1"/>
                </a:solidFill>
                <a:latin typeface="Arial" panose="020B0604020202020204" pitchFamily="34" charset="0"/>
              </a:rPr>
              <a:t>extrusion or preparation of the sample in laboratory </a:t>
            </a:r>
            <a:r>
              <a:rPr lang="en-GB" altLang="en-US" dirty="0">
                <a:solidFill>
                  <a:srgbClr val="000000"/>
                </a:solidFill>
                <a:latin typeface="Arial" panose="020B0604020202020204" pitchFamily="34" charset="0"/>
              </a:rPr>
              <a:t>by </a:t>
            </a:r>
            <a:r>
              <a:rPr lang="en-GB" altLang="en-US" dirty="0" smtClean="0">
                <a:solidFill>
                  <a:srgbClr val="000000"/>
                </a:solidFill>
                <a:latin typeface="Arial" panose="020B0604020202020204" pitchFamily="34" charset="0"/>
              </a:rPr>
              <a:t>laboratory</a:t>
            </a:r>
          </a:p>
          <a:p>
            <a:pPr algn="just"/>
            <a:r>
              <a:rPr lang="en-GB" altLang="en-US" dirty="0">
                <a:solidFill>
                  <a:srgbClr val="000000"/>
                </a:solidFill>
                <a:latin typeface="Arial" panose="020B0604020202020204" pitchFamily="34" charset="0"/>
              </a:rPr>
              <a:t> </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technicians by assessing material disturbance as exhibited by:</a:t>
            </a:r>
          </a:p>
          <a:p>
            <a:pPr algn="just">
              <a:buFont typeface="Arial" panose="020B0604020202020204" pitchFamily="34" charset="0"/>
              <a:buChar char="•"/>
            </a:pPr>
            <a:endParaRPr lang="en-GB" altLang="en-US" dirty="0">
              <a:solidFill>
                <a:srgbClr val="000000"/>
              </a:solidFill>
              <a:latin typeface="Arial" panose="020B0604020202020204" pitchFamily="34" charset="0"/>
            </a:endParaRPr>
          </a:p>
          <a:p>
            <a:pPr algn="just">
              <a:buFont typeface="Arial" panose="020B0604020202020204" pitchFamily="34" charset="0"/>
              <a:buChar char="•"/>
            </a:pPr>
            <a:r>
              <a:rPr lang="en-GB" altLang="en-US" dirty="0">
                <a:solidFill>
                  <a:srgbClr val="000000"/>
                </a:solidFill>
                <a:latin typeface="Arial" panose="020B0604020202020204" pitchFamily="34" charset="0"/>
              </a:rPr>
              <a:t>1</a:t>
            </a:r>
            <a:r>
              <a:rPr lang="en-GB" altLang="en-US" dirty="0" smtClean="0">
                <a:solidFill>
                  <a:srgbClr val="000000"/>
                </a:solidFill>
                <a:latin typeface="Arial" panose="020B0604020202020204" pitchFamily="34" charset="0"/>
              </a:rPr>
              <a:t>) Disturbance by stronger or weaker inclusions;</a:t>
            </a:r>
          </a:p>
          <a:p>
            <a:pPr algn="just">
              <a:buFont typeface="Arial" panose="020B0604020202020204" pitchFamily="34" charset="0"/>
              <a:buChar char="•"/>
            </a:pPr>
            <a:r>
              <a:rPr lang="en-GB" altLang="en-US" dirty="0">
                <a:solidFill>
                  <a:srgbClr val="000000"/>
                </a:solidFill>
                <a:latin typeface="Arial" panose="020B0604020202020204" pitchFamily="34" charset="0"/>
              </a:rPr>
              <a:t>2</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S</a:t>
            </a:r>
            <a:r>
              <a:rPr lang="en-GB" altLang="en-US" dirty="0" smtClean="0">
                <a:solidFill>
                  <a:srgbClr val="000000"/>
                </a:solidFill>
                <a:latin typeface="Arial" panose="020B0604020202020204" pitchFamily="34" charset="0"/>
              </a:rPr>
              <a:t>oftening </a:t>
            </a:r>
            <a:r>
              <a:rPr lang="en-GB" altLang="en-US" dirty="0">
                <a:solidFill>
                  <a:srgbClr val="000000"/>
                </a:solidFill>
                <a:latin typeface="Arial" panose="020B0604020202020204" pitchFamily="34" charset="0"/>
              </a:rPr>
              <a:t>of sample;</a:t>
            </a:r>
          </a:p>
          <a:p>
            <a:pPr algn="just">
              <a:buFont typeface="Arial" panose="020B0604020202020204" pitchFamily="34" charset="0"/>
              <a:buChar char="•"/>
            </a:pPr>
            <a:r>
              <a:rPr lang="en-GB" altLang="en-US" dirty="0">
                <a:solidFill>
                  <a:srgbClr val="000000"/>
                </a:solidFill>
                <a:latin typeface="Arial" panose="020B0604020202020204" pitchFamily="34" charset="0"/>
              </a:rPr>
              <a:t>3</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O</a:t>
            </a:r>
            <a:r>
              <a:rPr lang="en-GB" altLang="en-US" dirty="0" smtClean="0">
                <a:solidFill>
                  <a:srgbClr val="000000"/>
                </a:solidFill>
                <a:latin typeface="Arial" panose="020B0604020202020204" pitchFamily="34" charset="0"/>
              </a:rPr>
              <a:t>pen </a:t>
            </a:r>
            <a:r>
              <a:rPr lang="en-GB" altLang="en-US" dirty="0">
                <a:solidFill>
                  <a:srgbClr val="000000"/>
                </a:solidFill>
                <a:latin typeface="Arial" panose="020B0604020202020204" pitchFamily="34" charset="0"/>
              </a:rPr>
              <a:t>fissures;</a:t>
            </a:r>
          </a:p>
          <a:p>
            <a:pPr algn="just">
              <a:buFont typeface="Arial" panose="020B0604020202020204" pitchFamily="34" charset="0"/>
              <a:buChar char="•"/>
            </a:pPr>
            <a:r>
              <a:rPr lang="en-GB" altLang="en-US" dirty="0">
                <a:solidFill>
                  <a:srgbClr val="000000"/>
                </a:solidFill>
                <a:latin typeface="Arial" panose="020B0604020202020204" pitchFamily="34" charset="0"/>
              </a:rPr>
              <a:t>4</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W</a:t>
            </a:r>
            <a:r>
              <a:rPr lang="en-GB" altLang="en-US" dirty="0" smtClean="0">
                <a:solidFill>
                  <a:srgbClr val="000000"/>
                </a:solidFill>
                <a:latin typeface="Arial" panose="020B0604020202020204" pitchFamily="34" charset="0"/>
              </a:rPr>
              <a:t>ax </a:t>
            </a:r>
            <a:r>
              <a:rPr lang="en-GB" altLang="en-US" dirty="0">
                <a:solidFill>
                  <a:srgbClr val="000000"/>
                </a:solidFill>
                <a:latin typeface="Arial" panose="020B0604020202020204" pitchFamily="34" charset="0"/>
              </a:rPr>
              <a:t>ingress into soil fabric;</a:t>
            </a:r>
          </a:p>
          <a:p>
            <a:pPr algn="just">
              <a:buFont typeface="Arial" panose="020B0604020202020204" pitchFamily="34" charset="0"/>
              <a:buChar char="•"/>
            </a:pPr>
            <a:r>
              <a:rPr lang="en-GB" altLang="en-US" dirty="0">
                <a:solidFill>
                  <a:srgbClr val="000000"/>
                </a:solidFill>
                <a:latin typeface="Arial" panose="020B0604020202020204" pitchFamily="34" charset="0"/>
              </a:rPr>
              <a:t>5</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I</a:t>
            </a:r>
            <a:r>
              <a:rPr lang="en-GB" altLang="en-US" dirty="0" smtClean="0">
                <a:solidFill>
                  <a:srgbClr val="000000"/>
                </a:solidFill>
                <a:latin typeface="Arial" panose="020B0604020202020204" pitchFamily="34" charset="0"/>
              </a:rPr>
              <a:t>ncomplete </a:t>
            </a:r>
            <a:r>
              <a:rPr lang="en-GB" altLang="en-US" dirty="0">
                <a:solidFill>
                  <a:srgbClr val="000000"/>
                </a:solidFill>
                <a:latin typeface="Arial" panose="020B0604020202020204" pitchFamily="34" charset="0"/>
              </a:rPr>
              <a:t>waxing or sample preservation;</a:t>
            </a:r>
          </a:p>
          <a:p>
            <a:pPr algn="just">
              <a:buFont typeface="Arial" panose="020B0604020202020204" pitchFamily="34" charset="0"/>
              <a:buChar char="•"/>
            </a:pPr>
            <a:r>
              <a:rPr lang="en-GB" altLang="en-US" dirty="0">
                <a:solidFill>
                  <a:srgbClr val="000000"/>
                </a:solidFill>
                <a:latin typeface="Arial" panose="020B0604020202020204" pitchFamily="34" charset="0"/>
              </a:rPr>
              <a:t>6</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O</a:t>
            </a:r>
            <a:r>
              <a:rPr lang="en-GB" altLang="en-US" dirty="0" smtClean="0">
                <a:solidFill>
                  <a:srgbClr val="000000"/>
                </a:solidFill>
                <a:latin typeface="Arial" panose="020B0604020202020204" pitchFamily="34" charset="0"/>
              </a:rPr>
              <a:t>bvious </a:t>
            </a:r>
            <a:r>
              <a:rPr lang="en-GB" altLang="en-US" dirty="0">
                <a:solidFill>
                  <a:srgbClr val="000000"/>
                </a:solidFill>
                <a:latin typeface="Arial" panose="020B0604020202020204" pitchFamily="34" charset="0"/>
              </a:rPr>
              <a:t>drying of sample; and</a:t>
            </a:r>
          </a:p>
          <a:p>
            <a:pPr algn="just">
              <a:buFont typeface="Arial" panose="020B0604020202020204" pitchFamily="34" charset="0"/>
              <a:buChar char="•"/>
            </a:pPr>
            <a:r>
              <a:rPr lang="en-GB" altLang="en-US" dirty="0">
                <a:solidFill>
                  <a:srgbClr val="000000"/>
                </a:solidFill>
                <a:latin typeface="Arial" panose="020B0604020202020204" pitchFamily="34" charset="0"/>
              </a:rPr>
              <a:t>7</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P</a:t>
            </a:r>
            <a:r>
              <a:rPr lang="en-GB" altLang="en-US" dirty="0" smtClean="0">
                <a:solidFill>
                  <a:srgbClr val="000000"/>
                </a:solidFill>
                <a:latin typeface="Arial" panose="020B0604020202020204" pitchFamily="34" charset="0"/>
              </a:rPr>
              <a:t>resence </a:t>
            </a:r>
            <a:r>
              <a:rPr lang="en-GB" altLang="en-US" dirty="0">
                <a:solidFill>
                  <a:srgbClr val="000000"/>
                </a:solidFill>
                <a:latin typeface="Arial" panose="020B0604020202020204" pitchFamily="34" charset="0"/>
              </a:rPr>
              <a:t>of ice crystals (indicating freezing of sample).</a:t>
            </a:r>
          </a:p>
        </p:txBody>
      </p:sp>
      <p:pic>
        <p:nvPicPr>
          <p:cNvPr id="6146" name="Picture 2" descr="Fig-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3861" y="3647779"/>
            <a:ext cx="4402135" cy="2840753"/>
          </a:xfrm>
          <a:prstGeom prst="rect">
            <a:avLst/>
          </a:prstGeom>
          <a:noFill/>
          <a:ln w="28575">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70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410">
                                            <p:txEl>
                                              <p:pRg st="3" end="3"/>
                                            </p:txEl>
                                          </p:spTgt>
                                        </p:tgtEl>
                                        <p:attrNameLst>
                                          <p:attrName>style.visibility</p:attrName>
                                        </p:attrNameLst>
                                      </p:cBhvr>
                                      <p:to>
                                        <p:strVal val="visible"/>
                                      </p:to>
                                    </p:set>
                                    <p:anim calcmode="lin" valueType="num">
                                      <p:cBhvr additive="base">
                                        <p:cTn id="7" dur="500" fill="hold"/>
                                        <p:tgtEl>
                                          <p:spTgt spid="17410">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7410">
                                            <p:txEl>
                                              <p:pRg st="4" end="4"/>
                                            </p:txEl>
                                          </p:spTgt>
                                        </p:tgtEl>
                                        <p:attrNameLst>
                                          <p:attrName>style.visibility</p:attrName>
                                        </p:attrNameLst>
                                      </p:cBhvr>
                                      <p:to>
                                        <p:strVal val="visible"/>
                                      </p:to>
                                    </p:set>
                                    <p:anim calcmode="lin" valueType="num">
                                      <p:cBhvr additive="base">
                                        <p:cTn id="13" dur="500" fill="hold"/>
                                        <p:tgtEl>
                                          <p:spTgt spid="17410">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410">
                                            <p:txEl>
                                              <p:pRg st="5" end="5"/>
                                            </p:txEl>
                                          </p:spTgt>
                                        </p:tgtEl>
                                        <p:attrNameLst>
                                          <p:attrName>style.visibility</p:attrName>
                                        </p:attrNameLst>
                                      </p:cBhvr>
                                      <p:to>
                                        <p:strVal val="visible"/>
                                      </p:to>
                                    </p:set>
                                    <p:anim calcmode="lin" valueType="num">
                                      <p:cBhvr additive="base">
                                        <p:cTn id="19"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7410">
                                            <p:txEl>
                                              <p:pRg st="6" end="6"/>
                                            </p:txEl>
                                          </p:spTgt>
                                        </p:tgtEl>
                                        <p:attrNameLst>
                                          <p:attrName>style.visibility</p:attrName>
                                        </p:attrNameLst>
                                      </p:cBhvr>
                                      <p:to>
                                        <p:strVal val="visible"/>
                                      </p:to>
                                    </p:set>
                                    <p:anim calcmode="lin" valueType="num">
                                      <p:cBhvr additive="base">
                                        <p:cTn id="25" dur="500" fill="hold"/>
                                        <p:tgtEl>
                                          <p:spTgt spid="17410">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410">
                                            <p:txEl>
                                              <p:pRg st="7" end="7"/>
                                            </p:txEl>
                                          </p:spTgt>
                                        </p:tgtEl>
                                        <p:attrNameLst>
                                          <p:attrName>style.visibility</p:attrName>
                                        </p:attrNameLst>
                                      </p:cBhvr>
                                      <p:to>
                                        <p:strVal val="visible"/>
                                      </p:to>
                                    </p:set>
                                    <p:anim calcmode="lin" valueType="num">
                                      <p:cBhvr additive="base">
                                        <p:cTn id="31" dur="500" fill="hold"/>
                                        <p:tgtEl>
                                          <p:spTgt spid="17410">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41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7410">
                                            <p:txEl>
                                              <p:pRg st="8" end="8"/>
                                            </p:txEl>
                                          </p:spTgt>
                                        </p:tgtEl>
                                        <p:attrNameLst>
                                          <p:attrName>style.visibility</p:attrName>
                                        </p:attrNameLst>
                                      </p:cBhvr>
                                      <p:to>
                                        <p:strVal val="visible"/>
                                      </p:to>
                                    </p:set>
                                    <p:anim calcmode="lin" valueType="num">
                                      <p:cBhvr additive="base">
                                        <p:cTn id="37" dur="500" fill="hold"/>
                                        <p:tgtEl>
                                          <p:spTgt spid="17410">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7410">
                                            <p:txEl>
                                              <p:pRg st="9" end="9"/>
                                            </p:txEl>
                                          </p:spTgt>
                                        </p:tgtEl>
                                        <p:attrNameLst>
                                          <p:attrName>style.visibility</p:attrName>
                                        </p:attrNameLst>
                                      </p:cBhvr>
                                      <p:to>
                                        <p:strVal val="visible"/>
                                      </p:to>
                                    </p:set>
                                    <p:anim calcmode="lin" valueType="num">
                                      <p:cBhvr additive="base">
                                        <p:cTn id="43" dur="500" fill="hold"/>
                                        <p:tgtEl>
                                          <p:spTgt spid="17410">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410">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670561" y="470747"/>
            <a:ext cx="458311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smtClean="0">
                <a:solidFill>
                  <a:srgbClr val="000000"/>
                </a:solidFill>
                <a:latin typeface="Arial" panose="020B0604020202020204" pitchFamily="34" charset="0"/>
              </a:rPr>
              <a:t>Use of Appropriate </a:t>
            </a:r>
            <a:r>
              <a:rPr lang="en-GB" altLang="en-US" sz="2400" b="1" dirty="0">
                <a:solidFill>
                  <a:srgbClr val="000000"/>
                </a:solidFill>
                <a:latin typeface="Arial" panose="020B0604020202020204" pitchFamily="34" charset="0"/>
              </a:rPr>
              <a:t>equipment</a:t>
            </a:r>
            <a:endParaRPr lang="en-GB" altLang="en-US" sz="2400" b="1" dirty="0">
              <a:solidFill>
                <a:prstClr val="white"/>
              </a:solidFill>
            </a:endParaRPr>
          </a:p>
        </p:txBody>
      </p:sp>
      <p:sp>
        <p:nvSpPr>
          <p:cNvPr id="109571" name="Rectangle 3"/>
          <p:cNvSpPr>
            <a:spLocks noChangeArrowheads="1"/>
          </p:cNvSpPr>
          <p:nvPr/>
        </p:nvSpPr>
        <p:spPr bwMode="auto">
          <a:xfrm>
            <a:off x="670561" y="1144693"/>
            <a:ext cx="1053253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chemeClr val="bg1"/>
                </a:solidFill>
                <a:latin typeface="Arial" panose="020B0604020202020204" pitchFamily="34" charset="0"/>
              </a:rPr>
              <a:t>The geotechnical parameters that are required for design should inform decisions relating to the following</a:t>
            </a:r>
            <a:r>
              <a:rPr lang="en-GB" altLang="en-US" b="1" dirty="0" smtClean="0">
                <a:solidFill>
                  <a:schemeClr val="bg1"/>
                </a:solidFill>
                <a:latin typeface="Arial" panose="020B0604020202020204" pitchFamily="34" charset="0"/>
              </a:rPr>
              <a:t>:</a:t>
            </a:r>
          </a:p>
          <a:p>
            <a:pPr algn="just" eaLnBrk="0" fontAlgn="base" hangingPunct="0">
              <a:spcBef>
                <a:spcPct val="0"/>
              </a:spcBef>
              <a:spcAft>
                <a:spcPct val="0"/>
              </a:spcAft>
            </a:pPr>
            <a:endParaRPr lang="en-GB" altLang="en-US" b="1" dirty="0">
              <a:solidFill>
                <a:schemeClr val="bg1"/>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b="1" dirty="0">
                <a:solidFill>
                  <a:schemeClr val="bg1"/>
                </a:solidFill>
                <a:latin typeface="Arial" panose="020B0604020202020204" pitchFamily="34" charset="0"/>
              </a:rPr>
              <a:t>T</a:t>
            </a:r>
            <a:r>
              <a:rPr lang="en-GB" altLang="en-US" b="1" dirty="0" smtClean="0">
                <a:solidFill>
                  <a:schemeClr val="bg1"/>
                </a:solidFill>
                <a:latin typeface="Arial" panose="020B0604020202020204" pitchFamily="34" charset="0"/>
              </a:rPr>
              <a:t>ype </a:t>
            </a:r>
            <a:r>
              <a:rPr lang="en-GB" altLang="en-US" b="1" dirty="0">
                <a:solidFill>
                  <a:schemeClr val="bg1"/>
                </a:solidFill>
                <a:latin typeface="Arial" panose="020B0604020202020204" pitchFamily="34" charset="0"/>
              </a:rPr>
              <a:t>of intrusive equipment (e.g. drilling rigs) to be used;</a:t>
            </a:r>
          </a:p>
          <a:p>
            <a:pPr algn="just" eaLnBrk="0" fontAlgn="base" hangingPunct="0">
              <a:spcBef>
                <a:spcPct val="0"/>
              </a:spcBef>
              <a:spcAft>
                <a:spcPct val="0"/>
              </a:spcAft>
              <a:buFont typeface="Arial" panose="020B0604020202020204" pitchFamily="34" charset="0"/>
              <a:buChar char="•"/>
            </a:pPr>
            <a:r>
              <a:rPr lang="en-GB" altLang="en-US" b="1" dirty="0">
                <a:solidFill>
                  <a:schemeClr val="bg1"/>
                </a:solidFill>
                <a:latin typeface="Arial" panose="020B0604020202020204" pitchFamily="34" charset="0"/>
              </a:rPr>
              <a:t>T</a:t>
            </a:r>
            <a:r>
              <a:rPr lang="en-GB" altLang="en-US" b="1" dirty="0" smtClean="0">
                <a:solidFill>
                  <a:schemeClr val="bg1"/>
                </a:solidFill>
                <a:latin typeface="Arial" panose="020B0604020202020204" pitchFamily="34" charset="0"/>
              </a:rPr>
              <a:t>ype </a:t>
            </a:r>
            <a:r>
              <a:rPr lang="en-GB" altLang="en-US" b="1" dirty="0">
                <a:solidFill>
                  <a:schemeClr val="bg1"/>
                </a:solidFill>
                <a:latin typeface="Arial" panose="020B0604020202020204" pitchFamily="34" charset="0"/>
              </a:rPr>
              <a:t>of samplers;</a:t>
            </a:r>
          </a:p>
          <a:p>
            <a:pPr algn="just" eaLnBrk="0" fontAlgn="base" hangingPunct="0">
              <a:spcBef>
                <a:spcPct val="0"/>
              </a:spcBef>
              <a:spcAft>
                <a:spcPct val="0"/>
              </a:spcAft>
              <a:buFont typeface="Arial" panose="020B0604020202020204" pitchFamily="34" charset="0"/>
              <a:buChar char="•"/>
            </a:pPr>
            <a:r>
              <a:rPr lang="en-GB" altLang="en-US" b="1" dirty="0" smtClean="0">
                <a:solidFill>
                  <a:schemeClr val="bg1"/>
                </a:solidFill>
                <a:latin typeface="Arial" panose="020B0604020202020204" pitchFamily="34" charset="0"/>
              </a:rPr>
              <a:t> In-situ testing</a:t>
            </a:r>
            <a:r>
              <a:rPr lang="en-GB" altLang="en-US" b="1" dirty="0">
                <a:solidFill>
                  <a:schemeClr val="bg1"/>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r>
              <a:rPr lang="en-GB" altLang="en-US" b="1" dirty="0" smtClean="0">
                <a:solidFill>
                  <a:schemeClr val="bg1"/>
                </a:solidFill>
                <a:latin typeface="Arial" panose="020B0604020202020204" pitchFamily="34" charset="0"/>
              </a:rPr>
              <a:t> Monitoring </a:t>
            </a:r>
            <a:r>
              <a:rPr lang="en-GB" altLang="en-US" b="1" dirty="0">
                <a:solidFill>
                  <a:schemeClr val="bg1"/>
                </a:solidFill>
                <a:latin typeface="Arial" panose="020B0604020202020204" pitchFamily="34" charset="0"/>
              </a:rPr>
              <a:t>installations.</a:t>
            </a:r>
          </a:p>
        </p:txBody>
      </p:sp>
      <p:sp>
        <p:nvSpPr>
          <p:cNvPr id="109572" name="Rectangle 4"/>
          <p:cNvSpPr>
            <a:spLocks noChangeArrowheads="1"/>
          </p:cNvSpPr>
          <p:nvPr/>
        </p:nvSpPr>
        <p:spPr bwMode="auto">
          <a:xfrm>
            <a:off x="670561" y="3279277"/>
            <a:ext cx="1065445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For soil and rock samples, the choice of appropriate sampler should be considered in relation to the required quality class of the sample. </a:t>
            </a:r>
            <a:endParaRPr lang="en-GB" altLang="en-US" b="1" dirty="0" smtClean="0">
              <a:solidFill>
                <a:srgbClr val="000000"/>
              </a:solidFill>
              <a:latin typeface="Arial" panose="020B0604020202020204" pitchFamily="34" charset="0"/>
            </a:endParaRPr>
          </a:p>
          <a:p>
            <a:pPr eaLnBrk="0" fontAlgn="base" hangingPunct="0">
              <a:spcBef>
                <a:spcPct val="0"/>
              </a:spcBef>
              <a:spcAft>
                <a:spcPct val="0"/>
              </a:spcAft>
            </a:pPr>
            <a:endParaRPr lang="en-GB" altLang="en-US" b="1" dirty="0" smtClean="0">
              <a:solidFill>
                <a:srgbClr val="000000"/>
              </a:solidFill>
              <a:latin typeface="Arial" panose="020B0604020202020204" pitchFamily="34" charset="0"/>
            </a:endParaRPr>
          </a:p>
          <a:p>
            <a:pPr eaLnBrk="0" fontAlgn="base" hangingPunct="0">
              <a:spcBef>
                <a:spcPct val="0"/>
              </a:spcBef>
              <a:spcAft>
                <a:spcPct val="0"/>
              </a:spcAft>
            </a:pPr>
            <a:r>
              <a:rPr lang="en-GB" altLang="en-US" b="1" dirty="0" smtClean="0">
                <a:solidFill>
                  <a:srgbClr val="000000"/>
                </a:solidFill>
                <a:latin typeface="Arial" panose="020B0604020202020204" pitchFamily="34" charset="0"/>
              </a:rPr>
              <a:t>This </a:t>
            </a:r>
            <a:r>
              <a:rPr lang="en-GB" altLang="en-US" b="1" dirty="0">
                <a:solidFill>
                  <a:srgbClr val="000000"/>
                </a:solidFill>
                <a:latin typeface="Arial" panose="020B0604020202020204" pitchFamily="34" charset="0"/>
              </a:rPr>
              <a:t>in turn should be dictated by the type(s) of laboratory testing that is to be performed in order to establish the required </a:t>
            </a:r>
            <a:r>
              <a:rPr lang="en-GB" altLang="en-US" b="1" dirty="0" smtClean="0">
                <a:solidFill>
                  <a:srgbClr val="000000"/>
                </a:solidFill>
                <a:latin typeface="Arial" panose="020B0604020202020204" pitchFamily="34" charset="0"/>
              </a:rPr>
              <a:t>‘design parameters’.</a:t>
            </a:r>
            <a:endParaRPr lang="en-GB" altLang="en-US" b="1" dirty="0">
              <a:solidFill>
                <a:prstClr val="white"/>
              </a:solidFill>
            </a:endParaRPr>
          </a:p>
        </p:txBody>
      </p:sp>
      <p:sp>
        <p:nvSpPr>
          <p:cNvPr id="2" name="Rectangle 1"/>
          <p:cNvSpPr/>
          <p:nvPr/>
        </p:nvSpPr>
        <p:spPr>
          <a:xfrm>
            <a:off x="562802" y="5026372"/>
            <a:ext cx="10640291" cy="923330"/>
          </a:xfrm>
          <a:prstGeom prst="rect">
            <a:avLst/>
          </a:prstGeom>
        </p:spPr>
        <p:txBody>
          <a:bodyPr wrap="square">
            <a:spAutoFit/>
          </a:bodyPr>
          <a:lstStyle/>
          <a:p>
            <a:pPr algn="just">
              <a:buFont typeface="Arial" panose="020B0604020202020204" pitchFamily="34" charset="0"/>
              <a:buChar char="•"/>
            </a:pPr>
            <a:r>
              <a:rPr lang="en-GB" b="1" dirty="0" smtClean="0">
                <a:solidFill>
                  <a:srgbClr val="000000"/>
                </a:solidFill>
                <a:latin typeface="Arial" panose="020B0604020202020204" pitchFamily="34" charset="0"/>
              </a:rPr>
              <a:t>The </a:t>
            </a:r>
            <a:r>
              <a:rPr lang="en-GB" b="1" dirty="0">
                <a:solidFill>
                  <a:srgbClr val="000000"/>
                </a:solidFill>
                <a:latin typeface="Arial" panose="020B0604020202020204" pitchFamily="34" charset="0"/>
              </a:rPr>
              <a:t>identification and description of the soil at the site penetrated by the borehole;</a:t>
            </a:r>
          </a:p>
          <a:p>
            <a:pPr algn="just">
              <a:buFont typeface="Arial" panose="020B0604020202020204" pitchFamily="34" charset="0"/>
              <a:buChar char="•"/>
            </a:pPr>
            <a:r>
              <a:rPr lang="en-GB" b="1" dirty="0" smtClean="0">
                <a:solidFill>
                  <a:srgbClr val="000000"/>
                </a:solidFill>
                <a:latin typeface="Arial" panose="020B0604020202020204" pitchFamily="34" charset="0"/>
              </a:rPr>
              <a:t>The </a:t>
            </a:r>
            <a:r>
              <a:rPr lang="en-GB" b="1" dirty="0">
                <a:solidFill>
                  <a:srgbClr val="000000"/>
                </a:solidFill>
                <a:latin typeface="Arial" panose="020B0604020202020204" pitchFamily="34" charset="0"/>
              </a:rPr>
              <a:t>differentiation of distinct soil layers and changes </a:t>
            </a:r>
            <a:r>
              <a:rPr lang="en-GB" b="1" dirty="0" smtClean="0">
                <a:solidFill>
                  <a:srgbClr val="000000"/>
                </a:solidFill>
                <a:latin typeface="Arial" panose="020B0604020202020204" pitchFamily="34" charset="0"/>
              </a:rPr>
              <a:t>of soil </a:t>
            </a:r>
            <a:r>
              <a:rPr lang="en-GB" b="1" dirty="0">
                <a:solidFill>
                  <a:srgbClr val="000000"/>
                </a:solidFill>
                <a:latin typeface="Arial" panose="020B0604020202020204" pitchFamily="34" charset="0"/>
              </a:rPr>
              <a:t>material;</a:t>
            </a:r>
          </a:p>
          <a:p>
            <a:pPr algn="just">
              <a:buFont typeface="Arial" panose="020B0604020202020204" pitchFamily="34" charset="0"/>
              <a:buChar char="•"/>
            </a:pPr>
            <a:r>
              <a:rPr lang="en-GB" b="1" dirty="0" smtClean="0">
                <a:solidFill>
                  <a:srgbClr val="000000"/>
                </a:solidFill>
                <a:latin typeface="Arial" panose="020B0604020202020204" pitchFamily="34" charset="0"/>
              </a:rPr>
              <a:t>The </a:t>
            </a:r>
            <a:r>
              <a:rPr lang="en-GB" b="1" dirty="0">
                <a:solidFill>
                  <a:srgbClr val="000000"/>
                </a:solidFill>
                <a:latin typeface="Arial" panose="020B0604020202020204" pitchFamily="34" charset="0"/>
              </a:rPr>
              <a:t>sampling </a:t>
            </a:r>
            <a:r>
              <a:rPr lang="en-GB" b="1" dirty="0" smtClean="0">
                <a:solidFill>
                  <a:srgbClr val="000000"/>
                </a:solidFill>
                <a:latin typeface="Arial" panose="020B0604020202020204" pitchFamily="34" charset="0"/>
              </a:rPr>
              <a:t>as well </a:t>
            </a:r>
            <a:r>
              <a:rPr lang="en-GB" b="1" dirty="0">
                <a:solidFill>
                  <a:srgbClr val="000000"/>
                </a:solidFill>
                <a:latin typeface="Arial" panose="020B0604020202020204" pitchFamily="34" charset="0"/>
              </a:rPr>
              <a:t>as the investigation and testing of samples of all strata and depths.</a:t>
            </a:r>
            <a:endParaRPr lang="en-GB" b="1" i="0" u="none" strike="noStrike"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012229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9572">
                                            <p:txEl>
                                              <p:pRg st="0" end="0"/>
                                            </p:txEl>
                                          </p:spTgt>
                                        </p:tgtEl>
                                        <p:attrNameLst>
                                          <p:attrName>style.visibility</p:attrName>
                                        </p:attrNameLst>
                                      </p:cBhvr>
                                      <p:to>
                                        <p:strVal val="visible"/>
                                      </p:to>
                                    </p:set>
                                    <p:anim calcmode="lin" valueType="num">
                                      <p:cBhvr additive="base">
                                        <p:cTn id="7" dur="500" fill="hold"/>
                                        <p:tgtEl>
                                          <p:spTgt spid="1095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95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9572">
                                            <p:txEl>
                                              <p:pRg st="2" end="2"/>
                                            </p:txEl>
                                          </p:spTgt>
                                        </p:tgtEl>
                                        <p:attrNameLst>
                                          <p:attrName>style.visibility</p:attrName>
                                        </p:attrNameLst>
                                      </p:cBhvr>
                                      <p:to>
                                        <p:strVal val="visible"/>
                                      </p:to>
                                    </p:set>
                                    <p:anim calcmode="lin" valueType="num">
                                      <p:cBhvr additive="base">
                                        <p:cTn id="13" dur="500" fill="hold"/>
                                        <p:tgtEl>
                                          <p:spTgt spid="10957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957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additive="base">
                                        <p:cTn id="2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 calcmode="lin" valueType="num">
                                      <p:cBhvr additive="base">
                                        <p:cTn id="2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a:xfrm>
            <a:off x="1981200" y="1447800"/>
            <a:ext cx="6554788" cy="3767138"/>
          </a:xfrm>
        </p:spPr>
        <p:txBody>
          <a:bodyPr/>
          <a:lstStyle/>
          <a:p>
            <a:pPr eaLnBrk="1" hangingPunct="1">
              <a:defRPr/>
            </a:pPr>
            <a:r>
              <a:rPr lang="en-GB" sz="3600" dirty="0">
                <a:solidFill>
                  <a:schemeClr val="bg1"/>
                </a:solidFill>
                <a:latin typeface="Tahoma" panose="020B0604030504040204" pitchFamily="34" charset="0"/>
                <a:ea typeface="Tahoma" panose="020B0604030504040204" pitchFamily="34" charset="0"/>
                <a:cs typeface="Tahoma" panose="020B0604030504040204" pitchFamily="34" charset="0"/>
              </a:rPr>
              <a:t>Section 4: Exploratory holes</a:t>
            </a:r>
          </a:p>
          <a:p>
            <a:pPr eaLnBrk="1" hangingPunct="1">
              <a:defRPr/>
            </a:pPr>
            <a:endParaRPr lang="en-GB" sz="36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2"/>
              </a:rPr>
              <a:t>Surveying of investigation points</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3"/>
              </a:rPr>
              <a:t>Excavations and boreholes</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4"/>
              </a:rPr>
              <a:t>Sampling the ground</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5"/>
              </a:rPr>
              <a:t>Groundwater monitoring and sampling</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eaLnBrk="1" hangingPunct="1">
              <a:defRPr/>
            </a:pPr>
            <a:endParaRPr lang="en-GB" altLang="en-US" dirty="0" smtClean="0"/>
          </a:p>
        </p:txBody>
      </p:sp>
    </p:spTree>
    <p:extLst>
      <p:ext uri="{BB962C8B-B14F-4D97-AF65-F5344CB8AC3E}">
        <p14:creationId xmlns:p14="http://schemas.microsoft.com/office/powerpoint/2010/main" val="18732098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4"/>
          <p:cNvSpPr>
            <a:spLocks noChangeArrowheads="1"/>
          </p:cNvSpPr>
          <p:nvPr/>
        </p:nvSpPr>
        <p:spPr bwMode="auto">
          <a:xfrm>
            <a:off x="387774" y="392855"/>
            <a:ext cx="50355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Surveying of investigation points</a:t>
            </a:r>
            <a:endParaRPr lang="en-GB" altLang="en-US" sz="2400" dirty="0">
              <a:solidFill>
                <a:prstClr val="white"/>
              </a:solidFill>
              <a:latin typeface="Arial" panose="020B0604020202020204" pitchFamily="34" charset="0"/>
            </a:endParaRPr>
          </a:p>
        </p:txBody>
      </p:sp>
      <p:sp>
        <p:nvSpPr>
          <p:cNvPr id="124931" name="Rectangle 5"/>
          <p:cNvSpPr>
            <a:spLocks noChangeArrowheads="1"/>
          </p:cNvSpPr>
          <p:nvPr/>
        </p:nvSpPr>
        <p:spPr bwMode="auto">
          <a:xfrm>
            <a:off x="434976" y="1171152"/>
            <a:ext cx="8305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srgbClr val="000000"/>
                </a:solidFill>
                <a:latin typeface="Arial" panose="020B0604020202020204" pitchFamily="34" charset="0"/>
              </a:rPr>
              <a:t>Investigation points should be set out on the ground prior to making the excavations or boreholes.</a:t>
            </a:r>
            <a:endParaRPr lang="en-GB" altLang="en-US" dirty="0">
              <a:solidFill>
                <a:prstClr val="white"/>
              </a:solidFill>
            </a:endParaRPr>
          </a:p>
        </p:txBody>
      </p:sp>
      <p:sp>
        <p:nvSpPr>
          <p:cNvPr id="124932" name="Rectangle 6"/>
          <p:cNvSpPr>
            <a:spLocks noChangeArrowheads="1"/>
          </p:cNvSpPr>
          <p:nvPr/>
        </p:nvSpPr>
        <p:spPr bwMode="auto">
          <a:xfrm>
            <a:off x="434975" y="2033376"/>
            <a:ext cx="11160971"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The most common methods of setting out are</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i="1"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a) </a:t>
            </a:r>
            <a:r>
              <a:rPr lang="en-GB" altLang="en-US" dirty="0" smtClean="0">
                <a:solidFill>
                  <a:srgbClr val="000000"/>
                </a:solidFill>
                <a:latin typeface="Arial" panose="020B0604020202020204" pitchFamily="34" charset="0"/>
              </a:rPr>
              <a:t>Using </a:t>
            </a:r>
            <a:r>
              <a:rPr lang="en-GB" altLang="en-US" dirty="0">
                <a:solidFill>
                  <a:srgbClr val="000000"/>
                </a:solidFill>
                <a:latin typeface="Arial" panose="020B0604020202020204" pitchFamily="34" charset="0"/>
              </a:rPr>
              <a:t>survey equipment including such as </a:t>
            </a:r>
            <a:r>
              <a:rPr lang="en-GB" altLang="en-US" dirty="0" smtClean="0">
                <a:solidFill>
                  <a:srgbClr val="000000"/>
                </a:solidFill>
                <a:latin typeface="Arial" panose="020B0604020202020204" pitchFamily="34" charset="0"/>
              </a:rPr>
              <a:t>GPS (Global Positioning) to </a:t>
            </a:r>
            <a:r>
              <a:rPr lang="en-GB" altLang="en-US" dirty="0">
                <a:solidFill>
                  <a:srgbClr val="000000"/>
                </a:solidFill>
                <a:latin typeface="Arial" panose="020B0604020202020204" pitchFamily="34" charset="0"/>
              </a:rPr>
              <a:t>establish a point on the ground at the coordinates established while planning the investigation;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endParaRPr lang="en-GB" altLang="en-US" i="1"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b) </a:t>
            </a:r>
            <a:r>
              <a:rPr lang="en-GB" altLang="en-US" dirty="0" smtClean="0">
                <a:solidFill>
                  <a:srgbClr val="000000"/>
                </a:solidFill>
                <a:latin typeface="Arial" panose="020B0604020202020204" pitchFamily="34" charset="0"/>
              </a:rPr>
              <a:t>By </a:t>
            </a:r>
            <a:r>
              <a:rPr lang="en-GB" altLang="en-US" dirty="0">
                <a:solidFill>
                  <a:srgbClr val="000000"/>
                </a:solidFill>
                <a:latin typeface="Arial" panose="020B0604020202020204" pitchFamily="34" charset="0"/>
              </a:rPr>
              <a:t>sight lines and distances from local features where these are present and on the ground and identifiable on plans of the proposed locations.</a:t>
            </a:r>
          </a:p>
        </p:txBody>
      </p:sp>
      <p:sp>
        <p:nvSpPr>
          <p:cNvPr id="124933" name="Rectangle 7"/>
          <p:cNvSpPr>
            <a:spLocks noChangeArrowheads="1"/>
          </p:cNvSpPr>
          <p:nvPr/>
        </p:nvSpPr>
        <p:spPr bwMode="auto">
          <a:xfrm>
            <a:off x="488949" y="4389756"/>
            <a:ext cx="1066528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srgbClr val="000000"/>
                </a:solidFill>
                <a:latin typeface="Arial" panose="020B0604020202020204" pitchFamily="34" charset="0"/>
              </a:rPr>
              <a:t>The location and elevations of investigation points should be established in relation to an appropriate coordinate system and datum, such as the </a:t>
            </a:r>
            <a:r>
              <a:rPr lang="en-GB" altLang="en-US" dirty="0" smtClean="0">
                <a:solidFill>
                  <a:srgbClr val="000000"/>
                </a:solidFill>
                <a:latin typeface="Arial" panose="020B0604020202020204" pitchFamily="34" charset="0"/>
              </a:rPr>
              <a:t>Ordnance </a:t>
            </a:r>
            <a:r>
              <a:rPr lang="en-GB" altLang="en-US" dirty="0">
                <a:solidFill>
                  <a:srgbClr val="000000"/>
                </a:solidFill>
                <a:latin typeface="Arial" panose="020B0604020202020204" pitchFamily="34" charset="0"/>
              </a:rPr>
              <a:t>Datum. </a:t>
            </a:r>
            <a:endParaRPr lang="en-GB" altLang="en-US" dirty="0">
              <a:solidFill>
                <a:prstClr val="white"/>
              </a:solidFill>
            </a:endParaRPr>
          </a:p>
        </p:txBody>
      </p:sp>
    </p:spTree>
    <p:extLst>
      <p:ext uri="{BB962C8B-B14F-4D97-AF65-F5344CB8AC3E}">
        <p14:creationId xmlns:p14="http://schemas.microsoft.com/office/powerpoint/2010/main" val="2683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4932">
                                            <p:txEl>
                                              <p:pRg st="2" end="2"/>
                                            </p:txEl>
                                          </p:spTgt>
                                        </p:tgtEl>
                                        <p:attrNameLst>
                                          <p:attrName>style.visibility</p:attrName>
                                        </p:attrNameLst>
                                      </p:cBhvr>
                                      <p:to>
                                        <p:strVal val="visible"/>
                                      </p:to>
                                    </p:set>
                                    <p:anim calcmode="lin" valueType="num">
                                      <p:cBhvr additive="base">
                                        <p:cTn id="7" dur="500" fill="hold"/>
                                        <p:tgtEl>
                                          <p:spTgt spid="12493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493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4932">
                                            <p:txEl>
                                              <p:pRg st="4" end="4"/>
                                            </p:txEl>
                                          </p:spTgt>
                                        </p:tgtEl>
                                        <p:attrNameLst>
                                          <p:attrName>style.visibility</p:attrName>
                                        </p:attrNameLst>
                                      </p:cBhvr>
                                      <p:to>
                                        <p:strVal val="visible"/>
                                      </p:to>
                                    </p:set>
                                    <p:anim calcmode="lin" valueType="num">
                                      <p:cBhvr additive="base">
                                        <p:cTn id="13" dur="500" fill="hold"/>
                                        <p:tgtEl>
                                          <p:spTgt spid="12493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493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a:xfrm>
            <a:off x="367279" y="-96183"/>
            <a:ext cx="6554788" cy="1524000"/>
          </a:xfrm>
        </p:spPr>
        <p:txBody>
          <a:bodyPr>
            <a:normAutofit/>
          </a:bodyPr>
          <a:lstStyle/>
          <a:p>
            <a:pPr eaLnBrk="1" fontAlgn="auto" hangingPunct="1">
              <a:spcAft>
                <a:spcPts val="0"/>
              </a:spcAft>
              <a:defRPr/>
            </a:pPr>
            <a:r>
              <a:rPr lang="en-US" altLang="en-US" sz="2400" b="1" dirty="0">
                <a:solidFill>
                  <a:schemeClr val="bg1"/>
                </a:solidFill>
                <a:latin typeface="Arial" panose="020B0604020202020204" pitchFamily="34" charset="0"/>
                <a:cs typeface="Arial" panose="020B0604020202020204" pitchFamily="34" charset="0"/>
              </a:rPr>
              <a:t>SOIL </a:t>
            </a:r>
            <a:r>
              <a:rPr lang="en-US" altLang="en-US" sz="2400" b="1" dirty="0" smtClean="0">
                <a:solidFill>
                  <a:schemeClr val="bg1"/>
                </a:solidFill>
                <a:latin typeface="Arial" panose="020B0604020202020204" pitchFamily="34" charset="0"/>
                <a:cs typeface="Arial" panose="020B0604020202020204" pitchFamily="34" charset="0"/>
              </a:rPr>
              <a:t>BORING METHODOLOGIES </a:t>
            </a:r>
            <a:endParaRPr lang="en-US" altLang="en-US" sz="2400" b="1" dirty="0">
              <a:solidFill>
                <a:schemeClr val="bg1"/>
              </a:solidFill>
              <a:latin typeface="Arial" panose="020B0604020202020204" pitchFamily="34" charset="0"/>
              <a:cs typeface="Arial" panose="020B0604020202020204" pitchFamily="34" charset="0"/>
            </a:endParaRPr>
          </a:p>
        </p:txBody>
      </p:sp>
      <p:sp>
        <p:nvSpPr>
          <p:cNvPr id="41988" name="Rectangle 3"/>
          <p:cNvSpPr>
            <a:spLocks noGrp="1" noChangeArrowheads="1"/>
          </p:cNvSpPr>
          <p:nvPr>
            <p:ph idx="1"/>
          </p:nvPr>
        </p:nvSpPr>
        <p:spPr>
          <a:xfrm>
            <a:off x="367279" y="1068086"/>
            <a:ext cx="6937829" cy="4845352"/>
          </a:xfrm>
        </p:spPr>
        <p:txBody>
          <a:bodyPr rtlCol="0">
            <a:normAutofit fontScale="92500" lnSpcReduction="20000"/>
          </a:bodyPr>
          <a:lstStyle/>
          <a:p>
            <a:pPr marL="0" algn="just" eaLnBrk="1" fontAlgn="auto" hangingPunct="1">
              <a:lnSpc>
                <a:spcPct val="120000"/>
              </a:lnSpc>
              <a:spcBef>
                <a:spcPts val="0"/>
              </a:spcBef>
              <a:spcAft>
                <a:spcPts val="0"/>
              </a:spcAft>
              <a:buFont typeface="Wingdings" panose="05000000000000000000" pitchFamily="2" charset="2"/>
              <a:buNone/>
              <a:defRPr/>
            </a:pPr>
            <a:r>
              <a:rPr lang="en-US" altLang="en-US" sz="2400" dirty="0" smtClean="0">
                <a:solidFill>
                  <a:schemeClr val="bg1"/>
                </a:solidFill>
                <a:latin typeface="Arial" panose="020B0604020202020204" pitchFamily="34" charset="0"/>
                <a:cs typeface="Arial" panose="020B0604020202020204" pitchFamily="34" charset="0"/>
              </a:rPr>
              <a:t>For </a:t>
            </a:r>
            <a:r>
              <a:rPr lang="en-US" altLang="en-US" sz="2400" dirty="0">
                <a:solidFill>
                  <a:schemeClr val="bg1"/>
                </a:solidFill>
                <a:latin typeface="Arial" panose="020B0604020202020204" pitchFamily="34" charset="0"/>
                <a:cs typeface="Arial" panose="020B0604020202020204" pitchFamily="34" charset="0"/>
              </a:rPr>
              <a:t>f</a:t>
            </a:r>
            <a:r>
              <a:rPr lang="en-US" altLang="en-US" sz="2400" dirty="0" smtClean="0">
                <a:solidFill>
                  <a:schemeClr val="bg1"/>
                </a:solidFill>
                <a:latin typeface="Arial" panose="020B0604020202020204" pitchFamily="34" charset="0"/>
                <a:cs typeface="Arial" panose="020B0604020202020204" pitchFamily="34" charset="0"/>
              </a:rPr>
              <a:t>irm ground, the </a:t>
            </a:r>
            <a:r>
              <a:rPr lang="en-US" altLang="en-US" sz="2400" dirty="0">
                <a:solidFill>
                  <a:schemeClr val="bg1"/>
                </a:solidFill>
                <a:latin typeface="Arial" panose="020B0604020202020204" pitchFamily="34" charset="0"/>
                <a:cs typeface="Arial" panose="020B0604020202020204" pitchFamily="34" charset="0"/>
              </a:rPr>
              <a:t>earliest method of obtaining a test hole was to excavate a test pit using a pick and shovel</a:t>
            </a:r>
            <a:r>
              <a:rPr lang="en-US" altLang="en-US" sz="2400" dirty="0" smtClean="0">
                <a:solidFill>
                  <a:schemeClr val="bg1"/>
                </a:solidFill>
                <a:latin typeface="Arial" panose="020B0604020202020204" pitchFamily="34" charset="0"/>
                <a:cs typeface="Arial" panose="020B0604020202020204" pitchFamily="34" charset="0"/>
              </a:rPr>
              <a:t>.</a:t>
            </a:r>
          </a:p>
          <a:p>
            <a:pPr marL="0" algn="just" eaLnBrk="1" fontAlgn="auto" hangingPunct="1">
              <a:lnSpc>
                <a:spcPct val="120000"/>
              </a:lnSpc>
              <a:spcBef>
                <a:spcPts val="0"/>
              </a:spcBef>
              <a:spcAft>
                <a:spcPts val="0"/>
              </a:spcAft>
              <a:buFont typeface="Wingdings" panose="05000000000000000000" pitchFamily="2" charset="2"/>
              <a:buNone/>
              <a:defRPr/>
            </a:pPr>
            <a:endParaRPr lang="en-US" altLang="en-US" sz="2400" dirty="0" smtClean="0">
              <a:solidFill>
                <a:schemeClr val="bg1"/>
              </a:solidFill>
              <a:latin typeface="Arial" panose="020B0604020202020204" pitchFamily="34" charset="0"/>
              <a:cs typeface="Arial" panose="020B0604020202020204" pitchFamily="34" charset="0"/>
            </a:endParaRPr>
          </a:p>
          <a:p>
            <a:pPr marL="0" algn="just" eaLnBrk="1" fontAlgn="auto" hangingPunct="1">
              <a:lnSpc>
                <a:spcPct val="120000"/>
              </a:lnSpc>
              <a:spcBef>
                <a:spcPts val="0"/>
              </a:spcBef>
              <a:spcAft>
                <a:spcPts val="0"/>
              </a:spcAft>
              <a:buFont typeface="Wingdings" panose="05000000000000000000" pitchFamily="2" charset="2"/>
              <a:buNone/>
              <a:defRPr/>
            </a:pPr>
            <a:r>
              <a:rPr lang="en-US" altLang="en-US" sz="2400" dirty="0" smtClean="0">
                <a:solidFill>
                  <a:schemeClr val="bg1"/>
                </a:solidFill>
                <a:latin typeface="Arial" panose="020B0604020202020204" pitchFamily="34" charset="0"/>
                <a:cs typeface="Arial" panose="020B0604020202020204" pitchFamily="34" charset="0"/>
              </a:rPr>
              <a:t>Because </a:t>
            </a:r>
            <a:r>
              <a:rPr lang="en-US" altLang="en-US" sz="2400" dirty="0">
                <a:solidFill>
                  <a:schemeClr val="bg1"/>
                </a:solidFill>
                <a:latin typeface="Arial" panose="020B0604020202020204" pitchFamily="34" charset="0"/>
                <a:cs typeface="Arial" panose="020B0604020202020204" pitchFamily="34" charset="0"/>
              </a:rPr>
              <a:t>of economics, the current procedure is to use power-excavation equipment such as a backhoe to excavate the pit and then to use hand tools to remove a block sample or shape the site for in situ testing. </a:t>
            </a:r>
            <a:endParaRPr lang="en-US" altLang="en-US" sz="2400" dirty="0" smtClean="0">
              <a:solidFill>
                <a:schemeClr val="bg1"/>
              </a:solidFill>
              <a:latin typeface="Arial" panose="020B0604020202020204" pitchFamily="34" charset="0"/>
              <a:cs typeface="Arial" panose="020B0604020202020204" pitchFamily="34" charset="0"/>
            </a:endParaRPr>
          </a:p>
          <a:p>
            <a:pPr marL="0" algn="just" eaLnBrk="1" fontAlgn="auto" hangingPunct="1">
              <a:lnSpc>
                <a:spcPct val="120000"/>
              </a:lnSpc>
              <a:spcBef>
                <a:spcPts val="0"/>
              </a:spcBef>
              <a:spcAft>
                <a:spcPts val="0"/>
              </a:spcAft>
              <a:buFont typeface="Wingdings" panose="05000000000000000000" pitchFamily="2" charset="2"/>
              <a:buNone/>
              <a:defRPr/>
            </a:pPr>
            <a:endParaRPr lang="en-US" altLang="en-US" sz="2400" dirty="0">
              <a:solidFill>
                <a:schemeClr val="bg1"/>
              </a:solidFill>
              <a:latin typeface="Arial" panose="020B0604020202020204" pitchFamily="34" charset="0"/>
              <a:cs typeface="Arial" panose="020B0604020202020204" pitchFamily="34" charset="0"/>
            </a:endParaRPr>
          </a:p>
          <a:p>
            <a:pPr marL="0" algn="just" eaLnBrk="1" fontAlgn="auto" hangingPunct="1">
              <a:lnSpc>
                <a:spcPct val="120000"/>
              </a:lnSpc>
              <a:spcBef>
                <a:spcPts val="0"/>
              </a:spcBef>
              <a:spcAft>
                <a:spcPts val="0"/>
              </a:spcAft>
              <a:buFont typeface="Wingdings" panose="05000000000000000000" pitchFamily="2" charset="2"/>
              <a:buNone/>
              <a:defRPr/>
            </a:pPr>
            <a:r>
              <a:rPr lang="en-US" altLang="en-US" sz="2400" dirty="0" smtClean="0">
                <a:solidFill>
                  <a:schemeClr val="bg1"/>
                </a:solidFill>
                <a:latin typeface="Arial" panose="020B0604020202020204" pitchFamily="34" charset="0"/>
                <a:cs typeface="Arial" panose="020B0604020202020204" pitchFamily="34" charset="0"/>
              </a:rPr>
              <a:t>This </a:t>
            </a:r>
            <a:r>
              <a:rPr lang="en-US" altLang="en-US" sz="2400" dirty="0">
                <a:solidFill>
                  <a:schemeClr val="bg1"/>
                </a:solidFill>
                <a:latin typeface="Arial" panose="020B0604020202020204" pitchFamily="34" charset="0"/>
                <a:cs typeface="Arial" panose="020B0604020202020204" pitchFamily="34" charset="0"/>
              </a:rPr>
              <a:t>is the best method at present for obtaining quality </a:t>
            </a:r>
            <a:r>
              <a:rPr lang="en-US" altLang="en-US" sz="2400" dirty="0" smtClean="0">
                <a:solidFill>
                  <a:schemeClr val="bg1"/>
                </a:solidFill>
                <a:latin typeface="Arial" panose="020B0604020202020204" pitchFamily="34" charset="0"/>
                <a:cs typeface="Arial" panose="020B0604020202020204" pitchFamily="34" charset="0"/>
              </a:rPr>
              <a:t>‘undisturbed’ </a:t>
            </a:r>
            <a:r>
              <a:rPr lang="en-US" altLang="en-US" sz="2400" dirty="0">
                <a:solidFill>
                  <a:schemeClr val="bg1"/>
                </a:solidFill>
                <a:latin typeface="Arial" panose="020B0604020202020204" pitchFamily="34" charset="0"/>
                <a:cs typeface="Arial" panose="020B0604020202020204" pitchFamily="34" charset="0"/>
              </a:rPr>
              <a:t>samples or samples for testing at other than vertical orientation.</a:t>
            </a:r>
          </a:p>
        </p:txBody>
      </p:sp>
      <p:sp>
        <p:nvSpPr>
          <p:cNvPr id="573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fld id="{B163FD79-CF3E-4449-B64A-15E0EABF2732}" type="slidenum">
              <a:rPr lang="en-US" altLang="en-US" sz="1400"/>
              <a:pPr/>
              <a:t>37</a:t>
            </a:fld>
            <a:endParaRPr lang="en-US" altLang="en-US" sz="140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5514" y="3144837"/>
            <a:ext cx="4443102" cy="3466420"/>
          </a:xfrm>
          <a:prstGeom prst="rect">
            <a:avLst/>
          </a:prstGeom>
          <a:ln w="38100">
            <a:solidFill>
              <a:schemeClr val="accent1"/>
            </a:solidFill>
          </a:ln>
        </p:spPr>
      </p:pic>
    </p:spTree>
    <p:extLst>
      <p:ext uri="{BB962C8B-B14F-4D97-AF65-F5344CB8AC3E}">
        <p14:creationId xmlns:p14="http://schemas.microsoft.com/office/powerpoint/2010/main" val="65042333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a:xfrm>
            <a:off x="404707" y="-135466"/>
            <a:ext cx="6554788" cy="1524000"/>
          </a:xfrm>
        </p:spPr>
        <p:txBody>
          <a:bodyPr>
            <a:normAutofit/>
          </a:bodyPr>
          <a:lstStyle/>
          <a:p>
            <a:pPr eaLnBrk="1" fontAlgn="auto" hangingPunct="1">
              <a:spcAft>
                <a:spcPts val="0"/>
              </a:spcAft>
              <a:defRPr/>
            </a:pPr>
            <a:r>
              <a:rPr lang="en-US" altLang="en-US" sz="2400" b="1" dirty="0">
                <a:solidFill>
                  <a:schemeClr val="bg1"/>
                </a:solidFill>
                <a:latin typeface="Arial" panose="020B0604020202020204" pitchFamily="34" charset="0"/>
                <a:cs typeface="Arial" panose="020B0604020202020204" pitchFamily="34" charset="0"/>
              </a:rPr>
              <a:t>Depth of Boring </a:t>
            </a:r>
          </a:p>
        </p:txBody>
      </p:sp>
      <p:sp>
        <p:nvSpPr>
          <p:cNvPr id="53251" name="Rectangle 3"/>
          <p:cNvSpPr>
            <a:spLocks noGrp="1" noChangeArrowheads="1"/>
          </p:cNvSpPr>
          <p:nvPr>
            <p:ph idx="1"/>
          </p:nvPr>
        </p:nvSpPr>
        <p:spPr>
          <a:xfrm>
            <a:off x="140545" y="597505"/>
            <a:ext cx="11089640" cy="2349818"/>
          </a:xfrm>
        </p:spPr>
        <p:txBody>
          <a:bodyPr/>
          <a:lstStyle/>
          <a:p>
            <a:pPr algn="just" eaLnBrk="1" hangingPunct="1">
              <a:buFont typeface="Wingdings" panose="05000000000000000000" pitchFamily="2" charset="2"/>
              <a:buNone/>
            </a:pPr>
            <a:r>
              <a:rPr lang="en-US" altLang="en-US" sz="2400" dirty="0">
                <a:solidFill>
                  <a:schemeClr val="bg1"/>
                </a:solidFill>
              </a:rPr>
              <a:t>   </a:t>
            </a:r>
            <a:r>
              <a:rPr lang="en-US" altLang="en-US" dirty="0">
                <a:solidFill>
                  <a:schemeClr val="bg1"/>
                </a:solidFill>
                <a:latin typeface="Arial" panose="020B0604020202020204" pitchFamily="34" charset="0"/>
                <a:cs typeface="Arial" panose="020B0604020202020204" pitchFamily="34" charset="0"/>
              </a:rPr>
              <a:t>The approximate required minimum depth of the borings should be </a:t>
            </a:r>
            <a:r>
              <a:rPr lang="en-US" altLang="en-US" dirty="0" smtClean="0">
                <a:solidFill>
                  <a:schemeClr val="bg1"/>
                </a:solidFill>
                <a:latin typeface="Arial" panose="020B0604020202020204" pitchFamily="34" charset="0"/>
                <a:cs typeface="Arial" panose="020B0604020202020204" pitchFamily="34" charset="0"/>
              </a:rPr>
              <a:t>predetermined, BUT…. </a:t>
            </a:r>
          </a:p>
          <a:p>
            <a:pPr algn="just" eaLnBrk="1" hangingPunct="1">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 </a:t>
            </a:r>
            <a:r>
              <a:rPr lang="en-US" altLang="en-US" dirty="0" smtClean="0">
                <a:solidFill>
                  <a:schemeClr val="bg1"/>
                </a:solidFill>
                <a:latin typeface="Arial" panose="020B0604020202020204" pitchFamily="34" charset="0"/>
                <a:cs typeface="Arial" panose="020B0604020202020204" pitchFamily="34" charset="0"/>
              </a:rPr>
              <a:t>   </a:t>
            </a:r>
            <a:r>
              <a:rPr lang="en-US" altLang="en-US" b="1" dirty="0" smtClean="0">
                <a:solidFill>
                  <a:schemeClr val="bg1"/>
                </a:solidFill>
                <a:latin typeface="Arial" panose="020B0604020202020204" pitchFamily="34" charset="0"/>
                <a:cs typeface="Arial" panose="020B0604020202020204" pitchFamily="34" charset="0"/>
              </a:rPr>
              <a:t>The </a:t>
            </a:r>
            <a:r>
              <a:rPr lang="en-US" altLang="en-US" b="1" dirty="0">
                <a:solidFill>
                  <a:schemeClr val="bg1"/>
                </a:solidFill>
                <a:latin typeface="Arial" panose="020B0604020202020204" pitchFamily="34" charset="0"/>
                <a:cs typeface="Arial" panose="020B0604020202020204" pitchFamily="34" charset="0"/>
              </a:rPr>
              <a:t>estimated depths can be changed during the drilling operation, depending on the subsoil encoun­tered. </a:t>
            </a:r>
          </a:p>
        </p:txBody>
      </p:sp>
      <p:sp>
        <p:nvSpPr>
          <p:cNvPr id="2" name="Rectangle 1"/>
          <p:cNvSpPr/>
          <p:nvPr/>
        </p:nvSpPr>
        <p:spPr>
          <a:xfrm>
            <a:off x="404706" y="2636252"/>
            <a:ext cx="10825479" cy="2862322"/>
          </a:xfrm>
          <a:prstGeom prst="rect">
            <a:avLst/>
          </a:prstGeom>
        </p:spPr>
        <p:txBody>
          <a:bodyPr wrap="square">
            <a:spAutoFit/>
          </a:bodyPr>
          <a:lstStyle/>
          <a:p>
            <a:pPr algn="just">
              <a:lnSpc>
                <a:spcPct val="90000"/>
              </a:lnSpc>
            </a:pPr>
            <a:r>
              <a:rPr lang="en-US" altLang="en-US" sz="2000" dirty="0">
                <a:solidFill>
                  <a:schemeClr val="bg1"/>
                </a:solidFill>
                <a:latin typeface="Arial" panose="020B0604020202020204" pitchFamily="34" charset="0"/>
                <a:cs typeface="Arial" panose="020B0604020202020204" pitchFamily="34" charset="0"/>
              </a:rPr>
              <a:t>When deep excavations are anticipated, the depth of boring should be </a:t>
            </a:r>
            <a:r>
              <a:rPr lang="en-US" altLang="en-US" sz="2000" dirty="0" smtClean="0">
                <a:solidFill>
                  <a:schemeClr val="bg1"/>
                </a:solidFill>
                <a:latin typeface="Arial" panose="020B0604020202020204" pitchFamily="34" charset="0"/>
                <a:cs typeface="Arial" panose="020B0604020202020204" pitchFamily="34" charset="0"/>
              </a:rPr>
              <a:t>at least </a:t>
            </a:r>
            <a:r>
              <a:rPr lang="en-US" altLang="en-US" sz="2000" b="1" dirty="0">
                <a:solidFill>
                  <a:schemeClr val="bg1"/>
                </a:solidFill>
                <a:latin typeface="Arial" panose="020B0604020202020204" pitchFamily="34" charset="0"/>
                <a:cs typeface="Arial" panose="020B0604020202020204" pitchFamily="34" charset="0"/>
              </a:rPr>
              <a:t>1.5 times the depth of </a:t>
            </a:r>
            <a:r>
              <a:rPr lang="en-US" altLang="en-US" sz="2000" b="1" dirty="0" smtClean="0">
                <a:solidFill>
                  <a:schemeClr val="bg1"/>
                </a:solidFill>
                <a:latin typeface="Arial" panose="020B0604020202020204" pitchFamily="34" charset="0"/>
                <a:cs typeface="Arial" panose="020B0604020202020204" pitchFamily="34" charset="0"/>
              </a:rPr>
              <a:t>intended excavation</a:t>
            </a:r>
            <a:r>
              <a:rPr lang="en-US" altLang="en-US" sz="2000" b="1" dirty="0">
                <a:solidFill>
                  <a:schemeClr val="bg1"/>
                </a:solidFill>
                <a:latin typeface="Arial" panose="020B0604020202020204" pitchFamily="34" charset="0"/>
                <a:cs typeface="Arial" panose="020B0604020202020204" pitchFamily="34" charset="0"/>
              </a:rPr>
              <a:t>. </a:t>
            </a:r>
            <a:endParaRPr lang="en-US" altLang="en-US" sz="2000" b="1" dirty="0" smtClean="0">
              <a:solidFill>
                <a:schemeClr val="bg1"/>
              </a:solidFill>
              <a:latin typeface="Arial" panose="020B0604020202020204" pitchFamily="34" charset="0"/>
              <a:cs typeface="Arial" panose="020B0604020202020204" pitchFamily="34" charset="0"/>
            </a:endParaRPr>
          </a:p>
          <a:p>
            <a:pPr algn="just">
              <a:lnSpc>
                <a:spcPct val="90000"/>
              </a:lnSpc>
            </a:pPr>
            <a:endParaRPr lang="en-US" altLang="en-US" sz="2000" b="1" dirty="0" smtClean="0">
              <a:solidFill>
                <a:schemeClr val="bg1"/>
              </a:solidFill>
              <a:latin typeface="Arial" panose="020B0604020202020204" pitchFamily="34" charset="0"/>
              <a:cs typeface="Arial" panose="020B0604020202020204" pitchFamily="34" charset="0"/>
            </a:endParaRPr>
          </a:p>
          <a:p>
            <a:pPr algn="just">
              <a:lnSpc>
                <a:spcPct val="90000"/>
              </a:lnSpc>
            </a:pPr>
            <a:r>
              <a:rPr lang="en-US" altLang="en-US" sz="2000" dirty="0" smtClean="0">
                <a:solidFill>
                  <a:schemeClr val="bg1"/>
                </a:solidFill>
                <a:latin typeface="Arial" panose="020B0604020202020204" pitchFamily="34" charset="0"/>
                <a:cs typeface="Arial" panose="020B0604020202020204" pitchFamily="34" charset="0"/>
              </a:rPr>
              <a:t>Sometimes </a:t>
            </a:r>
            <a:r>
              <a:rPr lang="en-US" altLang="en-US" sz="2000" dirty="0">
                <a:solidFill>
                  <a:schemeClr val="bg1"/>
                </a:solidFill>
                <a:latin typeface="Arial" panose="020B0604020202020204" pitchFamily="34" charset="0"/>
                <a:cs typeface="Arial" panose="020B0604020202020204" pitchFamily="34" charset="0"/>
              </a:rPr>
              <a:t>subsoil conditions are such that the foundation load may have to be transmitted to the bedrock. </a:t>
            </a:r>
            <a:endParaRPr lang="en-US" altLang="en-US" sz="2000" dirty="0" smtClean="0">
              <a:solidFill>
                <a:schemeClr val="bg1"/>
              </a:solidFill>
              <a:latin typeface="Arial" panose="020B0604020202020204" pitchFamily="34" charset="0"/>
              <a:cs typeface="Arial" panose="020B0604020202020204" pitchFamily="34" charset="0"/>
            </a:endParaRPr>
          </a:p>
          <a:p>
            <a:pPr algn="just">
              <a:lnSpc>
                <a:spcPct val="90000"/>
              </a:lnSpc>
            </a:pPr>
            <a:endParaRPr lang="en-US" altLang="en-US" sz="2000" dirty="0">
              <a:solidFill>
                <a:schemeClr val="bg1"/>
              </a:solidFill>
              <a:latin typeface="Arial" panose="020B0604020202020204" pitchFamily="34" charset="0"/>
              <a:cs typeface="Arial" panose="020B0604020202020204" pitchFamily="34" charset="0"/>
            </a:endParaRPr>
          </a:p>
          <a:p>
            <a:pPr algn="just">
              <a:lnSpc>
                <a:spcPct val="90000"/>
              </a:lnSpc>
            </a:pPr>
            <a:r>
              <a:rPr lang="en-US" altLang="en-US" sz="2000" b="1" dirty="0" smtClean="0">
                <a:solidFill>
                  <a:schemeClr val="bg1"/>
                </a:solidFill>
                <a:latin typeface="Arial" panose="020B0604020202020204" pitchFamily="34" charset="0"/>
                <a:cs typeface="Arial" panose="020B0604020202020204" pitchFamily="34" charset="0"/>
              </a:rPr>
              <a:t>The </a:t>
            </a:r>
            <a:r>
              <a:rPr lang="en-US" altLang="en-US" sz="2000" b="1" dirty="0">
                <a:solidFill>
                  <a:schemeClr val="bg1"/>
                </a:solidFill>
                <a:latin typeface="Arial" panose="020B0604020202020204" pitchFamily="34" charset="0"/>
                <a:cs typeface="Arial" panose="020B0604020202020204" pitchFamily="34" charset="0"/>
              </a:rPr>
              <a:t>minimum depth of core boring into the bedrock </a:t>
            </a:r>
            <a:r>
              <a:rPr lang="en-US" altLang="en-US" sz="2000" b="1" dirty="0" smtClean="0">
                <a:solidFill>
                  <a:schemeClr val="bg1"/>
                </a:solidFill>
                <a:latin typeface="Arial" panose="020B0604020202020204" pitchFamily="34" charset="0"/>
                <a:cs typeface="Arial" panose="020B0604020202020204" pitchFamily="34" charset="0"/>
              </a:rPr>
              <a:t>is </a:t>
            </a:r>
            <a:r>
              <a:rPr lang="en-US" altLang="en-US" sz="2000" b="1" dirty="0">
                <a:solidFill>
                  <a:schemeClr val="bg1"/>
                </a:solidFill>
                <a:latin typeface="Arial" panose="020B0604020202020204" pitchFamily="34" charset="0"/>
                <a:cs typeface="Arial" panose="020B0604020202020204" pitchFamily="34" charset="0"/>
              </a:rPr>
              <a:t>3m. </a:t>
            </a:r>
            <a:endParaRPr lang="en-US" altLang="en-US" sz="2000" b="1" dirty="0" smtClean="0">
              <a:solidFill>
                <a:schemeClr val="bg1"/>
              </a:solidFill>
              <a:latin typeface="Arial" panose="020B0604020202020204" pitchFamily="34" charset="0"/>
              <a:cs typeface="Arial" panose="020B0604020202020204" pitchFamily="34" charset="0"/>
            </a:endParaRPr>
          </a:p>
          <a:p>
            <a:pPr algn="just">
              <a:lnSpc>
                <a:spcPct val="90000"/>
              </a:lnSpc>
            </a:pPr>
            <a:endParaRPr lang="en-US" altLang="en-US" sz="2000" b="1" dirty="0">
              <a:solidFill>
                <a:schemeClr val="bg1"/>
              </a:solidFill>
              <a:latin typeface="Arial" panose="020B0604020202020204" pitchFamily="34" charset="0"/>
              <a:cs typeface="Arial" panose="020B0604020202020204" pitchFamily="34" charset="0"/>
            </a:endParaRPr>
          </a:p>
          <a:p>
            <a:pPr algn="just">
              <a:lnSpc>
                <a:spcPct val="90000"/>
              </a:lnSpc>
            </a:pPr>
            <a:r>
              <a:rPr lang="en-US" altLang="en-US" sz="2000" dirty="0" smtClean="0">
                <a:solidFill>
                  <a:schemeClr val="bg1"/>
                </a:solidFill>
                <a:latin typeface="Arial" panose="020B0604020202020204" pitchFamily="34" charset="0"/>
                <a:cs typeface="Arial" panose="020B0604020202020204" pitchFamily="34" charset="0"/>
              </a:rPr>
              <a:t>If </a:t>
            </a:r>
            <a:r>
              <a:rPr lang="en-US" altLang="en-US" sz="2000" dirty="0">
                <a:solidFill>
                  <a:schemeClr val="bg1"/>
                </a:solidFill>
                <a:latin typeface="Arial" panose="020B0604020202020204" pitchFamily="34" charset="0"/>
                <a:cs typeface="Arial" panose="020B0604020202020204" pitchFamily="34" charset="0"/>
              </a:rPr>
              <a:t>the bedrock is irregular or weathered, the core borings may have to be extended to greater depths.</a:t>
            </a:r>
          </a:p>
        </p:txBody>
      </p:sp>
    </p:spTree>
    <p:extLst>
      <p:ext uri="{BB962C8B-B14F-4D97-AF65-F5344CB8AC3E}">
        <p14:creationId xmlns:p14="http://schemas.microsoft.com/office/powerpoint/2010/main" val="195743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3251">
                                            <p:txEl>
                                              <p:pRg st="1" end="1"/>
                                            </p:txEl>
                                          </p:spTgt>
                                        </p:tgtEl>
                                        <p:attrNameLst>
                                          <p:attrName>style.visibility</p:attrName>
                                        </p:attrNameLst>
                                      </p:cBhvr>
                                      <p:to>
                                        <p:strVal val="visible"/>
                                      </p:to>
                                    </p:set>
                                    <p:anim calcmode="lin" valueType="num">
                                      <p:cBhvr additive="base">
                                        <p:cTn id="7" dur="500" fill="hold"/>
                                        <p:tgtEl>
                                          <p:spTgt spid="5325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32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3">
            <a:extLst>
              <a:ext uri="{BEBA8EAE-BF5A-486C-A8C5-ECC9F3942E4B}">
                <a14:imgProps xmlns:a14="http://schemas.microsoft.com/office/drawing/2010/main">
                  <a14:imgLayer r:embed="rId4">
                    <a14:imgEffect>
                      <a14:backgroundRemoval t="14362" b="89894" l="36259" r="70656"/>
                    </a14:imgEffect>
                  </a14:imgLayer>
                </a14:imgProps>
              </a:ext>
            </a:extLst>
          </a:blip>
          <a:stretch>
            <a:fillRect/>
          </a:stretch>
        </p:blipFill>
        <p:spPr>
          <a:xfrm>
            <a:off x="2045548" y="-1036319"/>
            <a:ext cx="12963352" cy="10133753"/>
          </a:xfrm>
          <a:prstGeom prst="rect">
            <a:avLst/>
          </a:prstGeom>
        </p:spPr>
      </p:pic>
      <p:sp>
        <p:nvSpPr>
          <p:cNvPr id="6" name="TextBox 5"/>
          <p:cNvSpPr txBox="1"/>
          <p:nvPr/>
        </p:nvSpPr>
        <p:spPr>
          <a:xfrm>
            <a:off x="352586" y="77894"/>
            <a:ext cx="6292054" cy="6801862"/>
          </a:xfrm>
          <a:prstGeom prst="rect">
            <a:avLst/>
          </a:prstGeom>
          <a:noFill/>
        </p:spPr>
        <p:txBody>
          <a:bodyPr wrap="square" rtlCol="0">
            <a:spAutoFit/>
          </a:bodyPr>
          <a:lstStyle/>
          <a:p>
            <a:r>
              <a:rPr lang="en-GB" sz="2400" b="1" dirty="0" smtClean="0">
                <a:solidFill>
                  <a:schemeClr val="bg1"/>
                </a:solidFill>
                <a:latin typeface="Arial" panose="020B0604020202020204" pitchFamily="34" charset="0"/>
                <a:cs typeface="Arial" panose="020B0604020202020204" pitchFamily="34" charset="0"/>
              </a:rPr>
              <a:t>Spacing:</a:t>
            </a:r>
          </a:p>
          <a:p>
            <a:r>
              <a:rPr lang="en-GB" b="1" dirty="0" smtClean="0">
                <a:solidFill>
                  <a:schemeClr val="bg1"/>
                </a:solidFill>
                <a:latin typeface="Arial" panose="020B0604020202020204" pitchFamily="34" charset="0"/>
                <a:cs typeface="Arial" panose="020B0604020202020204" pitchFamily="34" charset="0"/>
              </a:rPr>
              <a:t>Buildings – 10-30m apart</a:t>
            </a:r>
          </a:p>
          <a:p>
            <a:r>
              <a:rPr lang="en-GB" b="1" dirty="0" smtClean="0">
                <a:solidFill>
                  <a:schemeClr val="bg1"/>
                </a:solidFill>
                <a:latin typeface="Arial" panose="020B0604020202020204" pitchFamily="34" charset="0"/>
                <a:cs typeface="Arial" panose="020B0604020202020204" pitchFamily="34" charset="0"/>
              </a:rPr>
              <a:t>Road Lines – 30-300m apart</a:t>
            </a:r>
          </a:p>
          <a:p>
            <a:r>
              <a:rPr lang="en-GB" b="1" dirty="0" smtClean="0">
                <a:solidFill>
                  <a:schemeClr val="bg1"/>
                </a:solidFill>
                <a:latin typeface="Arial" panose="020B0604020202020204" pitchFamily="34" charset="0"/>
                <a:cs typeface="Arial" panose="020B0604020202020204" pitchFamily="34" charset="0"/>
              </a:rPr>
              <a:t>One-Storey Industrial – 20-60m apart</a:t>
            </a:r>
          </a:p>
          <a:p>
            <a:r>
              <a:rPr lang="en-GB" b="1" dirty="0" smtClean="0">
                <a:solidFill>
                  <a:schemeClr val="bg1"/>
                </a:solidFill>
                <a:latin typeface="Arial" panose="020B0604020202020204" pitchFamily="34" charset="0"/>
                <a:cs typeface="Arial" panose="020B0604020202020204" pitchFamily="34" charset="0"/>
              </a:rPr>
              <a:t>Dams  -  40 - 80m apart</a:t>
            </a:r>
          </a:p>
          <a:p>
            <a:endParaRPr lang="en-GB" sz="1400" b="1" dirty="0" smtClean="0">
              <a:solidFill>
                <a:schemeClr val="bg1"/>
              </a:solidFill>
              <a:latin typeface="Arial" panose="020B0604020202020204" pitchFamily="34" charset="0"/>
              <a:cs typeface="Arial" panose="020B0604020202020204" pitchFamily="34" charset="0"/>
            </a:endParaRPr>
          </a:p>
          <a:p>
            <a:r>
              <a:rPr lang="en-GB" sz="2000" b="1" dirty="0" smtClean="0">
                <a:solidFill>
                  <a:schemeClr val="bg1"/>
                </a:solidFill>
                <a:latin typeface="Arial" panose="020B0604020202020204" pitchFamily="34" charset="0"/>
                <a:cs typeface="Arial" panose="020B0604020202020204" pitchFamily="34" charset="0"/>
              </a:rPr>
              <a:t>Depth:</a:t>
            </a:r>
          </a:p>
          <a:p>
            <a:r>
              <a:rPr lang="en-GB" b="1" dirty="0" smtClean="0">
                <a:solidFill>
                  <a:schemeClr val="bg1"/>
                </a:solidFill>
                <a:latin typeface="Arial" panose="020B0604020202020204" pitchFamily="34" charset="0"/>
                <a:cs typeface="Arial" panose="020B0604020202020204" pitchFamily="34" charset="0"/>
              </a:rPr>
              <a:t>1.5 X Foundation width and below foundation depth, </a:t>
            </a:r>
          </a:p>
          <a:p>
            <a:r>
              <a:rPr lang="en-GB" b="1" dirty="0" smtClean="0">
                <a:solidFill>
                  <a:schemeClr val="bg1"/>
                </a:solidFill>
                <a:latin typeface="Arial" panose="020B0604020202020204" pitchFamily="34" charset="0"/>
                <a:cs typeface="Arial" panose="020B0604020202020204" pitchFamily="34" charset="0"/>
              </a:rPr>
              <a:t>plus at least one deeper control hole to 10m below foundation, unless rock head is found.</a:t>
            </a:r>
          </a:p>
          <a:p>
            <a:endParaRPr lang="en-GB" b="1"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3m below rock head to prove sound rock.</a:t>
            </a:r>
          </a:p>
          <a:p>
            <a:r>
              <a:rPr lang="en-GB" b="1" dirty="0" smtClean="0">
                <a:solidFill>
                  <a:schemeClr val="bg1"/>
                </a:solidFill>
                <a:latin typeface="Arial" panose="020B0604020202020204" pitchFamily="34" charset="0"/>
                <a:cs typeface="Arial" panose="020B0604020202020204" pitchFamily="34" charset="0"/>
              </a:rPr>
              <a:t>Probes to 3-10m to locate rock cavity.(These are rough guides)</a:t>
            </a:r>
          </a:p>
          <a:p>
            <a:endParaRPr lang="en-GB" b="1" dirty="0" smtClean="0">
              <a:solidFill>
                <a:schemeClr val="bg1"/>
              </a:solidFill>
              <a:latin typeface="Arial" panose="020B0604020202020204" pitchFamily="34" charset="0"/>
              <a:cs typeface="Arial" panose="020B0604020202020204" pitchFamily="34" charset="0"/>
            </a:endParaRPr>
          </a:p>
          <a:p>
            <a:pPr algn="just"/>
            <a:r>
              <a:rPr lang="en-GB" b="1" dirty="0" smtClean="0">
                <a:solidFill>
                  <a:schemeClr val="bg1"/>
                </a:solidFill>
                <a:latin typeface="Arial" panose="020B0604020202020204" pitchFamily="34" charset="0"/>
                <a:cs typeface="Arial" panose="020B0604020202020204" pitchFamily="34" charset="0"/>
              </a:rPr>
              <a:t>Spacing and depth will vary considerably in light of local conditions and the size of the structure to be built. In the possibility of cavernous rock types (particularly limestone), probes will be needed at each column base. </a:t>
            </a:r>
          </a:p>
          <a:p>
            <a:pPr algn="just"/>
            <a:endParaRPr lang="en-GB" b="1" dirty="0" smtClean="0">
              <a:solidFill>
                <a:schemeClr val="bg1"/>
              </a:solidFill>
              <a:latin typeface="Arial" panose="020B0604020202020204" pitchFamily="34" charset="0"/>
              <a:cs typeface="Arial" panose="020B0604020202020204" pitchFamily="34" charset="0"/>
            </a:endParaRPr>
          </a:p>
          <a:p>
            <a:pPr algn="just"/>
            <a:r>
              <a:rPr lang="en-GB" b="1" dirty="0" smtClean="0">
                <a:solidFill>
                  <a:schemeClr val="bg1"/>
                </a:solidFill>
                <a:latin typeface="Arial" panose="020B0604020202020204" pitchFamily="34" charset="0"/>
                <a:cs typeface="Arial" panose="020B0604020202020204" pitchFamily="34" charset="0"/>
              </a:rPr>
              <a:t>Old mine workings will need proving to 30m depths, and …. location of old shafts (rarely documented) will need probes on a 1m grid.</a:t>
            </a:r>
          </a:p>
          <a:p>
            <a:pPr algn="just"/>
            <a:endParaRPr lang="en-GB" b="1" dirty="0">
              <a:solidFill>
                <a:schemeClr val="bg1"/>
              </a:solidFill>
              <a:latin typeface="Arial" panose="020B0604020202020204" pitchFamily="34" charset="0"/>
              <a:cs typeface="Arial" panose="020B0604020202020204" pitchFamily="34" charset="0"/>
            </a:endParaRPr>
          </a:p>
        </p:txBody>
      </p:sp>
      <p:cxnSp>
        <p:nvCxnSpPr>
          <p:cNvPr id="8" name="Straight Connector 7"/>
          <p:cNvCxnSpPr/>
          <p:nvPr/>
        </p:nvCxnSpPr>
        <p:spPr>
          <a:xfrm>
            <a:off x="6955758" y="582278"/>
            <a:ext cx="3942990" cy="45308"/>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6922347" y="5872480"/>
            <a:ext cx="4009813" cy="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0932160" y="650240"/>
            <a:ext cx="7684" cy="522224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6922347" y="604932"/>
            <a:ext cx="0" cy="5267548"/>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6715898" y="5872480"/>
            <a:ext cx="4930346" cy="830997"/>
          </a:xfrm>
          <a:prstGeom prst="rect">
            <a:avLst/>
          </a:prstGeom>
          <a:solidFill>
            <a:schemeClr val="tx1">
              <a:lumMod val="95000"/>
            </a:schemeClr>
          </a:solidFill>
        </p:spPr>
        <p:txBody>
          <a:bodyPr wrap="square">
            <a:spAutoFit/>
          </a:bodyPr>
          <a:lstStyle/>
          <a:p>
            <a:pPr algn="just"/>
            <a:r>
              <a:rPr lang="en-GB" sz="1200" b="1" dirty="0">
                <a:solidFill>
                  <a:schemeClr val="bg1"/>
                </a:solidFill>
                <a:latin typeface="arial" panose="020B0604020202020204" pitchFamily="34" charset="0"/>
              </a:rPr>
              <a:t>Rock</a:t>
            </a:r>
            <a:r>
              <a:rPr lang="en-GB" sz="1200" dirty="0">
                <a:solidFill>
                  <a:schemeClr val="bg1"/>
                </a:solidFill>
                <a:latin typeface="arial" panose="020B0604020202020204" pitchFamily="34" charset="0"/>
              </a:rPr>
              <a:t>-</a:t>
            </a:r>
            <a:r>
              <a:rPr lang="en-GB" sz="1200" b="1" dirty="0">
                <a:solidFill>
                  <a:schemeClr val="bg1"/>
                </a:solidFill>
                <a:latin typeface="arial" panose="020B0604020202020204" pitchFamily="34" charset="0"/>
              </a:rPr>
              <a:t>quality designation</a:t>
            </a:r>
            <a:r>
              <a:rPr lang="en-GB" sz="1200" dirty="0">
                <a:solidFill>
                  <a:schemeClr val="bg1"/>
                </a:solidFill>
                <a:latin typeface="arial" panose="020B0604020202020204" pitchFamily="34" charset="0"/>
              </a:rPr>
              <a:t> (RQD) is a rough measure of the degree of jointing or fracture in a </a:t>
            </a:r>
            <a:r>
              <a:rPr lang="en-GB" sz="1200" b="1" dirty="0">
                <a:solidFill>
                  <a:schemeClr val="bg1"/>
                </a:solidFill>
                <a:latin typeface="arial" panose="020B0604020202020204" pitchFamily="34" charset="0"/>
              </a:rPr>
              <a:t>rock</a:t>
            </a:r>
            <a:r>
              <a:rPr lang="en-GB" sz="1200" dirty="0">
                <a:solidFill>
                  <a:schemeClr val="bg1"/>
                </a:solidFill>
                <a:latin typeface="arial" panose="020B0604020202020204" pitchFamily="34" charset="0"/>
              </a:rPr>
              <a:t> mass, measured as a percentage of the drill core in lengths of 10 cm or more. High-</a:t>
            </a:r>
            <a:r>
              <a:rPr lang="en-GB" sz="1200" b="1" dirty="0">
                <a:solidFill>
                  <a:schemeClr val="bg1"/>
                </a:solidFill>
                <a:latin typeface="arial" panose="020B0604020202020204" pitchFamily="34" charset="0"/>
              </a:rPr>
              <a:t>quality rock</a:t>
            </a:r>
            <a:r>
              <a:rPr lang="en-GB" sz="1200" dirty="0">
                <a:solidFill>
                  <a:schemeClr val="bg1"/>
                </a:solidFill>
                <a:latin typeface="arial" panose="020B0604020202020204" pitchFamily="34" charset="0"/>
              </a:rPr>
              <a:t> has an RQD of more than 75%, low </a:t>
            </a:r>
            <a:r>
              <a:rPr lang="en-GB" sz="1200" b="1" dirty="0">
                <a:solidFill>
                  <a:schemeClr val="bg1"/>
                </a:solidFill>
                <a:latin typeface="arial" panose="020B0604020202020204" pitchFamily="34" charset="0"/>
              </a:rPr>
              <a:t>quality</a:t>
            </a:r>
            <a:r>
              <a:rPr lang="en-GB" sz="1200" dirty="0">
                <a:solidFill>
                  <a:schemeClr val="bg1"/>
                </a:solidFill>
                <a:latin typeface="arial" panose="020B0604020202020204" pitchFamily="34" charset="0"/>
              </a:rPr>
              <a:t> of less than 50%.</a:t>
            </a:r>
            <a:endParaRPr lang="en-GB" sz="1200" dirty="0">
              <a:solidFill>
                <a:schemeClr val="bg1"/>
              </a:solidFill>
            </a:endParaRPr>
          </a:p>
        </p:txBody>
      </p:sp>
    </p:spTree>
    <p:extLst>
      <p:ext uri="{BB962C8B-B14F-4D97-AF65-F5344CB8AC3E}">
        <p14:creationId xmlns:p14="http://schemas.microsoft.com/office/powerpoint/2010/main" val="80627216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500149" y="-216131"/>
            <a:ext cx="7793038" cy="1462088"/>
          </a:xfrm>
        </p:spPr>
        <p:txBody>
          <a:bodyPr/>
          <a:lstStyle/>
          <a:p>
            <a:pPr eaLnBrk="1" fontAlgn="auto" hangingPunct="1">
              <a:spcAft>
                <a:spcPts val="0"/>
              </a:spcAft>
              <a:defRPr/>
            </a:pPr>
            <a:r>
              <a:rPr lang="en-US" altLang="en-US" b="1" dirty="0" smtClean="0">
                <a:solidFill>
                  <a:schemeClr val="bg1"/>
                </a:solidFill>
              </a:rPr>
              <a:t>Rock Quality Designation</a:t>
            </a:r>
          </a:p>
        </p:txBody>
      </p:sp>
      <p:pic>
        <p:nvPicPr>
          <p:cNvPr id="14848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2497139"/>
            <a:ext cx="6134100" cy="187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8485" name="Text Box 5"/>
          <p:cNvSpPr txBox="1">
            <a:spLocks noChangeArrowheads="1"/>
          </p:cNvSpPr>
          <p:nvPr/>
        </p:nvSpPr>
        <p:spPr bwMode="auto">
          <a:xfrm>
            <a:off x="2228850" y="1185864"/>
            <a:ext cx="8229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fontAlgn="base">
              <a:spcBef>
                <a:spcPct val="0"/>
              </a:spcBef>
              <a:spcAft>
                <a:spcPct val="0"/>
              </a:spcAft>
            </a:pPr>
            <a:r>
              <a:rPr lang="en-US" altLang="en-US" b="1">
                <a:solidFill>
                  <a:srgbClr val="0D2E46"/>
                </a:solidFill>
                <a:latin typeface="Arial" panose="020B0604020202020204" pitchFamily="34" charset="0"/>
              </a:rPr>
              <a:t>RQD</a:t>
            </a:r>
          </a:p>
          <a:p>
            <a:pPr fontAlgn="base">
              <a:spcBef>
                <a:spcPct val="0"/>
              </a:spcBef>
              <a:spcAft>
                <a:spcPct val="0"/>
              </a:spcAft>
            </a:pPr>
            <a:r>
              <a:rPr lang="en-US" altLang="en-US" b="1">
                <a:solidFill>
                  <a:srgbClr val="0D2E46"/>
                </a:solidFill>
                <a:latin typeface="Arial" panose="020B0604020202020204" pitchFamily="34" charset="0"/>
              </a:rPr>
              <a:t>Rock Quality Designation (RQD) is defined as the percentage of rock cores that have length equal or greater than 10 cm over the total drill length.</a:t>
            </a:r>
          </a:p>
        </p:txBody>
      </p:sp>
      <p:pic>
        <p:nvPicPr>
          <p:cNvPr id="14848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7913" y="4478339"/>
            <a:ext cx="2743200" cy="220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121060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75722" y="2133600"/>
            <a:ext cx="6109252" cy="707886"/>
          </a:xfrm>
          <a:prstGeom prst="rect">
            <a:avLst/>
          </a:prstGeom>
          <a:noFill/>
        </p:spPr>
        <p:txBody>
          <a:bodyPr wrap="square" rtlCol="0">
            <a:spAutoFit/>
          </a:bodyPr>
          <a:lstStyle/>
          <a:p>
            <a:pPr algn="ctr"/>
            <a:r>
              <a:rPr lang="en-GB" sz="4000" dirty="0" smtClean="0">
                <a:solidFill>
                  <a:schemeClr val="bg1"/>
                </a:solidFill>
              </a:rPr>
              <a:t>EXERCISE </a:t>
            </a:r>
            <a:endParaRPr lang="en-GB" sz="4000" dirty="0">
              <a:solidFill>
                <a:schemeClr val="bg1"/>
              </a:solidFill>
            </a:endParaRPr>
          </a:p>
        </p:txBody>
      </p:sp>
    </p:spTree>
    <p:extLst>
      <p:ext uri="{BB962C8B-B14F-4D97-AF65-F5344CB8AC3E}">
        <p14:creationId xmlns:p14="http://schemas.microsoft.com/office/powerpoint/2010/main" val="45720861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7147E34F-5126-45FA-8B60-B996AC4A57DB}" type="slidenum">
              <a:rPr lang="en-US" altLang="en-US" smtClean="0"/>
              <a:pPr>
                <a:defRPr/>
              </a:pPr>
              <a:t>42</a:t>
            </a:fld>
            <a:endParaRPr lang="en-US" altLang="en-US"/>
          </a:p>
        </p:txBody>
      </p:sp>
      <p:pic>
        <p:nvPicPr>
          <p:cNvPr id="3" name="Picture 2"/>
          <p:cNvPicPr/>
          <p:nvPr/>
        </p:nvPicPr>
        <p:blipFill>
          <a:blip r:embed="rId2">
            <a:extLst>
              <a:ext uri="{BEBA8EAE-BF5A-486C-A8C5-ECC9F3942E4B}">
                <a14:imgProps xmlns:a14="http://schemas.microsoft.com/office/drawing/2010/main">
                  <a14:imgLayer r:embed="rId3">
                    <a14:imgEffect>
                      <a14:backgroundRemoval t="14362" b="89894" l="36259" r="70656"/>
                    </a14:imgEffect>
                  </a14:imgLayer>
                </a14:imgProps>
              </a:ext>
            </a:extLst>
          </a:blip>
          <a:stretch>
            <a:fillRect/>
          </a:stretch>
        </p:blipFill>
        <p:spPr>
          <a:xfrm>
            <a:off x="607214" y="-1687752"/>
            <a:ext cx="16284697" cy="11917434"/>
          </a:xfrm>
          <a:prstGeom prst="rect">
            <a:avLst/>
          </a:prstGeom>
        </p:spPr>
      </p:pic>
      <p:sp>
        <p:nvSpPr>
          <p:cNvPr id="4" name="Rectangle 3"/>
          <p:cNvSpPr/>
          <p:nvPr/>
        </p:nvSpPr>
        <p:spPr>
          <a:xfrm>
            <a:off x="414887" y="1964476"/>
            <a:ext cx="3429582" cy="923330"/>
          </a:xfrm>
          <a:prstGeom prst="rect">
            <a:avLst/>
          </a:prstGeom>
        </p:spPr>
        <p:txBody>
          <a:bodyPr wrap="square">
            <a:spAutoFit/>
          </a:bodyPr>
          <a:lstStyle/>
          <a:p>
            <a:r>
              <a:rPr lang="en-GB" b="1" dirty="0">
                <a:solidFill>
                  <a:schemeClr val="bg1"/>
                </a:solidFill>
              </a:rPr>
              <a:t>3</a:t>
            </a:r>
            <a:r>
              <a:rPr lang="en-GB" b="1" dirty="0" smtClean="0">
                <a:solidFill>
                  <a:schemeClr val="bg1"/>
                </a:solidFill>
              </a:rPr>
              <a:t>. Use </a:t>
            </a:r>
            <a:r>
              <a:rPr lang="en-GB" b="1" dirty="0">
                <a:solidFill>
                  <a:schemeClr val="bg1"/>
                </a:solidFill>
              </a:rPr>
              <a:t>your best judgment to describe the variability in permeability with depth. </a:t>
            </a:r>
          </a:p>
        </p:txBody>
      </p:sp>
      <p:sp>
        <p:nvSpPr>
          <p:cNvPr id="5" name="Rectangle 4"/>
          <p:cNvSpPr/>
          <p:nvPr/>
        </p:nvSpPr>
        <p:spPr>
          <a:xfrm>
            <a:off x="414887" y="982853"/>
            <a:ext cx="3289978" cy="923330"/>
          </a:xfrm>
          <a:prstGeom prst="rect">
            <a:avLst/>
          </a:prstGeom>
        </p:spPr>
        <p:txBody>
          <a:bodyPr wrap="square">
            <a:spAutoFit/>
          </a:bodyPr>
          <a:lstStyle/>
          <a:p>
            <a:r>
              <a:rPr lang="en-GB" b="1" dirty="0">
                <a:solidFill>
                  <a:schemeClr val="bg1"/>
                </a:solidFill>
              </a:rPr>
              <a:t>2</a:t>
            </a:r>
            <a:r>
              <a:rPr lang="en-GB" b="1" dirty="0" smtClean="0">
                <a:solidFill>
                  <a:schemeClr val="bg1"/>
                </a:solidFill>
              </a:rPr>
              <a:t>. Use </a:t>
            </a:r>
            <a:r>
              <a:rPr lang="en-GB" b="1" dirty="0">
                <a:solidFill>
                  <a:schemeClr val="bg1"/>
                </a:solidFill>
              </a:rPr>
              <a:t>a grain size ruler to describe the make up of the </a:t>
            </a:r>
            <a:r>
              <a:rPr lang="en-GB" b="1" dirty="0" smtClean="0">
                <a:solidFill>
                  <a:schemeClr val="bg1"/>
                </a:solidFill>
              </a:rPr>
              <a:t>stratification </a:t>
            </a:r>
            <a:endParaRPr lang="en-GB" b="1" dirty="0">
              <a:solidFill>
                <a:schemeClr val="bg1"/>
              </a:solidFill>
            </a:endParaRPr>
          </a:p>
        </p:txBody>
      </p:sp>
      <p:pic>
        <p:nvPicPr>
          <p:cNvPr id="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46999" y="259301"/>
            <a:ext cx="2167407" cy="3658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l="993" t="10902" r="774" b="58624"/>
          <a:stretch>
            <a:fillRect/>
          </a:stretch>
        </p:blipFill>
        <p:spPr bwMode="auto">
          <a:xfrm>
            <a:off x="1220525" y="4043064"/>
            <a:ext cx="5293419" cy="2319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414887" y="259301"/>
            <a:ext cx="3008243" cy="646331"/>
          </a:xfrm>
          <a:prstGeom prst="rect">
            <a:avLst/>
          </a:prstGeom>
          <a:noFill/>
        </p:spPr>
        <p:txBody>
          <a:bodyPr wrap="square" rtlCol="0">
            <a:spAutoFit/>
          </a:bodyPr>
          <a:lstStyle/>
          <a:p>
            <a:r>
              <a:rPr lang="en-GB" b="1" dirty="0" smtClean="0">
                <a:solidFill>
                  <a:schemeClr val="bg1"/>
                </a:solidFill>
              </a:rPr>
              <a:t>1. Comment on the stratification and the RQD </a:t>
            </a:r>
            <a:endParaRPr lang="en-GB" b="1" dirty="0">
              <a:solidFill>
                <a:schemeClr val="bg1"/>
              </a:solidFill>
            </a:endParaRPr>
          </a:p>
        </p:txBody>
      </p:sp>
      <p:sp>
        <p:nvSpPr>
          <p:cNvPr id="9" name="TextBox 8"/>
          <p:cNvSpPr txBox="1"/>
          <p:nvPr/>
        </p:nvSpPr>
        <p:spPr>
          <a:xfrm>
            <a:off x="391173" y="3012805"/>
            <a:ext cx="3634759" cy="923330"/>
          </a:xfrm>
          <a:prstGeom prst="rect">
            <a:avLst/>
          </a:prstGeom>
          <a:noFill/>
        </p:spPr>
        <p:txBody>
          <a:bodyPr wrap="square" rtlCol="0">
            <a:spAutoFit/>
          </a:bodyPr>
          <a:lstStyle/>
          <a:p>
            <a:r>
              <a:rPr lang="en-GB" b="1" dirty="0" smtClean="0">
                <a:solidFill>
                  <a:schemeClr val="bg1"/>
                </a:solidFill>
              </a:rPr>
              <a:t>4. If the intended build is high rise, what problems do you see at depth?</a:t>
            </a:r>
            <a:endParaRPr lang="en-GB" b="1" dirty="0">
              <a:solidFill>
                <a:schemeClr val="bg1"/>
              </a:solidFill>
            </a:endParaRPr>
          </a:p>
        </p:txBody>
      </p:sp>
      <p:sp>
        <p:nvSpPr>
          <p:cNvPr id="10" name="TextBox 9"/>
          <p:cNvSpPr txBox="1"/>
          <p:nvPr/>
        </p:nvSpPr>
        <p:spPr>
          <a:xfrm>
            <a:off x="8051369" y="6457890"/>
            <a:ext cx="3060915" cy="400110"/>
          </a:xfrm>
          <a:prstGeom prst="rect">
            <a:avLst/>
          </a:prstGeom>
          <a:solidFill>
            <a:schemeClr val="tx1"/>
          </a:solidFill>
        </p:spPr>
        <p:txBody>
          <a:bodyPr wrap="square" rtlCol="0">
            <a:spAutoFit/>
          </a:bodyPr>
          <a:lstStyle/>
          <a:p>
            <a:pPr algn="ctr"/>
            <a:r>
              <a:rPr lang="en-GB" sz="2000" b="1" dirty="0" smtClean="0">
                <a:solidFill>
                  <a:schemeClr val="bg1"/>
                </a:solidFill>
              </a:rPr>
              <a:t>30 minutes</a:t>
            </a:r>
            <a:endParaRPr lang="en-GB" sz="2000" b="1" dirty="0">
              <a:solidFill>
                <a:schemeClr val="bg1"/>
              </a:solidFill>
            </a:endParaRPr>
          </a:p>
        </p:txBody>
      </p:sp>
    </p:spTree>
    <p:extLst>
      <p:ext uri="{BB962C8B-B14F-4D97-AF65-F5344CB8AC3E}">
        <p14:creationId xmlns:p14="http://schemas.microsoft.com/office/powerpoint/2010/main" val="176255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91912" y="2224007"/>
            <a:ext cx="6400800" cy="769441"/>
          </a:xfrm>
          <a:prstGeom prst="rect">
            <a:avLst/>
          </a:prstGeom>
          <a:noFill/>
        </p:spPr>
        <p:txBody>
          <a:bodyPr wrap="square" rtlCol="0">
            <a:spAutoFit/>
          </a:bodyPr>
          <a:lstStyle/>
          <a:p>
            <a:pPr algn="ctr"/>
            <a:r>
              <a:rPr lang="en-GB" sz="4400" b="1" dirty="0" smtClean="0">
                <a:solidFill>
                  <a:schemeClr val="bg1"/>
                </a:solidFill>
              </a:rPr>
              <a:t>FEEDBACK</a:t>
            </a:r>
            <a:endParaRPr lang="en-GB" sz="4400" b="1" dirty="0">
              <a:solidFill>
                <a:schemeClr val="bg1"/>
              </a:solidFill>
            </a:endParaRPr>
          </a:p>
        </p:txBody>
      </p:sp>
    </p:spTree>
    <p:extLst>
      <p:ext uri="{BB962C8B-B14F-4D97-AF65-F5344CB8AC3E}">
        <p14:creationId xmlns:p14="http://schemas.microsoft.com/office/powerpoint/2010/main" val="334288638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Box 2"/>
          <p:cNvSpPr txBox="1">
            <a:spLocks noChangeArrowheads="1"/>
          </p:cNvSpPr>
          <p:nvPr/>
        </p:nvSpPr>
        <p:spPr bwMode="auto">
          <a:xfrm>
            <a:off x="2232025" y="2362200"/>
            <a:ext cx="7924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600" dirty="0">
                <a:solidFill>
                  <a:prstClr val="white"/>
                </a:solidFill>
              </a:rPr>
              <a:t>GENERAL CONSIDERATIONS FOR THE </a:t>
            </a:r>
            <a:r>
              <a:rPr lang="en-GB" altLang="en-US" sz="3600" dirty="0" smtClean="0">
                <a:solidFill>
                  <a:prstClr val="white"/>
                </a:solidFill>
              </a:rPr>
              <a:t>SITES ACCESS FOR EQUIPMENT</a:t>
            </a:r>
            <a:endParaRPr lang="en-GB" altLang="en-US" sz="3600" dirty="0">
              <a:solidFill>
                <a:prstClr val="white"/>
              </a:solidFill>
            </a:endParaRPr>
          </a:p>
        </p:txBody>
      </p:sp>
    </p:spTree>
    <p:extLst>
      <p:ext uri="{BB962C8B-B14F-4D97-AF65-F5344CB8AC3E}">
        <p14:creationId xmlns:p14="http://schemas.microsoft.com/office/powerpoint/2010/main" val="356228092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ChangeArrowheads="1"/>
          </p:cNvSpPr>
          <p:nvPr/>
        </p:nvSpPr>
        <p:spPr bwMode="auto">
          <a:xfrm>
            <a:off x="601133" y="454819"/>
            <a:ext cx="1082886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i="1" dirty="0">
                <a:solidFill>
                  <a:srgbClr val="000000"/>
                </a:solidFill>
                <a:latin typeface="Arial" panose="020B0604020202020204" pitchFamily="34" charset="0"/>
              </a:rPr>
              <a:t>Site </a:t>
            </a:r>
            <a:r>
              <a:rPr lang="en-GB" altLang="en-US" sz="2400" b="1" i="1" dirty="0" smtClean="0">
                <a:solidFill>
                  <a:srgbClr val="000000"/>
                </a:solidFill>
                <a:latin typeface="Arial" panose="020B0604020202020204" pitchFamily="34" charset="0"/>
              </a:rPr>
              <a:t>Constraints </a:t>
            </a:r>
            <a:r>
              <a:rPr lang="en-GB" altLang="en-US" b="1" i="1" dirty="0">
                <a:solidFill>
                  <a:srgbClr val="000000"/>
                </a:solidFill>
                <a:latin typeface="Arial" panose="020B0604020202020204" pitchFamily="34" charset="0"/>
              </a:rPr>
              <a:t>can </a:t>
            </a:r>
            <a:r>
              <a:rPr lang="en-GB" altLang="en-US" sz="2400" b="1" i="1" dirty="0">
                <a:solidFill>
                  <a:srgbClr val="000000"/>
                </a:solidFill>
                <a:latin typeface="Arial" panose="020B0604020202020204" pitchFamily="34" charset="0"/>
              </a:rPr>
              <a:t>influence the type of ground investigation equipment to be used and methods of sampling to be </a:t>
            </a:r>
            <a:r>
              <a:rPr lang="en-GB" altLang="en-US" sz="2400" b="1" i="1" dirty="0" smtClean="0">
                <a:solidFill>
                  <a:srgbClr val="000000"/>
                </a:solidFill>
                <a:latin typeface="Arial" panose="020B0604020202020204" pitchFamily="34" charset="0"/>
              </a:rPr>
              <a:t>employed…..</a:t>
            </a:r>
            <a:endParaRPr lang="en-GB" altLang="en-US" sz="2400" b="1" dirty="0">
              <a:solidFill>
                <a:prstClr val="white"/>
              </a:solidFill>
            </a:endParaRPr>
          </a:p>
        </p:txBody>
      </p:sp>
      <p:sp>
        <p:nvSpPr>
          <p:cNvPr id="111619" name="Rectangle 3"/>
          <p:cNvSpPr>
            <a:spLocks noChangeArrowheads="1"/>
          </p:cNvSpPr>
          <p:nvPr/>
        </p:nvSpPr>
        <p:spPr bwMode="auto">
          <a:xfrm>
            <a:off x="601133" y="1522809"/>
            <a:ext cx="10683239"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Access restrictions in terms of the ground conditions as well as the width and height available for the equipment.</a:t>
            </a:r>
            <a:endParaRPr lang="en-GB" altLang="en-US" b="1" dirty="0">
              <a:solidFill>
                <a:prstClr val="white"/>
              </a:solidFill>
            </a:endParaRPr>
          </a:p>
        </p:txBody>
      </p:sp>
      <p:sp>
        <p:nvSpPr>
          <p:cNvPr id="111620" name="Rectangle 4"/>
          <p:cNvSpPr>
            <a:spLocks noChangeArrowheads="1"/>
          </p:cNvSpPr>
          <p:nvPr/>
        </p:nvSpPr>
        <p:spPr bwMode="auto">
          <a:xfrm>
            <a:off x="601133" y="2498248"/>
            <a:ext cx="10344574"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rgbClr val="000000"/>
                </a:solidFill>
                <a:latin typeface="Arial" panose="020B0604020202020204" pitchFamily="34" charset="0"/>
              </a:rPr>
              <a:t>The ground surface conditions and obstructions on the site and accesses to the site should be taken into account in the planning of investigations; these factors could </a:t>
            </a:r>
            <a:r>
              <a:rPr lang="en-GB" altLang="en-US" b="1" dirty="0" smtClean="0">
                <a:solidFill>
                  <a:srgbClr val="000000"/>
                </a:solidFill>
                <a:latin typeface="Arial" panose="020B0604020202020204" pitchFamily="34" charset="0"/>
              </a:rPr>
              <a:t>include:</a:t>
            </a: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1. Soft </a:t>
            </a:r>
            <a:r>
              <a:rPr lang="en-GB" altLang="en-US" b="1" dirty="0">
                <a:solidFill>
                  <a:srgbClr val="000000"/>
                </a:solidFill>
                <a:latin typeface="Arial" panose="020B0604020202020204" pitchFamily="34" charset="0"/>
              </a:rPr>
              <a:t>or marshy ground, uneven ground, sloping ground,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2. </a:t>
            </a:r>
            <a:r>
              <a:rPr lang="en-GB" altLang="en-US" b="1" dirty="0">
                <a:solidFill>
                  <a:srgbClr val="000000"/>
                </a:solidFill>
                <a:latin typeface="Arial" panose="020B0604020202020204" pitchFamily="34" charset="0"/>
              </a:rPr>
              <a:t>B</a:t>
            </a:r>
            <a:r>
              <a:rPr lang="en-GB" altLang="en-US" b="1" dirty="0" smtClean="0">
                <a:solidFill>
                  <a:srgbClr val="000000"/>
                </a:solidFill>
                <a:latin typeface="Arial" panose="020B0604020202020204" pitchFamily="34" charset="0"/>
              </a:rPr>
              <a:t>reaks </a:t>
            </a:r>
            <a:r>
              <a:rPr lang="en-GB" altLang="en-US" b="1" dirty="0">
                <a:solidFill>
                  <a:srgbClr val="000000"/>
                </a:solidFill>
                <a:latin typeface="Arial" panose="020B0604020202020204" pitchFamily="34" charset="0"/>
              </a:rPr>
              <a:t>in slope,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3. Possible </a:t>
            </a:r>
            <a:r>
              <a:rPr lang="en-GB" altLang="en-US" b="1" dirty="0">
                <a:solidFill>
                  <a:srgbClr val="000000"/>
                </a:solidFill>
                <a:latin typeface="Arial" panose="020B0604020202020204" pitchFamily="34" charset="0"/>
              </a:rPr>
              <a:t>flooding,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4. </a:t>
            </a:r>
            <a:r>
              <a:rPr lang="en-GB" altLang="en-US" b="1" dirty="0">
                <a:solidFill>
                  <a:srgbClr val="000000"/>
                </a:solidFill>
                <a:latin typeface="Arial" panose="020B0604020202020204" pitchFamily="34" charset="0"/>
              </a:rPr>
              <a:t>B</a:t>
            </a:r>
            <a:r>
              <a:rPr lang="en-GB" altLang="en-US" b="1" dirty="0" smtClean="0">
                <a:solidFill>
                  <a:srgbClr val="000000"/>
                </a:solidFill>
                <a:latin typeface="Arial" panose="020B0604020202020204" pitchFamily="34" charset="0"/>
              </a:rPr>
              <a:t>uildings</a:t>
            </a:r>
            <a:r>
              <a:rPr lang="en-GB" altLang="en-US" b="1" dirty="0">
                <a:solidFill>
                  <a:srgbClr val="000000"/>
                </a:solidFill>
                <a:latin typeface="Arial" panose="020B0604020202020204" pitchFamily="34" charset="0"/>
              </a:rPr>
              <a:t>, gateways,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5. Trees </a:t>
            </a:r>
            <a:r>
              <a:rPr lang="en-GB" altLang="en-US" b="1" dirty="0">
                <a:solidFill>
                  <a:srgbClr val="000000"/>
                </a:solidFill>
                <a:latin typeface="Arial" panose="020B0604020202020204" pitchFamily="34" charset="0"/>
              </a:rPr>
              <a:t>and mature shrubs.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The </a:t>
            </a:r>
            <a:r>
              <a:rPr lang="en-GB" altLang="en-US" b="1" dirty="0">
                <a:solidFill>
                  <a:srgbClr val="000000"/>
                </a:solidFill>
                <a:latin typeface="Arial" panose="020B0604020202020204" pitchFamily="34" charset="0"/>
              </a:rPr>
              <a:t>area around the investigation positions should include adequate space for working,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storing </a:t>
            </a:r>
            <a:r>
              <a:rPr lang="en-GB" altLang="en-US" b="1" dirty="0">
                <a:solidFill>
                  <a:srgbClr val="000000"/>
                </a:solidFill>
                <a:latin typeface="Arial" panose="020B0604020202020204" pitchFamily="34" charset="0"/>
              </a:rPr>
              <a:t>tools and stockpiling excavated </a:t>
            </a:r>
            <a:r>
              <a:rPr lang="en-GB" altLang="en-US" b="1" dirty="0" smtClean="0">
                <a:solidFill>
                  <a:srgbClr val="000000"/>
                </a:solidFill>
                <a:latin typeface="Arial" panose="020B0604020202020204" pitchFamily="34" charset="0"/>
              </a:rPr>
              <a:t>materials….</a:t>
            </a:r>
          </a:p>
          <a:p>
            <a:pPr algn="just" eaLnBrk="0" fontAlgn="base" hangingPunct="0">
              <a:spcBef>
                <a:spcPct val="0"/>
              </a:spcBef>
              <a:spcAft>
                <a:spcPct val="0"/>
              </a:spcAft>
            </a:pP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sz="2400" b="1" dirty="0" smtClean="0">
                <a:solidFill>
                  <a:srgbClr val="000000"/>
                </a:solidFill>
                <a:latin typeface="Arial" panose="020B0604020202020204" pitchFamily="34" charset="0"/>
              </a:rPr>
              <a:t>Considerations may include…….</a:t>
            </a:r>
            <a:endParaRPr lang="en-GB" altLang="en-US" sz="2400" b="1" dirty="0">
              <a:solidFill>
                <a:prstClr val="white"/>
              </a:solidFill>
            </a:endParaRPr>
          </a:p>
        </p:txBody>
      </p:sp>
    </p:spTree>
    <p:extLst>
      <p:ext uri="{BB962C8B-B14F-4D97-AF65-F5344CB8AC3E}">
        <p14:creationId xmlns:p14="http://schemas.microsoft.com/office/powerpoint/2010/main" val="427644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1620">
                                            <p:txEl>
                                              <p:pRg st="2" end="2"/>
                                            </p:txEl>
                                          </p:spTgt>
                                        </p:tgtEl>
                                        <p:attrNameLst>
                                          <p:attrName>style.visibility</p:attrName>
                                        </p:attrNameLst>
                                      </p:cBhvr>
                                      <p:to>
                                        <p:strVal val="visible"/>
                                      </p:to>
                                    </p:set>
                                    <p:anim calcmode="lin" valueType="num">
                                      <p:cBhvr additive="base">
                                        <p:cTn id="7" dur="500" fill="hold"/>
                                        <p:tgtEl>
                                          <p:spTgt spid="111620">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162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1620">
                                            <p:txEl>
                                              <p:pRg st="3" end="3"/>
                                            </p:txEl>
                                          </p:spTgt>
                                        </p:tgtEl>
                                        <p:attrNameLst>
                                          <p:attrName>style.visibility</p:attrName>
                                        </p:attrNameLst>
                                      </p:cBhvr>
                                      <p:to>
                                        <p:strVal val="visible"/>
                                      </p:to>
                                    </p:set>
                                    <p:anim calcmode="lin" valueType="num">
                                      <p:cBhvr additive="base">
                                        <p:cTn id="13" dur="500" fill="hold"/>
                                        <p:tgtEl>
                                          <p:spTgt spid="111620">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162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1620">
                                            <p:txEl>
                                              <p:pRg st="4" end="4"/>
                                            </p:txEl>
                                          </p:spTgt>
                                        </p:tgtEl>
                                        <p:attrNameLst>
                                          <p:attrName>style.visibility</p:attrName>
                                        </p:attrNameLst>
                                      </p:cBhvr>
                                      <p:to>
                                        <p:strVal val="visible"/>
                                      </p:to>
                                    </p:set>
                                    <p:anim calcmode="lin" valueType="num">
                                      <p:cBhvr additive="base">
                                        <p:cTn id="19" dur="500" fill="hold"/>
                                        <p:tgtEl>
                                          <p:spTgt spid="111620">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162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1620">
                                            <p:txEl>
                                              <p:pRg st="5" end="5"/>
                                            </p:txEl>
                                          </p:spTgt>
                                        </p:tgtEl>
                                        <p:attrNameLst>
                                          <p:attrName>style.visibility</p:attrName>
                                        </p:attrNameLst>
                                      </p:cBhvr>
                                      <p:to>
                                        <p:strVal val="visible"/>
                                      </p:to>
                                    </p:set>
                                    <p:anim calcmode="lin" valueType="num">
                                      <p:cBhvr additive="base">
                                        <p:cTn id="25" dur="500" fill="hold"/>
                                        <p:tgtEl>
                                          <p:spTgt spid="111620">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162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1620">
                                            <p:txEl>
                                              <p:pRg st="6" end="6"/>
                                            </p:txEl>
                                          </p:spTgt>
                                        </p:tgtEl>
                                        <p:attrNameLst>
                                          <p:attrName>style.visibility</p:attrName>
                                        </p:attrNameLst>
                                      </p:cBhvr>
                                      <p:to>
                                        <p:strVal val="visible"/>
                                      </p:to>
                                    </p:set>
                                    <p:anim calcmode="lin" valueType="num">
                                      <p:cBhvr additive="base">
                                        <p:cTn id="31" dur="500" fill="hold"/>
                                        <p:tgtEl>
                                          <p:spTgt spid="111620">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162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ChangeArrowheads="1"/>
          </p:cNvSpPr>
          <p:nvPr/>
        </p:nvSpPr>
        <p:spPr bwMode="auto">
          <a:xfrm>
            <a:off x="540175" y="363539"/>
            <a:ext cx="74396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Structure </a:t>
            </a:r>
            <a:r>
              <a:rPr lang="en-GB" altLang="en-US" sz="2400" b="1" dirty="0" smtClean="0">
                <a:solidFill>
                  <a:srgbClr val="000000"/>
                </a:solidFill>
                <a:latin typeface="Arial" panose="020B0604020202020204" pitchFamily="34" charset="0"/>
              </a:rPr>
              <a:t>Constraints – Important for Assignment</a:t>
            </a:r>
            <a:endParaRPr lang="en-GB" altLang="en-US" sz="2400" dirty="0">
              <a:solidFill>
                <a:prstClr val="white"/>
              </a:solidFill>
              <a:latin typeface="Arial" panose="020B0604020202020204" pitchFamily="34" charset="0"/>
            </a:endParaRPr>
          </a:p>
        </p:txBody>
      </p:sp>
      <p:sp>
        <p:nvSpPr>
          <p:cNvPr id="112643" name="Rectangle 3"/>
          <p:cNvSpPr>
            <a:spLocks noChangeArrowheads="1"/>
          </p:cNvSpPr>
          <p:nvPr/>
        </p:nvSpPr>
        <p:spPr bwMode="auto">
          <a:xfrm>
            <a:off x="540175" y="1028701"/>
            <a:ext cx="1073065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rgbClr val="000000"/>
                </a:solidFill>
                <a:latin typeface="Arial" panose="020B0604020202020204" pitchFamily="34" charset="0"/>
              </a:rPr>
              <a:t>In urban areas physical constraints that might affect the placement of investigation points </a:t>
            </a:r>
            <a:r>
              <a:rPr lang="en-GB" altLang="en-US" b="1" dirty="0" smtClean="0">
                <a:solidFill>
                  <a:srgbClr val="000000"/>
                </a:solidFill>
                <a:latin typeface="Arial" panose="020B0604020202020204" pitchFamily="34" charset="0"/>
              </a:rPr>
              <a:t>include:</a:t>
            </a: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marL="342900" indent="-342900" algn="just" eaLnBrk="0" fontAlgn="base" hangingPunct="0">
              <a:spcBef>
                <a:spcPct val="0"/>
              </a:spcBef>
              <a:spcAft>
                <a:spcPct val="0"/>
              </a:spcAft>
              <a:buAutoNum type="arabicPeriod"/>
            </a:pPr>
            <a:r>
              <a:rPr lang="en-GB" altLang="en-US" b="1" dirty="0" smtClean="0">
                <a:solidFill>
                  <a:srgbClr val="000000"/>
                </a:solidFill>
                <a:latin typeface="Arial" panose="020B0604020202020204" pitchFamily="34" charset="0"/>
              </a:rPr>
              <a:t>The </a:t>
            </a:r>
            <a:r>
              <a:rPr lang="en-GB" altLang="en-US" b="1" dirty="0">
                <a:solidFill>
                  <a:srgbClr val="000000"/>
                </a:solidFill>
                <a:latin typeface="Arial" panose="020B0604020202020204" pitchFamily="34" charset="0"/>
              </a:rPr>
              <a:t>presence of existing buildings immediately adjacent to the site to be investigated. </a:t>
            </a:r>
            <a:endParaRPr lang="en-GB" altLang="en-US" b="1" dirty="0" smtClean="0">
              <a:solidFill>
                <a:srgbClr val="000000"/>
              </a:solidFill>
              <a:latin typeface="Arial" panose="020B0604020202020204" pitchFamily="34" charset="0"/>
            </a:endParaRPr>
          </a:p>
          <a:p>
            <a:pPr marL="342900" indent="-342900" algn="just" eaLnBrk="0" fontAlgn="base" hangingPunct="0">
              <a:spcBef>
                <a:spcPct val="0"/>
              </a:spcBef>
              <a:spcAft>
                <a:spcPct val="0"/>
              </a:spcAft>
              <a:buAutoNum type="arabicPeriod"/>
            </a:pPr>
            <a:endParaRPr lang="en-GB" altLang="en-US" b="1" dirty="0" smtClean="0">
              <a:solidFill>
                <a:srgbClr val="000000"/>
              </a:solidFill>
              <a:latin typeface="Arial" panose="020B0604020202020204" pitchFamily="34" charset="0"/>
            </a:endParaRPr>
          </a:p>
          <a:p>
            <a:pPr marL="342900" indent="-342900" algn="just" eaLnBrk="0" fontAlgn="base" hangingPunct="0">
              <a:spcBef>
                <a:spcPct val="0"/>
              </a:spcBef>
              <a:spcAft>
                <a:spcPct val="0"/>
              </a:spcAft>
              <a:buAutoNum type="arabicPeriod"/>
            </a:pPr>
            <a:r>
              <a:rPr lang="en-GB" altLang="en-US" b="1" dirty="0" smtClean="0">
                <a:solidFill>
                  <a:srgbClr val="000000"/>
                </a:solidFill>
                <a:latin typeface="Arial" panose="020B0604020202020204" pitchFamily="34" charset="0"/>
              </a:rPr>
              <a:t>There </a:t>
            </a:r>
            <a:r>
              <a:rPr lang="en-GB" altLang="en-US" b="1" dirty="0">
                <a:solidFill>
                  <a:srgbClr val="000000"/>
                </a:solidFill>
                <a:latin typeface="Arial" panose="020B0604020202020204" pitchFamily="34" charset="0"/>
              </a:rPr>
              <a:t>might be overhanging structural elements or basements that extend beyond the apparent footprint of the existing buildings</a:t>
            </a:r>
            <a:r>
              <a:rPr lang="en-GB" altLang="en-US" b="1" dirty="0" smtClean="0">
                <a:solidFill>
                  <a:srgbClr val="000000"/>
                </a:solidFill>
                <a:latin typeface="Arial" panose="020B0604020202020204" pitchFamily="34" charset="0"/>
              </a:rPr>
              <a:t>.</a:t>
            </a:r>
          </a:p>
          <a:p>
            <a:pPr marL="342900" indent="-342900" eaLnBrk="0" fontAlgn="base" hangingPunct="0">
              <a:spcBef>
                <a:spcPct val="0"/>
              </a:spcBef>
              <a:spcAft>
                <a:spcPct val="0"/>
              </a:spcAft>
              <a:buAutoNum type="arabicPeriod"/>
            </a:pPr>
            <a:endParaRPr lang="en-GB" altLang="en-US" b="1" dirty="0">
              <a:solidFill>
                <a:prstClr val="white"/>
              </a:solidFill>
            </a:endParaRPr>
          </a:p>
        </p:txBody>
      </p:sp>
      <p:sp>
        <p:nvSpPr>
          <p:cNvPr id="112644" name="Rectangle 4"/>
          <p:cNvSpPr>
            <a:spLocks noChangeArrowheads="1"/>
          </p:cNvSpPr>
          <p:nvPr/>
        </p:nvSpPr>
        <p:spPr bwMode="auto">
          <a:xfrm>
            <a:off x="540175" y="3252323"/>
            <a:ext cx="1079838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smtClean="0">
                <a:solidFill>
                  <a:srgbClr val="000000"/>
                </a:solidFill>
                <a:latin typeface="Arial" panose="020B0604020202020204" pitchFamily="34" charset="0"/>
              </a:rPr>
              <a:t>3. The </a:t>
            </a:r>
            <a:r>
              <a:rPr lang="en-GB" altLang="en-US" b="1" dirty="0">
                <a:solidFill>
                  <a:srgbClr val="000000"/>
                </a:solidFill>
                <a:latin typeface="Arial" panose="020B0604020202020204" pitchFamily="34" charset="0"/>
              </a:rPr>
              <a:t>need for access between and around existing structures should be taken into account </a:t>
            </a:r>
            <a:r>
              <a:rPr lang="en-GB" altLang="en-US" b="1" dirty="0" smtClean="0">
                <a:solidFill>
                  <a:srgbClr val="000000"/>
                </a:solidFill>
                <a:latin typeface="Arial" panose="020B0604020202020204" pitchFamily="34" charset="0"/>
              </a:rPr>
              <a:t>in</a:t>
            </a:r>
          </a:p>
          <a:p>
            <a:pPr eaLnBrk="0" fontAlgn="base" hangingPunct="0">
              <a:spcBef>
                <a:spcPct val="0"/>
              </a:spcBef>
              <a:spcAft>
                <a:spcPct val="0"/>
              </a:spcAft>
            </a:pPr>
            <a:r>
              <a:rPr lang="en-GB" altLang="en-US" b="1" dirty="0">
                <a:solidFill>
                  <a:srgbClr val="000000"/>
                </a:solidFill>
                <a:latin typeface="Arial" panose="020B0604020202020204" pitchFamily="34" charset="0"/>
              </a:rPr>
              <a:t> </a:t>
            </a:r>
            <a:r>
              <a:rPr lang="en-GB" altLang="en-US" b="1" dirty="0" smtClean="0">
                <a:solidFill>
                  <a:srgbClr val="000000"/>
                </a:solidFill>
                <a:latin typeface="Arial" panose="020B0604020202020204" pitchFamily="34" charset="0"/>
              </a:rPr>
              <a:t>   </a:t>
            </a:r>
            <a:r>
              <a:rPr lang="en-GB" altLang="en-US" b="1" dirty="0">
                <a:solidFill>
                  <a:srgbClr val="000000"/>
                </a:solidFill>
                <a:latin typeface="Arial" panose="020B0604020202020204" pitchFamily="34" charset="0"/>
              </a:rPr>
              <a:t>relation </a:t>
            </a:r>
            <a:r>
              <a:rPr lang="en-GB" altLang="en-US" b="1" dirty="0" smtClean="0">
                <a:solidFill>
                  <a:srgbClr val="000000"/>
                </a:solidFill>
                <a:latin typeface="Arial" panose="020B0604020202020204" pitchFamily="34" charset="0"/>
              </a:rPr>
              <a:t>to width </a:t>
            </a:r>
            <a:r>
              <a:rPr lang="en-GB" altLang="en-US" b="1" dirty="0">
                <a:solidFill>
                  <a:srgbClr val="000000"/>
                </a:solidFill>
                <a:latin typeface="Arial" panose="020B0604020202020204" pitchFamily="34" charset="0"/>
              </a:rPr>
              <a:t>and headroom; this is particularly the case for investigation points that </a:t>
            </a:r>
            <a:r>
              <a:rPr lang="en-GB" altLang="en-US" b="1" dirty="0" smtClean="0">
                <a:solidFill>
                  <a:srgbClr val="000000"/>
                </a:solidFill>
                <a:latin typeface="Arial" panose="020B0604020202020204" pitchFamily="34" charset="0"/>
              </a:rPr>
              <a:t>have</a:t>
            </a:r>
          </a:p>
          <a:p>
            <a:pPr eaLnBrk="0" fontAlgn="base" hangingPunct="0">
              <a:spcBef>
                <a:spcPct val="0"/>
              </a:spcBef>
              <a:spcAft>
                <a:spcPct val="0"/>
              </a:spcAft>
            </a:pPr>
            <a:r>
              <a:rPr lang="en-GB" altLang="en-US" b="1" dirty="0">
                <a:solidFill>
                  <a:srgbClr val="000000"/>
                </a:solidFill>
                <a:latin typeface="Arial" panose="020B0604020202020204" pitchFamily="34" charset="0"/>
              </a:rPr>
              <a:t> </a:t>
            </a:r>
            <a:r>
              <a:rPr lang="en-GB" altLang="en-US" b="1" dirty="0" smtClean="0">
                <a:solidFill>
                  <a:srgbClr val="000000"/>
                </a:solidFill>
                <a:latin typeface="Arial" panose="020B0604020202020204" pitchFamily="34" charset="0"/>
              </a:rPr>
              <a:t>   </a:t>
            </a:r>
            <a:r>
              <a:rPr lang="en-GB" altLang="en-US" b="1" dirty="0">
                <a:solidFill>
                  <a:srgbClr val="000000"/>
                </a:solidFill>
                <a:latin typeface="Arial" panose="020B0604020202020204" pitchFamily="34" charset="0"/>
              </a:rPr>
              <a:t>to be </a:t>
            </a:r>
            <a:r>
              <a:rPr lang="en-GB" altLang="en-US" b="1" dirty="0" smtClean="0">
                <a:solidFill>
                  <a:srgbClr val="000000"/>
                </a:solidFill>
                <a:latin typeface="Arial" panose="020B0604020202020204" pitchFamily="34" charset="0"/>
              </a:rPr>
              <a:t>accessed through </a:t>
            </a:r>
            <a:r>
              <a:rPr lang="en-GB" altLang="en-US" b="1" dirty="0">
                <a:solidFill>
                  <a:srgbClr val="000000"/>
                </a:solidFill>
                <a:latin typeface="Arial" panose="020B0604020202020204" pitchFamily="34" charset="0"/>
              </a:rPr>
              <a:t>other structures.</a:t>
            </a:r>
            <a:endParaRPr lang="en-GB" altLang="en-US" b="1" dirty="0">
              <a:solidFill>
                <a:prstClr val="white"/>
              </a:solidFill>
            </a:endParaRPr>
          </a:p>
        </p:txBody>
      </p:sp>
      <p:sp>
        <p:nvSpPr>
          <p:cNvPr id="112645" name="Rectangle 5"/>
          <p:cNvSpPr>
            <a:spLocks noChangeArrowheads="1"/>
          </p:cNvSpPr>
          <p:nvPr/>
        </p:nvSpPr>
        <p:spPr bwMode="auto">
          <a:xfrm>
            <a:off x="540175" y="4346536"/>
            <a:ext cx="106358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smtClean="0">
                <a:solidFill>
                  <a:schemeClr val="bg1"/>
                </a:solidFill>
                <a:latin typeface="Arial" panose="020B0604020202020204" pitchFamily="34" charset="0"/>
              </a:rPr>
              <a:t>4. The </a:t>
            </a:r>
            <a:r>
              <a:rPr lang="en-GB" altLang="en-US" b="1" dirty="0">
                <a:solidFill>
                  <a:schemeClr val="bg1"/>
                </a:solidFill>
                <a:latin typeface="Arial" panose="020B0604020202020204" pitchFamily="34" charset="0"/>
              </a:rPr>
              <a:t>stability of existing structures (e.g. retaining walls, pipes, shallow tunnels) should </a:t>
            </a:r>
            <a:r>
              <a:rPr lang="en-GB" altLang="en-US" b="1" dirty="0" smtClean="0">
                <a:solidFill>
                  <a:schemeClr val="bg1"/>
                </a:solidFill>
                <a:latin typeface="Arial" panose="020B0604020202020204" pitchFamily="34" charset="0"/>
              </a:rPr>
              <a:t>be</a:t>
            </a:r>
          </a:p>
          <a:p>
            <a:pPr algn="just" eaLnBrk="0" fontAlgn="base" hangingPunct="0">
              <a:spcBef>
                <a:spcPct val="0"/>
              </a:spcBef>
              <a:spcAft>
                <a:spcPct val="0"/>
              </a:spcAft>
            </a:pPr>
            <a:r>
              <a:rPr lang="en-GB" altLang="en-US" b="1" dirty="0">
                <a:solidFill>
                  <a:schemeClr val="bg1"/>
                </a:solidFill>
                <a:latin typeface="Arial" panose="020B0604020202020204" pitchFamily="34" charset="0"/>
              </a:rPr>
              <a:t> </a:t>
            </a:r>
            <a:r>
              <a:rPr lang="en-GB" altLang="en-US" b="1" dirty="0" smtClean="0">
                <a:solidFill>
                  <a:schemeClr val="bg1"/>
                </a:solidFill>
                <a:latin typeface="Arial" panose="020B0604020202020204" pitchFamily="34" charset="0"/>
              </a:rPr>
              <a:t>   adequately assessed </a:t>
            </a:r>
            <a:r>
              <a:rPr lang="en-GB" altLang="en-US" b="1" dirty="0">
                <a:solidFill>
                  <a:schemeClr val="bg1"/>
                </a:solidFill>
                <a:latin typeface="Arial" panose="020B0604020202020204" pitchFamily="34" charset="0"/>
              </a:rPr>
              <a:t>prior to the undertaking of ground investigation, with </a:t>
            </a:r>
            <a:r>
              <a:rPr lang="en-GB" altLang="en-US" b="1" dirty="0" smtClean="0">
                <a:solidFill>
                  <a:schemeClr val="bg1"/>
                </a:solidFill>
                <a:latin typeface="Arial" panose="020B0604020202020204" pitchFamily="34" charset="0"/>
              </a:rPr>
              <a:t>particular</a:t>
            </a:r>
          </a:p>
          <a:p>
            <a:pPr algn="just" eaLnBrk="0" fontAlgn="base" hangingPunct="0">
              <a:spcBef>
                <a:spcPct val="0"/>
              </a:spcBef>
              <a:spcAft>
                <a:spcPct val="0"/>
              </a:spcAft>
            </a:pPr>
            <a:r>
              <a:rPr lang="en-GB" altLang="en-US" b="1" dirty="0">
                <a:solidFill>
                  <a:schemeClr val="bg1"/>
                </a:solidFill>
                <a:latin typeface="Arial" panose="020B0604020202020204" pitchFamily="34" charset="0"/>
              </a:rPr>
              <a:t> </a:t>
            </a:r>
            <a:r>
              <a:rPr lang="en-GB" altLang="en-US" b="1" dirty="0" smtClean="0">
                <a:solidFill>
                  <a:schemeClr val="bg1"/>
                </a:solidFill>
                <a:latin typeface="Arial" panose="020B0604020202020204" pitchFamily="34" charset="0"/>
              </a:rPr>
              <a:t>   </a:t>
            </a:r>
            <a:r>
              <a:rPr lang="en-GB" altLang="en-US" b="1" dirty="0">
                <a:solidFill>
                  <a:schemeClr val="bg1"/>
                </a:solidFill>
                <a:latin typeface="Arial" panose="020B0604020202020204" pitchFamily="34" charset="0"/>
              </a:rPr>
              <a:t>attention paid to the ability </a:t>
            </a:r>
            <a:r>
              <a:rPr lang="en-GB" altLang="en-US" b="1" dirty="0" smtClean="0">
                <a:solidFill>
                  <a:schemeClr val="bg1"/>
                </a:solidFill>
                <a:latin typeface="Arial" panose="020B0604020202020204" pitchFamily="34" charset="0"/>
              </a:rPr>
              <a:t>of  </a:t>
            </a:r>
            <a:r>
              <a:rPr lang="en-GB" altLang="en-US" b="1" dirty="0">
                <a:solidFill>
                  <a:schemeClr val="bg1"/>
                </a:solidFill>
                <a:latin typeface="Arial" panose="020B0604020202020204" pitchFamily="34" charset="0"/>
              </a:rPr>
              <a:t>the existing structure to cope with pressures exerted </a:t>
            </a:r>
            <a:endParaRPr lang="en-GB" altLang="en-US" b="1" dirty="0" smtClean="0">
              <a:solidFill>
                <a:schemeClr val="bg1"/>
              </a:solidFill>
              <a:latin typeface="Arial" panose="020B0604020202020204" pitchFamily="34" charset="0"/>
            </a:endParaRPr>
          </a:p>
          <a:p>
            <a:pPr algn="just" eaLnBrk="0" fontAlgn="base" hangingPunct="0">
              <a:spcBef>
                <a:spcPct val="0"/>
              </a:spcBef>
              <a:spcAft>
                <a:spcPct val="0"/>
              </a:spcAft>
            </a:pPr>
            <a:r>
              <a:rPr lang="en-GB" altLang="en-US" b="1" dirty="0">
                <a:solidFill>
                  <a:schemeClr val="bg1"/>
                </a:solidFill>
                <a:latin typeface="Arial" panose="020B0604020202020204" pitchFamily="34" charset="0"/>
              </a:rPr>
              <a:t> </a:t>
            </a:r>
            <a:r>
              <a:rPr lang="en-GB" altLang="en-US" b="1" dirty="0" smtClean="0">
                <a:solidFill>
                  <a:schemeClr val="bg1"/>
                </a:solidFill>
                <a:latin typeface="Arial" panose="020B0604020202020204" pitchFamily="34" charset="0"/>
              </a:rPr>
              <a:t>   by </a:t>
            </a:r>
            <a:r>
              <a:rPr lang="en-GB" altLang="en-US" b="1" dirty="0">
                <a:solidFill>
                  <a:schemeClr val="bg1"/>
                </a:solidFill>
                <a:latin typeface="Arial" panose="020B0604020202020204" pitchFamily="34" charset="0"/>
              </a:rPr>
              <a:t>a drilling rig or other plant.</a:t>
            </a:r>
            <a:endParaRPr lang="en-GB" altLang="en-US" b="1" dirty="0">
              <a:solidFill>
                <a:schemeClr val="bg1"/>
              </a:solidFill>
            </a:endParaRPr>
          </a:p>
        </p:txBody>
      </p:sp>
    </p:spTree>
    <p:extLst>
      <p:ext uri="{BB962C8B-B14F-4D97-AF65-F5344CB8AC3E}">
        <p14:creationId xmlns:p14="http://schemas.microsoft.com/office/powerpoint/2010/main" val="3402470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43">
                                            <p:txEl>
                                              <p:pRg st="2" end="2"/>
                                            </p:txEl>
                                          </p:spTgt>
                                        </p:tgtEl>
                                        <p:attrNameLst>
                                          <p:attrName>style.visibility</p:attrName>
                                        </p:attrNameLst>
                                      </p:cBhvr>
                                      <p:to>
                                        <p:strVal val="visible"/>
                                      </p:to>
                                    </p:set>
                                    <p:anim calcmode="lin" valueType="num">
                                      <p:cBhvr additive="base">
                                        <p:cTn id="7" dur="500" fill="hold"/>
                                        <p:tgtEl>
                                          <p:spTgt spid="11264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43">
                                            <p:txEl>
                                              <p:pRg st="4" end="4"/>
                                            </p:txEl>
                                          </p:spTgt>
                                        </p:tgtEl>
                                        <p:attrNameLst>
                                          <p:attrName>style.visibility</p:attrName>
                                        </p:attrNameLst>
                                      </p:cBhvr>
                                      <p:to>
                                        <p:strVal val="visible"/>
                                      </p:to>
                                    </p:set>
                                    <p:anim calcmode="lin" valueType="num">
                                      <p:cBhvr additive="base">
                                        <p:cTn id="13" dur="500" fill="hold"/>
                                        <p:tgtEl>
                                          <p:spTgt spid="11264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44">
                                            <p:txEl>
                                              <p:pRg st="0" end="0"/>
                                            </p:txEl>
                                          </p:spTgt>
                                        </p:tgtEl>
                                        <p:attrNameLst>
                                          <p:attrName>style.visibility</p:attrName>
                                        </p:attrNameLst>
                                      </p:cBhvr>
                                      <p:to>
                                        <p:strVal val="visible"/>
                                      </p:to>
                                    </p:set>
                                    <p:anim calcmode="lin" valueType="num">
                                      <p:cBhvr additive="base">
                                        <p:cTn id="19" dur="500" fill="hold"/>
                                        <p:tgtEl>
                                          <p:spTgt spid="11264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44">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12644">
                                            <p:txEl>
                                              <p:pRg st="1" end="1"/>
                                            </p:txEl>
                                          </p:spTgt>
                                        </p:tgtEl>
                                        <p:attrNameLst>
                                          <p:attrName>style.visibility</p:attrName>
                                        </p:attrNameLst>
                                      </p:cBhvr>
                                      <p:to>
                                        <p:strVal val="visible"/>
                                      </p:to>
                                    </p:set>
                                    <p:anim calcmode="lin" valueType="num">
                                      <p:cBhvr additive="base">
                                        <p:cTn id="23" dur="500" fill="hold"/>
                                        <p:tgtEl>
                                          <p:spTgt spid="11264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2644">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12644">
                                            <p:txEl>
                                              <p:pRg st="2" end="2"/>
                                            </p:txEl>
                                          </p:spTgt>
                                        </p:tgtEl>
                                        <p:attrNameLst>
                                          <p:attrName>style.visibility</p:attrName>
                                        </p:attrNameLst>
                                      </p:cBhvr>
                                      <p:to>
                                        <p:strVal val="visible"/>
                                      </p:to>
                                    </p:set>
                                    <p:anim calcmode="lin" valueType="num">
                                      <p:cBhvr additive="base">
                                        <p:cTn id="27" dur="500" fill="hold"/>
                                        <p:tgtEl>
                                          <p:spTgt spid="112644">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264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12645">
                                            <p:txEl>
                                              <p:pRg st="0" end="0"/>
                                            </p:txEl>
                                          </p:spTgt>
                                        </p:tgtEl>
                                        <p:attrNameLst>
                                          <p:attrName>style.visibility</p:attrName>
                                        </p:attrNameLst>
                                      </p:cBhvr>
                                      <p:to>
                                        <p:strVal val="visible"/>
                                      </p:to>
                                    </p:set>
                                    <p:anim calcmode="lin" valueType="num">
                                      <p:cBhvr additive="base">
                                        <p:cTn id="33" dur="500" fill="hold"/>
                                        <p:tgtEl>
                                          <p:spTgt spid="112645">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2645">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12645">
                                            <p:txEl>
                                              <p:pRg st="1" end="1"/>
                                            </p:txEl>
                                          </p:spTgt>
                                        </p:tgtEl>
                                        <p:attrNameLst>
                                          <p:attrName>style.visibility</p:attrName>
                                        </p:attrNameLst>
                                      </p:cBhvr>
                                      <p:to>
                                        <p:strVal val="visible"/>
                                      </p:to>
                                    </p:set>
                                    <p:anim calcmode="lin" valueType="num">
                                      <p:cBhvr additive="base">
                                        <p:cTn id="37" dur="500" fill="hold"/>
                                        <p:tgtEl>
                                          <p:spTgt spid="11264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45">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2645">
                                            <p:txEl>
                                              <p:pRg st="2" end="2"/>
                                            </p:txEl>
                                          </p:spTgt>
                                        </p:tgtEl>
                                        <p:attrNameLst>
                                          <p:attrName>style.visibility</p:attrName>
                                        </p:attrNameLst>
                                      </p:cBhvr>
                                      <p:to>
                                        <p:strVal val="visible"/>
                                      </p:to>
                                    </p:set>
                                    <p:anim calcmode="lin" valueType="num">
                                      <p:cBhvr additive="base">
                                        <p:cTn id="41" dur="500" fill="hold"/>
                                        <p:tgtEl>
                                          <p:spTgt spid="112645">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2645">
                                            <p:txEl>
                                              <p:pRg st="2" end="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12645">
                                            <p:txEl>
                                              <p:pRg st="3" end="3"/>
                                            </p:txEl>
                                          </p:spTgt>
                                        </p:tgtEl>
                                        <p:attrNameLst>
                                          <p:attrName>style.visibility</p:attrName>
                                        </p:attrNameLst>
                                      </p:cBhvr>
                                      <p:to>
                                        <p:strVal val="visible"/>
                                      </p:to>
                                    </p:set>
                                    <p:anim calcmode="lin" valueType="num">
                                      <p:cBhvr additive="base">
                                        <p:cTn id="45" dur="500" fill="hold"/>
                                        <p:tgtEl>
                                          <p:spTgt spid="112645">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1264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7" name="Rectangle 2"/>
          <p:cNvSpPr>
            <a:spLocks noChangeArrowheads="1"/>
          </p:cNvSpPr>
          <p:nvPr/>
        </p:nvSpPr>
        <p:spPr bwMode="auto">
          <a:xfrm>
            <a:off x="394546" y="354805"/>
            <a:ext cx="692510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Utility </a:t>
            </a:r>
            <a:r>
              <a:rPr lang="en-GB" altLang="en-US" sz="2400" b="1" dirty="0" smtClean="0">
                <a:solidFill>
                  <a:srgbClr val="000000"/>
                </a:solidFill>
                <a:latin typeface="Arial" panose="020B0604020202020204" pitchFamily="34" charset="0"/>
              </a:rPr>
              <a:t>Constraints – Important for Assignment</a:t>
            </a:r>
            <a:endParaRPr lang="en-GB" altLang="en-US" sz="2400" b="1" dirty="0">
              <a:solidFill>
                <a:prstClr val="white"/>
              </a:solidFill>
              <a:latin typeface="Arial" panose="020B0604020202020204" pitchFamily="34" charset="0"/>
            </a:endParaRPr>
          </a:p>
        </p:txBody>
      </p:sp>
      <p:sp>
        <p:nvSpPr>
          <p:cNvPr id="113668" name="Rectangle 3"/>
          <p:cNvSpPr>
            <a:spLocks noChangeArrowheads="1"/>
          </p:cNvSpPr>
          <p:nvPr/>
        </p:nvSpPr>
        <p:spPr bwMode="auto">
          <a:xfrm>
            <a:off x="394545" y="1022773"/>
            <a:ext cx="1069340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chemeClr val="bg1"/>
                </a:solidFill>
                <a:latin typeface="Arial" panose="020B0604020202020204" pitchFamily="34" charset="0"/>
              </a:rPr>
              <a:t>L</a:t>
            </a:r>
            <a:r>
              <a:rPr lang="en-GB" altLang="en-US" b="1" dirty="0" smtClean="0">
                <a:solidFill>
                  <a:schemeClr val="bg1"/>
                </a:solidFill>
                <a:latin typeface="Arial" panose="020B0604020202020204" pitchFamily="34" charset="0"/>
              </a:rPr>
              <a:t>ocating </a:t>
            </a:r>
            <a:r>
              <a:rPr lang="en-GB" altLang="en-US" b="1" dirty="0">
                <a:solidFill>
                  <a:schemeClr val="bg1"/>
                </a:solidFill>
                <a:latin typeface="Arial" panose="020B0604020202020204" pitchFamily="34" charset="0"/>
              </a:rPr>
              <a:t>of utilities should be carried out by desk study, specialist search, on-site search survey, on-site location and inspection holes, as appropriate. </a:t>
            </a:r>
            <a:endParaRPr lang="en-GB" altLang="en-US" b="1" dirty="0" smtClean="0">
              <a:solidFill>
                <a:schemeClr val="bg1"/>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The </a:t>
            </a:r>
            <a:r>
              <a:rPr lang="en-GB" altLang="en-US" b="1" dirty="0">
                <a:solidFill>
                  <a:srgbClr val="000000"/>
                </a:solidFill>
                <a:latin typeface="Arial" panose="020B0604020202020204" pitchFamily="34" charset="0"/>
              </a:rPr>
              <a:t>designer of the investigation should identify the location of utilities prior to any investigation taking place; this task may be delegated to the contractor.</a:t>
            </a:r>
            <a:endParaRPr lang="en-GB" altLang="en-US" b="1" dirty="0">
              <a:solidFill>
                <a:prstClr val="white"/>
              </a:solidFill>
            </a:endParaRPr>
          </a:p>
        </p:txBody>
      </p:sp>
      <p:sp>
        <p:nvSpPr>
          <p:cNvPr id="113669" name="Rectangle 4"/>
          <p:cNvSpPr>
            <a:spLocks noChangeArrowheads="1"/>
          </p:cNvSpPr>
          <p:nvPr/>
        </p:nvSpPr>
        <p:spPr bwMode="auto">
          <a:xfrm>
            <a:off x="394545" y="3073282"/>
            <a:ext cx="1086273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i="1" dirty="0">
                <a:solidFill>
                  <a:srgbClr val="000000"/>
                </a:solidFill>
                <a:latin typeface="Arial" panose="020B0604020202020204" pitchFamily="34" charset="0"/>
              </a:rPr>
              <a:t>(Certain utilities impose minimum distance criteria for investigation depending on the proposed investigation techniques. </a:t>
            </a:r>
            <a:endParaRPr lang="en-GB" altLang="en-US" b="1" i="1"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b="1" i="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i="1" dirty="0" smtClean="0">
                <a:solidFill>
                  <a:srgbClr val="000000"/>
                </a:solidFill>
                <a:latin typeface="Arial" panose="020B0604020202020204" pitchFamily="34" charset="0"/>
              </a:rPr>
              <a:t>For </a:t>
            </a:r>
            <a:r>
              <a:rPr lang="en-GB" altLang="en-US" b="1" i="1" dirty="0">
                <a:solidFill>
                  <a:srgbClr val="000000"/>
                </a:solidFill>
                <a:latin typeface="Arial" panose="020B0604020202020204" pitchFamily="34" charset="0"/>
              </a:rPr>
              <a:t>example, there is a minimum distance for the formation of cable percussive and rotary drilled boreholes from buried cast iron water and gas pipes. </a:t>
            </a:r>
            <a:endParaRPr lang="en-GB" altLang="en-US" b="1" i="1"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b="1" i="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i="1" dirty="0" smtClean="0">
                <a:solidFill>
                  <a:srgbClr val="000000"/>
                </a:solidFill>
                <a:latin typeface="Arial" panose="020B0604020202020204" pitchFamily="34" charset="0"/>
              </a:rPr>
              <a:t>There </a:t>
            </a:r>
            <a:r>
              <a:rPr lang="en-GB" altLang="en-US" b="1" i="1" dirty="0">
                <a:solidFill>
                  <a:srgbClr val="000000"/>
                </a:solidFill>
                <a:latin typeface="Arial" panose="020B0604020202020204" pitchFamily="34" charset="0"/>
              </a:rPr>
              <a:t>is also a restriction on the distance of a rig mast from overhead power lines)</a:t>
            </a:r>
            <a:endParaRPr lang="en-GB" altLang="en-US" b="1" dirty="0">
              <a:solidFill>
                <a:prstClr val="white"/>
              </a:solidFill>
            </a:endParaRPr>
          </a:p>
        </p:txBody>
      </p:sp>
      <p:sp>
        <p:nvSpPr>
          <p:cNvPr id="113670" name="Rectangle 5"/>
          <p:cNvSpPr>
            <a:spLocks noChangeArrowheads="1"/>
          </p:cNvSpPr>
          <p:nvPr/>
        </p:nvSpPr>
        <p:spPr bwMode="auto">
          <a:xfrm>
            <a:off x="473815" y="5400790"/>
            <a:ext cx="103838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smtClean="0">
                <a:solidFill>
                  <a:srgbClr val="000000"/>
                </a:solidFill>
                <a:latin typeface="Arial" panose="020B0604020202020204" pitchFamily="34" charset="0"/>
              </a:rPr>
              <a:t>(Available </a:t>
            </a:r>
            <a:r>
              <a:rPr lang="en-GB" altLang="en-US" b="1" dirty="0">
                <a:solidFill>
                  <a:srgbClr val="000000"/>
                </a:solidFill>
                <a:latin typeface="Arial" panose="020B0604020202020204" pitchFamily="34" charset="0"/>
              </a:rPr>
              <a:t>from the Health and Safety Executive documents </a:t>
            </a:r>
            <a:r>
              <a:rPr lang="en-GB" altLang="en-US" b="1" dirty="0" smtClean="0">
                <a:solidFill>
                  <a:srgbClr val="000000"/>
                </a:solidFill>
                <a:latin typeface="Arial" panose="020B0604020202020204" pitchFamily="34" charset="0"/>
              </a:rPr>
              <a:t>HSG47 and </a:t>
            </a:r>
            <a:r>
              <a:rPr lang="en-GB" altLang="en-US" b="1" dirty="0">
                <a:solidFill>
                  <a:srgbClr val="000000"/>
                </a:solidFill>
                <a:latin typeface="Arial" panose="020B0604020202020204" pitchFamily="34" charset="0"/>
              </a:rPr>
              <a:t>HSE AIS No </a:t>
            </a:r>
            <a:r>
              <a:rPr lang="en-GB" altLang="en-US" b="1" dirty="0" smtClean="0">
                <a:solidFill>
                  <a:srgbClr val="000000"/>
                </a:solidFill>
                <a:latin typeface="Arial" panose="020B0604020202020204" pitchFamily="34" charset="0"/>
              </a:rPr>
              <a:t>8) </a:t>
            </a:r>
            <a:endParaRPr lang="en-GB" altLang="en-US" b="1" dirty="0">
              <a:solidFill>
                <a:prstClr val="white"/>
              </a:solidFill>
            </a:endParaRPr>
          </a:p>
        </p:txBody>
      </p:sp>
    </p:spTree>
    <p:extLst>
      <p:ext uri="{BB962C8B-B14F-4D97-AF65-F5344CB8AC3E}">
        <p14:creationId xmlns:p14="http://schemas.microsoft.com/office/powerpoint/2010/main" val="342997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3668">
                                            <p:txEl>
                                              <p:pRg st="3" end="3"/>
                                            </p:txEl>
                                          </p:spTgt>
                                        </p:tgtEl>
                                        <p:attrNameLst>
                                          <p:attrName>style.visibility</p:attrName>
                                        </p:attrNameLst>
                                      </p:cBhvr>
                                      <p:to>
                                        <p:strVal val="visible"/>
                                      </p:to>
                                    </p:set>
                                    <p:anim calcmode="lin" valueType="num">
                                      <p:cBhvr additive="base">
                                        <p:cTn id="7" dur="500" fill="hold"/>
                                        <p:tgtEl>
                                          <p:spTgt spid="113668">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366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3669">
                                            <p:txEl>
                                              <p:pRg st="0" end="0"/>
                                            </p:txEl>
                                          </p:spTgt>
                                        </p:tgtEl>
                                        <p:attrNameLst>
                                          <p:attrName>style.visibility</p:attrName>
                                        </p:attrNameLst>
                                      </p:cBhvr>
                                      <p:to>
                                        <p:strVal val="visible"/>
                                      </p:to>
                                    </p:set>
                                    <p:anim calcmode="lin" valueType="num">
                                      <p:cBhvr additive="base">
                                        <p:cTn id="13" dur="500" fill="hold"/>
                                        <p:tgtEl>
                                          <p:spTgt spid="11366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366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13669">
                                            <p:txEl>
                                              <p:pRg st="2" end="2"/>
                                            </p:txEl>
                                          </p:spTgt>
                                        </p:tgtEl>
                                        <p:attrNameLst>
                                          <p:attrName>style.visibility</p:attrName>
                                        </p:attrNameLst>
                                      </p:cBhvr>
                                      <p:to>
                                        <p:strVal val="visible"/>
                                      </p:to>
                                    </p:set>
                                    <p:anim calcmode="lin" valueType="num">
                                      <p:cBhvr additive="base">
                                        <p:cTn id="17" dur="500" fill="hold"/>
                                        <p:tgtEl>
                                          <p:spTgt spid="11366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1366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13669">
                                            <p:txEl>
                                              <p:pRg st="4" end="4"/>
                                            </p:txEl>
                                          </p:spTgt>
                                        </p:tgtEl>
                                        <p:attrNameLst>
                                          <p:attrName>style.visibility</p:attrName>
                                        </p:attrNameLst>
                                      </p:cBhvr>
                                      <p:to>
                                        <p:strVal val="visible"/>
                                      </p:to>
                                    </p:set>
                                    <p:anim calcmode="lin" valueType="num">
                                      <p:cBhvr additive="base">
                                        <p:cTn id="21" dur="500" fill="hold"/>
                                        <p:tgtEl>
                                          <p:spTgt spid="113669">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1366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13670">
                                            <p:txEl>
                                              <p:pRg st="0" end="0"/>
                                            </p:txEl>
                                          </p:spTgt>
                                        </p:tgtEl>
                                        <p:attrNameLst>
                                          <p:attrName>style.visibility</p:attrName>
                                        </p:attrNameLst>
                                      </p:cBhvr>
                                      <p:to>
                                        <p:strVal val="visible"/>
                                      </p:to>
                                    </p:set>
                                    <p:anim calcmode="lin" valueType="num">
                                      <p:cBhvr additive="base">
                                        <p:cTn id="27" dur="500" fill="hold"/>
                                        <p:tgtEl>
                                          <p:spTgt spid="113670">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367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ChangeArrowheads="1"/>
          </p:cNvSpPr>
          <p:nvPr/>
        </p:nvSpPr>
        <p:spPr bwMode="auto">
          <a:xfrm>
            <a:off x="502617" y="3602205"/>
            <a:ext cx="10530840" cy="1908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dirty="0">
                <a:solidFill>
                  <a:schemeClr val="bg1"/>
                </a:solidFill>
                <a:latin typeface="Arial" panose="020B0604020202020204" pitchFamily="34" charset="0"/>
              </a:rPr>
              <a:t>Overhead utilities </a:t>
            </a:r>
            <a:r>
              <a:rPr lang="en-GB" altLang="en-US" dirty="0">
                <a:solidFill>
                  <a:srgbClr val="000000"/>
                </a:solidFill>
                <a:latin typeface="Arial" panose="020B0604020202020204" pitchFamily="34" charset="0"/>
              </a:rPr>
              <a:t>(pylons, telephone wires, etc.) should be taken into account during pre-planning site desk studies and field reconnaissance. </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During such reconnaissance visits, any evidence of services in the </a:t>
            </a:r>
            <a:r>
              <a:rPr lang="en-GB" altLang="en-US" dirty="0" smtClean="0">
                <a:solidFill>
                  <a:srgbClr val="000000"/>
                </a:solidFill>
                <a:latin typeface="Arial" panose="020B0604020202020204" pitchFamily="34" charset="0"/>
              </a:rPr>
              <a:t>form of </a:t>
            </a:r>
            <a:r>
              <a:rPr lang="en-GB" altLang="en-US" dirty="0">
                <a:solidFill>
                  <a:srgbClr val="000000"/>
                </a:solidFill>
                <a:latin typeface="Arial" panose="020B0604020202020204" pitchFamily="34" charset="0"/>
              </a:rPr>
              <a:t>accesses or signage (such as manhole covers, inspection pits, </a:t>
            </a:r>
            <a:r>
              <a:rPr lang="en-GB" altLang="en-US" dirty="0" smtClean="0">
                <a:solidFill>
                  <a:srgbClr val="000000"/>
                </a:solidFill>
                <a:latin typeface="Arial" panose="020B0604020202020204" pitchFamily="34" charset="0"/>
              </a:rPr>
              <a:t>hedge line </a:t>
            </a:r>
            <a:r>
              <a:rPr lang="en-GB" altLang="en-US" dirty="0">
                <a:solidFill>
                  <a:srgbClr val="000000"/>
                </a:solidFill>
                <a:latin typeface="Arial" panose="020B0604020202020204" pitchFamily="34" charset="0"/>
              </a:rPr>
              <a:t>markers) should be noted and reported as this assists with the identification of buried utilities and thus the siting of investigation points.</a:t>
            </a:r>
            <a:endParaRPr lang="en-GB" altLang="en-US" dirty="0">
              <a:solidFill>
                <a:prstClr val="white"/>
              </a:solidFill>
            </a:endParaRPr>
          </a:p>
        </p:txBody>
      </p:sp>
      <p:sp>
        <p:nvSpPr>
          <p:cNvPr id="114691" name="Rectangle 1"/>
          <p:cNvSpPr>
            <a:spLocks noChangeArrowheads="1"/>
          </p:cNvSpPr>
          <p:nvPr/>
        </p:nvSpPr>
        <p:spPr bwMode="auto">
          <a:xfrm>
            <a:off x="315231" y="998619"/>
            <a:ext cx="10905612"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indent="161925">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US" altLang="en-US" dirty="0">
                <a:solidFill>
                  <a:srgbClr val="000000"/>
                </a:solidFill>
                <a:latin typeface="Arial" panose="020B0604020202020204" pitchFamily="34" charset="0"/>
              </a:rPr>
              <a:t>Underground utility detection of varying levels of detail should be carried out in accordance </a:t>
            </a: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US" altLang="en-US" dirty="0" smtClean="0">
                <a:solidFill>
                  <a:srgbClr val="000000"/>
                </a:solidFill>
                <a:latin typeface="Arial" panose="020B0604020202020204" pitchFamily="34" charset="0"/>
              </a:rPr>
              <a:t>with </a:t>
            </a:r>
            <a:r>
              <a:rPr lang="en-US" altLang="en-US" b="1" dirty="0">
                <a:solidFill>
                  <a:schemeClr val="bg1"/>
                </a:solidFill>
                <a:latin typeface="Arial" panose="020B0604020202020204" pitchFamily="34" charset="0"/>
                <a:hlinkClick r:id="rId2"/>
              </a:rPr>
              <a:t>PAS 128</a:t>
            </a:r>
            <a:r>
              <a:rPr lang="en-US" altLang="en-US" b="1" dirty="0" smtClean="0">
                <a:solidFill>
                  <a:schemeClr val="bg1"/>
                </a:solidFill>
                <a:latin typeface="Arial" panose="020B0604020202020204" pitchFamily="34" charset="0"/>
              </a:rPr>
              <a:t>.</a:t>
            </a:r>
          </a:p>
          <a:p>
            <a:pPr algn="just" eaLnBrk="0" fontAlgn="base" hangingPunct="0">
              <a:spcBef>
                <a:spcPct val="0"/>
              </a:spcBef>
              <a:spcAft>
                <a:spcPct val="0"/>
              </a:spcAft>
            </a:pPr>
            <a:endParaRPr lang="en-US" altLang="en-US" dirty="0">
              <a:solidFill>
                <a:prstClr val="white"/>
              </a:solidFill>
              <a:latin typeface="Arial" panose="020B0604020202020204" pitchFamily="34" charset="0"/>
            </a:endParaRPr>
          </a:p>
          <a:p>
            <a:pPr algn="just" eaLnBrk="0" fontAlgn="base" hangingPunct="0">
              <a:spcBef>
                <a:spcPct val="0"/>
              </a:spcBef>
              <a:spcAft>
                <a:spcPct val="0"/>
              </a:spcAft>
            </a:pPr>
            <a:r>
              <a:rPr lang="en-US" altLang="en-US" b="1" dirty="0">
                <a:solidFill>
                  <a:srgbClr val="000000"/>
                </a:solidFill>
                <a:latin typeface="Arial" panose="020B0604020202020204" pitchFamily="34" charset="0"/>
              </a:rPr>
              <a:t>Utilities within the top two </a:t>
            </a:r>
            <a:r>
              <a:rPr lang="en-US" altLang="en-US" b="1" dirty="0" err="1">
                <a:solidFill>
                  <a:srgbClr val="000000"/>
                </a:solidFill>
                <a:latin typeface="Arial" panose="020B0604020202020204" pitchFamily="34" charset="0"/>
              </a:rPr>
              <a:t>metres</a:t>
            </a:r>
            <a:r>
              <a:rPr lang="en-US" altLang="en-US" b="1" dirty="0">
                <a:solidFill>
                  <a:srgbClr val="000000"/>
                </a:solidFill>
                <a:latin typeface="Arial" panose="020B0604020202020204" pitchFamily="34" charset="0"/>
              </a:rPr>
              <a:t> of ground are usually searched for using inspection pits, </a:t>
            </a:r>
            <a:r>
              <a:rPr lang="en-US" altLang="en-US" b="1" dirty="0" smtClean="0">
                <a:solidFill>
                  <a:srgbClr val="000000"/>
                </a:solidFill>
                <a:latin typeface="Arial" panose="020B0604020202020204" pitchFamily="34" charset="0"/>
              </a:rPr>
              <a:t>cable</a:t>
            </a:r>
          </a:p>
          <a:p>
            <a:pPr algn="just" eaLnBrk="0" fontAlgn="base" hangingPunct="0">
              <a:spcBef>
                <a:spcPct val="0"/>
              </a:spcBef>
              <a:spcAft>
                <a:spcPct val="0"/>
              </a:spcAft>
            </a:pPr>
            <a:r>
              <a:rPr lang="en-US" altLang="en-US" b="1" dirty="0" smtClean="0">
                <a:solidFill>
                  <a:srgbClr val="000000"/>
                </a:solidFill>
                <a:latin typeface="Arial" panose="020B0604020202020204" pitchFamily="34" charset="0"/>
              </a:rPr>
              <a:t>avoidance </a:t>
            </a:r>
            <a:r>
              <a:rPr lang="en-US" altLang="en-US" b="1" dirty="0">
                <a:solidFill>
                  <a:srgbClr val="000000"/>
                </a:solidFill>
                <a:latin typeface="Arial" panose="020B0604020202020204" pitchFamily="34" charset="0"/>
              </a:rPr>
              <a:t>tool (CAT</a:t>
            </a:r>
            <a:r>
              <a:rPr lang="en-US" altLang="en-US" b="1" dirty="0" smtClean="0">
                <a:solidFill>
                  <a:srgbClr val="000000"/>
                </a:solidFill>
                <a:latin typeface="Arial" panose="020B0604020202020204" pitchFamily="34" charset="0"/>
              </a:rPr>
              <a:t>) </a:t>
            </a:r>
            <a:r>
              <a:rPr lang="en-US" altLang="en-US" b="1" dirty="0">
                <a:solidFill>
                  <a:srgbClr val="000000"/>
                </a:solidFill>
                <a:latin typeface="Arial" panose="020B0604020202020204" pitchFamily="34" charset="0"/>
              </a:rPr>
              <a:t>scanning and ground probing radar (GPR).</a:t>
            </a:r>
            <a:r>
              <a:rPr lang="en-US" altLang="en-US" dirty="0">
                <a:solidFill>
                  <a:srgbClr val="000000"/>
                </a:solidFill>
                <a:latin typeface="Arial" panose="020B0604020202020204" pitchFamily="34" charset="0"/>
              </a:rPr>
              <a:t> </a:t>
            </a: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US" altLang="en-US" dirty="0" smtClean="0">
                <a:solidFill>
                  <a:srgbClr val="000000"/>
                </a:solidFill>
                <a:latin typeface="Arial" panose="020B0604020202020204" pitchFamily="34" charset="0"/>
              </a:rPr>
              <a:t>For </a:t>
            </a:r>
            <a:r>
              <a:rPr lang="en-US" altLang="en-US" dirty="0">
                <a:solidFill>
                  <a:srgbClr val="000000"/>
                </a:solidFill>
                <a:latin typeface="Arial" panose="020B0604020202020204" pitchFamily="34" charset="0"/>
              </a:rPr>
              <a:t>deeper structures, such as </a:t>
            </a:r>
            <a:r>
              <a:rPr lang="en-US" altLang="en-US" dirty="0" smtClean="0">
                <a:solidFill>
                  <a:srgbClr val="000000"/>
                </a:solidFill>
                <a:latin typeface="Arial" panose="020B0604020202020204" pitchFamily="34" charset="0"/>
              </a:rPr>
              <a:t>many sewers </a:t>
            </a:r>
            <a:r>
              <a:rPr lang="en-US" altLang="en-US" dirty="0">
                <a:solidFill>
                  <a:srgbClr val="000000"/>
                </a:solidFill>
                <a:latin typeface="Arial" panose="020B0604020202020204" pitchFamily="34" charset="0"/>
              </a:rPr>
              <a:t>and tunnels, such methods are not suitable and they </a:t>
            </a:r>
            <a:r>
              <a:rPr lang="en-US" altLang="en-US" dirty="0" smtClean="0">
                <a:solidFill>
                  <a:srgbClr val="000000"/>
                </a:solidFill>
                <a:latin typeface="Arial" panose="020B0604020202020204" pitchFamily="34" charset="0"/>
              </a:rPr>
              <a:t>might</a:t>
            </a:r>
          </a:p>
          <a:p>
            <a:pPr algn="just" eaLnBrk="0" fontAlgn="base" hangingPunct="0">
              <a:spcBef>
                <a:spcPct val="0"/>
              </a:spcBef>
              <a:spcAft>
                <a:spcPct val="0"/>
              </a:spcAft>
            </a:pPr>
            <a:r>
              <a:rPr lang="en-US" altLang="en-US" dirty="0" smtClean="0">
                <a:solidFill>
                  <a:srgbClr val="000000"/>
                </a:solidFill>
                <a:latin typeface="Arial" panose="020B0604020202020204" pitchFamily="34" charset="0"/>
              </a:rPr>
              <a:t>not </a:t>
            </a:r>
            <a:r>
              <a:rPr lang="en-US" altLang="en-US" dirty="0">
                <a:solidFill>
                  <a:srgbClr val="000000"/>
                </a:solidFill>
                <a:latin typeface="Arial" panose="020B0604020202020204" pitchFamily="34" charset="0"/>
              </a:rPr>
              <a:t>be identified or shown </a:t>
            </a:r>
            <a:r>
              <a:rPr lang="en-US" altLang="en-US" dirty="0" smtClean="0">
                <a:solidFill>
                  <a:srgbClr val="000000"/>
                </a:solidFill>
                <a:latin typeface="Arial" panose="020B0604020202020204" pitchFamily="34" charset="0"/>
              </a:rPr>
              <a:t>on Ordnance </a:t>
            </a:r>
            <a:r>
              <a:rPr lang="en-US" altLang="en-US" dirty="0">
                <a:solidFill>
                  <a:srgbClr val="000000"/>
                </a:solidFill>
                <a:latin typeface="Arial" panose="020B0604020202020204" pitchFamily="34" charset="0"/>
              </a:rPr>
              <a:t>Survey maps;</a:t>
            </a:r>
            <a:endParaRPr lang="en-US" altLang="en-US" dirty="0">
              <a:solidFill>
                <a:prstClr val="white"/>
              </a:solidFill>
              <a:latin typeface="Arial" panose="020B0604020202020204" pitchFamily="34" charset="0"/>
            </a:endParaRPr>
          </a:p>
        </p:txBody>
      </p:sp>
      <p:sp>
        <p:nvSpPr>
          <p:cNvPr id="4" name="Rectangle 2"/>
          <p:cNvSpPr>
            <a:spLocks noChangeArrowheads="1"/>
          </p:cNvSpPr>
          <p:nvPr/>
        </p:nvSpPr>
        <p:spPr bwMode="auto">
          <a:xfrm>
            <a:off x="430045" y="194130"/>
            <a:ext cx="949330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dirty="0">
                <a:solidFill>
                  <a:srgbClr val="000000"/>
                </a:solidFill>
                <a:latin typeface="Arial" panose="020B0604020202020204" pitchFamily="34" charset="0"/>
              </a:rPr>
              <a:t>Utility </a:t>
            </a:r>
            <a:r>
              <a:rPr lang="en-GB" altLang="en-US" sz="2800" b="1" dirty="0" smtClean="0">
                <a:solidFill>
                  <a:srgbClr val="000000"/>
                </a:solidFill>
                <a:latin typeface="Arial" panose="020B0604020202020204" pitchFamily="34" charset="0"/>
              </a:rPr>
              <a:t>Constraints (Contd.) – Important for assignment</a:t>
            </a:r>
            <a:endParaRPr lang="en-GB" altLang="en-US" sz="2800" b="1" dirty="0">
              <a:solidFill>
                <a:prstClr val="white"/>
              </a:solidFill>
              <a:latin typeface="Arial" panose="020B0604020202020204" pitchFamily="34" charset="0"/>
            </a:endParaRPr>
          </a:p>
        </p:txBody>
      </p:sp>
    </p:spTree>
    <p:extLst>
      <p:ext uri="{BB962C8B-B14F-4D97-AF65-F5344CB8AC3E}">
        <p14:creationId xmlns:p14="http://schemas.microsoft.com/office/powerpoint/2010/main" val="242039311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5" name="Rectangle 2"/>
          <p:cNvSpPr>
            <a:spLocks noChangeArrowheads="1"/>
          </p:cNvSpPr>
          <p:nvPr/>
        </p:nvSpPr>
        <p:spPr bwMode="auto">
          <a:xfrm>
            <a:off x="448733" y="452436"/>
            <a:ext cx="82075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Environmental </a:t>
            </a:r>
            <a:r>
              <a:rPr lang="en-GB" altLang="en-US" sz="2400" b="1" dirty="0" smtClean="0">
                <a:solidFill>
                  <a:srgbClr val="000000"/>
                </a:solidFill>
                <a:latin typeface="Arial" panose="020B0604020202020204" pitchFamily="34" charset="0"/>
              </a:rPr>
              <a:t>Constraints – Important for Assignment</a:t>
            </a:r>
            <a:endParaRPr lang="en-GB" altLang="en-US" sz="2400" dirty="0">
              <a:solidFill>
                <a:prstClr val="white"/>
              </a:solidFill>
              <a:latin typeface="Arial" panose="020B0604020202020204" pitchFamily="34" charset="0"/>
            </a:endParaRPr>
          </a:p>
        </p:txBody>
      </p:sp>
      <p:sp>
        <p:nvSpPr>
          <p:cNvPr id="115716" name="Rectangle 3"/>
          <p:cNvSpPr>
            <a:spLocks noChangeArrowheads="1"/>
          </p:cNvSpPr>
          <p:nvPr/>
        </p:nvSpPr>
        <p:spPr bwMode="auto">
          <a:xfrm>
            <a:off x="448733" y="1270000"/>
            <a:ext cx="1046988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i="1" dirty="0">
                <a:solidFill>
                  <a:srgbClr val="000000"/>
                </a:solidFill>
                <a:latin typeface="Arial" panose="020B0604020202020204" pitchFamily="34" charset="0"/>
              </a:rPr>
              <a:t>On any brownfield site and on many greenfield sites (e.g. agricultural land), there is a possibility that agents or substances potentially harmful to humans, or other potential receptors such as local flora and fauna, the water environment or structures, might be present. </a:t>
            </a:r>
            <a:endParaRPr lang="en-GB" altLang="en-US" i="1" dirty="0" smtClean="0">
              <a:solidFill>
                <a:srgbClr val="000000"/>
              </a:solidFill>
              <a:latin typeface="Arial" panose="020B0604020202020204" pitchFamily="34" charset="0"/>
            </a:endParaRPr>
          </a:p>
          <a:p>
            <a:pPr eaLnBrk="0" fontAlgn="base" hangingPunct="0">
              <a:spcBef>
                <a:spcPct val="0"/>
              </a:spcBef>
              <a:spcAft>
                <a:spcPct val="0"/>
              </a:spcAft>
            </a:pPr>
            <a:endParaRPr lang="en-GB" altLang="en-US" i="1" dirty="0" smtClean="0">
              <a:solidFill>
                <a:srgbClr val="000000"/>
              </a:solidFill>
              <a:latin typeface="Arial" panose="020B0604020202020204" pitchFamily="34" charset="0"/>
            </a:endParaRPr>
          </a:p>
          <a:p>
            <a:pPr eaLnBrk="0" fontAlgn="base" hangingPunct="0">
              <a:spcBef>
                <a:spcPct val="0"/>
              </a:spcBef>
              <a:spcAft>
                <a:spcPct val="0"/>
              </a:spcAft>
            </a:pPr>
            <a:r>
              <a:rPr lang="en-GB" altLang="en-US" i="1" dirty="0" smtClean="0">
                <a:solidFill>
                  <a:prstClr val="white"/>
                </a:solidFill>
              </a:rPr>
              <a:t>Sites </a:t>
            </a:r>
            <a:r>
              <a:rPr lang="en-GB" altLang="en-US" i="1" dirty="0">
                <a:solidFill>
                  <a:prstClr val="white"/>
                </a:solidFill>
              </a:rPr>
              <a:t>of Special Scientific Interest (SSSI).</a:t>
            </a:r>
            <a:endParaRPr lang="en-GB" altLang="en-US" dirty="0">
              <a:solidFill>
                <a:prstClr val="white"/>
              </a:solidFill>
            </a:endParaRPr>
          </a:p>
        </p:txBody>
      </p:sp>
      <p:sp>
        <p:nvSpPr>
          <p:cNvPr id="115717" name="Rectangle 4"/>
          <p:cNvSpPr>
            <a:spLocks noChangeArrowheads="1"/>
          </p:cNvSpPr>
          <p:nvPr/>
        </p:nvSpPr>
        <p:spPr bwMode="auto">
          <a:xfrm>
            <a:off x="513027" y="2936135"/>
            <a:ext cx="1012788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Seasonal and </a:t>
            </a:r>
            <a:r>
              <a:rPr lang="en-GB" altLang="en-US" sz="2400" b="1" dirty="0" smtClean="0">
                <a:solidFill>
                  <a:srgbClr val="000000"/>
                </a:solidFill>
                <a:latin typeface="Arial" panose="020B0604020202020204" pitchFamily="34" charset="0"/>
              </a:rPr>
              <a:t>Ecological </a:t>
            </a:r>
            <a:r>
              <a:rPr lang="en-GB" altLang="en-US" sz="2400" b="1" dirty="0">
                <a:solidFill>
                  <a:srgbClr val="000000"/>
                </a:solidFill>
                <a:latin typeface="Arial" panose="020B0604020202020204" pitchFamily="34" charset="0"/>
              </a:rPr>
              <a:t>C</a:t>
            </a:r>
            <a:r>
              <a:rPr lang="en-GB" altLang="en-US" sz="2400" b="1" dirty="0" smtClean="0">
                <a:solidFill>
                  <a:srgbClr val="000000"/>
                </a:solidFill>
                <a:latin typeface="Arial" panose="020B0604020202020204" pitchFamily="34" charset="0"/>
              </a:rPr>
              <a:t>onstraints</a:t>
            </a:r>
          </a:p>
          <a:p>
            <a:pPr eaLnBrk="0" fontAlgn="base" hangingPunct="0">
              <a:spcBef>
                <a:spcPct val="0"/>
              </a:spcBef>
              <a:spcAft>
                <a:spcPct val="0"/>
              </a:spcAft>
            </a:pPr>
            <a:endParaRPr lang="en-GB" altLang="en-US" b="1" dirty="0">
              <a:solidFill>
                <a:srgbClr val="000000"/>
              </a:solidFill>
              <a:latin typeface="&amp;quot"/>
            </a:endParaRPr>
          </a:p>
          <a:p>
            <a:pPr eaLnBrk="0" fontAlgn="base" hangingPunct="0">
              <a:spcBef>
                <a:spcPct val="0"/>
              </a:spcBef>
              <a:spcAft>
                <a:spcPct val="0"/>
              </a:spcAft>
            </a:pPr>
            <a:endParaRPr lang="en-GB" altLang="en-US" b="1" dirty="0">
              <a:solidFill>
                <a:srgbClr val="000000"/>
              </a:solidFill>
              <a:latin typeface="&amp;quot"/>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Seasonal constraints such as fields being ploughed, planted or harvested or animals' breeding seasons should be taken into account.</a:t>
            </a:r>
          </a:p>
        </p:txBody>
      </p:sp>
    </p:spTree>
    <p:extLst>
      <p:ext uri="{BB962C8B-B14F-4D97-AF65-F5344CB8AC3E}">
        <p14:creationId xmlns:p14="http://schemas.microsoft.com/office/powerpoint/2010/main" val="52198103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77105" y="2224134"/>
            <a:ext cx="4903907" cy="646331"/>
          </a:xfrm>
          <a:prstGeom prst="rect">
            <a:avLst/>
          </a:prstGeom>
        </p:spPr>
        <p:txBody>
          <a:bodyPr wrap="none">
            <a:spAutoFit/>
          </a:bodyPr>
          <a:lstStyle/>
          <a:p>
            <a:pPr lvl="1">
              <a:defRPr/>
            </a:pPr>
            <a:r>
              <a:rPr lang="en-GB" sz="3600" dirty="0">
                <a:solidFill>
                  <a:schemeClr val="bg1"/>
                </a:solidFill>
                <a:latin typeface="Arial" panose="020B0604020202020204" pitchFamily="34" charset="0"/>
                <a:ea typeface="Tahoma" panose="020B0604030504040204" pitchFamily="34" charset="0"/>
                <a:cs typeface="Arial" panose="020B0604020202020204" pitchFamily="34" charset="0"/>
                <a:hlinkClick r:id="rId2"/>
              </a:rPr>
              <a:t>Sampling the ground</a:t>
            </a:r>
            <a:endParaRPr lang="en-GB" sz="3600" dirty="0">
              <a:solidFill>
                <a:schemeClr val="bg1"/>
              </a:solidFill>
              <a:latin typeface="Arial" panose="020B0604020202020204" pitchFamily="34" charset="0"/>
              <a:ea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02285298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7808" y="371061"/>
            <a:ext cx="4174435" cy="1938992"/>
          </a:xfrm>
          <a:prstGeom prst="rect">
            <a:avLst/>
          </a:prstGeom>
          <a:noFill/>
        </p:spPr>
        <p:txBody>
          <a:bodyPr wrap="square" rtlCol="0">
            <a:spAutoFit/>
          </a:bodyPr>
          <a:lstStyle/>
          <a:p>
            <a:r>
              <a:rPr lang="en-GB" sz="4000" u="sng" dirty="0" smtClean="0">
                <a:solidFill>
                  <a:schemeClr val="bg1"/>
                </a:solidFill>
                <a:latin typeface="Arial" panose="020B0604020202020204" pitchFamily="34" charset="0"/>
                <a:cs typeface="Arial" panose="020B0604020202020204" pitchFamily="34" charset="0"/>
              </a:rPr>
              <a:t>RIG TYPES</a:t>
            </a:r>
          </a:p>
          <a:p>
            <a:endParaRPr lang="en-GB" sz="4000" dirty="0">
              <a:solidFill>
                <a:schemeClr val="bg1"/>
              </a:solidFill>
              <a:latin typeface="Arial" panose="020B0604020202020204" pitchFamily="34" charset="0"/>
              <a:cs typeface="Arial" panose="020B0604020202020204" pitchFamily="34" charset="0"/>
            </a:endParaRPr>
          </a:p>
          <a:p>
            <a:endParaRPr lang="en-GB" sz="4000"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265043" y="1726832"/>
            <a:ext cx="11370366" cy="3970318"/>
          </a:xfrm>
          <a:prstGeom prst="rect">
            <a:avLst/>
          </a:prstGeom>
          <a:noFill/>
        </p:spPr>
        <p:txBody>
          <a:bodyPr wrap="square" rtlCol="0">
            <a:spAutoFit/>
          </a:bodyPr>
          <a:lstStyle/>
          <a:p>
            <a:pPr marL="342900" indent="-342900">
              <a:buAutoNum type="arabicPeriod"/>
            </a:pPr>
            <a:r>
              <a:rPr lang="en-GB" sz="2800" b="1" dirty="0" smtClean="0">
                <a:solidFill>
                  <a:schemeClr val="bg1"/>
                </a:solidFill>
                <a:latin typeface="Arial" panose="020B0604020202020204" pitchFamily="34" charset="0"/>
                <a:cs typeface="Arial" panose="020B0604020202020204" pitchFamily="34" charset="0"/>
              </a:rPr>
              <a:t>  HIGHWAY – Truck / Solid Level ground /easy access</a:t>
            </a:r>
          </a:p>
          <a:p>
            <a:pPr marL="342900" indent="-342900">
              <a:buAutoNum type="arabicPeriod"/>
            </a:pPr>
            <a:r>
              <a:rPr lang="en-GB" sz="2800" b="1" dirty="0" smtClean="0">
                <a:solidFill>
                  <a:schemeClr val="bg1"/>
                </a:solidFill>
                <a:latin typeface="Arial" panose="020B0604020202020204" pitchFamily="34" charset="0"/>
                <a:cs typeface="Arial" panose="020B0604020202020204" pitchFamily="34" charset="0"/>
              </a:rPr>
              <a:t>  OFF ROAD – Tracked / Soft uneven ground / poor access</a:t>
            </a:r>
          </a:p>
          <a:p>
            <a:pPr marL="342900" indent="-342900">
              <a:buAutoNum type="arabicPeriod"/>
            </a:pPr>
            <a:r>
              <a:rPr lang="en-GB" sz="2800" b="1" dirty="0" smtClean="0">
                <a:solidFill>
                  <a:schemeClr val="bg1"/>
                </a:solidFill>
                <a:latin typeface="Arial" panose="020B0604020202020204" pitchFamily="34" charset="0"/>
                <a:cs typeface="Arial" panose="020B0604020202020204" pitchFamily="34" charset="0"/>
              </a:rPr>
              <a:t>  PORTABLE – Hand or dynamic / useful in very</a:t>
            </a:r>
          </a:p>
          <a:p>
            <a:r>
              <a:rPr lang="en-GB" sz="2800" b="1" dirty="0">
                <a:solidFill>
                  <a:schemeClr val="bg1"/>
                </a:solidFill>
                <a:latin typeface="Arial" panose="020B0604020202020204" pitchFamily="34" charset="0"/>
                <a:cs typeface="Arial" panose="020B0604020202020204" pitchFamily="34" charset="0"/>
              </a:rPr>
              <a:t> </a:t>
            </a:r>
            <a:r>
              <a:rPr lang="en-GB" sz="2800" b="1" dirty="0" smtClean="0">
                <a:solidFill>
                  <a:schemeClr val="bg1"/>
                </a:solidFill>
                <a:latin typeface="Arial" panose="020B0604020202020204" pitchFamily="34" charset="0"/>
                <a:cs typeface="Arial" panose="020B0604020202020204" pitchFamily="34" charset="0"/>
              </a:rPr>
              <a:t>                            difficult  access site</a:t>
            </a:r>
          </a:p>
          <a:p>
            <a:r>
              <a:rPr lang="en-GB" sz="2800" b="1" dirty="0" smtClean="0">
                <a:solidFill>
                  <a:schemeClr val="bg1"/>
                </a:solidFill>
                <a:latin typeface="Arial" panose="020B0604020202020204" pitchFamily="34" charset="0"/>
                <a:cs typeface="Arial" panose="020B0604020202020204" pitchFamily="34" charset="0"/>
              </a:rPr>
              <a:t>4.  OVER </a:t>
            </a:r>
            <a:r>
              <a:rPr lang="en-GB" sz="2800" b="1" dirty="0">
                <a:solidFill>
                  <a:schemeClr val="bg1"/>
                </a:solidFill>
                <a:latin typeface="Arial" panose="020B0604020202020204" pitchFamily="34" charset="0"/>
                <a:cs typeface="Arial" panose="020B0604020202020204" pitchFamily="34" charset="0"/>
              </a:rPr>
              <a:t>WATER – Barge Mounted /through holed deck</a:t>
            </a:r>
            <a:endParaRPr lang="en-GB" sz="2800" b="1" dirty="0" smtClean="0">
              <a:solidFill>
                <a:schemeClr val="bg1"/>
              </a:solidFill>
              <a:latin typeface="Arial" panose="020B0604020202020204" pitchFamily="34" charset="0"/>
              <a:cs typeface="Arial" panose="020B0604020202020204" pitchFamily="34" charset="0"/>
            </a:endParaRPr>
          </a:p>
          <a:p>
            <a:pPr marL="342900" indent="-342900">
              <a:buAutoNum type="arabicPeriod"/>
            </a:pPr>
            <a:endParaRPr lang="en-GB" sz="2800" dirty="0">
              <a:solidFill>
                <a:schemeClr val="bg1"/>
              </a:solidFill>
              <a:latin typeface="Arial" panose="020B0604020202020204" pitchFamily="34" charset="0"/>
              <a:cs typeface="Arial" panose="020B0604020202020204" pitchFamily="34" charset="0"/>
            </a:endParaRPr>
          </a:p>
          <a:p>
            <a:r>
              <a:rPr lang="en-GB" sz="2800" dirty="0" smtClean="0">
                <a:solidFill>
                  <a:schemeClr val="bg1"/>
                </a:solidFill>
                <a:latin typeface="Arial" panose="020B0604020202020204" pitchFamily="34" charset="0"/>
                <a:cs typeface="Arial" panose="020B0604020202020204" pitchFamily="34" charset="0"/>
              </a:rPr>
              <a:t>Position and levelling – accuracy of sample / problems</a:t>
            </a:r>
          </a:p>
          <a:p>
            <a:endParaRPr lang="en-GB" sz="2800" dirty="0" smtClean="0">
              <a:solidFill>
                <a:schemeClr val="bg1"/>
              </a:solidFill>
              <a:latin typeface="Arial" panose="020B0604020202020204" pitchFamily="34" charset="0"/>
              <a:cs typeface="Arial" panose="020B0604020202020204" pitchFamily="34" charset="0"/>
            </a:endParaRPr>
          </a:p>
          <a:p>
            <a:r>
              <a:rPr lang="en-GB" sz="2800" dirty="0" smtClean="0">
                <a:solidFill>
                  <a:schemeClr val="bg1"/>
                </a:solidFill>
                <a:latin typeface="Arial" panose="020B0604020202020204" pitchFamily="34" charset="0"/>
                <a:cs typeface="Arial" panose="020B0604020202020204" pitchFamily="34" charset="0"/>
              </a:rPr>
              <a:t>Rotation speed controlled for condition type</a:t>
            </a:r>
            <a:endParaRPr lang="en-GB"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378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 calcmode="lin" valueType="num">
                                      <p:cBhvr additive="base">
                                        <p:cTn id="2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 calcmode="lin" valueType="num">
                                      <p:cBhvr additive="base">
                                        <p:cTn id="3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464666" y="906318"/>
            <a:ext cx="7932361" cy="3570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46023" rIns="0" bIns="46023" anchor="ctr">
            <a:spAutoFit/>
          </a:bodyPr>
          <a:lstStyle>
            <a:lvl1pPr>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a:defRPr>
                <a:solidFill>
                  <a:schemeClr val="tx1"/>
                </a:solidFill>
                <a:latin typeface="Tahoma" panose="020B0604030504040204" pitchFamily="34" charset="0"/>
                <a:cs typeface="Arial" panose="020B0604020202020204" pitchFamily="34" charset="0"/>
              </a:defRPr>
            </a:lvl3pPr>
            <a:lvl4pPr>
              <a:defRPr>
                <a:solidFill>
                  <a:schemeClr val="tx1"/>
                </a:solidFill>
                <a:latin typeface="Tahoma" panose="020B0604030504040204" pitchFamily="34" charset="0"/>
                <a:cs typeface="Arial" panose="020B0604020202020204" pitchFamily="34" charset="0"/>
              </a:defRPr>
            </a:lvl4pPr>
            <a:lvl5pPr>
              <a:defRPr>
                <a:solidFill>
                  <a:schemeClr val="tx1"/>
                </a:solidFill>
                <a:latin typeface="Tahoma" panose="020B0604030504040204" pitchFamily="34" charset="0"/>
                <a:cs typeface="Arial" panose="020B0604020202020204" pitchFamily="34" charset="0"/>
              </a:defRPr>
            </a:lvl5pPr>
            <a:lvl6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indent="161925" eaLnBrk="0" fontAlgn="base" hangingPunct="0">
              <a:spcBef>
                <a:spcPct val="0"/>
              </a:spcBef>
              <a:spcAft>
                <a:spcPct val="0"/>
              </a:spcAft>
              <a:defRPr/>
            </a:pPr>
            <a:r>
              <a:rPr lang="en-US" altLang="en-US" dirty="0">
                <a:solidFill>
                  <a:srgbClr val="000000"/>
                </a:solidFill>
                <a:latin typeface="Arial" panose="020B0604020202020204" pitchFamily="34" charset="0"/>
              </a:rPr>
              <a:t>There </a:t>
            </a:r>
            <a:r>
              <a:rPr lang="en-US" altLang="en-US" b="1" dirty="0">
                <a:solidFill>
                  <a:srgbClr val="000000"/>
                </a:solidFill>
                <a:latin typeface="Arial" panose="020B0604020202020204" pitchFamily="34" charset="0"/>
              </a:rPr>
              <a:t>are</a:t>
            </a:r>
            <a:r>
              <a:rPr lang="en-US" altLang="en-US" dirty="0">
                <a:solidFill>
                  <a:srgbClr val="000000"/>
                </a:solidFill>
                <a:latin typeface="Arial" panose="020B0604020202020204" pitchFamily="34" charset="0"/>
              </a:rPr>
              <a:t> three generic types of DYNAMIC SAMPLING RIGS</a:t>
            </a:r>
            <a:r>
              <a:rPr lang="en-US" altLang="en-US" i="1" dirty="0">
                <a:solidFill>
                  <a:srgbClr val="000000"/>
                </a:solidFill>
                <a:latin typeface="Arial" panose="020B0604020202020204" pitchFamily="34" charset="0"/>
              </a:rPr>
              <a:t>:</a:t>
            </a:r>
          </a:p>
          <a:p>
            <a:pPr indent="161925" eaLnBrk="0" fontAlgn="base" hangingPunct="0">
              <a:spcBef>
                <a:spcPct val="0"/>
              </a:spcBef>
              <a:spcAft>
                <a:spcPct val="0"/>
              </a:spcAft>
              <a:defRPr/>
            </a:pPr>
            <a:endParaRPr lang="en-US" altLang="en-US" dirty="0">
              <a:solidFill>
                <a:prstClr val="white"/>
              </a:solidFill>
              <a:latin typeface="Arial" panose="020B0604020202020204" pitchFamily="34" charset="0"/>
            </a:endParaRPr>
          </a:p>
          <a:p>
            <a:pPr marL="342900" indent="-342900" algn="just" eaLnBrk="0" fontAlgn="base" hangingPunct="0">
              <a:spcBef>
                <a:spcPct val="0"/>
              </a:spcBef>
              <a:spcAft>
                <a:spcPct val="0"/>
              </a:spcAft>
              <a:buAutoNum type="arabicPeriod"/>
              <a:defRPr/>
            </a:pPr>
            <a:r>
              <a:rPr lang="en-US" altLang="en-US" sz="2000" b="1" dirty="0" smtClean="0">
                <a:solidFill>
                  <a:srgbClr val="000000"/>
                </a:solidFill>
                <a:latin typeface="Arial" panose="020B0604020202020204" pitchFamily="34" charset="0"/>
              </a:rPr>
              <a:t>Hand </a:t>
            </a:r>
            <a:r>
              <a:rPr lang="en-US" altLang="en-US" sz="2000" b="1" dirty="0">
                <a:solidFill>
                  <a:srgbClr val="000000"/>
                </a:solidFill>
                <a:latin typeface="Arial" panose="020B0604020202020204" pitchFamily="34" charset="0"/>
              </a:rPr>
              <a:t>H</a:t>
            </a:r>
            <a:r>
              <a:rPr lang="en-US" altLang="en-US" sz="2000" b="1" dirty="0" smtClean="0">
                <a:solidFill>
                  <a:srgbClr val="000000"/>
                </a:solidFill>
                <a:latin typeface="Arial" panose="020B0604020202020204" pitchFamily="34" charset="0"/>
              </a:rPr>
              <a:t>eld </a:t>
            </a:r>
            <a:r>
              <a:rPr lang="en-US" altLang="en-US" sz="2000" b="1" dirty="0">
                <a:solidFill>
                  <a:srgbClr val="000000"/>
                </a:solidFill>
                <a:latin typeface="Arial" panose="020B0604020202020204" pitchFamily="34" charset="0"/>
              </a:rPr>
              <a:t>R</a:t>
            </a:r>
            <a:r>
              <a:rPr lang="en-US" altLang="en-US" sz="2000" b="1" dirty="0" smtClean="0">
                <a:solidFill>
                  <a:srgbClr val="000000"/>
                </a:solidFill>
                <a:latin typeface="Arial" panose="020B0604020202020204" pitchFamily="34" charset="0"/>
              </a:rPr>
              <a:t>igs </a:t>
            </a:r>
            <a:r>
              <a:rPr lang="en-US" altLang="en-US" dirty="0" smtClean="0">
                <a:solidFill>
                  <a:srgbClr val="000000"/>
                </a:solidFill>
                <a:latin typeface="Arial" panose="020B0604020202020204" pitchFamily="34" charset="0"/>
              </a:rPr>
              <a:t>comprise </a:t>
            </a:r>
            <a:r>
              <a:rPr lang="en-US" altLang="en-US" b="1" dirty="0">
                <a:solidFill>
                  <a:schemeClr val="bg1"/>
                </a:solidFill>
                <a:latin typeface="Arial" panose="020B0604020202020204" pitchFamily="34" charset="0"/>
              </a:rPr>
              <a:t>electric, hydraulic, pneumatic and </a:t>
            </a:r>
            <a:r>
              <a:rPr lang="en-US" altLang="en-US" b="1" dirty="0" smtClean="0">
                <a:solidFill>
                  <a:schemeClr val="bg1"/>
                </a:solidFill>
                <a:latin typeface="Arial" panose="020B0604020202020204" pitchFamily="34" charset="0"/>
              </a:rPr>
              <a:t>petrol percussive </a:t>
            </a:r>
            <a:r>
              <a:rPr lang="en-US" altLang="en-US" b="1" dirty="0">
                <a:solidFill>
                  <a:schemeClr val="bg1"/>
                </a:solidFill>
                <a:latin typeface="Arial" panose="020B0604020202020204" pitchFamily="34" charset="0"/>
              </a:rPr>
              <a:t>hammers </a:t>
            </a: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buFontTx/>
              <a:buChar char="•"/>
              <a:defRPr/>
            </a:pP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defRPr/>
            </a:pPr>
            <a:r>
              <a:rPr lang="en-US" altLang="en-US" b="1" dirty="0" smtClean="0">
                <a:solidFill>
                  <a:schemeClr val="bg1"/>
                </a:solidFill>
                <a:latin typeface="Arial" panose="020B0604020202020204" pitchFamily="34" charset="0"/>
              </a:rPr>
              <a:t>Sampling </a:t>
            </a:r>
            <a:r>
              <a:rPr lang="en-US" altLang="en-US" b="1" dirty="0">
                <a:solidFill>
                  <a:schemeClr val="bg1"/>
                </a:solidFill>
                <a:latin typeface="Arial" panose="020B0604020202020204" pitchFamily="34" charset="0"/>
              </a:rPr>
              <a:t>depth achievable is limited due to the power and weight </a:t>
            </a:r>
            <a:r>
              <a:rPr lang="en-US" altLang="en-US" dirty="0">
                <a:solidFill>
                  <a:srgbClr val="000000"/>
                </a:solidFill>
                <a:latin typeface="Arial" panose="020B0604020202020204" pitchFamily="34" charset="0"/>
              </a:rPr>
              <a:t>of the equipment, which is more suited to </a:t>
            </a:r>
            <a:r>
              <a:rPr lang="en-US" altLang="en-US" dirty="0" smtClean="0">
                <a:solidFill>
                  <a:srgbClr val="000000"/>
                </a:solidFill>
                <a:latin typeface="Arial" panose="020B0604020202020204" pitchFamily="34" charset="0"/>
              </a:rPr>
              <a:t>‘window’ </a:t>
            </a:r>
            <a:r>
              <a:rPr lang="en-US" altLang="en-US" dirty="0">
                <a:solidFill>
                  <a:srgbClr val="000000"/>
                </a:solidFill>
                <a:latin typeface="Arial" panose="020B0604020202020204" pitchFamily="34" charset="0"/>
              </a:rPr>
              <a:t>than </a:t>
            </a:r>
            <a:r>
              <a:rPr lang="en-US" altLang="en-US" dirty="0" smtClean="0">
                <a:solidFill>
                  <a:srgbClr val="000000"/>
                </a:solidFill>
                <a:latin typeface="Arial" panose="020B0604020202020204" pitchFamily="34" charset="0"/>
              </a:rPr>
              <a:t>‘windowless’ </a:t>
            </a:r>
            <a:r>
              <a:rPr lang="en-US" altLang="en-US" dirty="0">
                <a:solidFill>
                  <a:srgbClr val="000000"/>
                </a:solidFill>
                <a:latin typeface="Arial" panose="020B0604020202020204" pitchFamily="34" charset="0"/>
              </a:rPr>
              <a:t>sampling. </a:t>
            </a:r>
          </a:p>
          <a:p>
            <a:pPr eaLnBrk="0" fontAlgn="base" hangingPunct="0">
              <a:spcBef>
                <a:spcPct val="0"/>
              </a:spcBef>
              <a:spcAft>
                <a:spcPct val="0"/>
              </a:spcAft>
              <a:buFontTx/>
              <a:buChar char="•"/>
              <a:defRPr/>
            </a:pPr>
            <a:endParaRPr lang="en-US" altLang="en-US" dirty="0" smtClean="0">
              <a:solidFill>
                <a:srgbClr val="000000"/>
              </a:solidFill>
              <a:latin typeface="Arial" panose="020B0604020202020204" pitchFamily="34" charset="0"/>
            </a:endParaRPr>
          </a:p>
          <a:p>
            <a:pPr eaLnBrk="0" fontAlgn="base" hangingPunct="0">
              <a:spcBef>
                <a:spcPct val="0"/>
              </a:spcBef>
              <a:spcAft>
                <a:spcPct val="0"/>
              </a:spcAft>
              <a:buFontTx/>
              <a:buChar char="•"/>
              <a:defRPr/>
            </a:pPr>
            <a:endParaRPr lang="en-US" altLang="en-US" sz="1600" dirty="0">
              <a:solidFill>
                <a:srgbClr val="000000"/>
              </a:solidFill>
              <a:latin typeface="Arial" panose="020B0604020202020204" pitchFamily="34" charset="0"/>
            </a:endParaRPr>
          </a:p>
          <a:p>
            <a:pPr eaLnBrk="0" fontAlgn="base" hangingPunct="0">
              <a:spcBef>
                <a:spcPct val="0"/>
              </a:spcBef>
              <a:spcAft>
                <a:spcPct val="0"/>
              </a:spcAft>
              <a:buFontTx/>
              <a:buChar char="•"/>
              <a:defRPr/>
            </a:pPr>
            <a:endParaRPr lang="en-US" altLang="en-US" sz="1600" i="1" dirty="0" smtClean="0">
              <a:solidFill>
                <a:srgbClr val="000000"/>
              </a:solidFill>
              <a:latin typeface="Arial" panose="020B0604020202020204" pitchFamily="34" charset="0"/>
            </a:endParaRPr>
          </a:p>
          <a:p>
            <a:pPr eaLnBrk="0" fontAlgn="base" hangingPunct="0">
              <a:spcBef>
                <a:spcPct val="0"/>
              </a:spcBef>
              <a:spcAft>
                <a:spcPct val="0"/>
              </a:spcAft>
              <a:buFontTx/>
              <a:buChar char="•"/>
              <a:defRPr/>
            </a:pPr>
            <a:endParaRPr lang="en-US" altLang="en-US" sz="1600" i="1" dirty="0">
              <a:solidFill>
                <a:srgbClr val="000000"/>
              </a:solidFill>
              <a:latin typeface="Arial" panose="020B0604020202020204" pitchFamily="34" charset="0"/>
            </a:endParaRPr>
          </a:p>
          <a:p>
            <a:pPr eaLnBrk="0" fontAlgn="base" hangingPunct="0">
              <a:spcBef>
                <a:spcPct val="0"/>
              </a:spcBef>
              <a:spcAft>
                <a:spcPct val="0"/>
              </a:spcAft>
              <a:buFontTx/>
              <a:buChar char="•"/>
              <a:defRPr/>
            </a:pPr>
            <a:endParaRPr lang="en-US" altLang="en-US" sz="1600" dirty="0">
              <a:solidFill>
                <a:srgbClr val="000000"/>
              </a:solidFill>
              <a:latin typeface="Arial" panose="020B0604020202020204" pitchFamily="34" charset="0"/>
            </a:endParaRPr>
          </a:p>
          <a:p>
            <a:pPr eaLnBrk="0" fontAlgn="base" hangingPunct="0">
              <a:spcBef>
                <a:spcPct val="0"/>
              </a:spcBef>
              <a:spcAft>
                <a:spcPct val="0"/>
              </a:spcAft>
              <a:defRPr/>
            </a:pPr>
            <a:endParaRPr lang="en-US" altLang="en-US" dirty="0">
              <a:solidFill>
                <a:prstClr val="white"/>
              </a:solidFill>
            </a:endParaRPr>
          </a:p>
        </p:txBody>
      </p:sp>
      <p:sp>
        <p:nvSpPr>
          <p:cNvPr id="2" name="Rectangle 1"/>
          <p:cNvSpPr/>
          <p:nvPr/>
        </p:nvSpPr>
        <p:spPr>
          <a:xfrm>
            <a:off x="482769" y="237324"/>
            <a:ext cx="4831772" cy="523220"/>
          </a:xfrm>
          <a:prstGeom prst="rect">
            <a:avLst/>
          </a:prstGeom>
        </p:spPr>
        <p:txBody>
          <a:bodyPr wrap="none">
            <a:spAutoFit/>
          </a:bodyPr>
          <a:lstStyle/>
          <a:p>
            <a:r>
              <a:rPr lang="en-US" altLang="en-US" sz="2800" b="1" dirty="0">
                <a:solidFill>
                  <a:schemeClr val="bg1"/>
                </a:solidFill>
                <a:latin typeface="Arial" panose="020B0604020202020204" pitchFamily="34" charset="0"/>
              </a:rPr>
              <a:t>DYNAMIC SAMPLING RIGS</a:t>
            </a:r>
            <a:endParaRPr lang="en-GB" sz="2800" b="1" dirty="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5422" y="287445"/>
            <a:ext cx="2285365" cy="3029438"/>
          </a:xfrm>
          <a:prstGeom prst="rect">
            <a:avLst/>
          </a:prstGeom>
          <a:ln w="28575">
            <a:solidFill>
              <a:schemeClr val="bg1"/>
            </a:solidFill>
          </a:ln>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7868" y="3436682"/>
            <a:ext cx="2460471" cy="3326492"/>
          </a:xfrm>
          <a:prstGeom prst="rect">
            <a:avLst/>
          </a:prstGeom>
          <a:ln w="28575">
            <a:solidFill>
              <a:schemeClr val="bg1"/>
            </a:solidFill>
          </a:ln>
        </p:spPr>
      </p:pic>
      <p:sp>
        <p:nvSpPr>
          <p:cNvPr id="9" name="Rectangle 8"/>
          <p:cNvSpPr/>
          <p:nvPr/>
        </p:nvSpPr>
        <p:spPr>
          <a:xfrm>
            <a:off x="464666" y="3084127"/>
            <a:ext cx="7834735" cy="2339102"/>
          </a:xfrm>
          <a:prstGeom prst="rect">
            <a:avLst/>
          </a:prstGeom>
        </p:spPr>
        <p:txBody>
          <a:bodyPr wrap="square">
            <a:spAutoFit/>
          </a:bodyPr>
          <a:lstStyle/>
          <a:p>
            <a:pPr eaLnBrk="0" fontAlgn="base" hangingPunct="0">
              <a:spcBef>
                <a:spcPct val="0"/>
              </a:spcBef>
              <a:spcAft>
                <a:spcPct val="0"/>
              </a:spcAft>
              <a:buFontTx/>
              <a:buChar char="•"/>
              <a:defRPr/>
            </a:pPr>
            <a:endParaRPr lang="en-US" altLang="en-US" i="1" dirty="0">
              <a:solidFill>
                <a:srgbClr val="000000"/>
              </a:solidFill>
              <a:latin typeface="Arial" panose="020B0604020202020204" pitchFamily="34" charset="0"/>
            </a:endParaRPr>
          </a:p>
          <a:p>
            <a:pPr algn="just" eaLnBrk="0" fontAlgn="base" hangingPunct="0">
              <a:spcBef>
                <a:spcPct val="0"/>
              </a:spcBef>
              <a:spcAft>
                <a:spcPct val="0"/>
              </a:spcAft>
              <a:defRPr/>
            </a:pPr>
            <a:r>
              <a:rPr lang="en-US" altLang="en-US" sz="2000" b="1" dirty="0" smtClean="0">
                <a:solidFill>
                  <a:schemeClr val="bg1"/>
                </a:solidFill>
                <a:latin typeface="Arial" panose="020B0604020202020204" pitchFamily="34" charset="0"/>
              </a:rPr>
              <a:t>2. Feed </a:t>
            </a:r>
            <a:r>
              <a:rPr lang="en-US" altLang="en-US" sz="2000" b="1" dirty="0">
                <a:solidFill>
                  <a:schemeClr val="bg1"/>
                </a:solidFill>
                <a:latin typeface="Arial" panose="020B0604020202020204" pitchFamily="34" charset="0"/>
              </a:rPr>
              <a:t>F</a:t>
            </a:r>
            <a:r>
              <a:rPr lang="en-US" altLang="en-US" sz="2000" b="1" dirty="0" smtClean="0">
                <a:solidFill>
                  <a:schemeClr val="bg1"/>
                </a:solidFill>
                <a:latin typeface="Arial" panose="020B0604020202020204" pitchFamily="34" charset="0"/>
              </a:rPr>
              <a:t>rame </a:t>
            </a:r>
            <a:r>
              <a:rPr lang="en-US" altLang="en-US" sz="2000" b="1" dirty="0">
                <a:solidFill>
                  <a:schemeClr val="bg1"/>
                </a:solidFill>
                <a:latin typeface="Arial" panose="020B0604020202020204" pitchFamily="34" charset="0"/>
              </a:rPr>
              <a:t>M</a:t>
            </a:r>
            <a:r>
              <a:rPr lang="en-US" altLang="en-US" sz="2000" b="1" dirty="0" smtClean="0">
                <a:solidFill>
                  <a:schemeClr val="bg1"/>
                </a:solidFill>
                <a:latin typeface="Arial" panose="020B0604020202020204" pitchFamily="34" charset="0"/>
              </a:rPr>
              <a:t>ounted</a:t>
            </a:r>
            <a:r>
              <a:rPr lang="en-US" altLang="en-US" sz="2000" b="1" dirty="0">
                <a:solidFill>
                  <a:schemeClr val="bg1"/>
                </a:solidFill>
                <a:latin typeface="Arial" panose="020B0604020202020204" pitchFamily="34" charset="0"/>
              </a:rPr>
              <a:t>, </a:t>
            </a:r>
            <a:r>
              <a:rPr lang="en-US" altLang="en-US" sz="2000" b="1" dirty="0" smtClean="0">
                <a:solidFill>
                  <a:schemeClr val="bg1"/>
                </a:solidFill>
                <a:latin typeface="Arial" panose="020B0604020202020204" pitchFamily="34" charset="0"/>
              </a:rPr>
              <a:t>rotary head </a:t>
            </a:r>
            <a:r>
              <a:rPr lang="en-US" altLang="en-US" dirty="0" smtClean="0">
                <a:solidFill>
                  <a:srgbClr val="000000"/>
                </a:solidFill>
                <a:latin typeface="Arial" panose="020B0604020202020204" pitchFamily="34" charset="0"/>
              </a:rPr>
              <a:t>rigs, </a:t>
            </a:r>
            <a:r>
              <a:rPr lang="en-US" altLang="en-US" dirty="0">
                <a:solidFill>
                  <a:srgbClr val="000000"/>
                </a:solidFill>
                <a:latin typeface="Arial" panose="020B0604020202020204" pitchFamily="34" charset="0"/>
              </a:rPr>
              <a:t>mounted typically on a rubber-tracked chassis, a small trailer or as a stand-alone wheeled unit. </a:t>
            </a: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defRPr/>
            </a:pPr>
            <a:endParaRPr lang="en-US" altLang="en-US" b="1" dirty="0" smtClean="0">
              <a:solidFill>
                <a:srgbClr val="000000"/>
              </a:solidFill>
              <a:latin typeface="Arial" panose="020B0604020202020204" pitchFamily="34" charset="0"/>
            </a:endParaRPr>
          </a:p>
          <a:p>
            <a:pPr algn="just" eaLnBrk="0" fontAlgn="base" hangingPunct="0">
              <a:spcBef>
                <a:spcPct val="0"/>
              </a:spcBef>
              <a:spcAft>
                <a:spcPct val="0"/>
              </a:spcAft>
              <a:defRPr/>
            </a:pPr>
            <a:r>
              <a:rPr lang="en-US" altLang="en-US" b="1" dirty="0" smtClean="0">
                <a:solidFill>
                  <a:srgbClr val="000000"/>
                </a:solidFill>
                <a:latin typeface="Arial" panose="020B0604020202020204" pitchFamily="34" charset="0"/>
              </a:rPr>
              <a:t>The </a:t>
            </a:r>
            <a:r>
              <a:rPr lang="en-US" altLang="en-US" b="1" dirty="0">
                <a:solidFill>
                  <a:srgbClr val="000000"/>
                </a:solidFill>
                <a:latin typeface="Arial" panose="020B0604020202020204" pitchFamily="34" charset="0"/>
              </a:rPr>
              <a:t>larger units of this type can also be capable of carrying out greater diameter tube sampling operations</a:t>
            </a:r>
            <a:r>
              <a:rPr lang="en-US" altLang="en-US" dirty="0">
                <a:solidFill>
                  <a:srgbClr val="000000"/>
                </a:solidFill>
                <a:latin typeface="Arial" panose="020B0604020202020204" pitchFamily="34" charset="0"/>
              </a:rPr>
              <a:t> and be able to mount a small rotary head for coring operations. </a:t>
            </a:r>
            <a:endParaRPr lang="en-US" altLang="en-US" dirty="0" smtClean="0">
              <a:solidFill>
                <a:srgbClr val="000000"/>
              </a:solidFill>
              <a:latin typeface="Arial" panose="020B0604020202020204" pitchFamily="34" charset="0"/>
            </a:endParaRPr>
          </a:p>
          <a:p>
            <a:pPr algn="just" eaLnBrk="0" fontAlgn="base" hangingPunct="0">
              <a:spcBef>
                <a:spcPct val="0"/>
              </a:spcBef>
              <a:spcAft>
                <a:spcPct val="0"/>
              </a:spcAft>
              <a:buFontTx/>
              <a:buChar char="•"/>
              <a:defRPr/>
            </a:pPr>
            <a:endParaRPr lang="en-US" altLang="en-US" dirty="0">
              <a:solidFill>
                <a:srgbClr val="000000"/>
              </a:solidFill>
              <a:latin typeface="Arial" panose="020B0604020202020204" pitchFamily="34" charset="0"/>
            </a:endParaRPr>
          </a:p>
        </p:txBody>
      </p:sp>
    </p:spTree>
    <p:extLst>
      <p:ext uri="{BB962C8B-B14F-4D97-AF65-F5344CB8AC3E}">
        <p14:creationId xmlns:p14="http://schemas.microsoft.com/office/powerpoint/2010/main" val="291694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 calcmode="lin" valueType="num">
                                      <p:cBhvr additive="base">
                                        <p:cTn id="2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6079" y="421869"/>
            <a:ext cx="10803467" cy="3200876"/>
          </a:xfrm>
          <a:prstGeom prst="rect">
            <a:avLst/>
          </a:prstGeom>
        </p:spPr>
        <p:txBody>
          <a:bodyPr wrap="square">
            <a:spAutoFit/>
          </a:bodyPr>
          <a:lstStyle/>
          <a:p>
            <a:pPr eaLnBrk="0" fontAlgn="base" hangingPunct="0">
              <a:spcBef>
                <a:spcPct val="0"/>
              </a:spcBef>
              <a:spcAft>
                <a:spcPct val="0"/>
              </a:spcAft>
              <a:defRPr/>
            </a:pPr>
            <a:r>
              <a:rPr lang="en-US" altLang="en-US" sz="2400" b="1" dirty="0" smtClean="0">
                <a:solidFill>
                  <a:srgbClr val="000000"/>
                </a:solidFill>
                <a:latin typeface="Arial" panose="020B0604020202020204" pitchFamily="34" charset="0"/>
              </a:rPr>
              <a:t>3. Feed </a:t>
            </a:r>
            <a:r>
              <a:rPr lang="en-US" altLang="en-US" sz="2400" b="1" dirty="0">
                <a:solidFill>
                  <a:schemeClr val="bg1"/>
                </a:solidFill>
                <a:latin typeface="Arial" panose="020B0604020202020204" pitchFamily="34" charset="0"/>
              </a:rPr>
              <a:t>frame mounted, percussive hammer type rigs. </a:t>
            </a:r>
            <a:endParaRPr lang="en-US" altLang="en-US" b="1" dirty="0">
              <a:solidFill>
                <a:schemeClr val="bg1"/>
              </a:solidFill>
              <a:latin typeface="Arial" panose="020B0604020202020204" pitchFamily="34" charset="0"/>
            </a:endParaRPr>
          </a:p>
          <a:p>
            <a:pPr eaLnBrk="0" fontAlgn="base" hangingPunct="0">
              <a:spcBef>
                <a:spcPct val="0"/>
              </a:spcBef>
              <a:spcAft>
                <a:spcPct val="0"/>
              </a:spcAft>
              <a:buFontTx/>
              <a:buChar char="•"/>
              <a:defRPr/>
            </a:pPr>
            <a:endParaRPr lang="en-US" altLang="en-US" i="1" dirty="0" smtClean="0">
              <a:solidFill>
                <a:srgbClr val="000000"/>
              </a:solidFill>
              <a:latin typeface="Arial" panose="020B0604020202020204" pitchFamily="34" charset="0"/>
            </a:endParaRPr>
          </a:p>
          <a:p>
            <a:pPr eaLnBrk="0" fontAlgn="base" hangingPunct="0">
              <a:spcBef>
                <a:spcPct val="0"/>
              </a:spcBef>
              <a:spcAft>
                <a:spcPct val="0"/>
              </a:spcAft>
              <a:buFontTx/>
              <a:buChar char="•"/>
              <a:defRPr/>
            </a:pPr>
            <a:endParaRPr lang="en-US" altLang="en-US" sz="2000" i="1" dirty="0">
              <a:solidFill>
                <a:srgbClr val="000000"/>
              </a:solidFill>
              <a:latin typeface="Arial" panose="020B0604020202020204" pitchFamily="34" charset="0"/>
            </a:endParaRPr>
          </a:p>
          <a:p>
            <a:pPr algn="just" eaLnBrk="0" fontAlgn="base" hangingPunct="0">
              <a:spcBef>
                <a:spcPct val="0"/>
              </a:spcBef>
              <a:spcAft>
                <a:spcPct val="0"/>
              </a:spcAft>
              <a:defRPr/>
            </a:pPr>
            <a:r>
              <a:rPr lang="en-US" altLang="en-US" sz="2000" dirty="0" smtClean="0">
                <a:solidFill>
                  <a:srgbClr val="000000"/>
                </a:solidFill>
                <a:latin typeface="Arial" panose="020B0604020202020204" pitchFamily="34" charset="0"/>
              </a:rPr>
              <a:t>These </a:t>
            </a:r>
            <a:r>
              <a:rPr lang="en-US" altLang="en-US" sz="2000" dirty="0">
                <a:solidFill>
                  <a:srgbClr val="000000"/>
                </a:solidFill>
                <a:latin typeface="Arial" panose="020B0604020202020204" pitchFamily="34" charset="0"/>
              </a:rPr>
              <a:t>machines have a </a:t>
            </a:r>
            <a:r>
              <a:rPr lang="en-US" altLang="en-US" sz="2000" b="1" dirty="0">
                <a:solidFill>
                  <a:srgbClr val="000000"/>
                </a:solidFill>
                <a:latin typeface="Arial" panose="020B0604020202020204" pitchFamily="34" charset="0"/>
              </a:rPr>
              <a:t>percussive hammer attached to a sliding carriage</a:t>
            </a:r>
            <a:r>
              <a:rPr lang="en-US" altLang="en-US" sz="2000" dirty="0">
                <a:solidFill>
                  <a:srgbClr val="000000"/>
                </a:solidFill>
                <a:latin typeface="Arial" panose="020B0604020202020204" pitchFamily="34" charset="0"/>
              </a:rPr>
              <a:t>, which, in turn, is mounted on to a feed frame. </a:t>
            </a:r>
            <a:endParaRPr lang="en-US" altLang="en-US" sz="2000" dirty="0" smtClean="0">
              <a:solidFill>
                <a:srgbClr val="000000"/>
              </a:solidFill>
              <a:latin typeface="Arial" panose="020B0604020202020204" pitchFamily="34" charset="0"/>
            </a:endParaRPr>
          </a:p>
          <a:p>
            <a:pPr algn="just" eaLnBrk="0" fontAlgn="base" hangingPunct="0">
              <a:spcBef>
                <a:spcPct val="0"/>
              </a:spcBef>
              <a:spcAft>
                <a:spcPct val="0"/>
              </a:spcAft>
              <a:buFontTx/>
              <a:buChar char="•"/>
              <a:defRPr/>
            </a:pPr>
            <a:endParaRPr lang="en-US" altLang="en-US" sz="2000" dirty="0">
              <a:solidFill>
                <a:srgbClr val="000000"/>
              </a:solidFill>
              <a:latin typeface="Arial" panose="020B0604020202020204" pitchFamily="34" charset="0"/>
            </a:endParaRPr>
          </a:p>
          <a:p>
            <a:pPr algn="just" eaLnBrk="0" fontAlgn="base" hangingPunct="0">
              <a:spcBef>
                <a:spcPct val="0"/>
              </a:spcBef>
              <a:spcAft>
                <a:spcPct val="0"/>
              </a:spcAft>
              <a:defRPr/>
            </a:pPr>
            <a:r>
              <a:rPr lang="en-US" altLang="en-US" sz="2000" dirty="0" smtClean="0">
                <a:solidFill>
                  <a:srgbClr val="000000"/>
                </a:solidFill>
                <a:latin typeface="Arial" panose="020B0604020202020204" pitchFamily="34" charset="0"/>
              </a:rPr>
              <a:t>Typically </a:t>
            </a:r>
            <a:r>
              <a:rPr lang="en-US" altLang="en-US" sz="2000" dirty="0">
                <a:solidFill>
                  <a:srgbClr val="000000"/>
                </a:solidFill>
                <a:latin typeface="Arial" panose="020B0604020202020204" pitchFamily="34" charset="0"/>
              </a:rPr>
              <a:t>the sliding carriage is connected to the base machine's integral feed system and </a:t>
            </a:r>
            <a:r>
              <a:rPr lang="en-US" altLang="en-US" sz="2000" b="1" dirty="0">
                <a:solidFill>
                  <a:schemeClr val="bg1"/>
                </a:solidFill>
                <a:latin typeface="Arial" panose="020B0604020202020204" pitchFamily="34" charset="0"/>
              </a:rPr>
              <a:t>allows thrust to be added to the downward force of the hammer thus increasing penetration rates. </a:t>
            </a:r>
            <a:r>
              <a:rPr lang="en-US" altLang="en-US" sz="2000" b="1" dirty="0" smtClean="0">
                <a:latin typeface="Arial" panose="020B0604020202020204" pitchFamily="34" charset="0"/>
              </a:rPr>
              <a:t>(Can be manual or mechanical)</a:t>
            </a:r>
          </a:p>
          <a:p>
            <a:pPr algn="just" eaLnBrk="0" fontAlgn="base" hangingPunct="0">
              <a:spcBef>
                <a:spcPct val="0"/>
              </a:spcBef>
              <a:spcAft>
                <a:spcPct val="0"/>
              </a:spcAft>
              <a:buFontTx/>
              <a:buChar char="•"/>
              <a:defRPr/>
            </a:pPr>
            <a:endParaRPr lang="en-US" altLang="en-US" sz="2000" dirty="0">
              <a:solidFill>
                <a:srgbClr val="000000"/>
              </a:solidFill>
              <a:latin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1061" y="3230663"/>
            <a:ext cx="3323738" cy="3323738"/>
          </a:xfrm>
          <a:prstGeom prst="rect">
            <a:avLst/>
          </a:prstGeom>
          <a:ln w="28575">
            <a:solidFill>
              <a:schemeClr val="bg1"/>
            </a:solidFill>
          </a:ln>
        </p:spPr>
      </p:pic>
      <p:sp>
        <p:nvSpPr>
          <p:cNvPr id="5" name="TextBox 4"/>
          <p:cNvSpPr txBox="1"/>
          <p:nvPr/>
        </p:nvSpPr>
        <p:spPr>
          <a:xfrm>
            <a:off x="472219" y="5182921"/>
            <a:ext cx="7710998" cy="369332"/>
          </a:xfrm>
          <a:prstGeom prst="rect">
            <a:avLst/>
          </a:prstGeom>
          <a:noFill/>
        </p:spPr>
        <p:txBody>
          <a:bodyPr wrap="square" rtlCol="0">
            <a:spAutoFit/>
          </a:bodyPr>
          <a:lstStyle/>
          <a:p>
            <a:r>
              <a:rPr lang="en-GB" dirty="0" smtClean="0"/>
              <a:t>Particularly used to sample through hard soil and rock</a:t>
            </a:r>
            <a:endParaRPr lang="en-GB" dirty="0"/>
          </a:p>
        </p:txBody>
      </p:sp>
      <p:sp>
        <p:nvSpPr>
          <p:cNvPr id="2" name="Rectangle 1"/>
          <p:cNvSpPr/>
          <p:nvPr/>
        </p:nvSpPr>
        <p:spPr>
          <a:xfrm>
            <a:off x="386079" y="3438482"/>
            <a:ext cx="7851834" cy="1323439"/>
          </a:xfrm>
          <a:prstGeom prst="rect">
            <a:avLst/>
          </a:prstGeom>
        </p:spPr>
        <p:txBody>
          <a:bodyPr wrap="square">
            <a:spAutoFit/>
          </a:bodyPr>
          <a:lstStyle/>
          <a:p>
            <a:pPr algn="just" eaLnBrk="0" fontAlgn="base" hangingPunct="0">
              <a:spcBef>
                <a:spcPct val="0"/>
              </a:spcBef>
              <a:spcAft>
                <a:spcPct val="0"/>
              </a:spcAft>
              <a:defRPr/>
            </a:pPr>
            <a:r>
              <a:rPr lang="en-US" altLang="en-US" sz="2000" b="1" dirty="0" smtClean="0">
                <a:solidFill>
                  <a:schemeClr val="bg1"/>
                </a:solidFill>
                <a:latin typeface="Arial" panose="020B0604020202020204" pitchFamily="34" charset="0"/>
              </a:rPr>
              <a:t>(Many </a:t>
            </a:r>
            <a:r>
              <a:rPr lang="en-US" altLang="en-US" sz="2000" b="1" dirty="0">
                <a:solidFill>
                  <a:schemeClr val="bg1"/>
                </a:solidFill>
                <a:latin typeface="Arial" panose="020B0604020202020204" pitchFamily="34" charset="0"/>
              </a:rPr>
              <a:t>of these percussive hammer types are combination rigs</a:t>
            </a:r>
            <a:r>
              <a:rPr lang="en-US" altLang="en-US" sz="2000" dirty="0">
                <a:solidFill>
                  <a:srgbClr val="000000"/>
                </a:solidFill>
                <a:latin typeface="Arial" panose="020B0604020202020204" pitchFamily="34" charset="0"/>
              </a:rPr>
              <a:t> where the base machine is a rotary rig carrying a rotary head and percussive hammer both mounted on a sideways moveable plate attached to the sliding </a:t>
            </a:r>
            <a:r>
              <a:rPr lang="en-US" altLang="en-US" sz="2000" dirty="0" smtClean="0">
                <a:solidFill>
                  <a:srgbClr val="000000"/>
                </a:solidFill>
                <a:latin typeface="Arial" panose="020B0604020202020204" pitchFamily="34" charset="0"/>
              </a:rPr>
              <a:t>carriage)</a:t>
            </a:r>
            <a:endParaRPr lang="en-US" altLang="en-US" sz="2000" dirty="0">
              <a:solidFill>
                <a:srgbClr val="000000"/>
              </a:solidFill>
              <a:latin typeface="Arial" panose="020B0604020202020204" pitchFamily="34" charset="0"/>
            </a:endParaRPr>
          </a:p>
        </p:txBody>
      </p:sp>
    </p:spTree>
    <p:extLst>
      <p:ext uri="{BB962C8B-B14F-4D97-AF65-F5344CB8AC3E}">
        <p14:creationId xmlns:p14="http://schemas.microsoft.com/office/powerpoint/2010/main" val="282812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 calcmode="lin" valueType="num">
                                      <p:cBhvr additive="base">
                                        <p:cTn id="2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1"/>
          <p:cNvSpPr>
            <a:spLocks noChangeArrowheads="1"/>
          </p:cNvSpPr>
          <p:nvPr/>
        </p:nvSpPr>
        <p:spPr bwMode="auto">
          <a:xfrm>
            <a:off x="311573" y="223521"/>
            <a:ext cx="49482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u="sng" dirty="0">
                <a:solidFill>
                  <a:srgbClr val="000000"/>
                </a:solidFill>
                <a:latin typeface="Arial" panose="020B0604020202020204" pitchFamily="34" charset="0"/>
              </a:rPr>
              <a:t>Excavations and </a:t>
            </a:r>
            <a:r>
              <a:rPr lang="en-GB" altLang="en-US" sz="2400" b="1" u="sng" dirty="0" smtClean="0">
                <a:solidFill>
                  <a:srgbClr val="000000"/>
                </a:solidFill>
                <a:latin typeface="Arial" panose="020B0604020202020204" pitchFamily="34" charset="0"/>
              </a:rPr>
              <a:t>Borehole </a:t>
            </a:r>
            <a:r>
              <a:rPr lang="en-GB" altLang="en-US" sz="2400" b="1" u="sng" dirty="0">
                <a:solidFill>
                  <a:srgbClr val="000000"/>
                </a:solidFill>
                <a:latin typeface="Arial" panose="020B0604020202020204" pitchFamily="34" charset="0"/>
              </a:rPr>
              <a:t>Types</a:t>
            </a:r>
            <a:endParaRPr lang="en-GB" altLang="en-US" sz="2400" u="sng" dirty="0">
              <a:solidFill>
                <a:prstClr val="white"/>
              </a:solidFill>
              <a:latin typeface="Arial" panose="020B0604020202020204" pitchFamily="34" charset="0"/>
            </a:endParaRPr>
          </a:p>
        </p:txBody>
      </p:sp>
      <p:sp>
        <p:nvSpPr>
          <p:cNvPr id="3" name="Rectangle 2"/>
          <p:cNvSpPr/>
          <p:nvPr/>
        </p:nvSpPr>
        <p:spPr>
          <a:xfrm>
            <a:off x="311572" y="861907"/>
            <a:ext cx="11453707" cy="3508653"/>
          </a:xfrm>
          <a:prstGeom prst="rect">
            <a:avLst/>
          </a:prstGeom>
        </p:spPr>
        <p:txBody>
          <a:bodyPr wrap="square">
            <a:spAutoFit/>
          </a:bodyPr>
          <a:lstStyle/>
          <a:p>
            <a:pPr marL="342900" indent="-342900" eaLnBrk="0" fontAlgn="base" hangingPunct="0">
              <a:spcBef>
                <a:spcPct val="0"/>
              </a:spcBef>
              <a:spcAft>
                <a:spcPct val="0"/>
              </a:spcAft>
              <a:buFontTx/>
              <a:buAutoNum type="arabicPeriod"/>
              <a:defRPr/>
            </a:pPr>
            <a:r>
              <a:rPr lang="en-GB" sz="2400" b="1" dirty="0">
                <a:solidFill>
                  <a:srgbClr val="000000"/>
                </a:solidFill>
                <a:latin typeface="Arial" panose="020B0604020202020204" pitchFamily="34" charset="0"/>
                <a:cs typeface="Arial" panose="020B0604020202020204" pitchFamily="34" charset="0"/>
              </a:rPr>
              <a:t>Inspection </a:t>
            </a:r>
            <a:r>
              <a:rPr lang="en-GB" sz="2400" b="1" dirty="0" smtClean="0">
                <a:solidFill>
                  <a:srgbClr val="000000"/>
                </a:solidFill>
                <a:latin typeface="Arial" panose="020B0604020202020204" pitchFamily="34" charset="0"/>
                <a:cs typeface="Arial" panose="020B0604020202020204" pitchFamily="34" charset="0"/>
              </a:rPr>
              <a:t>pits</a:t>
            </a:r>
            <a:endParaRPr lang="en-GB" sz="2400" b="1" i="1" dirty="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endParaRPr lang="en-GB" i="1" dirty="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a:solidFill>
                  <a:srgbClr val="000000"/>
                </a:solidFill>
                <a:latin typeface="Arial" panose="020B0604020202020204" pitchFamily="34" charset="0"/>
                <a:cs typeface="Arial" panose="020B0604020202020204" pitchFamily="34" charset="0"/>
              </a:rPr>
              <a:t>Inspection pits are normally used to demonstrate the </a:t>
            </a:r>
            <a:r>
              <a:rPr lang="en-GB" b="1" dirty="0" smtClean="0">
                <a:solidFill>
                  <a:srgbClr val="000000"/>
                </a:solidFill>
                <a:latin typeface="Arial" panose="020B0604020202020204" pitchFamily="34" charset="0"/>
                <a:cs typeface="Arial" panose="020B0604020202020204" pitchFamily="34" charset="0"/>
              </a:rPr>
              <a:t>absence or presence </a:t>
            </a:r>
            <a:r>
              <a:rPr lang="en-GB" b="1" dirty="0">
                <a:solidFill>
                  <a:srgbClr val="000000"/>
                </a:solidFill>
                <a:latin typeface="Arial" panose="020B0604020202020204" pitchFamily="34" charset="0"/>
                <a:cs typeface="Arial" panose="020B0604020202020204" pitchFamily="34" charset="0"/>
              </a:rPr>
              <a:t>of buried utilities. </a:t>
            </a: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smtClean="0">
                <a:solidFill>
                  <a:srgbClr val="000000"/>
                </a:solidFill>
                <a:latin typeface="Arial" panose="020B0604020202020204" pitchFamily="34" charset="0"/>
                <a:cs typeface="Arial" panose="020B0604020202020204" pitchFamily="34" charset="0"/>
              </a:rPr>
              <a:t>They </a:t>
            </a:r>
            <a:r>
              <a:rPr lang="en-GB" b="1" dirty="0">
                <a:solidFill>
                  <a:srgbClr val="000000"/>
                </a:solidFill>
                <a:latin typeface="Arial" panose="020B0604020202020204" pitchFamily="34" charset="0"/>
                <a:cs typeface="Arial" panose="020B0604020202020204" pitchFamily="34" charset="0"/>
              </a:rPr>
              <a:t>are usually </a:t>
            </a:r>
            <a:r>
              <a:rPr lang="en-GB" b="1" dirty="0" smtClean="0">
                <a:solidFill>
                  <a:srgbClr val="000000"/>
                </a:solidFill>
                <a:latin typeface="Arial" panose="020B0604020202020204" pitchFamily="34" charset="0"/>
                <a:cs typeface="Arial" panose="020B0604020202020204" pitchFamily="34" charset="0"/>
              </a:rPr>
              <a:t>small</a:t>
            </a:r>
            <a:r>
              <a:rPr lang="en-GB" b="1" dirty="0">
                <a:solidFill>
                  <a:srgbClr val="000000"/>
                </a:solidFill>
                <a:latin typeface="Arial" panose="020B0604020202020204" pitchFamily="34" charset="0"/>
                <a:cs typeface="Arial" panose="020B0604020202020204" pitchFamily="34" charset="0"/>
              </a:rPr>
              <a:t> </a:t>
            </a:r>
            <a:r>
              <a:rPr lang="en-GB" b="1" dirty="0" smtClean="0">
                <a:solidFill>
                  <a:srgbClr val="000000"/>
                </a:solidFill>
                <a:latin typeface="Arial" panose="020B0604020202020204" pitchFamily="34" charset="0"/>
                <a:cs typeface="Arial" panose="020B0604020202020204" pitchFamily="34" charset="0"/>
              </a:rPr>
              <a:t>in size and very precisely located.</a:t>
            </a:r>
          </a:p>
          <a:p>
            <a:pPr algn="just" eaLnBrk="0" fontAlgn="base" hangingPunct="0">
              <a:spcBef>
                <a:spcPct val="0"/>
              </a:spcBef>
              <a:spcAft>
                <a:spcPct val="0"/>
              </a:spcAft>
              <a:defRPr/>
            </a:pP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smtClean="0">
                <a:solidFill>
                  <a:srgbClr val="000000"/>
                </a:solidFill>
                <a:latin typeface="Arial" panose="020B0604020202020204" pitchFamily="34" charset="0"/>
                <a:cs typeface="Arial" panose="020B0604020202020204" pitchFamily="34" charset="0"/>
              </a:rPr>
              <a:t>Inspection </a:t>
            </a:r>
            <a:r>
              <a:rPr lang="en-GB" b="1" dirty="0">
                <a:solidFill>
                  <a:srgbClr val="000000"/>
                </a:solidFill>
                <a:latin typeface="Arial" panose="020B0604020202020204" pitchFamily="34" charset="0"/>
                <a:cs typeface="Arial" panose="020B0604020202020204" pitchFamily="34" charset="0"/>
              </a:rPr>
              <a:t>pits should be </a:t>
            </a:r>
            <a:r>
              <a:rPr lang="en-GB" b="1" dirty="0" smtClean="0">
                <a:solidFill>
                  <a:srgbClr val="000000"/>
                </a:solidFill>
                <a:latin typeface="Arial" panose="020B0604020202020204" pitchFamily="34" charset="0"/>
                <a:cs typeface="Arial" panose="020B0604020202020204" pitchFamily="34" charset="0"/>
              </a:rPr>
              <a:t>excavated carefully </a:t>
            </a:r>
            <a:r>
              <a:rPr lang="en-GB" b="1" dirty="0">
                <a:solidFill>
                  <a:srgbClr val="000000"/>
                </a:solidFill>
                <a:latin typeface="Arial" panose="020B0604020202020204" pitchFamily="34" charset="0"/>
                <a:cs typeface="Arial" panose="020B0604020202020204" pitchFamily="34" charset="0"/>
              </a:rPr>
              <a:t>using suitable hand tools or vacuum excavation techniques. </a:t>
            </a: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smtClean="0">
                <a:solidFill>
                  <a:srgbClr val="000000"/>
                </a:solidFill>
                <a:latin typeface="Arial" panose="020B0604020202020204" pitchFamily="34" charset="0"/>
                <a:cs typeface="Arial" panose="020B0604020202020204" pitchFamily="34" charset="0"/>
              </a:rPr>
              <a:t>A </a:t>
            </a:r>
            <a:r>
              <a:rPr lang="en-GB" b="1" dirty="0">
                <a:solidFill>
                  <a:srgbClr val="000000"/>
                </a:solidFill>
                <a:latin typeface="Arial" panose="020B0604020202020204" pitchFamily="34" charset="0"/>
                <a:cs typeface="Arial" panose="020B0604020202020204" pitchFamily="34" charset="0"/>
              </a:rPr>
              <a:t>record should be kept of any utilities that are encountered </a:t>
            </a: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smtClean="0">
                <a:solidFill>
                  <a:srgbClr val="000000"/>
                </a:solidFill>
                <a:latin typeface="Arial" panose="020B0604020202020204" pitchFamily="34" charset="0"/>
                <a:cs typeface="Arial" panose="020B0604020202020204" pitchFamily="34" charset="0"/>
              </a:rPr>
              <a:t>or </a:t>
            </a:r>
            <a:r>
              <a:rPr lang="en-GB" b="1" dirty="0">
                <a:solidFill>
                  <a:srgbClr val="000000"/>
                </a:solidFill>
                <a:latin typeface="Arial" panose="020B0604020202020204" pitchFamily="34" charset="0"/>
                <a:cs typeface="Arial" panose="020B0604020202020204" pitchFamily="34" charset="0"/>
              </a:rPr>
              <a:t>a null record made if none are encountered. </a:t>
            </a:r>
            <a:endParaRPr lang="en-GB" b="1" dirty="0" smtClean="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endParaRPr lang="en-GB" b="1" dirty="0" smtClean="0">
              <a:solidFill>
                <a:srgbClr val="00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5273" y="3770484"/>
            <a:ext cx="3970584" cy="2977938"/>
          </a:xfrm>
          <a:prstGeom prst="rect">
            <a:avLst/>
          </a:prstGeom>
          <a:ln w="38100">
            <a:solidFill>
              <a:schemeClr val="bg1"/>
            </a:solidFill>
          </a:ln>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3768" y="4210680"/>
            <a:ext cx="4677866" cy="2537742"/>
          </a:xfrm>
          <a:prstGeom prst="rect">
            <a:avLst/>
          </a:prstGeom>
          <a:ln w="38100">
            <a:solidFill>
              <a:schemeClr val="accent1"/>
            </a:solidFill>
          </a:ln>
        </p:spPr>
      </p:pic>
    </p:spTree>
    <p:extLst>
      <p:ext uri="{BB962C8B-B14F-4D97-AF65-F5344CB8AC3E}">
        <p14:creationId xmlns:p14="http://schemas.microsoft.com/office/powerpoint/2010/main" val="98804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 calcmode="lin" valueType="num">
                                      <p:cBhvr additive="base">
                                        <p:cTn id="2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4"/>
          <p:cNvSpPr>
            <a:spLocks noChangeArrowheads="1"/>
          </p:cNvSpPr>
          <p:nvPr/>
        </p:nvSpPr>
        <p:spPr bwMode="auto">
          <a:xfrm>
            <a:off x="292947" y="181187"/>
            <a:ext cx="831596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2. Trial pits and </a:t>
            </a:r>
            <a:r>
              <a:rPr lang="en-GB" altLang="en-US" sz="2400" b="1" dirty="0" smtClean="0">
                <a:solidFill>
                  <a:srgbClr val="000000"/>
                </a:solidFill>
                <a:latin typeface="Arial" panose="020B0604020202020204" pitchFamily="34" charset="0"/>
              </a:rPr>
              <a:t>Trial </a:t>
            </a:r>
            <a:r>
              <a:rPr lang="en-GB" altLang="en-US" sz="2400" b="1" dirty="0">
                <a:solidFill>
                  <a:srgbClr val="000000"/>
                </a:solidFill>
                <a:latin typeface="Arial" panose="020B0604020202020204" pitchFamily="34" charset="0"/>
              </a:rPr>
              <a:t>trenches</a:t>
            </a:r>
          </a:p>
          <a:p>
            <a:pPr algn="just" eaLnBrk="0" fontAlgn="base" hangingPunct="0">
              <a:spcBef>
                <a:spcPct val="0"/>
              </a:spcBef>
              <a:spcAft>
                <a:spcPct val="0"/>
              </a:spcAft>
            </a:pPr>
            <a:endParaRPr lang="en-GB" altLang="en-US" i="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a:solidFill>
                  <a:srgbClr val="000000"/>
                </a:solidFill>
                <a:latin typeface="Arial" panose="020B0604020202020204" pitchFamily="34" charset="0"/>
              </a:rPr>
              <a:t>Trial pits and trial trenches can be used for making a </a:t>
            </a:r>
            <a:r>
              <a:rPr lang="en-GB" altLang="en-US" b="1" dirty="0">
                <a:latin typeface="Arial" panose="020B0604020202020204" pitchFamily="34" charset="0"/>
              </a:rPr>
              <a:t>rapid check of the condition of the ground. </a:t>
            </a:r>
            <a:endParaRPr lang="en-GB" altLang="en-US" b="1" dirty="0" smtClean="0">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They </a:t>
            </a:r>
            <a:r>
              <a:rPr lang="en-GB" altLang="en-US" b="1" dirty="0">
                <a:solidFill>
                  <a:srgbClr val="000000"/>
                </a:solidFill>
                <a:latin typeface="Arial" panose="020B0604020202020204" pitchFamily="34" charset="0"/>
              </a:rPr>
              <a:t>permit </a:t>
            </a:r>
            <a:r>
              <a:rPr lang="en-GB" altLang="en-US" b="1" dirty="0">
                <a:latin typeface="Arial" panose="020B0604020202020204" pitchFamily="34" charset="0"/>
              </a:rPr>
              <a:t>examination of both horizontal and vertical faces exposed </a:t>
            </a:r>
            <a:r>
              <a:rPr lang="en-GB" altLang="en-US" b="1" dirty="0">
                <a:solidFill>
                  <a:srgbClr val="000000"/>
                </a:solidFill>
                <a:latin typeface="Arial" panose="020B0604020202020204" pitchFamily="34" charset="0"/>
              </a:rPr>
              <a:t>as the pit is dug.</a:t>
            </a: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(Trial </a:t>
            </a:r>
            <a:r>
              <a:rPr lang="en-GB" altLang="en-US" b="1" dirty="0">
                <a:solidFill>
                  <a:srgbClr val="000000"/>
                </a:solidFill>
                <a:latin typeface="Arial" panose="020B0604020202020204" pitchFamily="34" charset="0"/>
              </a:rPr>
              <a:t>pits and trenches should not be </a:t>
            </a:r>
            <a:r>
              <a:rPr lang="en-GB" altLang="en-US" b="1" dirty="0" smtClean="0">
                <a:solidFill>
                  <a:srgbClr val="000000"/>
                </a:solidFill>
                <a:latin typeface="Arial" panose="020B0604020202020204" pitchFamily="34" charset="0"/>
              </a:rPr>
              <a:t>entered without risk assessment</a:t>
            </a:r>
            <a:r>
              <a:rPr lang="en-GB" altLang="en-US" b="1" dirty="0">
                <a:solidFill>
                  <a:srgbClr val="000000"/>
                </a:solidFill>
                <a:latin typeface="Arial" panose="020B0604020202020204" pitchFamily="34" charset="0"/>
              </a:rPr>
              <a:t>)</a:t>
            </a:r>
            <a:endParaRPr lang="en-GB" altLang="en-US" b="1" dirty="0" smtClean="0">
              <a:solidFill>
                <a:srgbClr val="000000"/>
              </a:solidFill>
              <a:latin typeface="Arial" panose="020B0604020202020204" pitchFamily="34" charset="0"/>
            </a:endParaRPr>
          </a:p>
        </p:txBody>
      </p:sp>
      <p:sp>
        <p:nvSpPr>
          <p:cNvPr id="128003" name="Rectangle 5"/>
          <p:cNvSpPr>
            <a:spLocks noChangeArrowheads="1"/>
          </p:cNvSpPr>
          <p:nvPr/>
        </p:nvSpPr>
        <p:spPr bwMode="auto">
          <a:xfrm>
            <a:off x="292947" y="2519409"/>
            <a:ext cx="781719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rgbClr val="000000"/>
                </a:solidFill>
                <a:latin typeface="Arial" panose="020B0604020202020204" pitchFamily="34" charset="0"/>
              </a:rPr>
              <a:t>The following should be taken into account to ensure the safety of both the excavator and the personnel involved with logging the pit and taking samples</a:t>
            </a:r>
            <a:r>
              <a:rPr lang="en-GB" altLang="en-US" b="1"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a) </a:t>
            </a:r>
            <a:r>
              <a:rPr lang="en-GB" altLang="en-US" b="1" dirty="0" smtClean="0">
                <a:solidFill>
                  <a:srgbClr val="000000"/>
                </a:solidFill>
                <a:latin typeface="Arial" panose="020B0604020202020204" pitchFamily="34" charset="0"/>
              </a:rPr>
              <a:t>Location </a:t>
            </a:r>
            <a:r>
              <a:rPr lang="en-GB" altLang="en-US" b="1" dirty="0">
                <a:solidFill>
                  <a:srgbClr val="000000"/>
                </a:solidFill>
                <a:latin typeface="Arial" panose="020B0604020202020204" pitchFamily="34" charset="0"/>
              </a:rPr>
              <a:t>of </a:t>
            </a:r>
            <a:r>
              <a:rPr lang="en-GB" altLang="en-US" b="1" dirty="0" smtClean="0">
                <a:solidFill>
                  <a:srgbClr val="000000"/>
                </a:solidFill>
                <a:latin typeface="Arial" panose="020B0604020202020204" pitchFamily="34" charset="0"/>
              </a:rPr>
              <a:t>excavator -  </a:t>
            </a:r>
            <a:r>
              <a:rPr lang="en-GB" altLang="en-US" b="1" dirty="0">
                <a:solidFill>
                  <a:srgbClr val="000000"/>
                </a:solidFill>
                <a:latin typeface="Arial" panose="020B0604020202020204" pitchFamily="34" charset="0"/>
              </a:rPr>
              <a:t>in relation to surrounding </a:t>
            </a:r>
            <a:r>
              <a:rPr lang="en-GB" altLang="en-US" b="1" dirty="0" smtClean="0">
                <a:solidFill>
                  <a:srgbClr val="000000"/>
                </a:solidFill>
                <a:latin typeface="Arial" panose="020B0604020202020204" pitchFamily="34" charset="0"/>
              </a:rPr>
              <a:t>structures, </a:t>
            </a:r>
          </a:p>
          <a:p>
            <a:pPr algn="just" eaLnBrk="0" fontAlgn="base" hangingPunct="0">
              <a:spcBef>
                <a:spcPct val="0"/>
              </a:spcBef>
              <a:spcAft>
                <a:spcPct val="0"/>
              </a:spcAft>
            </a:pPr>
            <a:r>
              <a:rPr lang="en-GB" altLang="en-US" b="1" dirty="0">
                <a:solidFill>
                  <a:srgbClr val="000000"/>
                </a:solidFill>
                <a:latin typeface="Arial" panose="020B0604020202020204" pitchFamily="34" charset="0"/>
              </a:rPr>
              <a:t> </a:t>
            </a:r>
            <a:r>
              <a:rPr lang="en-GB" altLang="en-US" b="1" dirty="0" smtClean="0">
                <a:solidFill>
                  <a:srgbClr val="000000"/>
                </a:solidFill>
                <a:latin typeface="Arial" panose="020B0604020202020204" pitchFamily="34" charset="0"/>
              </a:rPr>
              <a:t>    or </a:t>
            </a:r>
            <a:r>
              <a:rPr lang="en-GB" altLang="en-US" b="1" dirty="0">
                <a:solidFill>
                  <a:srgbClr val="000000"/>
                </a:solidFill>
                <a:latin typeface="Arial" panose="020B0604020202020204" pitchFamily="34" charset="0"/>
              </a:rPr>
              <a:t>above </a:t>
            </a:r>
            <a:r>
              <a:rPr lang="en-GB" altLang="en-US" b="1" dirty="0" smtClean="0">
                <a:solidFill>
                  <a:srgbClr val="000000"/>
                </a:solidFill>
                <a:latin typeface="Arial" panose="020B0604020202020204" pitchFamily="34" charset="0"/>
              </a:rPr>
              <a:t>or below </a:t>
            </a:r>
            <a:r>
              <a:rPr lang="en-GB" altLang="en-US" b="1" dirty="0">
                <a:solidFill>
                  <a:srgbClr val="000000"/>
                </a:solidFill>
                <a:latin typeface="Arial" panose="020B0604020202020204" pitchFamily="34" charset="0"/>
              </a:rPr>
              <a:t>ground utilities</a:t>
            </a:r>
            <a:r>
              <a:rPr lang="en-GB" altLang="en-US" b="1" dirty="0" smtClean="0">
                <a:solidFill>
                  <a:srgbClr val="000000"/>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b) </a:t>
            </a:r>
            <a:r>
              <a:rPr lang="en-GB" altLang="en-US" b="1" dirty="0" smtClean="0">
                <a:solidFill>
                  <a:srgbClr val="000000"/>
                </a:solidFill>
                <a:latin typeface="Arial" panose="020B0604020202020204" pitchFamily="34" charset="0"/>
              </a:rPr>
              <a:t>Location </a:t>
            </a:r>
            <a:r>
              <a:rPr lang="en-GB" altLang="en-US" b="1" dirty="0">
                <a:solidFill>
                  <a:srgbClr val="000000"/>
                </a:solidFill>
                <a:latin typeface="Arial" panose="020B0604020202020204" pitchFamily="34" charset="0"/>
              </a:rPr>
              <a:t>of excavator in relation to excavation itself</a:t>
            </a:r>
            <a:r>
              <a:rPr lang="en-GB" altLang="en-US" b="1" dirty="0" smtClean="0">
                <a:solidFill>
                  <a:srgbClr val="000000"/>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c) </a:t>
            </a:r>
            <a:r>
              <a:rPr lang="en-GB" altLang="en-US" b="1" dirty="0" smtClean="0">
                <a:solidFill>
                  <a:srgbClr val="000000"/>
                </a:solidFill>
                <a:latin typeface="Arial" panose="020B0604020202020204" pitchFamily="34" charset="0"/>
              </a:rPr>
              <a:t>Positioning </a:t>
            </a:r>
            <a:r>
              <a:rPr lang="en-GB" altLang="en-US" b="1" dirty="0">
                <a:solidFill>
                  <a:srgbClr val="000000"/>
                </a:solidFill>
                <a:latin typeface="Arial" panose="020B0604020202020204" pitchFamily="34" charset="0"/>
              </a:rPr>
              <a:t>of </a:t>
            </a:r>
            <a:r>
              <a:rPr lang="en-GB" altLang="en-US" b="1" dirty="0" smtClean="0">
                <a:solidFill>
                  <a:srgbClr val="000000"/>
                </a:solidFill>
                <a:latin typeface="Arial" panose="020B0604020202020204" pitchFamily="34" charset="0"/>
              </a:rPr>
              <a:t>the spoil </a:t>
            </a:r>
            <a:r>
              <a:rPr lang="en-GB" altLang="en-US" b="1" dirty="0">
                <a:solidFill>
                  <a:srgbClr val="000000"/>
                </a:solidFill>
                <a:latin typeface="Arial" panose="020B0604020202020204" pitchFamily="34" charset="0"/>
              </a:rPr>
              <a:t>heap</a:t>
            </a:r>
            <a:r>
              <a:rPr lang="en-GB" altLang="en-US" b="1" dirty="0" smtClean="0">
                <a:solidFill>
                  <a:srgbClr val="000000"/>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d</a:t>
            </a:r>
            <a:r>
              <a:rPr lang="en-GB" altLang="en-US" b="1" dirty="0" smtClean="0">
                <a:solidFill>
                  <a:srgbClr val="000000"/>
                </a:solidFill>
                <a:latin typeface="Arial" panose="020B0604020202020204" pitchFamily="34" charset="0"/>
              </a:rPr>
              <a:t>) Safe exclusion </a:t>
            </a:r>
            <a:r>
              <a:rPr lang="en-GB" altLang="en-US" b="1" dirty="0">
                <a:solidFill>
                  <a:srgbClr val="000000"/>
                </a:solidFill>
                <a:latin typeface="Arial" panose="020B0604020202020204" pitchFamily="34" charset="0"/>
              </a:rPr>
              <a:t>zone for third parties.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9157" y="3820314"/>
            <a:ext cx="3878656" cy="2908992"/>
          </a:xfrm>
          <a:prstGeom prst="rect">
            <a:avLst/>
          </a:prstGeom>
          <a:ln w="38100">
            <a:solidFill>
              <a:schemeClr val="bg1"/>
            </a:solidFill>
          </a:ln>
        </p:spPr>
      </p:pic>
      <p:sp>
        <p:nvSpPr>
          <p:cNvPr id="5" name="TextBox 4"/>
          <p:cNvSpPr txBox="1"/>
          <p:nvPr/>
        </p:nvSpPr>
        <p:spPr>
          <a:xfrm>
            <a:off x="8805332" y="260087"/>
            <a:ext cx="3200775" cy="3416320"/>
          </a:xfrm>
          <a:prstGeom prst="rect">
            <a:avLst/>
          </a:prstGeom>
          <a:solidFill>
            <a:schemeClr val="tx1">
              <a:lumMod val="95000"/>
            </a:schemeClr>
          </a:solidFill>
          <a:ln w="19050">
            <a:solidFill>
              <a:schemeClr val="bg1"/>
            </a:solidFill>
          </a:ln>
        </p:spPr>
        <p:txBody>
          <a:bodyPr wrap="square" rtlCol="0">
            <a:spAutoFit/>
          </a:bodyPr>
          <a:lstStyle/>
          <a:p>
            <a:pPr marL="285750" indent="-285750" algn="just">
              <a:buFont typeface="Arial" panose="020B0604020202020204" pitchFamily="34" charset="0"/>
              <a:buChar char="•"/>
            </a:pPr>
            <a:r>
              <a:rPr lang="en-GB" dirty="0" smtClean="0">
                <a:solidFill>
                  <a:schemeClr val="bg1"/>
                </a:solidFill>
              </a:rPr>
              <a:t>Cheap - 2-5m depth</a:t>
            </a:r>
          </a:p>
          <a:p>
            <a:pPr marL="285750" indent="-285750" algn="just">
              <a:buFont typeface="Arial" panose="020B0604020202020204" pitchFamily="34" charset="0"/>
              <a:buChar char="•"/>
            </a:pPr>
            <a:r>
              <a:rPr lang="en-GB" dirty="0" smtClean="0">
                <a:solidFill>
                  <a:schemeClr val="bg1"/>
                </a:solidFill>
              </a:rPr>
              <a:t>Useful in variable man made fills</a:t>
            </a:r>
          </a:p>
          <a:p>
            <a:pPr marL="285750" indent="-285750" algn="just">
              <a:buFont typeface="Arial" panose="020B0604020202020204" pitchFamily="34" charset="0"/>
              <a:buChar char="•"/>
            </a:pPr>
            <a:r>
              <a:rPr lang="en-GB" dirty="0" smtClean="0">
                <a:solidFill>
                  <a:schemeClr val="bg1"/>
                </a:solidFill>
              </a:rPr>
              <a:t>Valuable in disturbed or slipped material</a:t>
            </a:r>
          </a:p>
          <a:p>
            <a:pPr marL="285750" indent="-285750" algn="just">
              <a:buFont typeface="Arial" panose="020B0604020202020204" pitchFamily="34" charset="0"/>
              <a:buChar char="•"/>
            </a:pPr>
            <a:r>
              <a:rPr lang="en-GB" dirty="0" smtClean="0">
                <a:solidFill>
                  <a:schemeClr val="bg1"/>
                </a:solidFill>
              </a:rPr>
              <a:t>Trenches can expose bed rock to search for fractures or outcrops</a:t>
            </a:r>
          </a:p>
          <a:p>
            <a:pPr marL="285750" indent="-285750">
              <a:buFont typeface="Arial" panose="020B0604020202020204" pitchFamily="34" charset="0"/>
              <a:buChar char="•"/>
            </a:pPr>
            <a:r>
              <a:rPr lang="en-GB" dirty="0" smtClean="0">
                <a:solidFill>
                  <a:schemeClr val="bg1"/>
                </a:solidFill>
              </a:rPr>
              <a:t>Need backfilling to prevent disrupting groundwater movement</a:t>
            </a:r>
            <a:endParaRPr lang="en-GB" dirty="0">
              <a:solidFill>
                <a:schemeClr val="bg1"/>
              </a:solidFill>
            </a:endParaRPr>
          </a:p>
        </p:txBody>
      </p:sp>
    </p:spTree>
    <p:extLst>
      <p:ext uri="{BB962C8B-B14F-4D97-AF65-F5344CB8AC3E}">
        <p14:creationId xmlns:p14="http://schemas.microsoft.com/office/powerpoint/2010/main" val="41890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8003">
                                            <p:txEl>
                                              <p:pRg st="2" end="2"/>
                                            </p:txEl>
                                          </p:spTgt>
                                        </p:tgtEl>
                                        <p:attrNameLst>
                                          <p:attrName>style.visibility</p:attrName>
                                        </p:attrNameLst>
                                      </p:cBhvr>
                                      <p:to>
                                        <p:strVal val="visible"/>
                                      </p:to>
                                    </p:set>
                                    <p:anim calcmode="lin" valueType="num">
                                      <p:cBhvr additive="base">
                                        <p:cTn id="7" dur="500" fill="hold"/>
                                        <p:tgtEl>
                                          <p:spTgt spid="12800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800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8003">
                                            <p:txEl>
                                              <p:pRg st="3" end="3"/>
                                            </p:txEl>
                                          </p:spTgt>
                                        </p:tgtEl>
                                        <p:attrNameLst>
                                          <p:attrName>style.visibility</p:attrName>
                                        </p:attrNameLst>
                                      </p:cBhvr>
                                      <p:to>
                                        <p:strVal val="visible"/>
                                      </p:to>
                                    </p:set>
                                    <p:anim calcmode="lin" valueType="num">
                                      <p:cBhvr additive="base">
                                        <p:cTn id="11" dur="500" fill="hold"/>
                                        <p:tgtEl>
                                          <p:spTgt spid="12800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280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8003">
                                            <p:txEl>
                                              <p:pRg st="5" end="5"/>
                                            </p:txEl>
                                          </p:spTgt>
                                        </p:tgtEl>
                                        <p:attrNameLst>
                                          <p:attrName>style.visibility</p:attrName>
                                        </p:attrNameLst>
                                      </p:cBhvr>
                                      <p:to>
                                        <p:strVal val="visible"/>
                                      </p:to>
                                    </p:set>
                                    <p:anim calcmode="lin" valueType="num">
                                      <p:cBhvr additive="base">
                                        <p:cTn id="17" dur="500" fill="hold"/>
                                        <p:tgtEl>
                                          <p:spTgt spid="12800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80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8003">
                                            <p:txEl>
                                              <p:pRg st="7" end="7"/>
                                            </p:txEl>
                                          </p:spTgt>
                                        </p:tgtEl>
                                        <p:attrNameLst>
                                          <p:attrName>style.visibility</p:attrName>
                                        </p:attrNameLst>
                                      </p:cBhvr>
                                      <p:to>
                                        <p:strVal val="visible"/>
                                      </p:to>
                                    </p:set>
                                    <p:anim calcmode="lin" valueType="num">
                                      <p:cBhvr additive="base">
                                        <p:cTn id="23" dur="500" fill="hold"/>
                                        <p:tgtEl>
                                          <p:spTgt spid="12800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800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8003">
                                            <p:txEl>
                                              <p:pRg st="9" end="9"/>
                                            </p:txEl>
                                          </p:spTgt>
                                        </p:tgtEl>
                                        <p:attrNameLst>
                                          <p:attrName>style.visibility</p:attrName>
                                        </p:attrNameLst>
                                      </p:cBhvr>
                                      <p:to>
                                        <p:strVal val="visible"/>
                                      </p:to>
                                    </p:set>
                                    <p:anim calcmode="lin" valueType="num">
                                      <p:cBhvr additive="base">
                                        <p:cTn id="29" dur="500" fill="hold"/>
                                        <p:tgtEl>
                                          <p:spTgt spid="12800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800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1"/>
          <p:cNvSpPr>
            <a:spLocks noChangeArrowheads="1"/>
          </p:cNvSpPr>
          <p:nvPr/>
        </p:nvSpPr>
        <p:spPr bwMode="auto">
          <a:xfrm>
            <a:off x="328506" y="870454"/>
            <a:ext cx="1121325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Pits that are unsupported could collapse soon after being dug, so any logging, sampling and in-situ testing should be carried out as, or immediately after, the pit is excavated.</a:t>
            </a:r>
            <a:endParaRPr lang="en-GB" altLang="en-US" b="1" dirty="0">
              <a:solidFill>
                <a:prstClr val="white"/>
              </a:solidFill>
            </a:endParaRPr>
          </a:p>
        </p:txBody>
      </p:sp>
      <p:sp>
        <p:nvSpPr>
          <p:cNvPr id="129027" name="Rectangle 2"/>
          <p:cNvSpPr>
            <a:spLocks noChangeArrowheads="1"/>
          </p:cNvSpPr>
          <p:nvPr/>
        </p:nvSpPr>
        <p:spPr bwMode="auto">
          <a:xfrm>
            <a:off x="328507" y="1652449"/>
            <a:ext cx="11213254"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chemeClr val="bg1"/>
                </a:solidFill>
                <a:latin typeface="Arial" panose="020B0604020202020204" pitchFamily="34" charset="0"/>
              </a:rPr>
              <a:t>Working from ground surface, the geologist or engineering geologist should prepare a log of the strata and </a:t>
            </a:r>
            <a:r>
              <a:rPr lang="en-GB" altLang="en-US" b="1" dirty="0">
                <a:latin typeface="Arial" panose="020B0604020202020204" pitchFamily="34" charset="0"/>
              </a:rPr>
              <a:t>take disturbed samples from the excavator bucket. </a:t>
            </a:r>
            <a:endParaRPr lang="en-GB" altLang="en-US" b="1" dirty="0" smtClean="0">
              <a:latin typeface="Arial" panose="020B0604020202020204" pitchFamily="34" charset="0"/>
            </a:endParaRPr>
          </a:p>
          <a:p>
            <a:pPr algn="just" eaLnBrk="0" fontAlgn="base" hangingPunct="0">
              <a:spcBef>
                <a:spcPct val="0"/>
              </a:spcBef>
              <a:spcAft>
                <a:spcPct val="0"/>
              </a:spcAft>
            </a:pPr>
            <a:endParaRPr lang="en-GB" altLang="en-US" b="1" dirty="0">
              <a:latin typeface="Arial" panose="020B0604020202020204" pitchFamily="34" charset="0"/>
            </a:endParaRPr>
          </a:p>
          <a:p>
            <a:pPr algn="just" eaLnBrk="0" fontAlgn="base" hangingPunct="0">
              <a:spcBef>
                <a:spcPct val="0"/>
              </a:spcBef>
              <a:spcAft>
                <a:spcPct val="0"/>
              </a:spcAft>
            </a:pPr>
            <a:r>
              <a:rPr lang="en-GB" altLang="en-US" b="1" dirty="0" smtClean="0">
                <a:latin typeface="Arial" panose="020B0604020202020204" pitchFamily="34" charset="0"/>
              </a:rPr>
              <a:t>The </a:t>
            </a:r>
            <a:r>
              <a:rPr lang="en-GB" altLang="en-US" b="1" dirty="0">
                <a:latin typeface="Arial" panose="020B0604020202020204" pitchFamily="34" charset="0"/>
              </a:rPr>
              <a:t>field record should include a plan giving the location and orientation of the pit with details of which face(s) was logged, and a dimensioned section of each side and the floor </a:t>
            </a:r>
            <a:endParaRPr lang="en-GB" altLang="en-US" b="1" dirty="0" smtClean="0">
              <a:latin typeface="Arial" panose="020B0604020202020204" pitchFamily="34" charset="0"/>
            </a:endParaRPr>
          </a:p>
          <a:p>
            <a:pPr algn="just" eaLnBrk="0" fontAlgn="base" hangingPunct="0">
              <a:spcBef>
                <a:spcPct val="0"/>
              </a:spcBef>
              <a:spcAft>
                <a:spcPct val="0"/>
              </a:spcAft>
            </a:pPr>
            <a:r>
              <a:rPr lang="en-GB" altLang="en-US" b="1" dirty="0" smtClean="0">
                <a:latin typeface="Arial" panose="020B0604020202020204" pitchFamily="34" charset="0"/>
              </a:rPr>
              <a:t>(</a:t>
            </a:r>
            <a:r>
              <a:rPr lang="en-GB" altLang="en-US" b="1" dirty="0">
                <a:latin typeface="Arial" panose="020B0604020202020204" pitchFamily="34" charset="0"/>
              </a:rPr>
              <a:t>see </a:t>
            </a:r>
            <a:r>
              <a:rPr lang="en-GB" altLang="en-US" b="1" i="1" dirty="0">
                <a:latin typeface="Arial" panose="020B0604020202020204" pitchFamily="34" charset="0"/>
              </a:rPr>
              <a:t>BRE Digest </a:t>
            </a:r>
            <a:r>
              <a:rPr lang="en-GB" altLang="en-US" b="1" i="1" dirty="0" smtClean="0">
                <a:latin typeface="Arial" panose="020B0604020202020204" pitchFamily="34" charset="0"/>
              </a:rPr>
              <a:t>381</a:t>
            </a:r>
            <a:r>
              <a:rPr lang="en-GB" altLang="en-US" b="1" dirty="0" smtClean="0">
                <a:latin typeface="Arial" panose="020B0604020202020204" pitchFamily="34" charset="0"/>
              </a:rPr>
              <a:t>). </a:t>
            </a:r>
          </a:p>
          <a:p>
            <a:pPr eaLnBrk="0" fontAlgn="base" hangingPunct="0">
              <a:spcBef>
                <a:spcPct val="0"/>
              </a:spcBef>
              <a:spcAft>
                <a:spcPct val="0"/>
              </a:spcAft>
            </a:pPr>
            <a:endParaRPr lang="en-GB" altLang="en-US" b="1" dirty="0" smtClean="0">
              <a:solidFill>
                <a:schemeClr val="bg1"/>
              </a:solidFill>
              <a:latin typeface="Arial" panose="020B0604020202020204" pitchFamily="34" charset="0"/>
            </a:endParaRPr>
          </a:p>
          <a:p>
            <a:pPr eaLnBrk="0" fontAlgn="base" hangingPunct="0">
              <a:spcBef>
                <a:spcPct val="0"/>
              </a:spcBef>
              <a:spcAft>
                <a:spcPct val="0"/>
              </a:spcAft>
            </a:pPr>
            <a:r>
              <a:rPr lang="en-GB" altLang="en-US" b="1" dirty="0" smtClean="0">
                <a:solidFill>
                  <a:schemeClr val="bg1"/>
                </a:solidFill>
                <a:latin typeface="Arial" panose="020B0604020202020204" pitchFamily="34" charset="0"/>
              </a:rPr>
              <a:t>Whenever </a:t>
            </a:r>
            <a:r>
              <a:rPr lang="en-GB" altLang="en-US" b="1" dirty="0">
                <a:solidFill>
                  <a:schemeClr val="bg1"/>
                </a:solidFill>
                <a:latin typeface="Arial" panose="020B0604020202020204" pitchFamily="34" charset="0"/>
              </a:rPr>
              <a:t>possible, the record should include </a:t>
            </a:r>
            <a:endParaRPr lang="en-GB" altLang="en-US" b="1" dirty="0" smtClean="0">
              <a:solidFill>
                <a:schemeClr val="bg1"/>
              </a:solidFill>
              <a:latin typeface="Arial" panose="020B0604020202020204" pitchFamily="34" charset="0"/>
            </a:endParaRPr>
          </a:p>
          <a:p>
            <a:pPr eaLnBrk="0" fontAlgn="base" hangingPunct="0">
              <a:spcBef>
                <a:spcPct val="0"/>
              </a:spcBef>
              <a:spcAft>
                <a:spcPct val="0"/>
              </a:spcAft>
            </a:pPr>
            <a:r>
              <a:rPr lang="en-GB" altLang="en-US" b="1" dirty="0">
                <a:solidFill>
                  <a:schemeClr val="bg1"/>
                </a:solidFill>
                <a:latin typeface="Arial" panose="020B0604020202020204" pitchFamily="34" charset="0"/>
              </a:rPr>
              <a:t>p</a:t>
            </a:r>
            <a:r>
              <a:rPr lang="en-GB" altLang="en-US" b="1" dirty="0" smtClean="0">
                <a:solidFill>
                  <a:schemeClr val="bg1"/>
                </a:solidFill>
                <a:latin typeface="Arial" panose="020B0604020202020204" pitchFamily="34" charset="0"/>
              </a:rPr>
              <a:t>hotographs.</a:t>
            </a:r>
            <a:endParaRPr lang="en-GB" altLang="en-US" b="1" dirty="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4339" y="3309165"/>
            <a:ext cx="5310292" cy="2987039"/>
          </a:xfrm>
          <a:prstGeom prst="rect">
            <a:avLst/>
          </a:prstGeom>
          <a:ln w="28575">
            <a:solidFill>
              <a:schemeClr val="bg1"/>
            </a:solidFill>
          </a:ln>
        </p:spPr>
      </p:pic>
      <p:sp>
        <p:nvSpPr>
          <p:cNvPr id="3" name="Rectangle 2"/>
          <p:cNvSpPr/>
          <p:nvPr/>
        </p:nvSpPr>
        <p:spPr>
          <a:xfrm>
            <a:off x="328506" y="223334"/>
            <a:ext cx="4166205" cy="461665"/>
          </a:xfrm>
          <a:prstGeom prst="rect">
            <a:avLst/>
          </a:prstGeom>
        </p:spPr>
        <p:txBody>
          <a:bodyPr wrap="none">
            <a:spAutoFit/>
          </a:body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Trial pits and Trial trenches</a:t>
            </a:r>
          </a:p>
        </p:txBody>
      </p:sp>
      <p:sp>
        <p:nvSpPr>
          <p:cNvPr id="4" name="TextBox 3"/>
          <p:cNvSpPr txBox="1"/>
          <p:nvPr/>
        </p:nvSpPr>
        <p:spPr>
          <a:xfrm>
            <a:off x="7064586" y="6359975"/>
            <a:ext cx="5642187" cy="369332"/>
          </a:xfrm>
          <a:prstGeom prst="rect">
            <a:avLst/>
          </a:prstGeom>
          <a:noFill/>
        </p:spPr>
        <p:txBody>
          <a:bodyPr wrap="square" rtlCol="0">
            <a:spAutoFit/>
          </a:bodyPr>
          <a:lstStyle/>
          <a:p>
            <a:r>
              <a:rPr lang="en-GB" dirty="0" smtClean="0"/>
              <a:t>Setting a Shoring Box for Pit side support</a:t>
            </a:r>
            <a:endParaRPr lang="en-GB" dirty="0"/>
          </a:p>
        </p:txBody>
      </p:sp>
    </p:spTree>
    <p:extLst>
      <p:ext uri="{BB962C8B-B14F-4D97-AF65-F5344CB8AC3E}">
        <p14:creationId xmlns:p14="http://schemas.microsoft.com/office/powerpoint/2010/main" val="208871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anim calcmode="lin" valueType="num">
                                      <p:cBhvr additive="base">
                                        <p:cTn id="7" dur="500" fill="hold"/>
                                        <p:tgtEl>
                                          <p:spTgt spid="1290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90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9027">
                                            <p:txEl>
                                              <p:pRg st="2" end="2"/>
                                            </p:txEl>
                                          </p:spTgt>
                                        </p:tgtEl>
                                        <p:attrNameLst>
                                          <p:attrName>style.visibility</p:attrName>
                                        </p:attrNameLst>
                                      </p:cBhvr>
                                      <p:to>
                                        <p:strVal val="visible"/>
                                      </p:to>
                                    </p:set>
                                    <p:anim calcmode="lin" valueType="num">
                                      <p:cBhvr additive="base">
                                        <p:cTn id="13" dur="500" fill="hold"/>
                                        <p:tgtEl>
                                          <p:spTgt spid="12902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9027">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29027">
                                            <p:txEl>
                                              <p:pRg st="3" end="3"/>
                                            </p:txEl>
                                          </p:spTgt>
                                        </p:tgtEl>
                                        <p:attrNameLst>
                                          <p:attrName>style.visibility</p:attrName>
                                        </p:attrNameLst>
                                      </p:cBhvr>
                                      <p:to>
                                        <p:strVal val="visible"/>
                                      </p:to>
                                    </p:set>
                                    <p:anim calcmode="lin" valueType="num">
                                      <p:cBhvr additive="base">
                                        <p:cTn id="17" dur="500" fill="hold"/>
                                        <p:tgtEl>
                                          <p:spTgt spid="129027">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90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9027">
                                            <p:txEl>
                                              <p:pRg st="5" end="5"/>
                                            </p:txEl>
                                          </p:spTgt>
                                        </p:tgtEl>
                                        <p:attrNameLst>
                                          <p:attrName>style.visibility</p:attrName>
                                        </p:attrNameLst>
                                      </p:cBhvr>
                                      <p:to>
                                        <p:strVal val="visible"/>
                                      </p:to>
                                    </p:set>
                                    <p:anim calcmode="lin" valueType="num">
                                      <p:cBhvr additive="base">
                                        <p:cTn id="23" dur="500" fill="hold"/>
                                        <p:tgtEl>
                                          <p:spTgt spid="129027">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9027">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29027">
                                            <p:txEl>
                                              <p:pRg st="6" end="6"/>
                                            </p:txEl>
                                          </p:spTgt>
                                        </p:tgtEl>
                                        <p:attrNameLst>
                                          <p:attrName>style.visibility</p:attrName>
                                        </p:attrNameLst>
                                      </p:cBhvr>
                                      <p:to>
                                        <p:strVal val="visible"/>
                                      </p:to>
                                    </p:set>
                                    <p:anim calcmode="lin" valueType="num">
                                      <p:cBhvr additive="base">
                                        <p:cTn id="27" dur="500" fill="hold"/>
                                        <p:tgtEl>
                                          <p:spTgt spid="129027">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2902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ChangeArrowheads="1"/>
          </p:cNvSpPr>
          <p:nvPr/>
        </p:nvSpPr>
        <p:spPr bwMode="auto">
          <a:xfrm>
            <a:off x="154555" y="109552"/>
            <a:ext cx="7591213" cy="433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3. Observation pits, trenches and shafts</a:t>
            </a:r>
          </a:p>
          <a:p>
            <a:pPr eaLnBrk="0" fontAlgn="base" hangingPunct="0">
              <a:spcBef>
                <a:spcPct val="0"/>
              </a:spcBef>
              <a:spcAft>
                <a:spcPct val="0"/>
              </a:spcAft>
            </a:pPr>
            <a:endParaRPr lang="en-GB" altLang="en-US" b="1" dirty="0">
              <a:solidFill>
                <a:srgbClr val="000000"/>
              </a:solidFill>
              <a:latin typeface="&amp;quot"/>
            </a:endParaRPr>
          </a:p>
          <a:p>
            <a:pPr algn="just" eaLnBrk="0" fontAlgn="base" hangingPunct="0">
              <a:spcBef>
                <a:spcPct val="0"/>
              </a:spcBef>
              <a:spcAft>
                <a:spcPct val="0"/>
              </a:spcAft>
            </a:pPr>
            <a:r>
              <a:rPr lang="en-GB" altLang="en-US" b="1" dirty="0" smtClean="0">
                <a:latin typeface="Arial" panose="020B0604020202020204" pitchFamily="34" charset="0"/>
              </a:rPr>
              <a:t>Observation </a:t>
            </a:r>
            <a:r>
              <a:rPr lang="en-GB" altLang="en-US" b="1" dirty="0">
                <a:latin typeface="Arial" panose="020B0604020202020204" pitchFamily="34" charset="0"/>
              </a:rPr>
              <a:t>pits are those where personnel entry is required</a:t>
            </a:r>
            <a:r>
              <a:rPr lang="en-GB" altLang="en-US" b="1" dirty="0">
                <a:solidFill>
                  <a:srgbClr val="000000"/>
                </a:solidFill>
                <a:latin typeface="Arial" panose="020B0604020202020204" pitchFamily="34" charset="0"/>
              </a:rPr>
              <a:t>. By providing access for taking samples and carrying out in-situ tests, observation pits allow the in-situ condition of the ground to be </a:t>
            </a:r>
            <a:r>
              <a:rPr lang="en-GB" altLang="en-US" b="1" dirty="0">
                <a:latin typeface="Arial" panose="020B0604020202020204" pitchFamily="34" charset="0"/>
              </a:rPr>
              <a:t>examined in detail both laterally and vertically; </a:t>
            </a:r>
            <a:endParaRPr lang="en-GB" altLang="en-US" b="1" dirty="0" smtClean="0">
              <a:latin typeface="Arial" panose="020B0604020202020204" pitchFamily="34" charset="0"/>
            </a:endParaRP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a:solidFill>
                  <a:srgbClr val="000000"/>
                </a:solidFill>
                <a:latin typeface="Arial" panose="020B0604020202020204" pitchFamily="34" charset="0"/>
              </a:rPr>
              <a:t>T</a:t>
            </a:r>
            <a:r>
              <a:rPr lang="en-GB" altLang="en-US" b="1" dirty="0" smtClean="0">
                <a:solidFill>
                  <a:srgbClr val="000000"/>
                </a:solidFill>
                <a:latin typeface="Arial" panose="020B0604020202020204" pitchFamily="34" charset="0"/>
              </a:rPr>
              <a:t>hey </a:t>
            </a:r>
            <a:r>
              <a:rPr lang="en-GB" altLang="en-US" b="1" dirty="0">
                <a:solidFill>
                  <a:srgbClr val="000000"/>
                </a:solidFill>
                <a:latin typeface="Arial" panose="020B0604020202020204" pitchFamily="34" charset="0"/>
              </a:rPr>
              <a:t>also </a:t>
            </a:r>
            <a:r>
              <a:rPr lang="en-GB" altLang="en-US" b="1" dirty="0">
                <a:latin typeface="Arial" panose="020B0604020202020204" pitchFamily="34" charset="0"/>
              </a:rPr>
              <a:t>provide a means of determining the orientation of discontinuities in the ground. </a:t>
            </a:r>
            <a:endParaRPr lang="en-GB" altLang="en-US" b="1" dirty="0" smtClean="0">
              <a:latin typeface="Arial" panose="020B0604020202020204" pitchFamily="34" charset="0"/>
            </a:endParaRPr>
          </a:p>
          <a:p>
            <a:pPr algn="just" eaLnBrk="0" fontAlgn="base" hangingPunct="0">
              <a:spcBef>
                <a:spcPct val="0"/>
              </a:spcBef>
              <a:spcAft>
                <a:spcPct val="0"/>
              </a:spcAft>
            </a:pPr>
            <a:r>
              <a:rPr lang="en-GB" altLang="en-US" b="1" dirty="0" smtClean="0">
                <a:latin typeface="Arial" panose="020B0604020202020204" pitchFamily="34" charset="0"/>
              </a:rPr>
              <a:t>Tube </a:t>
            </a:r>
            <a:r>
              <a:rPr lang="en-GB" altLang="en-US" b="1" dirty="0">
                <a:latin typeface="Arial" panose="020B0604020202020204" pitchFamily="34" charset="0"/>
              </a:rPr>
              <a:t>samplers can be driven into the floor of the pit and then extracted by the excavator or they can be pushed into the side walls. </a:t>
            </a:r>
            <a:endParaRPr lang="en-GB" altLang="en-US" b="1" dirty="0" smtClean="0">
              <a:latin typeface="Arial" panose="020B0604020202020204" pitchFamily="34" charset="0"/>
            </a:endParaRP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latin typeface="Arial" panose="020B0604020202020204" pitchFamily="34" charset="0"/>
              </a:rPr>
              <a:t>In-situ </a:t>
            </a:r>
            <a:r>
              <a:rPr lang="en-GB" altLang="en-US" b="1" dirty="0">
                <a:latin typeface="Arial" panose="020B0604020202020204" pitchFamily="34" charset="0"/>
              </a:rPr>
              <a:t>testing</a:t>
            </a:r>
            <a:r>
              <a:rPr lang="en-GB" altLang="en-US" b="1" dirty="0">
                <a:solidFill>
                  <a:srgbClr val="000000"/>
                </a:solidFill>
                <a:latin typeface="Arial" panose="020B0604020202020204" pitchFamily="34" charset="0"/>
              </a:rPr>
              <a:t>, such as vane shear strength or in-situ density, can also be carried out.</a:t>
            </a:r>
          </a:p>
        </p:txBody>
      </p:sp>
      <p:sp>
        <p:nvSpPr>
          <p:cNvPr id="130051" name="Rectangle 3"/>
          <p:cNvSpPr>
            <a:spLocks noChangeArrowheads="1"/>
          </p:cNvSpPr>
          <p:nvPr/>
        </p:nvSpPr>
        <p:spPr bwMode="auto">
          <a:xfrm>
            <a:off x="235526" y="4706897"/>
            <a:ext cx="5158799"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rgbClr val="000000"/>
                </a:solidFill>
                <a:latin typeface="Arial" panose="020B0604020202020204" pitchFamily="34" charset="0"/>
              </a:rPr>
              <a:t>Temporary support of the pit or shaft sides through trench boxes, timber supports and </a:t>
            </a:r>
            <a:r>
              <a:rPr lang="en-GB" altLang="en-US" b="1" dirty="0" smtClean="0">
                <a:solidFill>
                  <a:srgbClr val="000000"/>
                </a:solidFill>
                <a:latin typeface="Arial" panose="020B0604020202020204" pitchFamily="34" charset="0"/>
              </a:rPr>
              <a:t>walings </a:t>
            </a:r>
            <a:r>
              <a:rPr lang="en-GB" altLang="en-US" b="1" dirty="0">
                <a:solidFill>
                  <a:srgbClr val="000000"/>
                </a:solidFill>
                <a:latin typeface="Arial" panose="020B0604020202020204" pitchFamily="34" charset="0"/>
              </a:rPr>
              <a:t>are deemed to be "temporary works" and are </a:t>
            </a:r>
            <a:r>
              <a:rPr lang="en-GB" altLang="en-US" b="1" dirty="0">
                <a:latin typeface="Arial" panose="020B0604020202020204" pitchFamily="34" charset="0"/>
              </a:rPr>
              <a:t>used in unstable ground</a:t>
            </a:r>
            <a:r>
              <a:rPr lang="en-GB" altLang="en-US" b="1" dirty="0">
                <a:solidFill>
                  <a:srgbClr val="000000"/>
                </a:solidFill>
                <a:latin typeface="Arial" panose="020B0604020202020204" pitchFamily="34" charset="0"/>
              </a:rPr>
              <a:t> to provide the necessary protection for personnel. </a:t>
            </a:r>
            <a:endParaRPr lang="en-GB" altLang="en-US" b="1" dirty="0">
              <a:solidFill>
                <a:prstClr val="white"/>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5533" y="1225974"/>
            <a:ext cx="3594921" cy="5394960"/>
          </a:xfrm>
          <a:prstGeom prst="rect">
            <a:avLst/>
          </a:prstGeom>
          <a:ln w="38100">
            <a:solidFill>
              <a:schemeClr val="bg1"/>
            </a:solidFill>
          </a:ln>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8077" y="4823371"/>
            <a:ext cx="2467125" cy="1797563"/>
          </a:xfrm>
          <a:prstGeom prst="rect">
            <a:avLst/>
          </a:prstGeom>
          <a:ln w="38100">
            <a:solidFill>
              <a:schemeClr val="bg1"/>
            </a:solidFill>
          </a:ln>
        </p:spPr>
      </p:pic>
    </p:spTree>
    <p:extLst>
      <p:ext uri="{BB962C8B-B14F-4D97-AF65-F5344CB8AC3E}">
        <p14:creationId xmlns:p14="http://schemas.microsoft.com/office/powerpoint/2010/main" val="167178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0050">
                                            <p:txEl>
                                              <p:pRg st="2" end="2"/>
                                            </p:txEl>
                                          </p:spTgt>
                                        </p:tgtEl>
                                        <p:attrNameLst>
                                          <p:attrName>style.visibility</p:attrName>
                                        </p:attrNameLst>
                                      </p:cBhvr>
                                      <p:to>
                                        <p:strVal val="visible"/>
                                      </p:to>
                                    </p:set>
                                    <p:anim calcmode="lin" valueType="num">
                                      <p:cBhvr additive="base">
                                        <p:cTn id="7" dur="500" fill="hold"/>
                                        <p:tgtEl>
                                          <p:spTgt spid="130050">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00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0050">
                                            <p:txEl>
                                              <p:pRg st="4" end="4"/>
                                            </p:txEl>
                                          </p:spTgt>
                                        </p:tgtEl>
                                        <p:attrNameLst>
                                          <p:attrName>style.visibility</p:attrName>
                                        </p:attrNameLst>
                                      </p:cBhvr>
                                      <p:to>
                                        <p:strVal val="visible"/>
                                      </p:to>
                                    </p:set>
                                    <p:anim calcmode="lin" valueType="num">
                                      <p:cBhvr additive="base">
                                        <p:cTn id="13" dur="500" fill="hold"/>
                                        <p:tgtEl>
                                          <p:spTgt spid="130050">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0050">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30050">
                                            <p:txEl>
                                              <p:pRg st="5" end="5"/>
                                            </p:txEl>
                                          </p:spTgt>
                                        </p:tgtEl>
                                        <p:attrNameLst>
                                          <p:attrName>style.visibility</p:attrName>
                                        </p:attrNameLst>
                                      </p:cBhvr>
                                      <p:to>
                                        <p:strVal val="visible"/>
                                      </p:to>
                                    </p:set>
                                    <p:anim calcmode="lin" valueType="num">
                                      <p:cBhvr additive="base">
                                        <p:cTn id="17" dur="500" fill="hold"/>
                                        <p:tgtEl>
                                          <p:spTgt spid="130050">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005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30050">
                                            <p:txEl>
                                              <p:pRg st="7" end="7"/>
                                            </p:txEl>
                                          </p:spTgt>
                                        </p:tgtEl>
                                        <p:attrNameLst>
                                          <p:attrName>style.visibility</p:attrName>
                                        </p:attrNameLst>
                                      </p:cBhvr>
                                      <p:to>
                                        <p:strVal val="visible"/>
                                      </p:to>
                                    </p:set>
                                    <p:anim calcmode="lin" valueType="num">
                                      <p:cBhvr additive="base">
                                        <p:cTn id="23" dur="500" fill="hold"/>
                                        <p:tgtEl>
                                          <p:spTgt spid="130050">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005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30051">
                                            <p:txEl>
                                              <p:pRg st="0" end="0"/>
                                            </p:txEl>
                                          </p:spTgt>
                                        </p:tgtEl>
                                        <p:attrNameLst>
                                          <p:attrName>style.visibility</p:attrName>
                                        </p:attrNameLst>
                                      </p:cBhvr>
                                      <p:to>
                                        <p:strVal val="visible"/>
                                      </p:to>
                                    </p:set>
                                    <p:anim calcmode="lin" valueType="num">
                                      <p:cBhvr additive="base">
                                        <p:cTn id="29" dur="500" fill="hold"/>
                                        <p:tgtEl>
                                          <p:spTgt spid="130051">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00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additive="base">
                                        <p:cTn id="35" dur="500" fill="hold"/>
                                        <p:tgtEl>
                                          <p:spTgt spid="3"/>
                                        </p:tgtEl>
                                        <p:attrNameLst>
                                          <p:attrName>ppt_x</p:attrName>
                                        </p:attrNameLst>
                                      </p:cBhvr>
                                      <p:tavLst>
                                        <p:tav tm="0">
                                          <p:val>
                                            <p:strVal val="#ppt_x"/>
                                          </p:val>
                                        </p:tav>
                                        <p:tav tm="100000">
                                          <p:val>
                                            <p:strVal val="#ppt_x"/>
                                          </p:val>
                                        </p:tav>
                                      </p:tavLst>
                                    </p:anim>
                                    <p:anim calcmode="lin" valueType="num">
                                      <p:cBhvr additive="base">
                                        <p:cTn id="3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9" name="Rectangle 2"/>
          <p:cNvSpPr>
            <a:spLocks noChangeArrowheads="1"/>
          </p:cNvSpPr>
          <p:nvPr/>
        </p:nvSpPr>
        <p:spPr bwMode="auto">
          <a:xfrm>
            <a:off x="550268" y="223793"/>
            <a:ext cx="292099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smtClean="0">
                <a:solidFill>
                  <a:srgbClr val="000000"/>
                </a:solidFill>
                <a:latin typeface="Arial" panose="020B0604020202020204" pitchFamily="34" charset="0"/>
              </a:rPr>
              <a:t>Gravels </a:t>
            </a:r>
            <a:r>
              <a:rPr lang="en-GB" altLang="en-US" sz="2400" b="1" dirty="0">
                <a:solidFill>
                  <a:srgbClr val="000000"/>
                </a:solidFill>
                <a:latin typeface="Arial" panose="020B0604020202020204" pitchFamily="34" charset="0"/>
              </a:rPr>
              <a:t>and </a:t>
            </a:r>
            <a:r>
              <a:rPr lang="en-GB" altLang="en-US" sz="2400" b="1" dirty="0" smtClean="0">
                <a:solidFill>
                  <a:srgbClr val="000000"/>
                </a:solidFill>
                <a:latin typeface="Arial" panose="020B0604020202020204" pitchFamily="34" charset="0"/>
              </a:rPr>
              <a:t>sands</a:t>
            </a:r>
            <a:endParaRPr lang="en-GB" altLang="en-US" sz="2400" dirty="0">
              <a:solidFill>
                <a:prstClr val="white"/>
              </a:solidFill>
              <a:latin typeface="Arial" panose="020B0604020202020204" pitchFamily="34" charset="0"/>
            </a:endParaRPr>
          </a:p>
        </p:txBody>
      </p:sp>
      <p:sp>
        <p:nvSpPr>
          <p:cNvPr id="91140" name="Rectangle 3"/>
          <p:cNvSpPr>
            <a:spLocks noChangeArrowheads="1"/>
          </p:cNvSpPr>
          <p:nvPr/>
        </p:nvSpPr>
        <p:spPr bwMode="auto">
          <a:xfrm>
            <a:off x="550268" y="868426"/>
            <a:ext cx="1050629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rgbClr val="000000"/>
                </a:solidFill>
                <a:latin typeface="Arial" panose="020B0604020202020204" pitchFamily="34" charset="0"/>
              </a:rPr>
              <a:t>Gravel and sand (coarse soils) are generally not self-supporting; boreholes usually need to be lined with temporary casings and excavations tend to </a:t>
            </a:r>
            <a:r>
              <a:rPr lang="en-GB" altLang="en-US" b="1" dirty="0" smtClean="0">
                <a:solidFill>
                  <a:srgbClr val="000000"/>
                </a:solidFill>
                <a:latin typeface="Arial" panose="020B0604020202020204" pitchFamily="34" charset="0"/>
              </a:rPr>
              <a:t>collapse…… </a:t>
            </a:r>
            <a:r>
              <a:rPr lang="en-GB" altLang="en-US" b="1" dirty="0">
                <a:solidFill>
                  <a:srgbClr val="000000"/>
                </a:solidFill>
                <a:latin typeface="Arial" panose="020B0604020202020204" pitchFamily="34" charset="0"/>
              </a:rPr>
              <a:t>unless trench sheets or other support systems are used</a:t>
            </a:r>
            <a:r>
              <a:rPr lang="en-GB" altLang="en-US" b="1" dirty="0" smtClean="0">
                <a:solidFill>
                  <a:srgbClr val="000000"/>
                </a:solidFill>
                <a:latin typeface="Arial" panose="020B0604020202020204" pitchFamily="34" charset="0"/>
              </a:rPr>
              <a:t>. (Natural Angle of Repose)</a:t>
            </a:r>
            <a:endParaRPr lang="en-GB" altLang="en-US" b="1" dirty="0">
              <a:solidFill>
                <a:prstClr val="white"/>
              </a:solidFill>
            </a:endParaRPr>
          </a:p>
        </p:txBody>
      </p:sp>
      <p:sp>
        <p:nvSpPr>
          <p:cNvPr id="91141" name="Rectangle 4"/>
          <p:cNvSpPr>
            <a:spLocks noChangeArrowheads="1"/>
          </p:cNvSpPr>
          <p:nvPr/>
        </p:nvSpPr>
        <p:spPr bwMode="auto">
          <a:xfrm>
            <a:off x="550268" y="1892247"/>
            <a:ext cx="10268968"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When planning an intrusive investigation, where gravel and sand is likely to be encountered, the following should be taken into </a:t>
            </a:r>
            <a:r>
              <a:rPr lang="en-GB" altLang="en-US" dirty="0" smtClean="0">
                <a:solidFill>
                  <a:srgbClr val="000000"/>
                </a:solidFill>
                <a:latin typeface="Arial" panose="020B0604020202020204" pitchFamily="34" charset="0"/>
              </a:rPr>
              <a:t>account……</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Excavations can </a:t>
            </a:r>
            <a:r>
              <a:rPr lang="en-GB" altLang="en-US" dirty="0">
                <a:solidFill>
                  <a:srgbClr val="000000"/>
                </a:solidFill>
                <a:latin typeface="Arial" panose="020B0604020202020204" pitchFamily="34" charset="0"/>
              </a:rPr>
              <a:t>be of limited applicability because vertical faces in coarse soils are inherently unstable</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In </a:t>
            </a:r>
            <a:r>
              <a:rPr lang="en-GB" altLang="en-US" dirty="0">
                <a:solidFill>
                  <a:srgbClr val="000000"/>
                </a:solidFill>
                <a:latin typeface="Arial" panose="020B0604020202020204" pitchFamily="34" charset="0"/>
              </a:rPr>
              <a:t>very favourable conditions such as in sands above the water table it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might </a:t>
            </a:r>
            <a:r>
              <a:rPr lang="en-GB" altLang="en-US" dirty="0">
                <a:solidFill>
                  <a:srgbClr val="000000"/>
                </a:solidFill>
                <a:latin typeface="Arial" panose="020B0604020202020204" pitchFamily="34" charset="0"/>
              </a:rPr>
              <a:t>be possible to obtain from observation pits block samples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cut </a:t>
            </a:r>
            <a:r>
              <a:rPr lang="en-GB" altLang="en-US" dirty="0">
                <a:solidFill>
                  <a:srgbClr val="000000"/>
                </a:solidFill>
                <a:latin typeface="Arial" panose="020B0604020202020204" pitchFamily="34" charset="0"/>
              </a:rPr>
              <a:t>by </a:t>
            </a:r>
            <a:r>
              <a:rPr lang="en-GB" altLang="en-US" dirty="0" smtClean="0">
                <a:solidFill>
                  <a:srgbClr val="000000"/>
                </a:solidFill>
                <a:latin typeface="Arial" panose="020B0604020202020204" pitchFamily="34" charset="0"/>
              </a:rPr>
              <a:t>hand.</a:t>
            </a:r>
            <a:endParaRPr lang="en-GB" altLang="en-US" dirty="0">
              <a:solidFill>
                <a:srgbClr val="000000"/>
              </a:solidFill>
              <a:latin typeface="Arial" panose="020B0604020202020204" pitchFamily="34" charset="0"/>
            </a:endParaRPr>
          </a:p>
        </p:txBody>
      </p:sp>
      <p:pic>
        <p:nvPicPr>
          <p:cNvPr id="6" name="Picture 5"/>
          <p:cNvPicPr>
            <a:picLocks noChangeAspect="1"/>
          </p:cNvPicPr>
          <p:nvPr/>
        </p:nvPicPr>
        <p:blipFill>
          <a:blip r:embed="rId2" cstate="print"/>
          <a:stretch>
            <a:fillRect/>
          </a:stretch>
        </p:blipFill>
        <p:spPr>
          <a:xfrm>
            <a:off x="8558271" y="3916679"/>
            <a:ext cx="3633729" cy="2941321"/>
          </a:xfrm>
          <a:prstGeom prst="rect">
            <a:avLst/>
          </a:prstGeom>
          <a:ln w="19050">
            <a:solidFill>
              <a:schemeClr val="tx1"/>
            </a:solidFill>
          </a:ln>
        </p:spPr>
      </p:pic>
      <p:sp>
        <p:nvSpPr>
          <p:cNvPr id="2" name="Rectangle 1"/>
          <p:cNvSpPr/>
          <p:nvPr/>
        </p:nvSpPr>
        <p:spPr>
          <a:xfrm>
            <a:off x="550268" y="4659713"/>
            <a:ext cx="7386166" cy="1200329"/>
          </a:xfrm>
          <a:prstGeom prst="rect">
            <a:avLst/>
          </a:prstGeom>
        </p:spPr>
        <p:txBody>
          <a:bodyPr wrap="square">
            <a:spAutoFit/>
          </a:body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In coarse soil, such as gravel, tube sampling is rarely successful and in their absence disturbed samples should be taken from the drill tools, together with any split barrel standard penetration test samples, although in gravels it is likely that the solid cone is used.</a:t>
            </a:r>
            <a:endParaRPr lang="en-GB" altLang="en-US" dirty="0">
              <a:solidFill>
                <a:prstClr val="white"/>
              </a:solidFill>
            </a:endParaRPr>
          </a:p>
        </p:txBody>
      </p:sp>
    </p:spTree>
    <p:extLst>
      <p:ext uri="{BB962C8B-B14F-4D97-AF65-F5344CB8AC3E}">
        <p14:creationId xmlns:p14="http://schemas.microsoft.com/office/powerpoint/2010/main" val="52413723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389725" y="173134"/>
            <a:ext cx="8334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PT Sans Narrow"/>
              </a:rPr>
              <a:t>Silts</a:t>
            </a:r>
            <a:endParaRPr lang="en-GB" altLang="en-US" sz="2400" dirty="0">
              <a:solidFill>
                <a:prstClr val="white"/>
              </a:solidFill>
            </a:endParaRPr>
          </a:p>
        </p:txBody>
      </p:sp>
      <p:sp>
        <p:nvSpPr>
          <p:cNvPr id="94211" name="Rectangle 3"/>
          <p:cNvSpPr>
            <a:spLocks noChangeArrowheads="1"/>
          </p:cNvSpPr>
          <p:nvPr/>
        </p:nvSpPr>
        <p:spPr bwMode="auto">
          <a:xfrm>
            <a:off x="389725" y="1106012"/>
            <a:ext cx="8230764"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Silt is a difficult material to sample and test </a:t>
            </a:r>
            <a:r>
              <a:rPr lang="en-GB" altLang="en-US" dirty="0">
                <a:solidFill>
                  <a:srgbClr val="000000"/>
                </a:solidFill>
                <a:latin typeface="Arial" panose="020B0604020202020204" pitchFamily="34" charset="0"/>
              </a:rPr>
              <a:t>and, in considering methods, it is sometimes necessary to distinguish between finer grained, cohesive silts and coarser grained silts, which approach fine sand in behaviour. </a:t>
            </a:r>
            <a:endParaRPr lang="en-GB" altLang="en-US" dirty="0" smtClean="0">
              <a:solidFill>
                <a:srgbClr val="000000"/>
              </a:solidFill>
              <a:latin typeface="Arial" panose="020B0604020202020204" pitchFamily="34" charset="0"/>
            </a:endParaRP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b="1" dirty="0" smtClean="0">
                <a:solidFill>
                  <a:srgbClr val="000000"/>
                </a:solidFill>
                <a:latin typeface="Arial" panose="020B0604020202020204" pitchFamily="34" charset="0"/>
              </a:rPr>
              <a:t>Sample </a:t>
            </a:r>
            <a:r>
              <a:rPr lang="en-GB" altLang="en-US" b="1" dirty="0">
                <a:solidFill>
                  <a:srgbClr val="000000"/>
                </a:solidFill>
                <a:latin typeface="Arial" panose="020B0604020202020204" pitchFamily="34" charset="0"/>
              </a:rPr>
              <a:t>tubes can either loosen or densify a silt depending upon grading, </a:t>
            </a:r>
            <a:endParaRPr lang="en-GB" altLang="en-US" b="1" dirty="0" smtClean="0">
              <a:solidFill>
                <a:srgbClr val="000000"/>
              </a:solidFill>
              <a:latin typeface="Arial" panose="020B0604020202020204" pitchFamily="34" charset="0"/>
            </a:endParaRPr>
          </a:p>
          <a:p>
            <a:pPr eaLnBrk="0" fontAlgn="base" hangingPunct="0">
              <a:spcBef>
                <a:spcPct val="0"/>
              </a:spcBef>
              <a:spcAft>
                <a:spcPct val="0"/>
              </a:spcAft>
            </a:pPr>
            <a:r>
              <a:rPr lang="en-GB" altLang="en-US" b="1" dirty="0" smtClean="0">
                <a:solidFill>
                  <a:srgbClr val="000000"/>
                </a:solidFill>
                <a:latin typeface="Arial" panose="020B0604020202020204" pitchFamily="34" charset="0"/>
              </a:rPr>
              <a:t>water </a:t>
            </a:r>
            <a:r>
              <a:rPr lang="en-GB" altLang="en-US" b="1" dirty="0">
                <a:solidFill>
                  <a:srgbClr val="000000"/>
                </a:solidFill>
                <a:latin typeface="Arial" panose="020B0604020202020204" pitchFamily="34" charset="0"/>
              </a:rPr>
              <a:t>content and tube geometry</a:t>
            </a:r>
            <a:r>
              <a:rPr lang="en-GB" altLang="en-US" dirty="0">
                <a:solidFill>
                  <a:srgbClr val="000000"/>
                </a:solidFill>
                <a:latin typeface="Arial" panose="020B0604020202020204" pitchFamily="34" charset="0"/>
              </a:rPr>
              <a:t>.</a:t>
            </a:r>
            <a:endParaRPr lang="en-GB" altLang="en-US" dirty="0">
              <a:solidFill>
                <a:prstClr val="white"/>
              </a:solidFill>
            </a:endParaRPr>
          </a:p>
        </p:txBody>
      </p:sp>
      <p:sp>
        <p:nvSpPr>
          <p:cNvPr id="4" name="Rectangle 2"/>
          <p:cNvSpPr>
            <a:spLocks noChangeArrowheads="1"/>
          </p:cNvSpPr>
          <p:nvPr/>
        </p:nvSpPr>
        <p:spPr bwMode="auto">
          <a:xfrm>
            <a:off x="445566" y="3331254"/>
            <a:ext cx="27654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PT Sans Narrow"/>
              </a:rPr>
              <a:t>Soft and firm clay</a:t>
            </a:r>
            <a:endParaRPr lang="en-GB" altLang="en-US" sz="2400" dirty="0">
              <a:solidFill>
                <a:prstClr val="white"/>
              </a:solidFill>
            </a:endParaRPr>
          </a:p>
        </p:txBody>
      </p:sp>
      <p:sp>
        <p:nvSpPr>
          <p:cNvPr id="5" name="Rectangle 3"/>
          <p:cNvSpPr>
            <a:spLocks noChangeArrowheads="1"/>
          </p:cNvSpPr>
          <p:nvPr/>
        </p:nvSpPr>
        <p:spPr bwMode="auto">
          <a:xfrm>
            <a:off x="445566" y="3878637"/>
            <a:ext cx="79236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chemeClr val="bg1"/>
                </a:solidFill>
                <a:latin typeface="Arial" panose="020B0604020202020204" pitchFamily="34" charset="0"/>
              </a:rPr>
              <a:t>Soft and firm clays are amenable to investigation </a:t>
            </a:r>
            <a:r>
              <a:rPr lang="en-GB" altLang="en-US" dirty="0">
                <a:solidFill>
                  <a:srgbClr val="000000"/>
                </a:solidFill>
                <a:latin typeface="Arial" panose="020B0604020202020204" pitchFamily="34" charset="0"/>
              </a:rPr>
              <a:t>by excavation and by borehole. </a:t>
            </a:r>
            <a:endParaRPr lang="en-GB" altLang="en-US" dirty="0" smtClean="0">
              <a:solidFill>
                <a:srgbClr val="000000"/>
              </a:solidFill>
              <a:latin typeface="Arial" panose="020B0604020202020204" pitchFamily="34" charset="0"/>
            </a:endParaRPr>
          </a:p>
          <a:p>
            <a:pPr eaLnBrk="0" fontAlgn="base" hangingPunct="0">
              <a:spcBef>
                <a:spcPct val="0"/>
              </a:spcBef>
              <a:spcAft>
                <a:spcPct val="0"/>
              </a:spcAft>
            </a:pPr>
            <a:r>
              <a:rPr lang="en-GB" altLang="en-US" b="1" dirty="0" smtClean="0">
                <a:solidFill>
                  <a:srgbClr val="000000"/>
                </a:solidFill>
                <a:latin typeface="Arial" panose="020B0604020202020204" pitchFamily="34" charset="0"/>
              </a:rPr>
              <a:t>Undisturbed </a:t>
            </a:r>
            <a:r>
              <a:rPr lang="en-GB" altLang="en-US" b="1" dirty="0">
                <a:solidFill>
                  <a:srgbClr val="000000"/>
                </a:solidFill>
                <a:latin typeface="Arial" panose="020B0604020202020204" pitchFamily="34" charset="0"/>
              </a:rPr>
              <a:t>tube samples can be recovered </a:t>
            </a:r>
            <a:r>
              <a:rPr lang="en-GB" altLang="en-US" dirty="0">
                <a:solidFill>
                  <a:srgbClr val="000000"/>
                </a:solidFill>
                <a:latin typeface="Arial" panose="020B0604020202020204" pitchFamily="34" charset="0"/>
              </a:rPr>
              <a:t>which allow laboratory testing for strength, compressibility and permeability.</a:t>
            </a:r>
            <a:endParaRPr lang="en-GB" altLang="en-US" dirty="0">
              <a:solidFill>
                <a:prstClr val="white"/>
              </a:solidFill>
            </a:endParaRPr>
          </a:p>
        </p:txBody>
      </p:sp>
      <p:pic>
        <p:nvPicPr>
          <p:cNvPr id="6" name="Picture 5" descr="sam_2loc1higher"/>
          <p:cNvPicPr>
            <a:picLocks noChangeAspect="1" noChangeArrowheads="1"/>
          </p:cNvPicPr>
          <p:nvPr/>
        </p:nvPicPr>
        <p:blipFill>
          <a:blip r:embed="rId2" cstate="print"/>
          <a:srcRect/>
          <a:stretch>
            <a:fillRect/>
          </a:stretch>
        </p:blipFill>
        <p:spPr bwMode="auto">
          <a:xfrm>
            <a:off x="8788010" y="765044"/>
            <a:ext cx="2492687" cy="2566210"/>
          </a:xfrm>
          <a:prstGeom prst="rect">
            <a:avLst/>
          </a:prstGeom>
          <a:noFill/>
          <a:ln w="19050">
            <a:solidFill>
              <a:schemeClr val="tx1"/>
            </a:solidFill>
            <a:miter lim="800000"/>
            <a:headEnd/>
            <a:tailEnd/>
          </a:ln>
        </p:spPr>
      </p:pic>
      <p:pic>
        <p:nvPicPr>
          <p:cNvPr id="7" name="Picture 6"/>
          <p:cNvPicPr>
            <a:picLocks noChangeAspect="1"/>
          </p:cNvPicPr>
          <p:nvPr/>
        </p:nvPicPr>
        <p:blipFill>
          <a:blip r:embed="rId3" cstate="print"/>
          <a:stretch>
            <a:fillRect/>
          </a:stretch>
        </p:blipFill>
        <p:spPr>
          <a:xfrm>
            <a:off x="8564646" y="3695077"/>
            <a:ext cx="3082954" cy="2767779"/>
          </a:xfrm>
          <a:prstGeom prst="rect">
            <a:avLst/>
          </a:prstGeom>
          <a:ln w="19050">
            <a:solidFill>
              <a:schemeClr val="tx1"/>
            </a:solidFill>
          </a:ln>
        </p:spPr>
      </p:pic>
    </p:spTree>
    <p:extLst>
      <p:ext uri="{BB962C8B-B14F-4D97-AF65-F5344CB8AC3E}">
        <p14:creationId xmlns:p14="http://schemas.microsoft.com/office/powerpoint/2010/main" val="325468013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ChangeArrowheads="1"/>
          </p:cNvSpPr>
          <p:nvPr/>
        </p:nvSpPr>
        <p:spPr bwMode="auto">
          <a:xfrm>
            <a:off x="816089" y="1249478"/>
            <a:ext cx="10463831"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A range of methods is available for use in ground investigations; these include </a:t>
            </a:r>
            <a:r>
              <a:rPr lang="en-GB" altLang="en-US" sz="2400" dirty="0">
                <a:solidFill>
                  <a:schemeClr val="bg1"/>
                </a:solidFill>
                <a:latin typeface="Arial" panose="020B0604020202020204" pitchFamily="34" charset="0"/>
              </a:rPr>
              <a:t>non-intrusive</a:t>
            </a:r>
            <a:r>
              <a:rPr lang="en-GB" altLang="en-US" dirty="0">
                <a:solidFill>
                  <a:schemeClr val="bg1"/>
                </a:solidFill>
                <a:latin typeface="Arial" panose="020B0604020202020204" pitchFamily="34" charset="0"/>
              </a:rPr>
              <a:t> </a:t>
            </a:r>
            <a:r>
              <a:rPr lang="en-GB" altLang="en-US" dirty="0">
                <a:solidFill>
                  <a:prstClr val="black"/>
                </a:solidFill>
                <a:latin typeface="Arial" panose="020B0604020202020204" pitchFamily="34" charset="0"/>
              </a:rPr>
              <a:t>methods, such as geophysical surveying and </a:t>
            </a:r>
            <a:r>
              <a:rPr lang="en-GB" altLang="en-US" sz="2400" dirty="0">
                <a:solidFill>
                  <a:schemeClr val="bg1"/>
                </a:solidFill>
                <a:latin typeface="Arial" panose="020B0604020202020204" pitchFamily="34" charset="0"/>
              </a:rPr>
              <a:t>intrusive</a:t>
            </a:r>
            <a:r>
              <a:rPr lang="en-GB" altLang="en-US" dirty="0">
                <a:solidFill>
                  <a:prstClr val="black"/>
                </a:solidFill>
                <a:latin typeface="Arial" panose="020B0604020202020204" pitchFamily="34" charset="0"/>
              </a:rPr>
              <a:t> methods, such as excavations and boreholes</a:t>
            </a:r>
          </a:p>
        </p:txBody>
      </p:sp>
      <p:sp>
        <p:nvSpPr>
          <p:cNvPr id="75780" name="Rectangle 4"/>
          <p:cNvSpPr>
            <a:spLocks noChangeArrowheads="1"/>
          </p:cNvSpPr>
          <p:nvPr/>
        </p:nvSpPr>
        <p:spPr bwMode="auto">
          <a:xfrm>
            <a:off x="816089" y="2479347"/>
            <a:ext cx="10463831"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t>The scope of the ground investigation </a:t>
            </a:r>
            <a:r>
              <a:rPr lang="en-GB" altLang="en-US" dirty="0">
                <a:solidFill>
                  <a:prstClr val="black"/>
                </a:solidFill>
              </a:rPr>
              <a:t>should be </a:t>
            </a:r>
            <a:r>
              <a:rPr lang="en-GB" altLang="en-US" dirty="0"/>
              <a:t>determined by the character and variability of the ground and groundwater,</a:t>
            </a:r>
            <a:r>
              <a:rPr lang="en-GB" altLang="en-US" dirty="0">
                <a:solidFill>
                  <a:prstClr val="black"/>
                </a:solidFill>
              </a:rPr>
              <a:t> the type of project (geotechnical category) and the amount and quality of existing information. </a:t>
            </a:r>
          </a:p>
        </p:txBody>
      </p:sp>
      <p:sp>
        <p:nvSpPr>
          <p:cNvPr id="75782" name="Rectangle 6"/>
          <p:cNvSpPr>
            <a:spLocks noChangeArrowheads="1"/>
          </p:cNvSpPr>
          <p:nvPr/>
        </p:nvSpPr>
        <p:spPr bwMode="auto">
          <a:xfrm>
            <a:off x="620643" y="3658617"/>
            <a:ext cx="10854722" cy="646331"/>
          </a:xfrm>
          <a:prstGeom prst="rect">
            <a:avLst/>
          </a:prstGeom>
          <a:solidFill>
            <a:schemeClr val="tx2">
              <a:lumMod val="40000"/>
              <a:lumOff val="60000"/>
            </a:schemeClr>
          </a:solidFill>
          <a:ln>
            <a:noFill/>
          </a:ln>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schemeClr val="bg1"/>
                </a:solidFill>
              </a:rPr>
              <a:t>The greater the natural variability of the ground, the greater the extent of the ground investigation required to obtain an indication of the character of the ground.</a:t>
            </a:r>
          </a:p>
        </p:txBody>
      </p:sp>
      <p:sp>
        <p:nvSpPr>
          <p:cNvPr id="7" name="TextBox 3"/>
          <p:cNvSpPr txBox="1">
            <a:spLocks noChangeArrowheads="1"/>
          </p:cNvSpPr>
          <p:nvPr/>
        </p:nvSpPr>
        <p:spPr bwMode="auto">
          <a:xfrm>
            <a:off x="816091" y="552517"/>
            <a:ext cx="1024686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dirty="0">
                <a:solidFill>
                  <a:schemeClr val="bg1"/>
                </a:solidFill>
                <a:latin typeface="Arial" panose="020B0604020202020204" pitchFamily="34" charset="0"/>
              </a:rPr>
              <a:t>SCOPE OF THE GROUND INVESTIGATION</a:t>
            </a:r>
          </a:p>
        </p:txBody>
      </p:sp>
    </p:spTree>
    <p:extLst>
      <p:ext uri="{BB962C8B-B14F-4D97-AF65-F5344CB8AC3E}">
        <p14:creationId xmlns:p14="http://schemas.microsoft.com/office/powerpoint/2010/main" val="3845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5778">
                                            <p:txEl>
                                              <p:pRg st="0" end="0"/>
                                            </p:txEl>
                                          </p:spTgt>
                                        </p:tgtEl>
                                        <p:attrNameLst>
                                          <p:attrName>style.visibility</p:attrName>
                                        </p:attrNameLst>
                                      </p:cBhvr>
                                      <p:to>
                                        <p:strVal val="visible"/>
                                      </p:to>
                                    </p:set>
                                    <p:anim calcmode="lin" valueType="num">
                                      <p:cBhvr additive="base">
                                        <p:cTn id="7" dur="500" fill="hold"/>
                                        <p:tgtEl>
                                          <p:spTgt spid="7577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577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5780">
                                            <p:txEl>
                                              <p:pRg st="0" end="0"/>
                                            </p:txEl>
                                          </p:spTgt>
                                        </p:tgtEl>
                                        <p:attrNameLst>
                                          <p:attrName>style.visibility</p:attrName>
                                        </p:attrNameLst>
                                      </p:cBhvr>
                                      <p:to>
                                        <p:strVal val="visible"/>
                                      </p:to>
                                    </p:set>
                                    <p:anim calcmode="lin" valueType="num">
                                      <p:cBhvr additive="base">
                                        <p:cTn id="13" dur="500" fill="hold"/>
                                        <p:tgtEl>
                                          <p:spTgt spid="7578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578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5782"/>
                                        </p:tgtEl>
                                        <p:attrNameLst>
                                          <p:attrName>style.visibility</p:attrName>
                                        </p:attrNameLst>
                                      </p:cBhvr>
                                      <p:to>
                                        <p:strVal val="visible"/>
                                      </p:to>
                                    </p:set>
                                    <p:animEffect transition="in" filter="fade">
                                      <p:cBhvr>
                                        <p:cTn id="19" dur="1000"/>
                                        <p:tgtEl>
                                          <p:spTgt spid="75782"/>
                                        </p:tgtEl>
                                      </p:cBhvr>
                                    </p:animEffect>
                                    <p:anim calcmode="lin" valueType="num">
                                      <p:cBhvr>
                                        <p:cTn id="20" dur="1000" fill="hold"/>
                                        <p:tgtEl>
                                          <p:spTgt spid="75782"/>
                                        </p:tgtEl>
                                        <p:attrNameLst>
                                          <p:attrName>ppt_x</p:attrName>
                                        </p:attrNameLst>
                                      </p:cBhvr>
                                      <p:tavLst>
                                        <p:tav tm="0">
                                          <p:val>
                                            <p:strVal val="#ppt_x"/>
                                          </p:val>
                                        </p:tav>
                                        <p:tav tm="100000">
                                          <p:val>
                                            <p:strVal val="#ppt_x"/>
                                          </p:val>
                                        </p:tav>
                                      </p:tavLst>
                                    </p:anim>
                                    <p:anim calcmode="lin" valueType="num">
                                      <p:cBhvr>
                                        <p:cTn id="21" dur="1000" fill="hold"/>
                                        <p:tgtEl>
                                          <p:spTgt spid="7578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1"/>
          <p:cNvSpPr>
            <a:spLocks noChangeArrowheads="1"/>
          </p:cNvSpPr>
          <p:nvPr/>
        </p:nvSpPr>
        <p:spPr bwMode="auto">
          <a:xfrm>
            <a:off x="585169" y="1204659"/>
            <a:ext cx="109041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chemeClr val="bg1"/>
                </a:solidFill>
                <a:latin typeface="Arial" panose="020B0604020202020204" pitchFamily="34" charset="0"/>
              </a:rPr>
              <a:t>The geotechnical advisor should decide on the frequency of sampling </a:t>
            </a:r>
            <a:r>
              <a:rPr lang="en-GB" altLang="en-US" dirty="0">
                <a:solidFill>
                  <a:srgbClr val="000000"/>
                </a:solidFill>
                <a:latin typeface="Arial" panose="020B0604020202020204" pitchFamily="34" charset="0"/>
              </a:rPr>
              <a:t>and testing in an exploratory hole</a:t>
            </a:r>
            <a:r>
              <a:rPr lang="en-GB" altLang="en-US" dirty="0" smtClean="0">
                <a:solidFill>
                  <a:srgbClr val="000000"/>
                </a:solidFill>
                <a:latin typeface="Arial" panose="020B0604020202020204" pitchFamily="34" charset="0"/>
              </a:rPr>
              <a:t>, </a:t>
            </a:r>
            <a:r>
              <a:rPr lang="en-GB" altLang="en-US" dirty="0" smtClean="0">
                <a:solidFill>
                  <a:srgbClr val="2FB4F8"/>
                </a:solidFill>
                <a:latin typeface="Arial" panose="020B0604020202020204" pitchFamily="34" charset="0"/>
                <a:hlinkClick r:id="rId2"/>
              </a:rPr>
              <a:t>BS EN</a:t>
            </a:r>
            <a:r>
              <a:rPr lang="en-GB" altLang="en-US" dirty="0">
                <a:solidFill>
                  <a:srgbClr val="2FB4F8"/>
                </a:solidFill>
                <a:latin typeface="Arial" panose="020B0604020202020204" pitchFamily="34" charset="0"/>
                <a:hlinkClick r:id="rId2"/>
              </a:rPr>
              <a:t> </a:t>
            </a:r>
            <a:r>
              <a:rPr lang="en-GB" altLang="en-US" dirty="0" smtClean="0">
                <a:solidFill>
                  <a:srgbClr val="2FB4F8"/>
                </a:solidFill>
                <a:latin typeface="Arial" panose="020B0604020202020204" pitchFamily="34" charset="0"/>
                <a:hlinkClick r:id="rId2"/>
              </a:rPr>
              <a:t>1997-2</a:t>
            </a:r>
            <a:endParaRPr lang="en-GB" altLang="en-US" dirty="0">
              <a:solidFill>
                <a:srgbClr val="000000"/>
              </a:solidFill>
              <a:latin typeface="Arial" panose="020B0604020202020204" pitchFamily="34" charset="0"/>
            </a:endParaRPr>
          </a:p>
        </p:txBody>
      </p:sp>
      <p:sp>
        <p:nvSpPr>
          <p:cNvPr id="81923" name="Rectangle 2"/>
          <p:cNvSpPr>
            <a:spLocks noChangeArrowheads="1"/>
          </p:cNvSpPr>
          <p:nvPr/>
        </p:nvSpPr>
        <p:spPr bwMode="auto">
          <a:xfrm>
            <a:off x="585169" y="2169664"/>
            <a:ext cx="1090416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The location, character and structure of each stratum should be determined, so far as is practicably possible</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NOTE: </a:t>
            </a:r>
            <a:r>
              <a:rPr lang="en-GB" altLang="en-US" b="1" dirty="0">
                <a:solidFill>
                  <a:schemeClr val="bg1"/>
                </a:solidFill>
                <a:latin typeface="Arial" panose="020B0604020202020204" pitchFamily="34" charset="0"/>
              </a:rPr>
              <a:t>Some of the strata might be quite thin, and continuous sampling through the full succession might be required in order that the necessary information can be obtained</a:t>
            </a:r>
            <a:r>
              <a:rPr lang="en-GB" altLang="en-US" dirty="0">
                <a:solidFill>
                  <a:srgbClr val="000000"/>
                </a:solidFill>
                <a:latin typeface="Arial" panose="020B0604020202020204" pitchFamily="34" charset="0"/>
              </a:rPr>
              <a:t>.</a:t>
            </a:r>
          </a:p>
        </p:txBody>
      </p:sp>
      <p:sp>
        <p:nvSpPr>
          <p:cNvPr id="81924" name="Rectangle 3"/>
          <p:cNvSpPr>
            <a:spLocks noChangeArrowheads="1"/>
          </p:cNvSpPr>
          <p:nvPr/>
        </p:nvSpPr>
        <p:spPr bwMode="auto">
          <a:xfrm>
            <a:off x="585169" y="4044654"/>
            <a:ext cx="1090416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chemeClr val="bg1"/>
                </a:solidFill>
                <a:latin typeface="Arial" panose="020B0604020202020204" pitchFamily="34" charset="0"/>
              </a:rPr>
              <a:t>Where highly variable ground conditions are expected, it might be advantageous initially to sink one or more boreholes by rotary core </a:t>
            </a:r>
            <a:r>
              <a:rPr lang="en-GB" altLang="en-US" b="1" dirty="0" smtClean="0">
                <a:solidFill>
                  <a:schemeClr val="bg1"/>
                </a:solidFill>
                <a:latin typeface="Arial" panose="020B0604020202020204" pitchFamily="34" charset="0"/>
              </a:rPr>
              <a:t>drilling………</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b="1" dirty="0">
                <a:solidFill>
                  <a:srgbClr val="000000"/>
                </a:solidFill>
                <a:latin typeface="Arial" panose="020B0604020202020204" pitchFamily="34" charset="0"/>
              </a:rPr>
              <a:t>t</a:t>
            </a:r>
            <a:r>
              <a:rPr lang="en-GB" altLang="en-US" b="1" dirty="0" smtClean="0">
                <a:solidFill>
                  <a:srgbClr val="000000"/>
                </a:solidFill>
                <a:latin typeface="Arial" panose="020B0604020202020204" pitchFamily="34" charset="0"/>
              </a:rPr>
              <a:t>he </a:t>
            </a:r>
            <a:r>
              <a:rPr lang="en-GB" altLang="en-US" b="1" dirty="0">
                <a:solidFill>
                  <a:srgbClr val="000000"/>
                </a:solidFill>
                <a:latin typeface="Arial" panose="020B0604020202020204" pitchFamily="34" charset="0"/>
              </a:rPr>
              <a:t>cores or tube samples should then be examined to give guidance for sampling at selected depths</a:t>
            </a:r>
            <a:r>
              <a:rPr lang="en-GB" altLang="en-US" dirty="0">
                <a:solidFill>
                  <a:srgbClr val="000000"/>
                </a:solidFill>
                <a:latin typeface="Arial" panose="020B0604020202020204" pitchFamily="34" charset="0"/>
              </a:rPr>
              <a:t> in boreholes subsequently sunk close to the initial boreholes.</a:t>
            </a:r>
            <a:endParaRPr lang="en-GB" altLang="en-US" dirty="0">
              <a:solidFill>
                <a:prstClr val="white"/>
              </a:solidFill>
            </a:endParaRPr>
          </a:p>
        </p:txBody>
      </p:sp>
      <p:sp>
        <p:nvSpPr>
          <p:cNvPr id="2" name="TextBox 1"/>
          <p:cNvSpPr txBox="1"/>
          <p:nvPr/>
        </p:nvSpPr>
        <p:spPr>
          <a:xfrm>
            <a:off x="585169" y="453710"/>
            <a:ext cx="6436865" cy="523220"/>
          </a:xfrm>
          <a:prstGeom prst="rect">
            <a:avLst/>
          </a:prstGeom>
          <a:noFill/>
        </p:spPr>
        <p:txBody>
          <a:bodyPr wrap="square" rtlCol="0">
            <a:spAutoFit/>
          </a:bodyPr>
          <a:lstStyle/>
          <a:p>
            <a:r>
              <a:rPr lang="en-GB" sz="2800" dirty="0" smtClean="0">
                <a:solidFill>
                  <a:schemeClr val="bg1"/>
                </a:solidFill>
                <a:latin typeface="Arial" panose="020B0604020202020204" pitchFamily="34" charset="0"/>
                <a:cs typeface="Arial" panose="020B0604020202020204" pitchFamily="34" charset="0"/>
              </a:rPr>
              <a:t>FREQUENCY OF SAMPLING</a:t>
            </a:r>
            <a:endParaRPr lang="en-GB"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07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23">
                                            <p:txEl>
                                              <p:pRg st="0" end="0"/>
                                            </p:txEl>
                                          </p:spTgt>
                                        </p:tgtEl>
                                        <p:attrNameLst>
                                          <p:attrName>style.visibility</p:attrName>
                                        </p:attrNameLst>
                                      </p:cBhvr>
                                      <p:to>
                                        <p:strVal val="visible"/>
                                      </p:to>
                                    </p:set>
                                    <p:anim calcmode="lin" valueType="num">
                                      <p:cBhvr additive="base">
                                        <p:cTn id="13" dur="500" fill="hold"/>
                                        <p:tgtEl>
                                          <p:spTgt spid="8192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23">
                                            <p:txEl>
                                              <p:pRg st="2" end="2"/>
                                            </p:txEl>
                                          </p:spTgt>
                                        </p:tgtEl>
                                        <p:attrNameLst>
                                          <p:attrName>style.visibility</p:attrName>
                                        </p:attrNameLst>
                                      </p:cBhvr>
                                      <p:to>
                                        <p:strVal val="visible"/>
                                      </p:to>
                                    </p:set>
                                    <p:anim calcmode="lin" valueType="num">
                                      <p:cBhvr additive="base">
                                        <p:cTn id="19" dur="500" fill="hold"/>
                                        <p:tgtEl>
                                          <p:spTgt spid="819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24">
                                            <p:txEl>
                                              <p:pRg st="0" end="0"/>
                                            </p:txEl>
                                          </p:spTgt>
                                        </p:tgtEl>
                                        <p:attrNameLst>
                                          <p:attrName>style.visibility</p:attrName>
                                        </p:attrNameLst>
                                      </p:cBhvr>
                                      <p:to>
                                        <p:strVal val="visible"/>
                                      </p:to>
                                    </p:set>
                                    <p:anim calcmode="lin" valueType="num">
                                      <p:cBhvr additive="base">
                                        <p:cTn id="25" dur="500" fill="hold"/>
                                        <p:tgtEl>
                                          <p:spTgt spid="8192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1924">
                                            <p:txEl>
                                              <p:pRg st="2" end="2"/>
                                            </p:txEl>
                                          </p:spTgt>
                                        </p:tgtEl>
                                        <p:attrNameLst>
                                          <p:attrName>style.visibility</p:attrName>
                                        </p:attrNameLst>
                                      </p:cBhvr>
                                      <p:to>
                                        <p:strVal val="visible"/>
                                      </p:to>
                                    </p:set>
                                    <p:anim calcmode="lin" valueType="num">
                                      <p:cBhvr additive="base">
                                        <p:cTn id="31" dur="500" fill="hold"/>
                                        <p:tgtEl>
                                          <p:spTgt spid="8192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2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2129143" y="1106918"/>
            <a:ext cx="8329352" cy="1569660"/>
          </a:xfrm>
          <a:prstGeom prst="rect">
            <a:avLst/>
          </a:prstGeom>
          <a:noFill/>
        </p:spPr>
        <p:txBody>
          <a:bodyPr wrap="square" rtlCol="0">
            <a:spAutoFit/>
          </a:bodyPr>
          <a:lstStyle/>
          <a:p>
            <a:pPr algn="ctr"/>
            <a:r>
              <a:rPr lang="en-GB" sz="4800" b="1" dirty="0" smtClean="0">
                <a:solidFill>
                  <a:schemeClr val="bg1"/>
                </a:solidFill>
              </a:rPr>
              <a:t>EXCAVATION and BOREHOLE METHODS</a:t>
            </a:r>
            <a:endParaRPr lang="en-GB" sz="4800" b="1" dirty="0">
              <a:solidFill>
                <a:schemeClr val="bg1"/>
              </a:solidFill>
            </a:endParaRPr>
          </a:p>
        </p:txBody>
      </p:sp>
      <p:sp>
        <p:nvSpPr>
          <p:cNvPr id="4" name="TextBox 3"/>
          <p:cNvSpPr txBox="1"/>
          <p:nvPr/>
        </p:nvSpPr>
        <p:spPr>
          <a:xfrm>
            <a:off x="1421537" y="3079911"/>
            <a:ext cx="9850582" cy="830997"/>
          </a:xfrm>
          <a:prstGeom prst="rect">
            <a:avLst/>
          </a:prstGeom>
          <a:noFill/>
        </p:spPr>
        <p:txBody>
          <a:bodyPr wrap="square" rtlCol="0">
            <a:spAutoFit/>
          </a:bodyPr>
          <a:lstStyle/>
          <a:p>
            <a:pPr algn="ctr"/>
            <a:r>
              <a:rPr lang="en-GB" sz="2400" b="1" dirty="0" smtClean="0">
                <a:solidFill>
                  <a:schemeClr val="bg1"/>
                </a:solidFill>
                <a:latin typeface="Arial" panose="020B0604020202020204" pitchFamily="34" charset="0"/>
                <a:cs typeface="Arial" panose="020B0604020202020204" pitchFamily="34" charset="0"/>
              </a:rPr>
              <a:t>What are the possible risks that could occur from any attempt at excavation and how can we overcome them ??</a:t>
            </a:r>
            <a:endParaRPr lang="en-GB" sz="24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5413393" y="5731070"/>
            <a:ext cx="2984269" cy="369332"/>
          </a:xfrm>
          <a:prstGeom prst="rect">
            <a:avLst/>
          </a:prstGeom>
          <a:noFill/>
        </p:spPr>
        <p:txBody>
          <a:bodyPr wrap="square" rtlCol="0">
            <a:spAutoFit/>
          </a:bodyPr>
          <a:lstStyle/>
          <a:p>
            <a:r>
              <a:rPr lang="en-GB" b="1" dirty="0" smtClean="0">
                <a:solidFill>
                  <a:schemeClr val="bg1"/>
                </a:solidFill>
              </a:rPr>
              <a:t>15 Minutes</a:t>
            </a:r>
            <a:endParaRPr lang="en-GB" b="1" dirty="0">
              <a:solidFill>
                <a:schemeClr val="bg1"/>
              </a:solidFill>
            </a:endParaRPr>
          </a:p>
        </p:txBody>
      </p:sp>
    </p:spTree>
    <p:extLst>
      <p:ext uri="{BB962C8B-B14F-4D97-AF65-F5344CB8AC3E}">
        <p14:creationId xmlns:p14="http://schemas.microsoft.com/office/powerpoint/2010/main" val="3063240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ChangeArrowheads="1"/>
          </p:cNvSpPr>
          <p:nvPr/>
        </p:nvSpPr>
        <p:spPr bwMode="auto">
          <a:xfrm>
            <a:off x="333004" y="161255"/>
            <a:ext cx="1093554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Working in any excavation is dangerous and the appropriate safety precautions should be followed (see the guidance in BS 8008</a:t>
            </a:r>
            <a:r>
              <a:rPr lang="en-GB" altLang="en-US" b="1" dirty="0" smtClean="0">
                <a:solidFill>
                  <a:srgbClr val="000000"/>
                </a:solidFill>
                <a:latin typeface="Arial" panose="020B0604020202020204" pitchFamily="34" charset="0"/>
              </a:rPr>
              <a:t>).</a:t>
            </a:r>
          </a:p>
          <a:p>
            <a:pPr eaLnBrk="0" fontAlgn="base" hangingPunct="0">
              <a:spcBef>
                <a:spcPct val="0"/>
              </a:spcBef>
              <a:spcAft>
                <a:spcPct val="0"/>
              </a:spcAft>
            </a:pPr>
            <a:endParaRPr lang="en-GB" altLang="en-US" b="1" dirty="0">
              <a:solidFill>
                <a:srgbClr val="000000"/>
              </a:solidFill>
              <a:latin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pPr>
            <a:r>
              <a:rPr lang="en-GB" altLang="en-US" b="1" dirty="0" smtClean="0">
                <a:solidFill>
                  <a:srgbClr val="000000"/>
                </a:solidFill>
                <a:latin typeface="Arial" panose="020B0604020202020204" pitchFamily="34" charset="0"/>
              </a:rPr>
              <a:t>Attention </a:t>
            </a:r>
            <a:r>
              <a:rPr lang="en-GB" altLang="en-US" b="1" dirty="0">
                <a:solidFill>
                  <a:srgbClr val="000000"/>
                </a:solidFill>
                <a:latin typeface="Arial" panose="020B0604020202020204" pitchFamily="34" charset="0"/>
              </a:rPr>
              <a:t>should be given to the possible occurrence of </a:t>
            </a:r>
            <a:r>
              <a:rPr lang="en-GB" altLang="en-US" b="1" dirty="0">
                <a:latin typeface="Arial" panose="020B0604020202020204" pitchFamily="34" charset="0"/>
              </a:rPr>
              <a:t>injurious or combustible gases </a:t>
            </a:r>
            <a:r>
              <a:rPr lang="en-GB" altLang="en-US" b="1" dirty="0">
                <a:solidFill>
                  <a:srgbClr val="000000"/>
                </a:solidFill>
                <a:latin typeface="Arial" panose="020B0604020202020204" pitchFamily="34" charset="0"/>
              </a:rPr>
              <a:t>or of </a:t>
            </a:r>
            <a:r>
              <a:rPr lang="en-GB" altLang="en-US" b="1" dirty="0">
                <a:latin typeface="Arial" panose="020B0604020202020204" pitchFamily="34" charset="0"/>
              </a:rPr>
              <a:t>oxygen deficiencies</a:t>
            </a:r>
            <a:r>
              <a:rPr lang="en-GB" altLang="en-US" b="1" dirty="0">
                <a:solidFill>
                  <a:srgbClr val="000000"/>
                </a:solidFill>
                <a:latin typeface="Arial" panose="020B0604020202020204" pitchFamily="34" charset="0"/>
              </a:rPr>
              <a:t>, and the correct inspections and precautions should be established.</a:t>
            </a:r>
            <a:endParaRPr lang="en-GB" altLang="en-US" b="1" dirty="0">
              <a:solidFill>
                <a:prstClr val="white"/>
              </a:solidFill>
            </a:endParaRPr>
          </a:p>
        </p:txBody>
      </p:sp>
      <p:sp>
        <p:nvSpPr>
          <p:cNvPr id="131075" name="Rectangle 3"/>
          <p:cNvSpPr>
            <a:spLocks noChangeArrowheads="1"/>
          </p:cNvSpPr>
          <p:nvPr/>
        </p:nvSpPr>
        <p:spPr bwMode="auto">
          <a:xfrm>
            <a:off x="333004" y="2990890"/>
            <a:ext cx="739986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Pits should be backfilled as soon as possible after logging, sampling and testing have been completed, since open pits can be a hazard to </a:t>
            </a:r>
            <a:r>
              <a:rPr lang="en-GB" altLang="en-US" b="1" dirty="0" smtClean="0">
                <a:solidFill>
                  <a:srgbClr val="000000"/>
                </a:solidFill>
                <a:latin typeface="Arial" panose="020B0604020202020204" pitchFamily="34" charset="0"/>
              </a:rPr>
              <a:t>personnel and the </a:t>
            </a:r>
            <a:r>
              <a:rPr lang="en-GB" altLang="en-US" b="1" dirty="0">
                <a:solidFill>
                  <a:srgbClr val="000000"/>
                </a:solidFill>
                <a:latin typeface="Arial" panose="020B0604020202020204" pitchFamily="34" charset="0"/>
              </a:rPr>
              <a:t>general </a:t>
            </a:r>
            <a:r>
              <a:rPr lang="en-GB" altLang="en-US" b="1" dirty="0" smtClean="0">
                <a:solidFill>
                  <a:srgbClr val="000000"/>
                </a:solidFill>
                <a:latin typeface="Arial" panose="020B0604020202020204" pitchFamily="34" charset="0"/>
              </a:rPr>
              <a:t>public.</a:t>
            </a: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b="1" dirty="0" smtClean="0">
                <a:solidFill>
                  <a:srgbClr val="000000"/>
                </a:solidFill>
                <a:latin typeface="Arial" panose="020B0604020202020204" pitchFamily="34" charset="0"/>
              </a:rPr>
              <a:t>There </a:t>
            </a:r>
            <a:r>
              <a:rPr lang="en-GB" altLang="en-US" b="1" dirty="0">
                <a:solidFill>
                  <a:srgbClr val="000000"/>
                </a:solidFill>
                <a:latin typeface="Arial" panose="020B0604020202020204" pitchFamily="34" charset="0"/>
              </a:rPr>
              <a:t>might be advantages in leaving pits open (at least overnight and possibly longer), as this can allow the excavated surface to partially dry, exposing fissures and fabric better than immediately after excavation; however, any pits to be left open and unattended should be securely fenced off and have hazard signage attached.</a:t>
            </a:r>
            <a:endParaRPr lang="en-GB" altLang="en-US" b="1" dirty="0">
              <a:solidFill>
                <a:prstClr val="white"/>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8330" y="2794022"/>
            <a:ext cx="3771510" cy="3771510"/>
          </a:xfrm>
          <a:prstGeom prst="rect">
            <a:avLst/>
          </a:prstGeom>
          <a:ln w="38100">
            <a:solidFill>
              <a:schemeClr val="bg1"/>
            </a:solidFill>
          </a:ln>
        </p:spPr>
      </p:pic>
      <p:sp>
        <p:nvSpPr>
          <p:cNvPr id="3" name="Rectangle 2"/>
          <p:cNvSpPr/>
          <p:nvPr/>
        </p:nvSpPr>
        <p:spPr>
          <a:xfrm>
            <a:off x="624609" y="6050080"/>
            <a:ext cx="5976316" cy="1200329"/>
          </a:xfrm>
          <a:prstGeom prst="rect">
            <a:avLst/>
          </a:prstGeom>
        </p:spPr>
        <p:txBody>
          <a:bodyPr wrap="none">
            <a:spAutoFit/>
          </a:bodyPr>
          <a:lstStyle/>
          <a:p>
            <a:r>
              <a:rPr lang="en-GB" b="1" dirty="0">
                <a:solidFill>
                  <a:schemeClr val="bg1"/>
                </a:solidFill>
                <a:hlinkClick r:id="rId3"/>
              </a:rPr>
              <a:t>https://</a:t>
            </a:r>
            <a:r>
              <a:rPr lang="en-GB" b="1" dirty="0" smtClean="0">
                <a:solidFill>
                  <a:schemeClr val="bg1"/>
                </a:solidFill>
                <a:hlinkClick r:id="rId3"/>
              </a:rPr>
              <a:t>www.youtube.com/watch?v=GmPSW2cx6n8</a:t>
            </a:r>
            <a:endParaRPr lang="en-GB" b="1" dirty="0" smtClean="0">
              <a:solidFill>
                <a:schemeClr val="bg1"/>
              </a:solidFill>
            </a:endParaRPr>
          </a:p>
          <a:p>
            <a:endParaRPr lang="en-GB" b="1" dirty="0" smtClean="0">
              <a:solidFill>
                <a:schemeClr val="bg1"/>
              </a:solidFill>
            </a:endParaRPr>
          </a:p>
          <a:p>
            <a:endParaRPr lang="en-GB" b="1" dirty="0" smtClean="0">
              <a:solidFill>
                <a:schemeClr val="bg1"/>
              </a:solidFill>
            </a:endParaRPr>
          </a:p>
          <a:p>
            <a:endParaRPr lang="en-GB" b="1" dirty="0">
              <a:solidFill>
                <a:schemeClr val="bg1"/>
              </a:solidFill>
            </a:endParaRPr>
          </a:p>
        </p:txBody>
      </p:sp>
      <p:sp>
        <p:nvSpPr>
          <p:cNvPr id="4" name="TextBox 3"/>
          <p:cNvSpPr txBox="1"/>
          <p:nvPr/>
        </p:nvSpPr>
        <p:spPr>
          <a:xfrm>
            <a:off x="6722626" y="6050080"/>
            <a:ext cx="2736220" cy="369332"/>
          </a:xfrm>
          <a:prstGeom prst="rect">
            <a:avLst/>
          </a:prstGeom>
          <a:noFill/>
        </p:spPr>
        <p:txBody>
          <a:bodyPr wrap="square" rtlCol="0">
            <a:spAutoFit/>
          </a:bodyPr>
          <a:lstStyle/>
          <a:p>
            <a:r>
              <a:rPr lang="en-GB" dirty="0" smtClean="0"/>
              <a:t>11 minutes</a:t>
            </a:r>
            <a:endParaRPr lang="en-GB" dirty="0"/>
          </a:p>
        </p:txBody>
      </p:sp>
      <p:sp>
        <p:nvSpPr>
          <p:cNvPr id="5" name="Rectangle 4"/>
          <p:cNvSpPr/>
          <p:nvPr/>
        </p:nvSpPr>
        <p:spPr>
          <a:xfrm>
            <a:off x="624609" y="1835451"/>
            <a:ext cx="7012977" cy="923330"/>
          </a:xfrm>
          <a:prstGeom prst="rect">
            <a:avLst/>
          </a:prstGeom>
        </p:spPr>
        <p:txBody>
          <a:bodyPr wrap="square">
            <a:spAutoFit/>
          </a:bodyPr>
          <a:lstStyle/>
          <a:p>
            <a:pPr algn="just"/>
            <a:r>
              <a:rPr lang="en-GB" b="1" dirty="0">
                <a:latin typeface="arial" panose="020B0604020202020204" pitchFamily="34" charset="0"/>
              </a:rPr>
              <a:t>Radon</a:t>
            </a:r>
            <a:r>
              <a:rPr lang="en-GB" dirty="0">
                <a:latin typeface="arial" panose="020B0604020202020204" pitchFamily="34" charset="0"/>
              </a:rPr>
              <a:t> is a colourless, odourless radioactive </a:t>
            </a:r>
            <a:r>
              <a:rPr lang="en-GB" b="1" dirty="0">
                <a:latin typeface="arial" panose="020B0604020202020204" pitchFamily="34" charset="0"/>
              </a:rPr>
              <a:t>gas</a:t>
            </a:r>
            <a:r>
              <a:rPr lang="en-GB" dirty="0">
                <a:latin typeface="arial" panose="020B0604020202020204" pitchFamily="34" charset="0"/>
              </a:rPr>
              <a:t> formed by the radioactive decay of the small amounts of uranium that occur naturally in all rocks and </a:t>
            </a:r>
            <a:r>
              <a:rPr lang="en-GB" b="1" dirty="0">
                <a:latin typeface="arial" panose="020B0604020202020204" pitchFamily="34" charset="0"/>
              </a:rPr>
              <a:t>soils</a:t>
            </a:r>
            <a:r>
              <a:rPr lang="en-GB" dirty="0">
                <a:latin typeface="arial" panose="020B0604020202020204" pitchFamily="34" charset="0"/>
              </a:rPr>
              <a:t>. </a:t>
            </a:r>
            <a:endParaRPr lang="en-GB" dirty="0" smtClean="0">
              <a:latin typeface="arial" panose="020B0604020202020204" pitchFamily="34" charset="0"/>
            </a:endParaRPr>
          </a:p>
        </p:txBody>
      </p:sp>
    </p:spTree>
    <p:extLst>
      <p:ext uri="{BB962C8B-B14F-4D97-AF65-F5344CB8AC3E}">
        <p14:creationId xmlns:p14="http://schemas.microsoft.com/office/powerpoint/2010/main" val="118154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1074">
                                            <p:txEl>
                                              <p:pRg st="2" end="2"/>
                                            </p:txEl>
                                          </p:spTgt>
                                        </p:tgtEl>
                                        <p:attrNameLst>
                                          <p:attrName>style.visibility</p:attrName>
                                        </p:attrNameLst>
                                      </p:cBhvr>
                                      <p:to>
                                        <p:strVal val="visible"/>
                                      </p:to>
                                    </p:set>
                                    <p:anim calcmode="lin" valueType="num">
                                      <p:cBhvr additive="base">
                                        <p:cTn id="7" dur="500" fill="hold"/>
                                        <p:tgtEl>
                                          <p:spTgt spid="13107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10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1075">
                                            <p:txEl>
                                              <p:pRg st="0" end="0"/>
                                            </p:txEl>
                                          </p:spTgt>
                                        </p:tgtEl>
                                        <p:attrNameLst>
                                          <p:attrName>style.visibility</p:attrName>
                                        </p:attrNameLst>
                                      </p:cBhvr>
                                      <p:to>
                                        <p:strVal val="visible"/>
                                      </p:to>
                                    </p:set>
                                    <p:anim calcmode="lin" valueType="num">
                                      <p:cBhvr additive="base">
                                        <p:cTn id="13"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1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1075">
                                            <p:txEl>
                                              <p:pRg st="2" end="2"/>
                                            </p:txEl>
                                          </p:spTgt>
                                        </p:tgtEl>
                                        <p:attrNameLst>
                                          <p:attrName>style.visibility</p:attrName>
                                        </p:attrNameLst>
                                      </p:cBhvr>
                                      <p:to>
                                        <p:strVal val="visible"/>
                                      </p:to>
                                    </p:set>
                                    <p:anim calcmode="lin" valueType="num">
                                      <p:cBhvr additive="base">
                                        <p:cTn id="19"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1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ChangeArrowheads="1"/>
          </p:cNvSpPr>
          <p:nvPr/>
        </p:nvSpPr>
        <p:spPr bwMode="auto">
          <a:xfrm>
            <a:off x="254341" y="182556"/>
            <a:ext cx="1111803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4</a:t>
            </a:r>
            <a:r>
              <a:rPr lang="en-GB" altLang="en-US" sz="2400" b="1" dirty="0" smtClean="0">
                <a:solidFill>
                  <a:srgbClr val="000000"/>
                </a:solidFill>
                <a:latin typeface="Arial" panose="020B0604020202020204" pitchFamily="34" charset="0"/>
              </a:rPr>
              <a:t>. </a:t>
            </a:r>
            <a:r>
              <a:rPr lang="en-GB" altLang="en-US" sz="2400" b="1" dirty="0">
                <a:solidFill>
                  <a:srgbClr val="000000"/>
                </a:solidFill>
                <a:latin typeface="Arial" panose="020B0604020202020204" pitchFamily="34" charset="0"/>
              </a:rPr>
              <a:t>Hand Auger </a:t>
            </a:r>
            <a:r>
              <a:rPr lang="en-GB" altLang="en-US" sz="2400" b="1" dirty="0" smtClean="0">
                <a:solidFill>
                  <a:srgbClr val="000000"/>
                </a:solidFill>
                <a:latin typeface="Arial" panose="020B0604020202020204" pitchFamily="34" charset="0"/>
              </a:rPr>
              <a:t>boring</a:t>
            </a:r>
          </a:p>
          <a:p>
            <a:pPr eaLnBrk="0" fontAlgn="base" hangingPunct="0">
              <a:spcBef>
                <a:spcPct val="0"/>
              </a:spcBef>
              <a:spcAft>
                <a:spcPct val="0"/>
              </a:spcAft>
            </a:pPr>
            <a:endParaRPr lang="en-GB" altLang="en-US" sz="2400" b="1" i="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The </a:t>
            </a:r>
            <a:r>
              <a:rPr lang="en-GB" altLang="en-US" b="1" dirty="0">
                <a:solidFill>
                  <a:srgbClr val="000000"/>
                </a:solidFill>
                <a:latin typeface="Arial" panose="020B0604020202020204" pitchFamily="34" charset="0"/>
              </a:rPr>
              <a:t>hand auger boring method uses light hand-operated equipment and generally no borehole casing is used. The auger and drill rods are usually lifted out of the borehole without the aid of a </a:t>
            </a:r>
            <a:r>
              <a:rPr lang="en-GB" altLang="en-US" b="1" dirty="0" smtClean="0">
                <a:solidFill>
                  <a:srgbClr val="000000"/>
                </a:solidFill>
                <a:latin typeface="Arial" panose="020B0604020202020204" pitchFamily="34" charset="0"/>
              </a:rPr>
              <a:t>tripod, with the sample type from various depths being recorded.</a:t>
            </a:r>
          </a:p>
          <a:p>
            <a:pPr algn="just" eaLnBrk="0" fontAlgn="base" hangingPunct="0">
              <a:spcBef>
                <a:spcPct val="0"/>
              </a:spcBef>
              <a:spcAft>
                <a:spcPct val="0"/>
              </a:spcAft>
            </a:pPr>
            <a:endParaRPr lang="en-GB" altLang="en-US" b="1" i="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Boreholes </a:t>
            </a:r>
            <a:r>
              <a:rPr lang="en-GB" altLang="en-US" b="1" dirty="0">
                <a:solidFill>
                  <a:srgbClr val="000000"/>
                </a:solidFill>
                <a:latin typeface="Arial" panose="020B0604020202020204" pitchFamily="34" charset="0"/>
              </a:rPr>
              <a:t>up to 200 mm diameter to a depth of about 5 m can be made </a:t>
            </a:r>
            <a:r>
              <a:rPr lang="en-GB" altLang="en-US" b="1" dirty="0">
                <a:latin typeface="Arial" panose="020B0604020202020204" pitchFamily="34" charset="0"/>
              </a:rPr>
              <a:t>in</a:t>
            </a:r>
            <a:r>
              <a:rPr lang="en-GB" altLang="en-US" b="1" dirty="0">
                <a:solidFill>
                  <a:srgbClr val="000000"/>
                </a:solidFill>
                <a:latin typeface="Arial" panose="020B0604020202020204" pitchFamily="34" charset="0"/>
              </a:rPr>
              <a:t> </a:t>
            </a:r>
            <a:r>
              <a:rPr lang="en-GB" altLang="en-US" b="1" dirty="0">
                <a:latin typeface="Arial" panose="020B0604020202020204" pitchFamily="34" charset="0"/>
              </a:rPr>
              <a:t>suitable ground conditions </a:t>
            </a:r>
            <a:r>
              <a:rPr lang="en-GB" altLang="en-US" b="1" dirty="0">
                <a:solidFill>
                  <a:srgbClr val="000000"/>
                </a:solidFill>
                <a:latin typeface="Arial" panose="020B0604020202020204" pitchFamily="34" charset="0"/>
              </a:rPr>
              <a:t>(self-supporting strata </a:t>
            </a:r>
            <a:r>
              <a:rPr lang="en-GB" altLang="en-US" sz="2200" b="1" dirty="0">
                <a:solidFill>
                  <a:srgbClr val="000000"/>
                </a:solidFill>
                <a:latin typeface="Arial" panose="020B0604020202020204" pitchFamily="34" charset="0"/>
              </a:rPr>
              <a:t>without </a:t>
            </a:r>
            <a:r>
              <a:rPr lang="en-GB" altLang="en-US" b="1" dirty="0">
                <a:solidFill>
                  <a:srgbClr val="000000"/>
                </a:solidFill>
                <a:latin typeface="Arial" panose="020B0604020202020204" pitchFamily="34" charset="0"/>
              </a:rPr>
              <a:t>hard obstructions or gravel-size particles).</a:t>
            </a:r>
          </a:p>
          <a:p>
            <a:pPr algn="just" eaLnBrk="0" fontAlgn="base" hangingPunct="0">
              <a:spcBef>
                <a:spcPct val="0"/>
              </a:spcBef>
              <a:spcAft>
                <a:spcPct val="0"/>
              </a:spcAft>
            </a:pP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Hand </a:t>
            </a:r>
            <a:r>
              <a:rPr lang="en-GB" altLang="en-US" b="1" dirty="0">
                <a:solidFill>
                  <a:srgbClr val="000000"/>
                </a:solidFill>
                <a:latin typeface="Arial" panose="020B0604020202020204" pitchFamily="34" charset="0"/>
              </a:rPr>
              <a:t>auger boreholes may be </a:t>
            </a:r>
            <a:r>
              <a:rPr lang="en-GB" altLang="en-US" sz="2000" b="1" dirty="0">
                <a:latin typeface="Arial" panose="020B0604020202020204" pitchFamily="34" charset="0"/>
              </a:rPr>
              <a:t>used to obtain </a:t>
            </a:r>
            <a:r>
              <a:rPr lang="en-GB" altLang="en-US" sz="2000" b="1" dirty="0" smtClean="0">
                <a:latin typeface="Arial" panose="020B0604020202020204" pitchFamily="34" charset="0"/>
              </a:rPr>
              <a:t>‘disturbed’ </a:t>
            </a:r>
            <a:r>
              <a:rPr lang="en-GB" altLang="en-US" sz="2000" b="1" dirty="0">
                <a:latin typeface="Arial" panose="020B0604020202020204" pitchFamily="34" charset="0"/>
              </a:rPr>
              <a:t>samples, </a:t>
            </a:r>
            <a:r>
              <a:rPr lang="en-GB" altLang="en-US" sz="2000" b="1" dirty="0" smtClean="0">
                <a:solidFill>
                  <a:srgbClr val="000000"/>
                </a:solidFill>
                <a:latin typeface="Arial" panose="020B0604020202020204" pitchFamily="34" charset="0"/>
              </a:rPr>
              <a:t>and </a:t>
            </a:r>
            <a:r>
              <a:rPr lang="en-GB" altLang="en-US" sz="2000" b="1" dirty="0" smtClean="0">
                <a:latin typeface="Arial" panose="020B0604020202020204" pitchFamily="34" charset="0"/>
              </a:rPr>
              <a:t>small </a:t>
            </a:r>
            <a:r>
              <a:rPr lang="en-GB" altLang="en-US" sz="2000" b="1" dirty="0">
                <a:latin typeface="Arial" panose="020B0604020202020204" pitchFamily="34" charset="0"/>
              </a:rPr>
              <a:t>open-tube samples and for groundwater observations. </a:t>
            </a:r>
            <a:endParaRPr lang="en-GB" altLang="en-US" sz="2000" b="1" dirty="0" smtClean="0">
              <a:latin typeface="Arial" panose="020B0604020202020204" pitchFamily="34" charset="0"/>
            </a:endParaRPr>
          </a:p>
          <a:p>
            <a:pPr algn="just" eaLnBrk="0" fontAlgn="base" hangingPunct="0">
              <a:spcBef>
                <a:spcPct val="0"/>
              </a:spcBef>
              <a:spcAft>
                <a:spcPct val="0"/>
              </a:spcAft>
            </a:pPr>
            <a:endParaRPr lang="en-GB" altLang="en-US" sz="2000"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Disturbed </a:t>
            </a:r>
            <a:r>
              <a:rPr lang="en-GB" altLang="en-US" b="1" dirty="0">
                <a:solidFill>
                  <a:srgbClr val="000000"/>
                </a:solidFill>
                <a:latin typeface="Arial" panose="020B0604020202020204" pitchFamily="34" charset="0"/>
              </a:rPr>
              <a:t>samples obtained from such borings are likely to be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latin typeface="Arial" panose="020B0604020202020204" pitchFamily="34" charset="0"/>
              </a:rPr>
              <a:t>classified </a:t>
            </a:r>
            <a:r>
              <a:rPr lang="en-GB" altLang="en-US" b="1" dirty="0">
                <a:latin typeface="Arial" panose="020B0604020202020204" pitchFamily="34" charset="0"/>
              </a:rPr>
              <a:t>as Class 4 at best </a:t>
            </a:r>
            <a:r>
              <a:rPr lang="en-GB" altLang="en-US" b="1" dirty="0">
                <a:solidFill>
                  <a:srgbClr val="000000"/>
                </a:solidFill>
                <a:latin typeface="Arial" panose="020B0604020202020204" pitchFamily="34" charset="0"/>
              </a:rPr>
              <a:t>due to the mixing of soil that takes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place </a:t>
            </a:r>
            <a:r>
              <a:rPr lang="en-GB" altLang="en-US" b="1" dirty="0">
                <a:solidFill>
                  <a:srgbClr val="000000"/>
                </a:solidFill>
                <a:latin typeface="Arial" panose="020B0604020202020204" pitchFamily="34" charset="0"/>
              </a:rPr>
              <a:t>as the tools are advanced.</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80530" y="4849833"/>
            <a:ext cx="3229047" cy="1835175"/>
          </a:xfrm>
          <a:prstGeom prst="rect">
            <a:avLst/>
          </a:prstGeom>
          <a:ln w="38100">
            <a:solidFill>
              <a:schemeClr val="bg1"/>
            </a:solidFill>
          </a:ln>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3259" y="3913233"/>
            <a:ext cx="3695700" cy="2771775"/>
          </a:xfrm>
          <a:prstGeom prst="rect">
            <a:avLst/>
          </a:prstGeom>
          <a:ln w="38100">
            <a:solidFill>
              <a:schemeClr val="bg1"/>
            </a:solidFill>
          </a:ln>
        </p:spPr>
      </p:pic>
      <p:pic>
        <p:nvPicPr>
          <p:cNvPr id="5"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91959" y="4768427"/>
            <a:ext cx="1455208" cy="1937597"/>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49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22">
                                            <p:txEl>
                                              <p:pRg st="4" end="4"/>
                                            </p:txEl>
                                          </p:spTgt>
                                        </p:tgtEl>
                                        <p:attrNameLst>
                                          <p:attrName>style.visibility</p:attrName>
                                        </p:attrNameLst>
                                      </p:cBhvr>
                                      <p:to>
                                        <p:strVal val="visible"/>
                                      </p:to>
                                    </p:set>
                                    <p:anim calcmode="lin" valueType="num">
                                      <p:cBhvr additive="base">
                                        <p:cTn id="7" dur="500" fill="hold"/>
                                        <p:tgtEl>
                                          <p:spTgt spid="13312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2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22">
                                            <p:txEl>
                                              <p:pRg st="6" end="6"/>
                                            </p:txEl>
                                          </p:spTgt>
                                        </p:tgtEl>
                                        <p:attrNameLst>
                                          <p:attrName>style.visibility</p:attrName>
                                        </p:attrNameLst>
                                      </p:cBhvr>
                                      <p:to>
                                        <p:strVal val="visible"/>
                                      </p:to>
                                    </p:set>
                                    <p:anim calcmode="lin" valueType="num">
                                      <p:cBhvr additive="base">
                                        <p:cTn id="13" dur="500" fill="hold"/>
                                        <p:tgtEl>
                                          <p:spTgt spid="13312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2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3122">
                                            <p:txEl>
                                              <p:pRg st="8" end="8"/>
                                            </p:txEl>
                                          </p:spTgt>
                                        </p:tgtEl>
                                        <p:attrNameLst>
                                          <p:attrName>style.visibility</p:attrName>
                                        </p:attrNameLst>
                                      </p:cBhvr>
                                      <p:to>
                                        <p:strVal val="visible"/>
                                      </p:to>
                                    </p:set>
                                    <p:anim calcmode="lin" valueType="num">
                                      <p:cBhvr additive="base">
                                        <p:cTn id="19" dur="500" fill="hold"/>
                                        <p:tgtEl>
                                          <p:spTgt spid="13312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22">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33122">
                                            <p:txEl>
                                              <p:pRg st="9" end="9"/>
                                            </p:txEl>
                                          </p:spTgt>
                                        </p:tgtEl>
                                        <p:attrNameLst>
                                          <p:attrName>style.visibility</p:attrName>
                                        </p:attrNameLst>
                                      </p:cBhvr>
                                      <p:to>
                                        <p:strVal val="visible"/>
                                      </p:to>
                                    </p:set>
                                    <p:anim calcmode="lin" valueType="num">
                                      <p:cBhvr additive="base">
                                        <p:cTn id="23" dur="500" fill="hold"/>
                                        <p:tgtEl>
                                          <p:spTgt spid="133122">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3122">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33122">
                                            <p:txEl>
                                              <p:pRg st="10" end="10"/>
                                            </p:txEl>
                                          </p:spTgt>
                                        </p:tgtEl>
                                        <p:attrNameLst>
                                          <p:attrName>style.visibility</p:attrName>
                                        </p:attrNameLst>
                                      </p:cBhvr>
                                      <p:to>
                                        <p:strVal val="visible"/>
                                      </p:to>
                                    </p:set>
                                    <p:anim calcmode="lin" valueType="num">
                                      <p:cBhvr additive="base">
                                        <p:cTn id="27" dur="500" fill="hold"/>
                                        <p:tgtEl>
                                          <p:spTgt spid="133122">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2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2098" name="Rectangle 2"/>
          <p:cNvSpPr>
            <a:spLocks noChangeArrowheads="1"/>
          </p:cNvSpPr>
          <p:nvPr/>
        </p:nvSpPr>
        <p:spPr bwMode="auto">
          <a:xfrm>
            <a:off x="670560" y="353907"/>
            <a:ext cx="191110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PT Sans Narrow"/>
              </a:rPr>
              <a:t>5</a:t>
            </a:r>
            <a:r>
              <a:rPr lang="en-GB" altLang="en-US" sz="2400" b="1" dirty="0" smtClean="0">
                <a:solidFill>
                  <a:srgbClr val="000000"/>
                </a:solidFill>
                <a:latin typeface="PT Sans Narrow"/>
              </a:rPr>
              <a:t>. </a:t>
            </a:r>
            <a:r>
              <a:rPr lang="en-GB" altLang="en-US" sz="2400" b="1" dirty="0">
                <a:solidFill>
                  <a:srgbClr val="000000"/>
                </a:solidFill>
                <a:latin typeface="PT Sans Narrow"/>
              </a:rPr>
              <a:t>Headings</a:t>
            </a:r>
            <a:endParaRPr lang="en-GB" altLang="en-US" sz="2400" dirty="0">
              <a:solidFill>
                <a:prstClr val="white"/>
              </a:solidFill>
            </a:endParaRPr>
          </a:p>
        </p:txBody>
      </p:sp>
      <p:sp>
        <p:nvSpPr>
          <p:cNvPr id="132099" name="Rectangle 3"/>
          <p:cNvSpPr>
            <a:spLocks noChangeArrowheads="1"/>
          </p:cNvSpPr>
          <p:nvPr/>
        </p:nvSpPr>
        <p:spPr bwMode="auto">
          <a:xfrm>
            <a:off x="670560" y="1007223"/>
            <a:ext cx="1044448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Headings are </a:t>
            </a:r>
            <a:r>
              <a:rPr lang="en-GB" altLang="en-US" b="1" dirty="0">
                <a:solidFill>
                  <a:srgbClr val="000000"/>
                </a:solidFill>
                <a:latin typeface="Arial" panose="020B0604020202020204" pitchFamily="34" charset="0"/>
              </a:rPr>
              <a:t>driven from the bottom of </a:t>
            </a:r>
            <a:r>
              <a:rPr lang="en-GB" altLang="en-US" b="1" dirty="0" smtClean="0">
                <a:solidFill>
                  <a:srgbClr val="000000"/>
                </a:solidFill>
                <a:latin typeface="Arial" panose="020B0604020202020204" pitchFamily="34" charset="0"/>
              </a:rPr>
              <a:t>shafts laterally </a:t>
            </a:r>
            <a:r>
              <a:rPr lang="en-GB" altLang="en-US" b="1" dirty="0">
                <a:solidFill>
                  <a:srgbClr val="000000"/>
                </a:solidFill>
                <a:latin typeface="Arial" panose="020B0604020202020204" pitchFamily="34" charset="0"/>
              </a:rPr>
              <a:t>into sloping ground </a:t>
            </a:r>
            <a:r>
              <a:rPr lang="en-GB" altLang="en-US" dirty="0">
                <a:solidFill>
                  <a:srgbClr val="000000"/>
                </a:solidFill>
                <a:latin typeface="Arial" panose="020B0604020202020204" pitchFamily="34" charset="0"/>
              </a:rPr>
              <a:t>and can be used for the in-situ </a:t>
            </a:r>
            <a:r>
              <a:rPr lang="en-GB" altLang="en-US" b="1" dirty="0">
                <a:solidFill>
                  <a:srgbClr val="000000"/>
                </a:solidFill>
                <a:latin typeface="Arial" panose="020B0604020202020204" pitchFamily="34" charset="0"/>
              </a:rPr>
              <a:t>examination of the strata, existing foundations and other underground constructions,</a:t>
            </a:r>
            <a:r>
              <a:rPr lang="en-GB" altLang="en-US" dirty="0">
                <a:solidFill>
                  <a:srgbClr val="000000"/>
                </a:solidFill>
                <a:latin typeface="Arial" panose="020B0604020202020204" pitchFamily="34" charset="0"/>
              </a:rPr>
              <a:t> as well as for carrying out special sampling and in-situ testing.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(One </a:t>
            </a:r>
            <a:r>
              <a:rPr lang="en-GB" altLang="en-US" dirty="0">
                <a:solidFill>
                  <a:srgbClr val="000000"/>
                </a:solidFill>
                <a:latin typeface="Arial" panose="020B0604020202020204" pitchFamily="34" charset="0"/>
              </a:rPr>
              <a:t>important use of headings is in the inspection of abutments of </a:t>
            </a:r>
            <a:r>
              <a:rPr lang="en-GB" altLang="en-US" dirty="0" smtClean="0">
                <a:solidFill>
                  <a:srgbClr val="000000"/>
                </a:solidFill>
                <a:latin typeface="Arial" panose="020B0604020202020204" pitchFamily="34" charset="0"/>
              </a:rPr>
              <a:t>dams</a:t>
            </a:r>
            <a:r>
              <a:rPr lang="en-GB" altLang="en-US" dirty="0">
                <a:solidFill>
                  <a:srgbClr val="000000"/>
                </a:solidFill>
                <a:latin typeface="Arial" panose="020B0604020202020204" pitchFamily="34" charset="0"/>
              </a:rPr>
              <a:t>)</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In soil and many types of rock, the sides and roof of the heading should be supported</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5055" y="3215624"/>
            <a:ext cx="4443305" cy="3332479"/>
          </a:xfrm>
          <a:prstGeom prst="rect">
            <a:avLst/>
          </a:prstGeom>
          <a:ln w="38100">
            <a:solidFill>
              <a:schemeClr val="bg1"/>
            </a:solidFill>
          </a:ln>
        </p:spPr>
      </p:pic>
      <p:sp>
        <p:nvSpPr>
          <p:cNvPr id="3" name="Rectangle 2"/>
          <p:cNvSpPr/>
          <p:nvPr/>
        </p:nvSpPr>
        <p:spPr>
          <a:xfrm>
            <a:off x="670560" y="3215624"/>
            <a:ext cx="4948844" cy="2585323"/>
          </a:xfrm>
          <a:prstGeom prst="rect">
            <a:avLst/>
          </a:prstGeom>
        </p:spPr>
        <p:txBody>
          <a:bodyPr wrap="square">
            <a:spAutoFit/>
          </a:bodyPr>
          <a:lstStyle/>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NOTE:  </a:t>
            </a:r>
            <a:r>
              <a:rPr lang="en-GB" altLang="en-US" dirty="0">
                <a:solidFill>
                  <a:srgbClr val="000000"/>
                </a:solidFill>
                <a:latin typeface="Arial" panose="020B0604020202020204" pitchFamily="34" charset="0"/>
              </a:rPr>
              <a:t>Driving a heading below the water table presents a major construction difficulty in strata that are not naturally self-supporting during the period required to erect support elements.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Below </a:t>
            </a:r>
            <a:r>
              <a:rPr lang="en-GB" altLang="en-US" dirty="0">
                <a:solidFill>
                  <a:srgbClr val="000000"/>
                </a:solidFill>
                <a:latin typeface="Arial" panose="020B0604020202020204" pitchFamily="34" charset="0"/>
              </a:rPr>
              <a:t>the water table, it is probable that headings are only an economical means of ground investigation in rock and stiff clay.</a:t>
            </a:r>
          </a:p>
        </p:txBody>
      </p:sp>
    </p:spTree>
    <p:extLst>
      <p:ext uri="{BB962C8B-B14F-4D97-AF65-F5344CB8AC3E}">
        <p14:creationId xmlns:p14="http://schemas.microsoft.com/office/powerpoint/2010/main" val="1074988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2099">
                                            <p:txEl>
                                              <p:pRg st="2" end="2"/>
                                            </p:txEl>
                                          </p:spTgt>
                                        </p:tgtEl>
                                        <p:attrNameLst>
                                          <p:attrName>style.visibility</p:attrName>
                                        </p:attrNameLst>
                                      </p:cBhvr>
                                      <p:to>
                                        <p:strVal val="visible"/>
                                      </p:to>
                                    </p:set>
                                    <p:anim calcmode="lin" valueType="num">
                                      <p:cBhvr additive="base">
                                        <p:cTn id="7" dur="500" fill="hold"/>
                                        <p:tgtEl>
                                          <p:spTgt spid="13209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2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2099">
                                            <p:txEl>
                                              <p:pRg st="4" end="4"/>
                                            </p:txEl>
                                          </p:spTgt>
                                        </p:tgtEl>
                                        <p:attrNameLst>
                                          <p:attrName>style.visibility</p:attrName>
                                        </p:attrNameLst>
                                      </p:cBhvr>
                                      <p:to>
                                        <p:strVal val="visible"/>
                                      </p:to>
                                    </p:set>
                                    <p:anim calcmode="lin" valueType="num">
                                      <p:cBhvr additive="base">
                                        <p:cTn id="13" dur="500" fill="hold"/>
                                        <p:tgtEl>
                                          <p:spTgt spid="13209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209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ChangeArrowheads="1"/>
          </p:cNvSpPr>
          <p:nvPr/>
        </p:nvSpPr>
        <p:spPr bwMode="auto">
          <a:xfrm>
            <a:off x="351920" y="479493"/>
            <a:ext cx="1072472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6. Dynamic </a:t>
            </a:r>
            <a:r>
              <a:rPr lang="en-GB" altLang="en-US" sz="2400" b="1" dirty="0" smtClean="0">
                <a:solidFill>
                  <a:srgbClr val="000000"/>
                </a:solidFill>
                <a:latin typeface="Arial" panose="020B0604020202020204" pitchFamily="34" charset="0"/>
              </a:rPr>
              <a:t>sampling</a:t>
            </a:r>
          </a:p>
          <a:p>
            <a:pPr eaLnBrk="0" fontAlgn="base" hangingPunct="0">
              <a:spcBef>
                <a:spcPct val="0"/>
              </a:spcBef>
              <a:spcAft>
                <a:spcPct val="0"/>
              </a:spcAft>
            </a:pPr>
            <a:endParaRPr lang="en-GB" altLang="en-US" i="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i="1" dirty="0">
                <a:solidFill>
                  <a:srgbClr val="000000"/>
                </a:solidFill>
                <a:latin typeface="Arial" panose="020B0604020202020204" pitchFamily="34" charset="0"/>
              </a:rPr>
              <a:t>Dynamic sampling is divided into two generic types, commonly referred to </a:t>
            </a:r>
            <a:r>
              <a:rPr lang="en-GB" altLang="en-US" i="1" dirty="0" smtClean="0">
                <a:solidFill>
                  <a:srgbClr val="000000"/>
                </a:solidFill>
                <a:latin typeface="Arial" panose="020B0604020202020204" pitchFamily="34" charset="0"/>
              </a:rPr>
              <a:t>as:</a:t>
            </a:r>
          </a:p>
          <a:p>
            <a:pPr algn="just" eaLnBrk="0" fontAlgn="base" hangingPunct="0">
              <a:spcBef>
                <a:spcPct val="0"/>
              </a:spcBef>
              <a:spcAft>
                <a:spcPct val="0"/>
              </a:spcAft>
            </a:pPr>
            <a:endParaRPr lang="en-GB" altLang="en-US" i="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sz="2000" b="1" dirty="0" smtClean="0">
                <a:solidFill>
                  <a:srgbClr val="000000"/>
                </a:solidFill>
                <a:latin typeface="Arial" panose="020B0604020202020204" pitchFamily="34" charset="0"/>
              </a:rPr>
              <a:t>1. Window </a:t>
            </a:r>
            <a:r>
              <a:rPr lang="en-GB" altLang="en-US" sz="2000" b="1" dirty="0">
                <a:solidFill>
                  <a:srgbClr val="000000"/>
                </a:solidFill>
                <a:latin typeface="Arial" panose="020B0604020202020204" pitchFamily="34" charset="0"/>
              </a:rPr>
              <a:t>sampling </a:t>
            </a:r>
            <a:endParaRPr lang="en-GB" altLang="en-US" i="1"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sz="2000" b="1" dirty="0" smtClean="0">
                <a:solidFill>
                  <a:schemeClr val="bg1"/>
                </a:solidFill>
                <a:latin typeface="Arial" panose="020B0604020202020204" pitchFamily="34" charset="0"/>
              </a:rPr>
              <a:t>2. Windowless sampling</a:t>
            </a:r>
            <a:endParaRPr lang="en-GB" altLang="en-US" sz="2400" dirty="0">
              <a:solidFill>
                <a:schemeClr val="bg1"/>
              </a:solidFill>
              <a:latin typeface="Arial" panose="020B0604020202020204" pitchFamily="34" charset="0"/>
            </a:endParaRPr>
          </a:p>
          <a:p>
            <a:pPr algn="just" eaLnBrk="0" fontAlgn="base" hangingPunct="0">
              <a:spcBef>
                <a:spcPct val="0"/>
              </a:spcBef>
              <a:spcAft>
                <a:spcPct val="0"/>
              </a:spcAft>
            </a:pPr>
            <a:endParaRPr lang="en-GB" altLang="en-US" sz="2400" b="1" dirty="0" smtClean="0">
              <a:solidFill>
                <a:schemeClr val="bg1"/>
              </a:solidFill>
              <a:latin typeface="Arial" panose="020B0604020202020204" pitchFamily="34" charset="0"/>
            </a:endParaRPr>
          </a:p>
          <a:p>
            <a:pPr algn="just" eaLnBrk="0" fontAlgn="base" hangingPunct="0">
              <a:spcBef>
                <a:spcPct val="0"/>
              </a:spcBef>
              <a:spcAft>
                <a:spcPct val="0"/>
              </a:spcAft>
            </a:pPr>
            <a:r>
              <a:rPr lang="en-GB" altLang="en-US" b="1" dirty="0">
                <a:solidFill>
                  <a:srgbClr val="000000"/>
                </a:solidFill>
                <a:latin typeface="Arial" panose="020B0604020202020204" pitchFamily="34" charset="0"/>
              </a:rPr>
              <a:t>D</a:t>
            </a:r>
            <a:r>
              <a:rPr lang="en-GB" altLang="en-US" b="1" dirty="0" smtClean="0">
                <a:solidFill>
                  <a:srgbClr val="000000"/>
                </a:solidFill>
                <a:latin typeface="Arial" panose="020B0604020202020204" pitchFamily="34" charset="0"/>
              </a:rPr>
              <a:t>epending </a:t>
            </a:r>
            <a:r>
              <a:rPr lang="en-GB" altLang="en-US" b="1" dirty="0">
                <a:solidFill>
                  <a:srgbClr val="000000"/>
                </a:solidFill>
                <a:latin typeface="Arial" panose="020B0604020202020204" pitchFamily="34" charset="0"/>
              </a:rPr>
              <a:t>on the downhole equipment used. For both types, the sampling tool essentially comprises a hollow steel tube, fitted with a screw-on cutting shoe, to which extension rods can be coupled as necessary as the sampling hole gets deeper. </a:t>
            </a:r>
          </a:p>
        </p:txBody>
      </p:sp>
      <p:sp>
        <p:nvSpPr>
          <p:cNvPr id="136195" name="Rectangle 3"/>
          <p:cNvSpPr>
            <a:spLocks noChangeArrowheads="1"/>
          </p:cNvSpPr>
          <p:nvPr/>
        </p:nvSpPr>
        <p:spPr bwMode="auto">
          <a:xfrm>
            <a:off x="351920" y="3760616"/>
            <a:ext cx="7754065"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400" b="1" dirty="0">
                <a:solidFill>
                  <a:srgbClr val="000000"/>
                </a:solidFill>
                <a:latin typeface="Arial" panose="020B0604020202020204" pitchFamily="34" charset="0"/>
              </a:rPr>
              <a:t>Window samplers </a:t>
            </a:r>
            <a:r>
              <a:rPr lang="en-GB" altLang="en-US" b="1" dirty="0">
                <a:solidFill>
                  <a:srgbClr val="000000"/>
                </a:solidFill>
                <a:latin typeface="Arial" panose="020B0604020202020204" pitchFamily="34" charset="0"/>
              </a:rPr>
              <a:t>have longitudinal slots or "windows" cut in the wall on one side of the tube. The soil recovered in the sampler can be examined in the steel tube via the window and disturbed samples can be taken through it.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This </a:t>
            </a:r>
            <a:r>
              <a:rPr lang="en-GB" altLang="en-US" b="1" dirty="0">
                <a:solidFill>
                  <a:srgbClr val="000000"/>
                </a:solidFill>
                <a:latin typeface="Arial" panose="020B0604020202020204" pitchFamily="34" charset="0"/>
              </a:rPr>
              <a:t>is the sort of equipment thought to be envisaged by the term "window sampling" </a:t>
            </a:r>
            <a:r>
              <a:rPr lang="en-GB" altLang="en-US" b="1" dirty="0">
                <a:solidFill>
                  <a:schemeClr val="bg1"/>
                </a:solidFill>
                <a:latin typeface="Arial" panose="020B0604020202020204" pitchFamily="34" charset="0"/>
              </a:rPr>
              <a:t>in </a:t>
            </a:r>
            <a:endParaRPr lang="en-GB" altLang="en-US" b="1" dirty="0" smtClean="0">
              <a:solidFill>
                <a:schemeClr val="bg1"/>
              </a:solidFill>
              <a:latin typeface="Arial" panose="020B0604020202020204" pitchFamily="34" charset="0"/>
            </a:endParaRPr>
          </a:p>
          <a:p>
            <a:pPr algn="just" eaLnBrk="0" fontAlgn="base" hangingPunct="0">
              <a:spcBef>
                <a:spcPct val="0"/>
              </a:spcBef>
              <a:spcAft>
                <a:spcPct val="0"/>
              </a:spcAft>
            </a:pPr>
            <a:r>
              <a:rPr lang="en-GB" altLang="en-US" sz="1600" b="1" dirty="0" smtClean="0">
                <a:latin typeface="Arial" panose="020B0604020202020204" pitchFamily="34" charset="0"/>
              </a:rPr>
              <a:t>BS EN 1997-2</a:t>
            </a:r>
            <a:endParaRPr lang="en-GB" altLang="en-US" sz="1600" b="1" dirty="0">
              <a:latin typeface="Arial" panose="020B0604020202020204" pitchFamily="34" charset="0"/>
            </a:endParaRPr>
          </a:p>
        </p:txBody>
      </p:sp>
      <p:sp>
        <p:nvSpPr>
          <p:cNvPr id="136196" name="Rectangle 4"/>
          <p:cNvSpPr>
            <a:spLocks noChangeArrowheads="1"/>
          </p:cNvSpPr>
          <p:nvPr/>
        </p:nvSpPr>
        <p:spPr bwMode="auto">
          <a:xfrm>
            <a:off x="351920" y="6303076"/>
            <a:ext cx="374241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i="1" dirty="0" smtClean="0">
                <a:solidFill>
                  <a:srgbClr val="000000"/>
                </a:solidFill>
                <a:latin typeface="Arial" panose="020B0604020202020204" pitchFamily="34" charset="0"/>
              </a:rPr>
              <a:t>Best </a:t>
            </a:r>
            <a:r>
              <a:rPr lang="en-GB" altLang="en-US" i="1" dirty="0">
                <a:solidFill>
                  <a:srgbClr val="000000"/>
                </a:solidFill>
                <a:latin typeface="Arial" panose="020B0604020202020204" pitchFamily="34" charset="0"/>
              </a:rPr>
              <a:t>suited to dry cohesive soils. </a:t>
            </a:r>
            <a:endParaRPr lang="en-GB" altLang="en-US" dirty="0">
              <a:solidFill>
                <a:prstClr val="white"/>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9344" y="3985111"/>
            <a:ext cx="3775243" cy="2831432"/>
          </a:xfrm>
          <a:prstGeom prst="rect">
            <a:avLst/>
          </a:prstGeom>
          <a:ln w="38100">
            <a:solidFill>
              <a:schemeClr val="bg1"/>
            </a:solidFill>
          </a:ln>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09999" y="54187"/>
            <a:ext cx="3034588" cy="2528823"/>
          </a:xfrm>
          <a:prstGeom prst="rect">
            <a:avLst/>
          </a:prstGeom>
          <a:ln w="38100">
            <a:solidFill>
              <a:schemeClr val="bg1"/>
            </a:solidFill>
          </a:ln>
        </p:spPr>
      </p:pic>
    </p:spTree>
    <p:extLst>
      <p:ext uri="{BB962C8B-B14F-4D97-AF65-F5344CB8AC3E}">
        <p14:creationId xmlns:p14="http://schemas.microsoft.com/office/powerpoint/2010/main" val="990890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6194">
                                            <p:txEl>
                                              <p:pRg st="4" end="4"/>
                                            </p:txEl>
                                          </p:spTgt>
                                        </p:tgtEl>
                                        <p:attrNameLst>
                                          <p:attrName>style.visibility</p:attrName>
                                        </p:attrNameLst>
                                      </p:cBhvr>
                                      <p:to>
                                        <p:strVal val="visible"/>
                                      </p:to>
                                    </p:set>
                                    <p:anim calcmode="lin" valueType="num">
                                      <p:cBhvr additive="base">
                                        <p:cTn id="7" dur="500" fill="hold"/>
                                        <p:tgtEl>
                                          <p:spTgt spid="13619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619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6194">
                                            <p:txEl>
                                              <p:pRg st="5" end="5"/>
                                            </p:txEl>
                                          </p:spTgt>
                                        </p:tgtEl>
                                        <p:attrNameLst>
                                          <p:attrName>style.visibility</p:attrName>
                                        </p:attrNameLst>
                                      </p:cBhvr>
                                      <p:to>
                                        <p:strVal val="visible"/>
                                      </p:to>
                                    </p:set>
                                    <p:anim calcmode="lin" valueType="num">
                                      <p:cBhvr additive="base">
                                        <p:cTn id="13" dur="500" fill="hold"/>
                                        <p:tgtEl>
                                          <p:spTgt spid="136194">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619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6194">
                                            <p:txEl>
                                              <p:pRg st="7" end="7"/>
                                            </p:txEl>
                                          </p:spTgt>
                                        </p:tgtEl>
                                        <p:attrNameLst>
                                          <p:attrName>style.visibility</p:attrName>
                                        </p:attrNameLst>
                                      </p:cBhvr>
                                      <p:to>
                                        <p:strVal val="visible"/>
                                      </p:to>
                                    </p:set>
                                    <p:anim calcmode="lin" valueType="num">
                                      <p:cBhvr additive="base">
                                        <p:cTn id="19" dur="500" fill="hold"/>
                                        <p:tgtEl>
                                          <p:spTgt spid="136194">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61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6195">
                                            <p:txEl>
                                              <p:pRg st="0" end="0"/>
                                            </p:txEl>
                                          </p:spTgt>
                                        </p:tgtEl>
                                        <p:attrNameLst>
                                          <p:attrName>style.visibility</p:attrName>
                                        </p:attrNameLst>
                                      </p:cBhvr>
                                      <p:to>
                                        <p:strVal val="visible"/>
                                      </p:to>
                                    </p:set>
                                    <p:anim calcmode="lin" valueType="num">
                                      <p:cBhvr additive="base">
                                        <p:cTn id="25" dur="500" fill="hold"/>
                                        <p:tgtEl>
                                          <p:spTgt spid="13619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6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6195">
                                            <p:txEl>
                                              <p:pRg st="2" end="2"/>
                                            </p:txEl>
                                          </p:spTgt>
                                        </p:tgtEl>
                                        <p:attrNameLst>
                                          <p:attrName>style.visibility</p:attrName>
                                        </p:attrNameLst>
                                      </p:cBhvr>
                                      <p:to>
                                        <p:strVal val="visible"/>
                                      </p:to>
                                    </p:set>
                                    <p:anim calcmode="lin" valueType="num">
                                      <p:cBhvr additive="base">
                                        <p:cTn id="31" dur="500" fill="hold"/>
                                        <p:tgtEl>
                                          <p:spTgt spid="13619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6195">
                                            <p:txEl>
                                              <p:pRg st="2" end="2"/>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36195">
                                            <p:txEl>
                                              <p:pRg st="3" end="3"/>
                                            </p:txEl>
                                          </p:spTgt>
                                        </p:tgtEl>
                                        <p:attrNameLst>
                                          <p:attrName>style.visibility</p:attrName>
                                        </p:attrNameLst>
                                      </p:cBhvr>
                                      <p:to>
                                        <p:strVal val="visible"/>
                                      </p:to>
                                    </p:set>
                                    <p:anim calcmode="lin" valueType="num">
                                      <p:cBhvr additive="base">
                                        <p:cTn id="35" dur="500" fill="hold"/>
                                        <p:tgtEl>
                                          <p:spTgt spid="136195">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6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36196">
                                            <p:txEl>
                                              <p:pRg st="0" end="0"/>
                                            </p:txEl>
                                          </p:spTgt>
                                        </p:tgtEl>
                                        <p:attrNameLst>
                                          <p:attrName>style.visibility</p:attrName>
                                        </p:attrNameLst>
                                      </p:cBhvr>
                                      <p:to>
                                        <p:strVal val="visible"/>
                                      </p:to>
                                    </p:set>
                                    <p:anim calcmode="lin" valueType="num">
                                      <p:cBhvr additive="base">
                                        <p:cTn id="41" dur="500" fill="hold"/>
                                        <p:tgtEl>
                                          <p:spTgt spid="136196">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619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430214" y="339725"/>
            <a:ext cx="279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400" b="1" dirty="0">
                <a:solidFill>
                  <a:srgbClr val="000000"/>
                </a:solidFill>
                <a:latin typeface="Arial" panose="020B0604020202020204" pitchFamily="34" charset="0"/>
              </a:rPr>
              <a:t>Window sampling</a:t>
            </a:r>
            <a:endParaRPr lang="en-GB" altLang="en-US" sz="2400" dirty="0">
              <a:latin typeface="Arial" panose="020B0604020202020204" pitchFamily="34" charset="0"/>
            </a:endParaRPr>
          </a:p>
        </p:txBody>
      </p:sp>
      <p:sp>
        <p:nvSpPr>
          <p:cNvPr id="21507" name="Rectangle 3"/>
          <p:cNvSpPr>
            <a:spLocks noChangeArrowheads="1"/>
          </p:cNvSpPr>
          <p:nvPr/>
        </p:nvSpPr>
        <p:spPr bwMode="auto">
          <a:xfrm>
            <a:off x="430213" y="944454"/>
            <a:ext cx="1050282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000" dirty="0">
                <a:solidFill>
                  <a:srgbClr val="000000"/>
                </a:solidFill>
                <a:latin typeface="Arial" panose="020B0604020202020204" pitchFamily="34" charset="0"/>
              </a:rPr>
              <a:t>T</a:t>
            </a:r>
            <a:r>
              <a:rPr lang="en-GB" altLang="en-US" sz="2000" dirty="0" smtClean="0">
                <a:solidFill>
                  <a:srgbClr val="000000"/>
                </a:solidFill>
                <a:latin typeface="Arial" panose="020B0604020202020204" pitchFamily="34" charset="0"/>
              </a:rPr>
              <a:t>he </a:t>
            </a:r>
            <a:r>
              <a:rPr lang="en-GB" altLang="en-US" sz="2000" dirty="0">
                <a:solidFill>
                  <a:srgbClr val="000000"/>
                </a:solidFill>
                <a:latin typeface="Arial" panose="020B0604020202020204" pitchFamily="34" charset="0"/>
              </a:rPr>
              <a:t>hollow steel tube which both advances the hole and recovers the sample.</a:t>
            </a:r>
            <a:endParaRPr lang="en-GB" altLang="en-US" sz="2000" dirty="0"/>
          </a:p>
        </p:txBody>
      </p:sp>
      <p:sp>
        <p:nvSpPr>
          <p:cNvPr id="21508" name="Rectangle 4"/>
          <p:cNvSpPr>
            <a:spLocks noChangeArrowheads="1"/>
          </p:cNvSpPr>
          <p:nvPr/>
        </p:nvSpPr>
        <p:spPr bwMode="auto">
          <a:xfrm>
            <a:off x="430213" y="1523668"/>
            <a:ext cx="11344344"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000" dirty="0">
                <a:solidFill>
                  <a:srgbClr val="000000"/>
                </a:solidFill>
                <a:latin typeface="Arial" panose="020B0604020202020204" pitchFamily="34" charset="0"/>
              </a:rPr>
              <a:t>The sampling tubes are available in lengths of generally 1 m, 2 m or 3 m and a series of some five or six nominal diameters, these being between about 45 mm and 95 mm. </a:t>
            </a:r>
            <a:endParaRPr lang="en-GB" altLang="en-US" sz="2000" dirty="0" smtClean="0">
              <a:solidFill>
                <a:srgbClr val="000000"/>
              </a:solidFill>
              <a:latin typeface="Arial" panose="020B0604020202020204" pitchFamily="34" charset="0"/>
            </a:endParaRPr>
          </a:p>
          <a:p>
            <a:endParaRPr lang="en-GB" altLang="en-US" i="1" dirty="0">
              <a:solidFill>
                <a:srgbClr val="000000"/>
              </a:solidFill>
              <a:latin typeface="Arial" panose="020B0604020202020204" pitchFamily="34" charset="0"/>
            </a:endParaRPr>
          </a:p>
          <a:p>
            <a:r>
              <a:rPr lang="en-GB" altLang="en-US" sz="2000" dirty="0" smtClean="0">
                <a:solidFill>
                  <a:srgbClr val="000000"/>
                </a:solidFill>
                <a:latin typeface="Arial" panose="020B0604020202020204" pitchFamily="34" charset="0"/>
              </a:rPr>
              <a:t>The </a:t>
            </a:r>
            <a:r>
              <a:rPr lang="en-GB" altLang="en-US" sz="2000" dirty="0">
                <a:solidFill>
                  <a:srgbClr val="000000"/>
                </a:solidFill>
                <a:latin typeface="Arial" panose="020B0604020202020204" pitchFamily="34" charset="0"/>
              </a:rPr>
              <a:t>wall thickness of the cutting shoe is typically about 5 </a:t>
            </a:r>
            <a:r>
              <a:rPr lang="en-GB" altLang="en-US" sz="2000" dirty="0" smtClean="0">
                <a:solidFill>
                  <a:srgbClr val="000000"/>
                </a:solidFill>
                <a:latin typeface="Arial" panose="020B0604020202020204" pitchFamily="34" charset="0"/>
              </a:rPr>
              <a:t>mm.</a:t>
            </a:r>
            <a:endParaRPr lang="en-GB" altLang="en-US" sz="2000" dirty="0"/>
          </a:p>
        </p:txBody>
      </p:sp>
      <p:pic>
        <p:nvPicPr>
          <p:cNvPr id="21509"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41905" y="3037647"/>
            <a:ext cx="2943225" cy="2992438"/>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1510" name="Picture 2" descr="Image result for Window soil sampler">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3194" y="3498574"/>
            <a:ext cx="3381865" cy="2531511"/>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782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8">
                                            <p:txEl>
                                              <p:pRg st="0" end="0"/>
                                            </p:txEl>
                                          </p:spTgt>
                                        </p:tgtEl>
                                        <p:attrNameLst>
                                          <p:attrName>style.visibility</p:attrName>
                                        </p:attrNameLst>
                                      </p:cBhvr>
                                      <p:to>
                                        <p:strVal val="visible"/>
                                      </p:to>
                                    </p:set>
                                    <p:anim calcmode="lin" valueType="num">
                                      <p:cBhvr additive="base">
                                        <p:cTn id="13" dur="500" fill="hold"/>
                                        <p:tgtEl>
                                          <p:spTgt spid="2150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8">
                                            <p:txEl>
                                              <p:pRg st="2" end="2"/>
                                            </p:txEl>
                                          </p:spTgt>
                                        </p:tgtEl>
                                        <p:attrNameLst>
                                          <p:attrName>style.visibility</p:attrName>
                                        </p:attrNameLst>
                                      </p:cBhvr>
                                      <p:to>
                                        <p:strVal val="visible"/>
                                      </p:to>
                                    </p:set>
                                    <p:anim calcmode="lin" valueType="num">
                                      <p:cBhvr additive="base">
                                        <p:cTn id="19" dur="500" fill="hold"/>
                                        <p:tgtEl>
                                          <p:spTgt spid="2150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567834" y="1109371"/>
            <a:ext cx="7476385" cy="1569660"/>
          </a:xfrm>
          <a:prstGeom prst="rect">
            <a:avLst/>
          </a:prstGeom>
        </p:spPr>
        <p:txBody>
          <a:bodyPr wrap="square">
            <a:spAutoFit/>
          </a:bodyPr>
          <a:lstStyle/>
          <a:p>
            <a:pPr algn="just" eaLnBrk="0" fontAlgn="base" hangingPunct="0">
              <a:spcBef>
                <a:spcPct val="0"/>
              </a:spcBef>
              <a:spcAft>
                <a:spcPct val="0"/>
              </a:spcAft>
            </a:pPr>
            <a:r>
              <a:rPr lang="en-GB" altLang="en-US" sz="2400" b="1" dirty="0">
                <a:solidFill>
                  <a:srgbClr val="000000"/>
                </a:solidFill>
                <a:latin typeface="Arial" panose="020B0604020202020204" pitchFamily="34" charset="0"/>
              </a:rPr>
              <a:t>Windowless sampling tubes </a:t>
            </a:r>
            <a:r>
              <a:rPr lang="en-GB" altLang="en-US" b="1" dirty="0">
                <a:solidFill>
                  <a:srgbClr val="000000"/>
                </a:solidFill>
                <a:latin typeface="Arial" panose="020B0604020202020204" pitchFamily="34" charset="0"/>
              </a:rPr>
              <a:t>do not have slots, a plastic liner being inserted into the steel tube. </a:t>
            </a:r>
            <a:endParaRPr lang="en-GB" altLang="en-US" b="1"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b="1"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b="1" dirty="0" smtClean="0">
                <a:solidFill>
                  <a:srgbClr val="000000"/>
                </a:solidFill>
                <a:latin typeface="Arial" panose="020B0604020202020204" pitchFamily="34" charset="0"/>
              </a:rPr>
              <a:t>The </a:t>
            </a:r>
            <a:r>
              <a:rPr lang="en-GB" altLang="en-US" b="1" dirty="0">
                <a:solidFill>
                  <a:srgbClr val="000000"/>
                </a:solidFill>
                <a:latin typeface="Arial" panose="020B0604020202020204" pitchFamily="34" charset="0"/>
              </a:rPr>
              <a:t>soil recovered can be retained as a sample in the plastic liner or as disturbed samples taken from </a:t>
            </a:r>
            <a:r>
              <a:rPr lang="en-GB" altLang="en-US" b="1" dirty="0" smtClean="0">
                <a:solidFill>
                  <a:srgbClr val="000000"/>
                </a:solidFill>
                <a:latin typeface="Arial" panose="020B0604020202020204" pitchFamily="34" charset="0"/>
              </a:rPr>
              <a:t>it.</a:t>
            </a:r>
          </a:p>
        </p:txBody>
      </p:sp>
      <p:sp>
        <p:nvSpPr>
          <p:cNvPr id="4" name="Rectangle 3"/>
          <p:cNvSpPr/>
          <p:nvPr/>
        </p:nvSpPr>
        <p:spPr>
          <a:xfrm>
            <a:off x="567834" y="363630"/>
            <a:ext cx="3278462" cy="461665"/>
          </a:xfrm>
          <a:prstGeom prst="rect">
            <a:avLst/>
          </a:prstGeom>
        </p:spPr>
        <p:txBody>
          <a:bodyPr wrap="none">
            <a:spAutoFit/>
          </a:body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6. Dynamic </a:t>
            </a:r>
            <a:r>
              <a:rPr lang="en-GB" altLang="en-US" sz="2400" b="1" dirty="0" smtClean="0">
                <a:solidFill>
                  <a:srgbClr val="000000"/>
                </a:solidFill>
                <a:latin typeface="Arial" panose="020B0604020202020204" pitchFamily="34" charset="0"/>
              </a:rPr>
              <a:t>Sampling</a:t>
            </a:r>
            <a:endParaRPr lang="en-GB" altLang="en-US" sz="2400" b="1" dirty="0">
              <a:solidFill>
                <a:srgbClr val="000000"/>
              </a:solidFill>
              <a:latin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3042" y="3280132"/>
            <a:ext cx="3374667" cy="3374667"/>
          </a:xfrm>
          <a:prstGeom prst="rect">
            <a:avLst/>
          </a:prstGeom>
          <a:ln w="38100">
            <a:solidFill>
              <a:schemeClr val="bg1"/>
            </a:solidFill>
          </a:ln>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200" y="1797714"/>
            <a:ext cx="3644507" cy="4857085"/>
          </a:xfrm>
          <a:prstGeom prst="rect">
            <a:avLst/>
          </a:prstGeom>
          <a:ln w="38100">
            <a:solidFill>
              <a:schemeClr val="bg1"/>
            </a:solidFill>
          </a:ln>
        </p:spPr>
      </p:pic>
    </p:spTree>
    <p:extLst>
      <p:ext uri="{BB962C8B-B14F-4D97-AF65-F5344CB8AC3E}">
        <p14:creationId xmlns:p14="http://schemas.microsoft.com/office/powerpoint/2010/main" val="33883408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7"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fld id="{E9726342-C97C-46BA-9021-D273199D38BC}" type="slidenum">
              <a:rPr lang="en-US" altLang="en-US" sz="1400">
                <a:solidFill>
                  <a:prstClr val="white"/>
                </a:solidFill>
              </a:rPr>
              <a:pPr eaLnBrk="0" fontAlgn="base" hangingPunct="0">
                <a:spcBef>
                  <a:spcPct val="0"/>
                </a:spcBef>
                <a:spcAft>
                  <a:spcPct val="0"/>
                </a:spcAft>
              </a:pPr>
              <a:t>69</a:t>
            </a:fld>
            <a:endParaRPr lang="en-US" altLang="en-US" sz="1400">
              <a:solidFill>
                <a:prstClr val="white"/>
              </a:solidFill>
            </a:endParaRPr>
          </a:p>
        </p:txBody>
      </p:sp>
      <p:pic>
        <p:nvPicPr>
          <p:cNvPr id="13414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403" y="3959116"/>
            <a:ext cx="3629025" cy="2781300"/>
          </a:xfrm>
          <a:prstGeom prst="rect">
            <a:avLst/>
          </a:prstGeom>
          <a:noFill/>
          <a:ln w="3810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609760" y="453721"/>
            <a:ext cx="3278462" cy="461665"/>
          </a:xfrm>
          <a:prstGeom prst="rect">
            <a:avLst/>
          </a:prstGeom>
        </p:spPr>
        <p:txBody>
          <a:bodyPr wrap="none">
            <a:spAutoFit/>
          </a:body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6. Dynamic Sampling</a:t>
            </a:r>
          </a:p>
        </p:txBody>
      </p:sp>
      <p:sp>
        <p:nvSpPr>
          <p:cNvPr id="4" name="TextBox 3"/>
          <p:cNvSpPr txBox="1"/>
          <p:nvPr/>
        </p:nvSpPr>
        <p:spPr>
          <a:xfrm>
            <a:off x="911257" y="1587447"/>
            <a:ext cx="10893876" cy="4708981"/>
          </a:xfrm>
          <a:prstGeom prst="rect">
            <a:avLst/>
          </a:prstGeom>
          <a:noFill/>
        </p:spPr>
        <p:txBody>
          <a:bodyPr wrap="square" rtlCol="0">
            <a:spAutoFit/>
          </a:bodyPr>
          <a:lstStyle/>
          <a:p>
            <a:r>
              <a:rPr lang="en-GB" sz="2000" b="1" dirty="0" smtClean="0">
                <a:solidFill>
                  <a:schemeClr val="bg1"/>
                </a:solidFill>
                <a:latin typeface="Arial" panose="020B0604020202020204" pitchFamily="34" charset="0"/>
                <a:cs typeface="Arial" panose="020B0604020202020204" pitchFamily="34" charset="0"/>
              </a:rPr>
              <a:t>Split Spoon samplers are attached to the drilling rod and then lowered to the bottom of the borehole. </a:t>
            </a:r>
            <a:r>
              <a:rPr lang="en-GB" sz="2000" b="1" dirty="0" smtClean="0">
                <a:latin typeface="Arial" panose="020B0604020202020204" pitchFamily="34" charset="0"/>
                <a:cs typeface="Arial" panose="020B0604020202020204" pitchFamily="34" charset="0"/>
              </a:rPr>
              <a:t>Disturbed samples only. </a:t>
            </a:r>
            <a:r>
              <a:rPr lang="en-GB" sz="2000" b="1" dirty="0" smtClean="0">
                <a:solidFill>
                  <a:schemeClr val="bg1"/>
                </a:solidFill>
                <a:latin typeface="Arial" panose="020B0604020202020204" pitchFamily="34" charset="0"/>
                <a:cs typeface="Arial" panose="020B0604020202020204" pitchFamily="34" charset="0"/>
              </a:rPr>
              <a:t>18 inch to thirty inch, </a:t>
            </a:r>
            <a:r>
              <a:rPr lang="en-GB" sz="2000" b="1" dirty="0" err="1" smtClean="0">
                <a:solidFill>
                  <a:schemeClr val="bg1"/>
                </a:solidFill>
                <a:latin typeface="Arial" panose="020B0604020202020204" pitchFamily="34" charset="0"/>
                <a:cs typeface="Arial" panose="020B0604020202020204" pitchFamily="34" charset="0"/>
              </a:rPr>
              <a:t>i</a:t>
            </a:r>
            <a:r>
              <a:rPr lang="en-GB" sz="2000" b="1" dirty="0" smtClean="0">
                <a:solidFill>
                  <a:schemeClr val="bg1"/>
                </a:solidFill>
                <a:latin typeface="Arial" panose="020B0604020202020204" pitchFamily="34" charset="0"/>
                <a:cs typeface="Arial" panose="020B0604020202020204" pitchFamily="34" charset="0"/>
              </a:rPr>
              <a:t>/d 1.5 to 4.5 inches.</a:t>
            </a:r>
          </a:p>
          <a:p>
            <a:endParaRPr lang="en-GB" sz="2000" b="1" dirty="0" smtClean="0">
              <a:solidFill>
                <a:schemeClr val="bg1"/>
              </a:solidFill>
              <a:latin typeface="Arial" panose="020B0604020202020204" pitchFamily="34" charset="0"/>
              <a:cs typeface="Arial" panose="020B0604020202020204" pitchFamily="34" charset="0"/>
            </a:endParaRPr>
          </a:p>
          <a:p>
            <a:r>
              <a:rPr lang="en-GB" sz="2000" b="1" dirty="0" smtClean="0">
                <a:solidFill>
                  <a:schemeClr val="bg1"/>
                </a:solidFill>
                <a:latin typeface="Arial" panose="020B0604020202020204" pitchFamily="34" charset="0"/>
                <a:cs typeface="Arial" panose="020B0604020202020204" pitchFamily="34" charset="0"/>
              </a:rPr>
              <a:t>They are driven into the soil at the bottom of the bore by </a:t>
            </a:r>
          </a:p>
          <a:p>
            <a:r>
              <a:rPr lang="en-GB" sz="2000" b="1" dirty="0" smtClean="0">
                <a:solidFill>
                  <a:schemeClr val="bg1"/>
                </a:solidFill>
                <a:latin typeface="Arial" panose="020B0604020202020204" pitchFamily="34" charset="0"/>
                <a:cs typeface="Arial" panose="020B0604020202020204" pitchFamily="34" charset="0"/>
              </a:rPr>
              <a:t>means of percussive hammer blows.</a:t>
            </a:r>
          </a:p>
          <a:p>
            <a:endParaRPr lang="en-GB" sz="2000" b="1" dirty="0" smtClean="0">
              <a:solidFill>
                <a:schemeClr val="bg1"/>
              </a:solidFill>
              <a:latin typeface="Arial" panose="020B0604020202020204" pitchFamily="34" charset="0"/>
              <a:cs typeface="Arial" panose="020B0604020202020204" pitchFamily="34" charset="0"/>
            </a:endParaRPr>
          </a:p>
          <a:p>
            <a:r>
              <a:rPr lang="en-GB" sz="2000" b="1" dirty="0" smtClean="0">
                <a:solidFill>
                  <a:schemeClr val="bg1"/>
                </a:solidFill>
                <a:latin typeface="Arial" panose="020B0604020202020204" pitchFamily="34" charset="0"/>
                <a:cs typeface="Arial" panose="020B0604020202020204" pitchFamily="34" charset="0"/>
              </a:rPr>
              <a:t>The sample is collected  inside the split tube.</a:t>
            </a:r>
          </a:p>
          <a:p>
            <a:endParaRPr lang="en-GB" sz="2000" b="1" dirty="0" smtClean="0">
              <a:solidFill>
                <a:schemeClr val="bg1"/>
              </a:solidFill>
              <a:latin typeface="Arial" panose="020B0604020202020204" pitchFamily="34" charset="0"/>
              <a:cs typeface="Arial" panose="020B0604020202020204" pitchFamily="34" charset="0"/>
            </a:endParaRPr>
          </a:p>
          <a:p>
            <a:r>
              <a:rPr lang="en-GB" sz="2000" b="1" dirty="0" smtClean="0">
                <a:solidFill>
                  <a:schemeClr val="bg1"/>
                </a:solidFill>
                <a:latin typeface="Arial" panose="020B0604020202020204" pitchFamily="34" charset="0"/>
                <a:cs typeface="Arial" panose="020B0604020202020204" pitchFamily="34" charset="0"/>
              </a:rPr>
              <a:t>Then is removed and </a:t>
            </a:r>
          </a:p>
          <a:p>
            <a:r>
              <a:rPr lang="en-GB" sz="2000" b="1" dirty="0" smtClean="0">
                <a:solidFill>
                  <a:schemeClr val="bg1"/>
                </a:solidFill>
                <a:latin typeface="Arial" panose="020B0604020202020204" pitchFamily="34" charset="0"/>
                <a:cs typeface="Arial" panose="020B0604020202020204" pitchFamily="34" charset="0"/>
              </a:rPr>
              <a:t>transported to the Laboratory </a:t>
            </a:r>
          </a:p>
          <a:p>
            <a:r>
              <a:rPr lang="en-GB" sz="2000" b="1" dirty="0" smtClean="0">
                <a:solidFill>
                  <a:schemeClr val="bg1"/>
                </a:solidFill>
                <a:latin typeface="Arial" panose="020B0604020202020204" pitchFamily="34" charset="0"/>
                <a:cs typeface="Arial" panose="020B0604020202020204" pitchFamily="34" charset="0"/>
              </a:rPr>
              <a:t>for testing in glass jars </a:t>
            </a:r>
          </a:p>
          <a:p>
            <a:r>
              <a:rPr lang="en-GB" sz="2000" b="1" dirty="0" smtClean="0">
                <a:solidFill>
                  <a:schemeClr val="bg1"/>
                </a:solidFill>
                <a:latin typeface="Arial" panose="020B0604020202020204" pitchFamily="34" charset="0"/>
                <a:cs typeface="Arial" panose="020B0604020202020204" pitchFamily="34" charset="0"/>
              </a:rPr>
              <a:t>to preserve moisture.</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smtClean="0">
                <a:solidFill>
                  <a:schemeClr val="bg1"/>
                </a:solidFill>
                <a:latin typeface="Arial" panose="020B0604020202020204" pitchFamily="34" charset="0"/>
                <a:cs typeface="Arial" panose="020B0604020202020204" pitchFamily="34" charset="0"/>
              </a:rPr>
              <a:t>Could be lined with plastic, </a:t>
            </a:r>
          </a:p>
          <a:p>
            <a:r>
              <a:rPr lang="en-GB" sz="2000" b="1" dirty="0" smtClean="0">
                <a:solidFill>
                  <a:schemeClr val="bg1"/>
                </a:solidFill>
                <a:latin typeface="Arial" panose="020B0604020202020204" pitchFamily="34" charset="0"/>
                <a:cs typeface="Arial" panose="020B0604020202020204" pitchFamily="34" charset="0"/>
              </a:rPr>
              <a:t>brass.</a:t>
            </a:r>
            <a:endParaRPr lang="en-GB" sz="2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911257" y="1125782"/>
            <a:ext cx="9823004" cy="461665"/>
          </a:xfrm>
          <a:prstGeom prst="rect">
            <a:avLst/>
          </a:prstGeom>
          <a:noFill/>
        </p:spPr>
        <p:txBody>
          <a:bodyPr wrap="square" rtlCol="0">
            <a:spAutoFit/>
          </a:bodyPr>
          <a:lstStyle/>
          <a:p>
            <a:r>
              <a:rPr lang="en-GB" sz="2400" b="1" dirty="0" smtClean="0">
                <a:solidFill>
                  <a:schemeClr val="bg1"/>
                </a:solidFill>
                <a:latin typeface="Arial" panose="020B0604020202020204" pitchFamily="34" charset="0"/>
                <a:cs typeface="Arial" panose="020B0604020202020204" pitchFamily="34" charset="0"/>
              </a:rPr>
              <a:t>Standard Split Spoon (used 80% of time)</a:t>
            </a:r>
            <a:endParaRPr lang="en-GB" sz="2400" b="1" dirty="0">
              <a:solidFill>
                <a:schemeClr val="bg1"/>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4154" y="2816116"/>
            <a:ext cx="3362325" cy="3924300"/>
          </a:xfrm>
          <a:prstGeom prst="rect">
            <a:avLst/>
          </a:prstGeom>
          <a:ln w="38100">
            <a:solidFill>
              <a:schemeClr val="bg1"/>
            </a:solidFill>
          </a:ln>
        </p:spPr>
      </p:pic>
    </p:spTree>
    <p:extLst>
      <p:ext uri="{BB962C8B-B14F-4D97-AF65-F5344CB8AC3E}">
        <p14:creationId xmlns:p14="http://schemas.microsoft.com/office/powerpoint/2010/main" val="123690947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09760" y="453721"/>
            <a:ext cx="3278462" cy="461665"/>
          </a:xfrm>
          <a:prstGeom prst="rect">
            <a:avLst/>
          </a:prstGeom>
        </p:spPr>
        <p:txBody>
          <a:bodyPr wrap="none">
            <a:spAutoFit/>
          </a:bodyPr>
          <a:lstStyle/>
          <a:p>
            <a:pPr eaLnBrk="0" fontAlgn="base" hangingPunct="0">
              <a:spcBef>
                <a:spcPct val="0"/>
              </a:spcBef>
              <a:spcAft>
                <a:spcPct val="0"/>
              </a:spcAft>
            </a:pPr>
            <a:r>
              <a:rPr lang="en-GB" altLang="en-US" sz="2400" b="1" dirty="0">
                <a:solidFill>
                  <a:srgbClr val="000000"/>
                </a:solidFill>
                <a:latin typeface="Arial" panose="020B0604020202020204" pitchFamily="34" charset="0"/>
              </a:rPr>
              <a:t>6. Dynamic Sampling</a:t>
            </a:r>
          </a:p>
        </p:txBody>
      </p:sp>
      <p:sp>
        <p:nvSpPr>
          <p:cNvPr id="3" name="TextBox 2"/>
          <p:cNvSpPr txBox="1"/>
          <p:nvPr/>
        </p:nvSpPr>
        <p:spPr>
          <a:xfrm>
            <a:off x="887306" y="923500"/>
            <a:ext cx="6251787" cy="461665"/>
          </a:xfrm>
          <a:prstGeom prst="rect">
            <a:avLst/>
          </a:prstGeom>
          <a:noFill/>
        </p:spPr>
        <p:txBody>
          <a:bodyPr wrap="square" rtlCol="0">
            <a:spAutoFit/>
          </a:bodyPr>
          <a:lstStyle/>
          <a:p>
            <a:r>
              <a:rPr lang="en-GB" sz="2400" b="1" dirty="0" smtClean="0">
                <a:solidFill>
                  <a:schemeClr val="bg1"/>
                </a:solidFill>
                <a:latin typeface="Arial" panose="020B0604020202020204" pitchFamily="34" charset="0"/>
                <a:cs typeface="Arial" panose="020B0604020202020204" pitchFamily="34" charset="0"/>
              </a:rPr>
              <a:t>Thin Walled Sample tubes</a:t>
            </a:r>
            <a:endParaRPr lang="en-GB" sz="24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948426" y="1564844"/>
            <a:ext cx="8096183" cy="4247317"/>
          </a:xfrm>
          <a:prstGeom prst="rect">
            <a:avLst/>
          </a:prstGeom>
          <a:noFill/>
        </p:spPr>
        <p:txBody>
          <a:bodyPr wrap="square" rtlCol="0">
            <a:spAutoFit/>
          </a:bodyPr>
          <a:lstStyle/>
          <a:p>
            <a:r>
              <a:rPr lang="en-GB" b="1" dirty="0" smtClean="0">
                <a:solidFill>
                  <a:schemeClr val="bg1"/>
                </a:solidFill>
                <a:latin typeface="Arial" panose="020B0604020202020204" pitchFamily="34" charset="0"/>
                <a:cs typeface="Arial" panose="020B0604020202020204" pitchFamily="34" charset="0"/>
              </a:rPr>
              <a:t>Used for obtaining fairly undisturbed samples.</a:t>
            </a:r>
          </a:p>
          <a:p>
            <a:endParaRPr lang="en-GB" b="1"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Thin walled tubes are seamless thin steel tubes, commonly known as SHELBY tubes.</a:t>
            </a:r>
          </a:p>
          <a:p>
            <a:endParaRPr lang="en-GB" b="1"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Sampler is attached to the drilling rod and lowered to the bottom of the borehole.</a:t>
            </a:r>
          </a:p>
          <a:p>
            <a:endParaRPr lang="en-GB" b="1"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The sample tube is PUSHED hydraulically into the soil  at standard high speed and then spun to shear of the base of the sample.</a:t>
            </a:r>
          </a:p>
          <a:p>
            <a:endParaRPr lang="en-GB" b="1"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The sample is sealed with plastic caps or wax and taken back to the Laboratory for testing.</a:t>
            </a:r>
          </a:p>
          <a:p>
            <a:endParaRPr lang="en-GB" b="1" dirty="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2 inch to 3 inch….30 inch long.  Galvanised Steel, Stainless steel</a:t>
            </a:r>
            <a:endParaRPr lang="en-GB" b="1" dirty="0">
              <a:solidFill>
                <a:schemeClr val="bg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6291" y="303423"/>
            <a:ext cx="2227031" cy="4148667"/>
          </a:xfrm>
          <a:prstGeom prst="rect">
            <a:avLst/>
          </a:prstGeom>
          <a:ln w="38100">
            <a:solidFill>
              <a:schemeClr val="bg1"/>
            </a:solidFill>
          </a:ln>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516291" y="4531359"/>
            <a:ext cx="2227031" cy="2227031"/>
          </a:xfrm>
          <a:prstGeom prst="rect">
            <a:avLst/>
          </a:prstGeom>
          <a:ln w="38100">
            <a:solidFill>
              <a:schemeClr val="bg1"/>
            </a:solidFill>
          </a:ln>
        </p:spPr>
      </p:pic>
    </p:spTree>
    <p:extLst>
      <p:ext uri="{BB962C8B-B14F-4D97-AF65-F5344CB8AC3E}">
        <p14:creationId xmlns:p14="http://schemas.microsoft.com/office/powerpoint/2010/main" val="421762066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4601" y="1219201"/>
            <a:ext cx="1990725"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6"/>
          <p:cNvSpPr>
            <a:spLocks noChangeArrowheads="1"/>
          </p:cNvSpPr>
          <p:nvPr/>
        </p:nvSpPr>
        <p:spPr bwMode="auto">
          <a:xfrm>
            <a:off x="1978026" y="304801"/>
            <a:ext cx="44116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sz="2400" b="1">
                <a:solidFill>
                  <a:srgbClr val="000000"/>
                </a:solidFill>
                <a:latin typeface="Arial" panose="020B0604020202020204" pitchFamily="34" charset="0"/>
              </a:rPr>
              <a:t>A typical thin-walled sampler</a:t>
            </a:r>
            <a:endParaRPr lang="en-GB" altLang="en-US" sz="2400"/>
          </a:p>
        </p:txBody>
      </p:sp>
      <p:graphicFrame>
        <p:nvGraphicFramePr>
          <p:cNvPr id="8" name="Table 7"/>
          <p:cNvGraphicFramePr>
            <a:graphicFrameLocks noGrp="1"/>
          </p:cNvGraphicFramePr>
          <p:nvPr/>
        </p:nvGraphicFramePr>
        <p:xfrm>
          <a:off x="5181601" y="2200275"/>
          <a:ext cx="4532313" cy="3581400"/>
        </p:xfrm>
        <a:graphic>
          <a:graphicData uri="http://schemas.openxmlformats.org/drawingml/2006/table">
            <a:tbl>
              <a:tblPr/>
              <a:tblGrid>
                <a:gridCol w="2164544">
                  <a:extLst>
                    <a:ext uri="{9D8B030D-6E8A-4147-A177-3AD203B41FA5}">
                      <a16:colId xmlns:a16="http://schemas.microsoft.com/office/drawing/2014/main" val="20000"/>
                    </a:ext>
                  </a:extLst>
                </a:gridCol>
                <a:gridCol w="2367769">
                  <a:extLst>
                    <a:ext uri="{9D8B030D-6E8A-4147-A177-3AD203B41FA5}">
                      <a16:colId xmlns:a16="http://schemas.microsoft.com/office/drawing/2014/main" val="20001"/>
                    </a:ext>
                  </a:extLst>
                </a:gridCol>
              </a:tblGrid>
              <a:tr h="1104900">
                <a:tc>
                  <a:txBody>
                    <a:bodyPr/>
                    <a:lstStyle/>
                    <a:p>
                      <a:pPr algn="l" fontAlgn="t"/>
                      <a:r>
                        <a:rPr lang="en-GB">
                          <a:solidFill>
                            <a:schemeClr val="bg1"/>
                          </a:solidFill>
                          <a:effectLst/>
                        </a:rPr>
                        <a:t>1 Connection to boring rods</a:t>
                      </a:r>
                    </a:p>
                  </a:txBody>
                  <a:tcPr marL="50806" marR="50806" marT="30480" marB="30480">
                    <a:lnL>
                      <a:noFill/>
                    </a:lnL>
                    <a:lnR>
                      <a:noFill/>
                    </a:lnR>
                    <a:lnT>
                      <a:noFill/>
                    </a:lnT>
                    <a:lnB>
                      <a:noFill/>
                    </a:lnB>
                    <a:solidFill>
                      <a:srgbClr val="FFFFFF"/>
                    </a:solidFill>
                  </a:tcPr>
                </a:tc>
                <a:tc>
                  <a:txBody>
                    <a:bodyPr/>
                    <a:lstStyle/>
                    <a:p>
                      <a:pPr algn="l" fontAlgn="t"/>
                      <a:r>
                        <a:rPr lang="en-GB">
                          <a:solidFill>
                            <a:schemeClr val="bg1"/>
                          </a:solidFill>
                          <a:effectLst/>
                        </a:rPr>
                        <a:t>3 Screws attaching sample tube to drive head</a:t>
                      </a:r>
                    </a:p>
                  </a:txBody>
                  <a:tcPr marL="50806" marR="50806" marT="30480" marB="30480">
                    <a:lnL>
                      <a:noFill/>
                    </a:lnL>
                    <a:lnR>
                      <a:noFill/>
                    </a:lnR>
                    <a:lnT>
                      <a:noFill/>
                    </a:lnT>
                    <a:lnB>
                      <a:noFill/>
                    </a:lnB>
                    <a:solidFill>
                      <a:srgbClr val="FFFFFF"/>
                    </a:solidFill>
                  </a:tcPr>
                </a:tc>
                <a:extLst>
                  <a:ext uri="{0D108BD9-81ED-4DB2-BD59-A6C34878D82A}">
                    <a16:rowId xmlns:a16="http://schemas.microsoft.com/office/drawing/2014/main" val="10000"/>
                  </a:ext>
                </a:extLst>
              </a:tr>
              <a:tr h="2476500">
                <a:tc>
                  <a:txBody>
                    <a:bodyPr/>
                    <a:lstStyle/>
                    <a:p>
                      <a:pPr algn="l" fontAlgn="t"/>
                      <a:r>
                        <a:rPr lang="en-GB">
                          <a:solidFill>
                            <a:schemeClr val="bg1"/>
                          </a:solidFill>
                          <a:effectLst/>
                        </a:rPr>
                        <a:t>2 Non-return valve with ports having a cross-sectional area sufficient to allow exit of free water and air above sample</a:t>
                      </a:r>
                    </a:p>
                  </a:txBody>
                  <a:tcPr marL="50806" marR="50806" marT="30480" marB="30480">
                    <a:lnL>
                      <a:noFill/>
                    </a:lnL>
                    <a:lnR>
                      <a:noFill/>
                    </a:lnR>
                    <a:lnT>
                      <a:noFill/>
                    </a:lnT>
                    <a:lnB>
                      <a:noFill/>
                    </a:lnB>
                    <a:solidFill>
                      <a:srgbClr val="FFFFFF"/>
                    </a:solidFill>
                  </a:tcPr>
                </a:tc>
                <a:tc>
                  <a:txBody>
                    <a:bodyPr/>
                    <a:lstStyle/>
                    <a:p>
                      <a:pPr algn="l" fontAlgn="t"/>
                      <a:r>
                        <a:rPr lang="en-GB" dirty="0">
                          <a:solidFill>
                            <a:schemeClr val="bg1"/>
                          </a:solidFill>
                          <a:effectLst/>
                        </a:rPr>
                        <a:t>4 Thin-walled sampler tube</a:t>
                      </a:r>
                    </a:p>
                  </a:txBody>
                  <a:tcPr marL="50806" marR="50806" marT="30480" marB="30480">
                    <a:lnL>
                      <a:noFill/>
                    </a:lnL>
                    <a:lnR>
                      <a:noFill/>
                    </a:lnR>
                    <a:lnT>
                      <a:noFill/>
                    </a:lnT>
                    <a:lnB>
                      <a:noFill/>
                    </a:lnB>
                    <a:solidFill>
                      <a:srgbClr val="FFFFFF"/>
                    </a:solidFill>
                  </a:tcPr>
                </a:tc>
                <a:extLst>
                  <a:ext uri="{0D108BD9-81ED-4DB2-BD59-A6C34878D82A}">
                    <a16:rowId xmlns:a16="http://schemas.microsoft.com/office/drawing/2014/main" val="10001"/>
                  </a:ext>
                </a:extLst>
              </a:tr>
            </a:tbl>
          </a:graphicData>
        </a:graphic>
      </p:graphicFrame>
      <p:sp>
        <p:nvSpPr>
          <p:cNvPr id="22537" name="Rectangle 8"/>
          <p:cNvSpPr>
            <a:spLocks noChangeArrowheads="1"/>
          </p:cNvSpPr>
          <p:nvPr/>
        </p:nvSpPr>
        <p:spPr bwMode="auto">
          <a:xfrm>
            <a:off x="5105401" y="1752600"/>
            <a:ext cx="6080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b="1">
                <a:solidFill>
                  <a:srgbClr val="000000"/>
                </a:solidFill>
                <a:latin typeface="Arial" panose="020B0604020202020204" pitchFamily="34" charset="0"/>
              </a:rPr>
              <a:t>Key</a:t>
            </a:r>
            <a:endParaRPr lang="en-GB" altLang="en-US"/>
          </a:p>
        </p:txBody>
      </p:sp>
    </p:spTree>
    <p:extLst>
      <p:ext uri="{BB962C8B-B14F-4D97-AF65-F5344CB8AC3E}">
        <p14:creationId xmlns:p14="http://schemas.microsoft.com/office/powerpoint/2010/main" val="27730695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797" y="1305339"/>
            <a:ext cx="11598773" cy="3416320"/>
          </a:xfrm>
          <a:prstGeom prst="rect">
            <a:avLst/>
          </a:prstGeom>
          <a:noFill/>
        </p:spPr>
        <p:txBody>
          <a:bodyPr wrap="square" rtlCol="0">
            <a:spAutoFit/>
          </a:bodyPr>
          <a:lstStyle/>
          <a:p>
            <a:pPr marL="457200" indent="-457200">
              <a:buAutoNum type="arabicPeriod"/>
            </a:pPr>
            <a:r>
              <a:rPr lang="en-GB" sz="2400" b="1" dirty="0" smtClean="0">
                <a:solidFill>
                  <a:schemeClr val="bg1"/>
                </a:solidFill>
                <a:latin typeface="Arial" panose="020B0604020202020204" pitchFamily="34" charset="0"/>
                <a:cs typeface="Arial" panose="020B0604020202020204" pitchFamily="34" charset="0"/>
              </a:rPr>
              <a:t>‘OPEN HOLE’ METHOD OF COLLECTION – </a:t>
            </a:r>
          </a:p>
          <a:p>
            <a:pPr marL="457200" indent="-457200">
              <a:buAutoNum type="arabicPeriod"/>
            </a:pPr>
            <a:endParaRPr lang="en-GB" sz="2400" b="1"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5ft long – 4inch to 14inch wide</a:t>
            </a:r>
          </a:p>
          <a:p>
            <a:endParaRPr lang="en-GB" sz="2400" b="1"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Stiffer soils that are self supporting </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smtClean="0">
                <a:solidFill>
                  <a:schemeClr val="bg1"/>
                </a:solidFill>
                <a:latin typeface="Arial" panose="020B0604020202020204" pitchFamily="34" charset="0"/>
                <a:cs typeface="Arial" panose="020B0604020202020204" pitchFamily="34" charset="0"/>
              </a:rPr>
              <a:t>     Auger first then Sample</a:t>
            </a:r>
          </a:p>
          <a:p>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a:t>
            </a:r>
            <a:endParaRPr lang="en-GB" sz="2400" b="1" dirty="0">
              <a:solidFill>
                <a:schemeClr val="bg1"/>
              </a:solidFill>
              <a:latin typeface="Arial" panose="020B0604020202020204" pitchFamily="34" charset="0"/>
              <a:cs typeface="Arial" panose="020B0604020202020204" pitchFamily="34" charset="0"/>
            </a:endParaRPr>
          </a:p>
          <a:p>
            <a:pPr marL="457200" indent="-457200">
              <a:buAutoNum type="arabicPeriod"/>
            </a:pPr>
            <a:endParaRPr lang="en-GB" sz="2400" b="1" dirty="0" smtClean="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39797" y="178904"/>
            <a:ext cx="5579165" cy="584775"/>
          </a:xfrm>
          <a:prstGeom prst="rect">
            <a:avLst/>
          </a:prstGeom>
          <a:noFill/>
        </p:spPr>
        <p:txBody>
          <a:bodyPr wrap="square" rtlCol="0">
            <a:spAutoFit/>
          </a:bodyPr>
          <a:lstStyle/>
          <a:p>
            <a:r>
              <a:rPr lang="en-GB" sz="3200" u="sng" dirty="0" smtClean="0">
                <a:solidFill>
                  <a:schemeClr val="bg1"/>
                </a:solidFill>
                <a:latin typeface="Arial" panose="020B0604020202020204" pitchFamily="34" charset="0"/>
                <a:cs typeface="Arial" panose="020B0604020202020204" pitchFamily="34" charset="0"/>
              </a:rPr>
              <a:t>BORE METHODS</a:t>
            </a:r>
            <a:endParaRPr lang="en-GB" sz="3200" u="sng"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238426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7147E34F-5126-45FA-8B60-B996AC4A57DB}" type="slidenum">
              <a:rPr lang="en-US" altLang="en-US" smtClean="0"/>
              <a:pPr>
                <a:defRPr/>
              </a:pPr>
              <a:t>73</a:t>
            </a:fld>
            <a:endParaRPr lang="en-US" altLang="en-US"/>
          </a:p>
        </p:txBody>
      </p:sp>
      <p:pic>
        <p:nvPicPr>
          <p:cNvPr id="3" name="Picture 2"/>
          <p:cNvPicPr>
            <a:picLocks noChangeAspect="1"/>
          </p:cNvPicPr>
          <p:nvPr/>
        </p:nvPicPr>
        <p:blipFill>
          <a:blip r:embed="rId2"/>
          <a:stretch>
            <a:fillRect/>
          </a:stretch>
        </p:blipFill>
        <p:spPr>
          <a:xfrm>
            <a:off x="21896" y="-1"/>
            <a:ext cx="12220553" cy="6858001"/>
          </a:xfrm>
          <a:prstGeom prst="rect">
            <a:avLst/>
          </a:prstGeom>
        </p:spPr>
      </p:pic>
      <p:sp>
        <p:nvSpPr>
          <p:cNvPr id="4" name="Rectangle 3"/>
          <p:cNvSpPr/>
          <p:nvPr/>
        </p:nvSpPr>
        <p:spPr>
          <a:xfrm>
            <a:off x="0" y="6386840"/>
            <a:ext cx="12192000" cy="47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204422179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285069" cy="6858000"/>
          </a:xfrm>
          <a:prstGeom prst="rect">
            <a:avLst/>
          </a:prstGeom>
        </p:spPr>
      </p:pic>
      <p:sp>
        <p:nvSpPr>
          <p:cNvPr id="4" name="Rectangle 3"/>
          <p:cNvSpPr/>
          <p:nvPr/>
        </p:nvSpPr>
        <p:spPr>
          <a:xfrm>
            <a:off x="0" y="6379860"/>
            <a:ext cx="12192000" cy="4781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923609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Rectangle 4"/>
          <p:cNvSpPr/>
          <p:nvPr/>
        </p:nvSpPr>
        <p:spPr>
          <a:xfrm>
            <a:off x="0" y="6365900"/>
            <a:ext cx="12192000" cy="4921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3621891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7147E34F-5126-45FA-8B60-B996AC4A57DB}" type="slidenum">
              <a:rPr lang="en-US" altLang="en-US" smtClean="0"/>
              <a:pPr>
                <a:defRPr/>
              </a:pPr>
              <a:t>76</a:t>
            </a:fld>
            <a:endParaRPr lang="en-US" altLang="en-US"/>
          </a:p>
        </p:txBody>
      </p:sp>
      <p:pic>
        <p:nvPicPr>
          <p:cNvPr id="3" name="Picture 2"/>
          <p:cNvPicPr>
            <a:picLocks noChangeAspect="1"/>
          </p:cNvPicPr>
          <p:nvPr/>
        </p:nvPicPr>
        <p:blipFill>
          <a:blip r:embed="rId2"/>
          <a:stretch>
            <a:fillRect/>
          </a:stretch>
        </p:blipFill>
        <p:spPr>
          <a:xfrm>
            <a:off x="0" y="0"/>
            <a:ext cx="12192000" cy="6880491"/>
          </a:xfrm>
          <a:prstGeom prst="rect">
            <a:avLst/>
          </a:prstGeom>
        </p:spPr>
      </p:pic>
      <p:sp>
        <p:nvSpPr>
          <p:cNvPr id="4" name="Rectangle 3"/>
          <p:cNvSpPr/>
          <p:nvPr/>
        </p:nvSpPr>
        <p:spPr>
          <a:xfrm>
            <a:off x="0" y="6428721"/>
            <a:ext cx="12192000" cy="4292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5647388"/>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271108" cy="6858000"/>
          </a:xfrm>
          <a:prstGeom prst="rect">
            <a:avLst/>
          </a:prstGeom>
        </p:spPr>
      </p:pic>
      <p:sp>
        <p:nvSpPr>
          <p:cNvPr id="4" name="Rectangle 3"/>
          <p:cNvSpPr/>
          <p:nvPr/>
        </p:nvSpPr>
        <p:spPr>
          <a:xfrm>
            <a:off x="0" y="6421740"/>
            <a:ext cx="12285069" cy="4362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4522370"/>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2486" y="552057"/>
            <a:ext cx="10502349" cy="4154984"/>
          </a:xfrm>
          <a:prstGeom prst="rect">
            <a:avLst/>
          </a:prstGeom>
        </p:spPr>
        <p:txBody>
          <a:bodyPr wrap="square">
            <a:spAutoFit/>
          </a:bodyPr>
          <a:lstStyle/>
          <a:p>
            <a:pPr marL="457200" indent="-457200">
              <a:buAutoNum type="arabicPeriod" startAt="2"/>
            </a:pPr>
            <a:r>
              <a:rPr lang="en-GB" sz="2400" b="1" dirty="0" smtClean="0">
                <a:solidFill>
                  <a:schemeClr val="bg1"/>
                </a:solidFill>
                <a:latin typeface="Arial" panose="020B0604020202020204" pitchFamily="34" charset="0"/>
                <a:cs typeface="Arial" panose="020B0604020202020204" pitchFamily="34" charset="0"/>
              </a:rPr>
              <a:t>‘OPEN </a:t>
            </a:r>
            <a:r>
              <a:rPr lang="en-GB" sz="2400" b="1" dirty="0">
                <a:solidFill>
                  <a:schemeClr val="bg1"/>
                </a:solidFill>
                <a:latin typeface="Arial" panose="020B0604020202020204" pitchFamily="34" charset="0"/>
                <a:cs typeface="Arial" panose="020B0604020202020204" pitchFamily="34" charset="0"/>
              </a:rPr>
              <a:t>HOLLOW STEM </a:t>
            </a:r>
            <a:r>
              <a:rPr lang="en-GB" sz="2400" b="1" dirty="0" smtClean="0">
                <a:solidFill>
                  <a:schemeClr val="bg1"/>
                </a:solidFill>
                <a:latin typeface="Arial" panose="020B0604020202020204" pitchFamily="34" charset="0"/>
                <a:cs typeface="Arial" panose="020B0604020202020204" pitchFamily="34" charset="0"/>
              </a:rPr>
              <a:t>AUGER’ </a:t>
            </a:r>
            <a:r>
              <a:rPr lang="en-GB" sz="2400" b="1" dirty="0">
                <a:solidFill>
                  <a:schemeClr val="bg1"/>
                </a:solidFill>
                <a:latin typeface="Arial" panose="020B0604020202020204" pitchFamily="34" charset="0"/>
                <a:cs typeface="Arial" panose="020B0604020202020204" pitchFamily="34" charset="0"/>
              </a:rPr>
              <a:t>METHOD – </a:t>
            </a:r>
            <a:endParaRPr lang="en-GB" sz="2400" b="1" dirty="0" smtClean="0">
              <a:solidFill>
                <a:schemeClr val="bg1"/>
              </a:solidFill>
              <a:latin typeface="Arial" panose="020B0604020202020204" pitchFamily="34" charset="0"/>
              <a:cs typeface="Arial" panose="020B0604020202020204" pitchFamily="34" charset="0"/>
            </a:endParaRPr>
          </a:p>
          <a:p>
            <a:pPr marL="457200" indent="-457200">
              <a:buAutoNum type="arabicPeriod" startAt="2"/>
            </a:pPr>
            <a:endParaRPr lang="en-GB" sz="2400" b="1"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5ft long,  </a:t>
            </a:r>
            <a:r>
              <a:rPr lang="en-GB" sz="2400" b="1" dirty="0">
                <a:solidFill>
                  <a:schemeClr val="bg1"/>
                </a:solidFill>
                <a:latin typeface="Arial" panose="020B0604020202020204" pitchFamily="34" charset="0"/>
                <a:cs typeface="Arial" panose="020B0604020202020204" pitchFamily="34" charset="0"/>
              </a:rPr>
              <a:t>Inner diam. 2inch to </a:t>
            </a:r>
            <a:r>
              <a:rPr lang="en-GB" sz="2400" b="1" dirty="0" smtClean="0">
                <a:solidFill>
                  <a:schemeClr val="bg1"/>
                </a:solidFill>
                <a:latin typeface="Arial" panose="020B0604020202020204" pitchFamily="34" charset="0"/>
                <a:cs typeface="Arial" panose="020B0604020202020204" pitchFamily="34" charset="0"/>
              </a:rPr>
              <a:t>12inches</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Unsupported </a:t>
            </a:r>
            <a:r>
              <a:rPr lang="en-GB" sz="2400" b="1" dirty="0">
                <a:solidFill>
                  <a:schemeClr val="bg1"/>
                </a:solidFill>
                <a:latin typeface="Arial" panose="020B0604020202020204" pitchFamily="34" charset="0"/>
                <a:cs typeface="Arial" panose="020B0604020202020204" pitchFamily="34" charset="0"/>
              </a:rPr>
              <a:t>weak soils </a:t>
            </a:r>
            <a:r>
              <a:rPr lang="en-GB" sz="2400" b="1" dirty="0" smtClean="0">
                <a:solidFill>
                  <a:schemeClr val="bg1"/>
                </a:solidFill>
                <a:latin typeface="Arial" panose="020B0604020202020204" pitchFamily="34" charset="0"/>
                <a:cs typeface="Arial" panose="020B0604020202020204" pitchFamily="34" charset="0"/>
              </a:rPr>
              <a:t>–</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Two </a:t>
            </a:r>
            <a:r>
              <a:rPr lang="en-GB" sz="2400" b="1" dirty="0">
                <a:solidFill>
                  <a:schemeClr val="bg1"/>
                </a:solidFill>
                <a:latin typeface="Arial" panose="020B0604020202020204" pitchFamily="34" charset="0"/>
                <a:cs typeface="Arial" panose="020B0604020202020204" pitchFamily="34" charset="0"/>
              </a:rPr>
              <a:t>part Auger / retractable centre bit removed </a:t>
            </a:r>
            <a:r>
              <a:rPr lang="en-GB" sz="2400" b="1" dirty="0" smtClean="0">
                <a:solidFill>
                  <a:schemeClr val="bg1"/>
                </a:solidFill>
                <a:latin typeface="Arial" panose="020B0604020202020204" pitchFamily="34" charset="0"/>
                <a:cs typeface="Arial" panose="020B0604020202020204" pitchFamily="34" charset="0"/>
              </a:rPr>
              <a:t>to</a:t>
            </a:r>
          </a:p>
          <a:p>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allow  undisturbed / disturbed / core sampling</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Hole </a:t>
            </a:r>
            <a:r>
              <a:rPr lang="en-GB" sz="2400" b="1" dirty="0">
                <a:solidFill>
                  <a:schemeClr val="bg1"/>
                </a:solidFill>
                <a:latin typeface="Arial" panose="020B0604020202020204" pitchFamily="34" charset="0"/>
                <a:cs typeface="Arial" panose="020B0604020202020204" pitchFamily="34" charset="0"/>
              </a:rPr>
              <a:t>supported by casing so can drill below </a:t>
            </a:r>
            <a:r>
              <a:rPr lang="en-GB" sz="2400" b="1" dirty="0" smtClean="0">
                <a:solidFill>
                  <a:schemeClr val="bg1"/>
                </a:solidFill>
                <a:latin typeface="Arial" panose="020B0604020202020204" pitchFamily="34" charset="0"/>
                <a:cs typeface="Arial" panose="020B0604020202020204" pitchFamily="34" charset="0"/>
              </a:rPr>
              <a:t>water</a:t>
            </a:r>
          </a:p>
          <a:p>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table</a:t>
            </a:r>
            <a:r>
              <a:rPr lang="en-GB" sz="2400" b="1" dirty="0">
                <a:solidFill>
                  <a:schemeClr val="bg1"/>
                </a:solidFill>
                <a:latin typeface="Arial" panose="020B0604020202020204" pitchFamily="34" charset="0"/>
                <a:cs typeface="Arial" panose="020B0604020202020204" pitchFamily="34" charset="0"/>
              </a:rPr>
              <a:t>.</a:t>
            </a:r>
          </a:p>
        </p:txBody>
      </p:sp>
      <p:sp>
        <p:nvSpPr>
          <p:cNvPr id="4" name="TextBox 3"/>
          <p:cNvSpPr txBox="1"/>
          <p:nvPr/>
        </p:nvSpPr>
        <p:spPr>
          <a:xfrm>
            <a:off x="775811" y="5359769"/>
            <a:ext cx="9710707" cy="381000"/>
          </a:xfrm>
          <a:prstGeom prst="rect">
            <a:avLst/>
          </a:prstGeom>
          <a:noFill/>
        </p:spPr>
        <p:txBody>
          <a:bodyPr wrap="square" rtlCol="0">
            <a:spAutoFit/>
          </a:bodyPr>
          <a:lstStyle/>
          <a:p>
            <a:r>
              <a:rPr lang="en-GB" dirty="0" smtClean="0"/>
              <a:t>Individually suited to sampling, different ‘teeth’ for ground conditions. </a:t>
            </a:r>
            <a:endParaRPr lang="en-GB" dirty="0"/>
          </a:p>
        </p:txBody>
      </p:sp>
    </p:spTree>
    <p:extLst>
      <p:ext uri="{BB962C8B-B14F-4D97-AF65-F5344CB8AC3E}">
        <p14:creationId xmlns:p14="http://schemas.microsoft.com/office/powerpoint/2010/main" val="314147538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73123"/>
          </a:xfrm>
          <a:prstGeom prst="rect">
            <a:avLst/>
          </a:prstGeom>
        </p:spPr>
      </p:pic>
      <p:sp>
        <p:nvSpPr>
          <p:cNvPr id="4" name="Rectangle 3"/>
          <p:cNvSpPr/>
          <p:nvPr/>
        </p:nvSpPr>
        <p:spPr>
          <a:xfrm>
            <a:off x="0" y="6442681"/>
            <a:ext cx="12192000" cy="4153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863028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hina Hollow Stem Auger Supplier - China Hollow Stem Auger, Auger Dri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4372" y="668350"/>
            <a:ext cx="1876425" cy="5238750"/>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0" y="0"/>
            <a:ext cx="9883896" cy="6858000"/>
          </a:xfrm>
          <a:prstGeom prst="rect">
            <a:avLst/>
          </a:prstGeom>
        </p:spPr>
      </p:pic>
      <p:sp>
        <p:nvSpPr>
          <p:cNvPr id="4" name="Rectangle 3"/>
          <p:cNvSpPr/>
          <p:nvPr/>
        </p:nvSpPr>
        <p:spPr>
          <a:xfrm>
            <a:off x="0" y="6407780"/>
            <a:ext cx="9883896" cy="450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2371419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 y="0"/>
            <a:ext cx="12192001" cy="6845204"/>
          </a:xfrm>
          <a:prstGeom prst="rect">
            <a:avLst/>
          </a:prstGeom>
        </p:spPr>
      </p:pic>
      <p:sp>
        <p:nvSpPr>
          <p:cNvPr id="4" name="Rectangle 3"/>
          <p:cNvSpPr/>
          <p:nvPr/>
        </p:nvSpPr>
        <p:spPr>
          <a:xfrm>
            <a:off x="0" y="6344959"/>
            <a:ext cx="12192000" cy="5130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815805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5841" y="0"/>
            <a:ext cx="12324623" cy="6858000"/>
          </a:xfrm>
          <a:prstGeom prst="rect">
            <a:avLst/>
          </a:prstGeom>
        </p:spPr>
      </p:pic>
      <p:sp>
        <p:nvSpPr>
          <p:cNvPr id="4" name="Rectangle 3"/>
          <p:cNvSpPr/>
          <p:nvPr/>
        </p:nvSpPr>
        <p:spPr>
          <a:xfrm>
            <a:off x="-55841" y="6456641"/>
            <a:ext cx="12324622" cy="4013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922185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2728" y="601031"/>
            <a:ext cx="10383081" cy="5262979"/>
          </a:xfrm>
          <a:prstGeom prst="rect">
            <a:avLst/>
          </a:prstGeom>
        </p:spPr>
        <p:txBody>
          <a:bodyPr wrap="square">
            <a:spAutoFit/>
          </a:bodyPr>
          <a:lstStyle/>
          <a:p>
            <a:r>
              <a:rPr lang="en-GB" sz="2400" b="1" dirty="0" smtClean="0">
                <a:solidFill>
                  <a:schemeClr val="bg1"/>
                </a:solidFill>
                <a:latin typeface="Arial" panose="020B0604020202020204" pitchFamily="34" charset="0"/>
                <a:cs typeface="Arial" panose="020B0604020202020204" pitchFamily="34" charset="0"/>
              </a:rPr>
              <a:t>3. ‘ROTARY </a:t>
            </a:r>
            <a:r>
              <a:rPr lang="en-GB" sz="2400" b="1" dirty="0">
                <a:solidFill>
                  <a:schemeClr val="bg1"/>
                </a:solidFill>
                <a:latin typeface="Arial" panose="020B0604020202020204" pitchFamily="34" charset="0"/>
                <a:cs typeface="Arial" panose="020B0604020202020204" pitchFamily="34" charset="0"/>
              </a:rPr>
              <a:t>WASH </a:t>
            </a:r>
            <a:r>
              <a:rPr lang="en-GB" sz="2400" b="1" dirty="0" smtClean="0">
                <a:solidFill>
                  <a:schemeClr val="bg1"/>
                </a:solidFill>
                <a:latin typeface="Arial" panose="020B0604020202020204" pitchFamily="34" charset="0"/>
                <a:cs typeface="Arial" panose="020B0604020202020204" pitchFamily="34" charset="0"/>
              </a:rPr>
              <a:t>BORING’- </a:t>
            </a:r>
            <a:r>
              <a:rPr lang="en-GB" sz="2400" b="1" dirty="0">
                <a:solidFill>
                  <a:schemeClr val="bg1"/>
                </a:solidFill>
                <a:latin typeface="Arial" panose="020B0604020202020204" pitchFamily="34" charset="0"/>
                <a:cs typeface="Arial" panose="020B0604020202020204" pitchFamily="34" charset="0"/>
              </a:rPr>
              <a:t>(with or without casing</a:t>
            </a:r>
            <a:r>
              <a:rPr lang="en-GB" sz="2400" b="1" dirty="0" smtClean="0">
                <a:solidFill>
                  <a:schemeClr val="bg1"/>
                </a:solidFill>
                <a:latin typeface="Arial" panose="020B0604020202020204" pitchFamily="34" charset="0"/>
                <a:cs typeface="Arial" panose="020B0604020202020204" pitchFamily="34" charset="0"/>
              </a:rPr>
              <a:t>)</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Hollow </a:t>
            </a:r>
            <a:r>
              <a:rPr lang="en-GB" sz="2400" b="1" dirty="0">
                <a:solidFill>
                  <a:schemeClr val="bg1"/>
                </a:solidFill>
                <a:latin typeface="Arial" panose="020B0604020202020204" pitchFamily="34" charset="0"/>
                <a:cs typeface="Arial" panose="020B0604020202020204" pitchFamily="34" charset="0"/>
              </a:rPr>
              <a:t>stemmed </a:t>
            </a:r>
            <a:r>
              <a:rPr lang="en-GB" sz="2400" b="1" dirty="0" smtClean="0">
                <a:solidFill>
                  <a:schemeClr val="bg1"/>
                </a:solidFill>
                <a:latin typeface="Arial" panose="020B0604020202020204" pitchFamily="34" charset="0"/>
                <a:cs typeface="Arial" panose="020B0604020202020204" pitchFamily="34" charset="0"/>
              </a:rPr>
              <a:t>drill bit </a:t>
            </a: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through </a:t>
            </a:r>
            <a:r>
              <a:rPr lang="en-GB" sz="2400" b="1" dirty="0">
                <a:solidFill>
                  <a:schemeClr val="bg1"/>
                </a:solidFill>
                <a:latin typeface="Arial" panose="020B0604020202020204" pitchFamily="34" charset="0"/>
                <a:cs typeface="Arial" panose="020B0604020202020204" pitchFamily="34" charset="0"/>
              </a:rPr>
              <a:t>which bentonite or a </a:t>
            </a:r>
            <a:r>
              <a:rPr lang="en-GB" sz="2400" b="1" dirty="0" smtClean="0">
                <a:solidFill>
                  <a:schemeClr val="bg1"/>
                </a:solidFill>
                <a:latin typeface="Arial" panose="020B0604020202020204" pitchFamily="34" charset="0"/>
                <a:cs typeface="Arial" panose="020B0604020202020204" pitchFamily="34" charset="0"/>
              </a:rPr>
              <a:t>slurry is</a:t>
            </a:r>
          </a:p>
          <a:p>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pumped</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Washes </a:t>
            </a:r>
            <a:r>
              <a:rPr lang="en-GB" sz="2400" b="1" dirty="0">
                <a:solidFill>
                  <a:schemeClr val="bg1"/>
                </a:solidFill>
                <a:latin typeface="Arial" panose="020B0604020202020204" pitchFamily="34" charset="0"/>
                <a:cs typeface="Arial" panose="020B0604020202020204" pitchFamily="34" charset="0"/>
              </a:rPr>
              <a:t>slurry to surface – side discharge </a:t>
            </a:r>
            <a:r>
              <a:rPr lang="en-GB" sz="2400" b="1" dirty="0" smtClean="0">
                <a:solidFill>
                  <a:schemeClr val="bg1"/>
                </a:solidFill>
                <a:latin typeface="Arial" panose="020B0604020202020204" pitchFamily="34" charset="0"/>
                <a:cs typeface="Arial" panose="020B0604020202020204" pitchFamily="34" charset="0"/>
              </a:rPr>
              <a:t>preferred to negate</a:t>
            </a:r>
          </a:p>
          <a:p>
            <a:r>
              <a:rPr lang="en-GB" sz="2400" b="1" dirty="0" smtClean="0">
                <a:solidFill>
                  <a:schemeClr val="bg1"/>
                </a:solidFill>
                <a:latin typeface="Arial" panose="020B0604020202020204" pitchFamily="34" charset="0"/>
                <a:cs typeface="Arial" panose="020B0604020202020204" pitchFamily="34" charset="0"/>
              </a:rPr>
              <a:t>        disturbance</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Bit </a:t>
            </a:r>
            <a:r>
              <a:rPr lang="en-GB" sz="2400" b="1" dirty="0">
                <a:solidFill>
                  <a:schemeClr val="bg1"/>
                </a:solidFill>
                <a:latin typeface="Arial" panose="020B0604020202020204" pitchFamily="34" charset="0"/>
                <a:cs typeface="Arial" panose="020B0604020202020204" pitchFamily="34" charset="0"/>
              </a:rPr>
              <a:t>retracted and sample taken at depth through the </a:t>
            </a:r>
            <a:r>
              <a:rPr lang="en-GB" sz="2400" b="1" dirty="0" smtClean="0">
                <a:solidFill>
                  <a:schemeClr val="bg1"/>
                </a:solidFill>
                <a:latin typeface="Arial" panose="020B0604020202020204" pitchFamily="34" charset="0"/>
                <a:cs typeface="Arial" panose="020B0604020202020204" pitchFamily="34" charset="0"/>
              </a:rPr>
              <a:t>bentonite</a:t>
            </a:r>
          </a:p>
          <a:p>
            <a:r>
              <a:rPr lang="en-GB" sz="2400" b="1" dirty="0" smtClean="0">
                <a:solidFill>
                  <a:schemeClr val="bg1"/>
                </a:solidFill>
                <a:latin typeface="Arial" panose="020B0604020202020204" pitchFamily="34" charset="0"/>
                <a:cs typeface="Arial" panose="020B0604020202020204" pitchFamily="34" charset="0"/>
              </a:rPr>
              <a:t>        mud…consistency </a:t>
            </a:r>
            <a:r>
              <a:rPr lang="en-GB" sz="2400" b="1" dirty="0">
                <a:solidFill>
                  <a:schemeClr val="bg1"/>
                </a:solidFill>
                <a:latin typeface="Arial" panose="020B0604020202020204" pitchFamily="34" charset="0"/>
                <a:cs typeface="Arial" panose="020B0604020202020204" pitchFamily="34" charset="0"/>
              </a:rPr>
              <a:t>important. </a:t>
            </a:r>
            <a:endParaRPr lang="en-GB" sz="2400" b="1"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Supports </a:t>
            </a:r>
            <a:r>
              <a:rPr lang="en-GB" sz="2400" b="1" dirty="0">
                <a:solidFill>
                  <a:schemeClr val="bg1"/>
                </a:solidFill>
                <a:latin typeface="Arial" panose="020B0604020202020204" pitchFamily="34" charset="0"/>
                <a:cs typeface="Arial" panose="020B0604020202020204" pitchFamily="34" charset="0"/>
              </a:rPr>
              <a:t>wall of bore and </a:t>
            </a:r>
            <a:r>
              <a:rPr lang="en-GB" sz="2400" b="1" dirty="0" smtClean="0">
                <a:solidFill>
                  <a:schemeClr val="bg1"/>
                </a:solidFill>
                <a:latin typeface="Arial" panose="020B0604020202020204" pitchFamily="34" charset="0"/>
                <a:cs typeface="Arial" panose="020B0604020202020204" pitchFamily="34" charset="0"/>
              </a:rPr>
              <a:t>cools the bit. </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Less </a:t>
            </a:r>
            <a:r>
              <a:rPr lang="en-GB" sz="2400" b="1" dirty="0">
                <a:solidFill>
                  <a:schemeClr val="bg1"/>
                </a:solidFill>
                <a:latin typeface="Arial" panose="020B0604020202020204" pitchFamily="34" charset="0"/>
                <a:cs typeface="Arial" panose="020B0604020202020204" pitchFamily="34" charset="0"/>
              </a:rPr>
              <a:t>energy, Quick advance and greater depths</a:t>
            </a:r>
            <a:r>
              <a:rPr lang="en-GB" sz="2400" b="1" dirty="0" smtClean="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 </a:t>
            </a:r>
            <a:r>
              <a:rPr lang="en-GB" sz="2400" b="1" dirty="0" smtClean="0">
                <a:solidFill>
                  <a:schemeClr val="bg1"/>
                </a:solidFill>
                <a:latin typeface="Arial" panose="020B0604020202020204" pitchFamily="34" charset="0"/>
                <a:cs typeface="Arial" panose="020B0604020202020204" pitchFamily="34" charset="0"/>
              </a:rPr>
              <a:t>   BUT….binds </a:t>
            </a:r>
            <a:r>
              <a:rPr lang="en-GB" sz="2400" b="1" dirty="0">
                <a:solidFill>
                  <a:schemeClr val="bg1"/>
                </a:solidFill>
                <a:latin typeface="Arial" panose="020B0604020202020204" pitchFamily="34" charset="0"/>
                <a:cs typeface="Arial" panose="020B0604020202020204" pitchFamily="34" charset="0"/>
              </a:rPr>
              <a:t>in cobble/gravel </a:t>
            </a:r>
            <a:r>
              <a:rPr lang="en-GB" sz="2400" b="1" dirty="0" smtClean="0">
                <a:solidFill>
                  <a:schemeClr val="bg1"/>
                </a:solidFill>
                <a:latin typeface="Arial" panose="020B0604020202020204" pitchFamily="34" charset="0"/>
                <a:cs typeface="Arial" panose="020B0604020202020204" pitchFamily="34" charset="0"/>
              </a:rPr>
              <a:t>ground… no </a:t>
            </a:r>
            <a:r>
              <a:rPr lang="en-GB" sz="2400" b="1" dirty="0">
                <a:solidFill>
                  <a:schemeClr val="bg1"/>
                </a:solidFill>
                <a:latin typeface="Arial" panose="020B0604020202020204" pitchFamily="34" charset="0"/>
                <a:cs typeface="Arial" panose="020B0604020202020204" pitchFamily="34" charset="0"/>
              </a:rPr>
              <a:t>lift of </a:t>
            </a:r>
            <a:r>
              <a:rPr lang="en-GB" sz="2400" b="1" dirty="0" smtClean="0">
                <a:solidFill>
                  <a:schemeClr val="bg1"/>
                </a:solidFill>
                <a:latin typeface="Arial" panose="020B0604020202020204" pitchFamily="34" charset="0"/>
                <a:cs typeface="Arial" panose="020B0604020202020204" pitchFamily="34" charset="0"/>
              </a:rPr>
              <a:t>debris</a:t>
            </a:r>
          </a:p>
          <a:p>
            <a:pPr marL="342900" indent="-342900">
              <a:buFont typeface="Arial" panose="020B0604020202020204" pitchFamily="34" charset="0"/>
              <a:buChar char="•"/>
            </a:pPr>
            <a:r>
              <a:rPr lang="en-GB" sz="2400" b="1" dirty="0" smtClean="0">
                <a:solidFill>
                  <a:schemeClr val="bg1"/>
                </a:solidFill>
                <a:latin typeface="Arial" panose="020B0604020202020204" pitchFamily="34" charset="0"/>
                <a:cs typeface="Arial" panose="020B0604020202020204" pitchFamily="34" charset="0"/>
              </a:rPr>
              <a:t>    So….this method for sands, silts and clays.</a:t>
            </a:r>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68531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
            <a:ext cx="12192000" cy="6873124"/>
          </a:xfrm>
          <a:prstGeom prst="rect">
            <a:avLst/>
          </a:prstGeom>
        </p:spPr>
      </p:pic>
      <p:sp>
        <p:nvSpPr>
          <p:cNvPr id="4" name="Rectangle 3"/>
          <p:cNvSpPr/>
          <p:nvPr/>
        </p:nvSpPr>
        <p:spPr>
          <a:xfrm>
            <a:off x="0" y="6421740"/>
            <a:ext cx="12192000" cy="4362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9372811"/>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
        <p:nvSpPr>
          <p:cNvPr id="4" name="Rectangle 3"/>
          <p:cNvSpPr/>
          <p:nvPr/>
        </p:nvSpPr>
        <p:spPr>
          <a:xfrm>
            <a:off x="0" y="0"/>
            <a:ext cx="12192000" cy="139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5" name="Rectangle 4"/>
          <p:cNvSpPr/>
          <p:nvPr/>
        </p:nvSpPr>
        <p:spPr>
          <a:xfrm>
            <a:off x="0" y="6330998"/>
            <a:ext cx="12192000" cy="527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4504675"/>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
            <a:ext cx="12192000" cy="6882431"/>
          </a:xfrm>
          <a:prstGeom prst="rect">
            <a:avLst/>
          </a:prstGeom>
        </p:spPr>
      </p:pic>
      <p:sp>
        <p:nvSpPr>
          <p:cNvPr id="4" name="Rectangle 3"/>
          <p:cNvSpPr/>
          <p:nvPr/>
        </p:nvSpPr>
        <p:spPr>
          <a:xfrm>
            <a:off x="0" y="6435701"/>
            <a:ext cx="12192000" cy="422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9259854"/>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910351"/>
          </a:xfrm>
          <a:prstGeom prst="rect">
            <a:avLst/>
          </a:prstGeom>
        </p:spPr>
      </p:pic>
      <p:sp>
        <p:nvSpPr>
          <p:cNvPr id="4" name="Rectangle 3"/>
          <p:cNvSpPr/>
          <p:nvPr/>
        </p:nvSpPr>
        <p:spPr>
          <a:xfrm>
            <a:off x="0" y="6435701"/>
            <a:ext cx="12138485" cy="5095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406099"/>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35896"/>
          </a:xfrm>
          <a:prstGeom prst="rect">
            <a:avLst/>
          </a:prstGeom>
        </p:spPr>
      </p:pic>
      <p:sp>
        <p:nvSpPr>
          <p:cNvPr id="4" name="Rectangle 3"/>
          <p:cNvSpPr/>
          <p:nvPr/>
        </p:nvSpPr>
        <p:spPr>
          <a:xfrm>
            <a:off x="0" y="6372879"/>
            <a:ext cx="12192000" cy="4851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6767460"/>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
        <p:nvSpPr>
          <p:cNvPr id="4" name="Rectangle 3"/>
          <p:cNvSpPr/>
          <p:nvPr/>
        </p:nvSpPr>
        <p:spPr>
          <a:xfrm>
            <a:off x="0" y="6386840"/>
            <a:ext cx="12192000" cy="471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174599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7147E34F-5126-45FA-8B60-B996AC4A57DB}" type="slidenum">
              <a:rPr lang="en-US" altLang="en-US" smtClean="0"/>
              <a:pPr>
                <a:defRPr/>
              </a:pPr>
              <a:t>90</a:t>
            </a:fld>
            <a:endParaRPr lang="en-US" altLang="en-US"/>
          </a:p>
        </p:txBody>
      </p:sp>
      <p:pic>
        <p:nvPicPr>
          <p:cNvPr id="3" name="Picture 2"/>
          <p:cNvPicPr>
            <a:picLocks noChangeAspect="1"/>
          </p:cNvPicPr>
          <p:nvPr/>
        </p:nvPicPr>
        <p:blipFill>
          <a:blip r:embed="rId2"/>
          <a:stretch>
            <a:fillRect/>
          </a:stretch>
        </p:blipFill>
        <p:spPr>
          <a:xfrm>
            <a:off x="0" y="0"/>
            <a:ext cx="12192000" cy="6917331"/>
          </a:xfrm>
          <a:prstGeom prst="rect">
            <a:avLst/>
          </a:prstGeom>
        </p:spPr>
      </p:pic>
      <p:sp>
        <p:nvSpPr>
          <p:cNvPr id="4" name="Rectangle 3"/>
          <p:cNvSpPr/>
          <p:nvPr/>
        </p:nvSpPr>
        <p:spPr>
          <a:xfrm>
            <a:off x="0" y="6477582"/>
            <a:ext cx="12192000" cy="4327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8065474"/>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931292"/>
          </a:xfrm>
          <a:prstGeom prst="rect">
            <a:avLst/>
          </a:prstGeom>
        </p:spPr>
      </p:pic>
      <p:sp>
        <p:nvSpPr>
          <p:cNvPr id="4" name="Rectangle 3"/>
          <p:cNvSpPr/>
          <p:nvPr/>
        </p:nvSpPr>
        <p:spPr>
          <a:xfrm>
            <a:off x="0" y="6456641"/>
            <a:ext cx="12192000" cy="4955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0265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themeOverride>
</file>

<file path=docProps/app.xml><?xml version="1.0" encoding="utf-8"?>
<Properties xmlns="http://schemas.openxmlformats.org/officeDocument/2006/extended-properties" xmlns:vt="http://schemas.openxmlformats.org/officeDocument/2006/docPropsVTypes">
  <TotalTime>2088</TotalTime>
  <Words>6537</Words>
  <Application>Microsoft Office PowerPoint</Application>
  <PresentationFormat>Widescreen</PresentationFormat>
  <Paragraphs>706</Paragraphs>
  <Slides>91</Slides>
  <Notes>4</Notes>
  <HiddenSlides>6</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91</vt:i4>
      </vt:variant>
    </vt:vector>
  </HeadingPairs>
  <TitlesOfParts>
    <vt:vector size="107" baseType="lpstr">
      <vt:lpstr>&amp;quot</vt:lpstr>
      <vt:lpstr>Arial</vt:lpstr>
      <vt:lpstr>Arial</vt:lpstr>
      <vt:lpstr>Calibri</vt:lpstr>
      <vt:lpstr>Century Gothic</vt:lpstr>
      <vt:lpstr>GreekC</vt:lpstr>
      <vt:lpstr>Lucida Sans Unicode</vt:lpstr>
      <vt:lpstr>PT Sans Narrow</vt:lpstr>
      <vt:lpstr>Segoe UI</vt:lpstr>
      <vt:lpstr>Tahoma</vt:lpstr>
      <vt:lpstr>Times New Roman</vt:lpstr>
      <vt:lpstr>Wingdings</vt:lpstr>
      <vt:lpstr>Wingdings 3</vt:lpstr>
      <vt:lpstr>Slice</vt:lpstr>
      <vt:lpstr>Office Theme</vt:lpstr>
      <vt:lpstr>1_Slice</vt:lpstr>
      <vt:lpstr>CODE OF PRACTICE FOR GROUND INVESTIGATION 3</vt:lpstr>
      <vt:lpstr>Measuring Permeability and Water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SOIL SAMPLING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SOIL BORING METHODOLOGIES </vt:lpstr>
      <vt:lpstr>Depth of Boring </vt:lpstr>
      <vt:lpstr>PowerPoint Presentation</vt:lpstr>
      <vt:lpstr>Rock Quality Designation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OF PRACTICE FOR GROUND INVESTIGATION 2</dc:title>
  <dc:creator>Alan Nantel</dc:creator>
  <cp:lastModifiedBy>Alan Nantel</cp:lastModifiedBy>
  <cp:revision>179</cp:revision>
  <dcterms:created xsi:type="dcterms:W3CDTF">2019-08-29T08:51:41Z</dcterms:created>
  <dcterms:modified xsi:type="dcterms:W3CDTF">2020-10-27T12:55:50Z</dcterms:modified>
</cp:coreProperties>
</file>