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361" r:id="rId3"/>
    <p:sldId id="357" r:id="rId4"/>
    <p:sldId id="359" r:id="rId5"/>
    <p:sldId id="362" r:id="rId6"/>
    <p:sldId id="363" r:id="rId7"/>
    <p:sldId id="258" r:id="rId8"/>
    <p:sldId id="358" r:id="rId9"/>
    <p:sldId id="350" r:id="rId10"/>
    <p:sldId id="332" r:id="rId11"/>
    <p:sldId id="333" r:id="rId12"/>
    <p:sldId id="334" r:id="rId13"/>
    <p:sldId id="338" r:id="rId14"/>
    <p:sldId id="339" r:id="rId15"/>
    <p:sldId id="342" r:id="rId16"/>
    <p:sldId id="340" r:id="rId17"/>
    <p:sldId id="341" r:id="rId18"/>
    <p:sldId id="343" r:id="rId19"/>
    <p:sldId id="336" r:id="rId20"/>
    <p:sldId id="335" r:id="rId21"/>
    <p:sldId id="351" r:id="rId22"/>
    <p:sldId id="352" r:id="rId23"/>
    <p:sldId id="353" r:id="rId24"/>
    <p:sldId id="354" r:id="rId25"/>
    <p:sldId id="355" r:id="rId26"/>
    <p:sldId id="356" r:id="rId27"/>
    <p:sldId id="348"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91" d="100"/>
          <a:sy n="91" d="100"/>
        </p:scale>
        <p:origin x="-1480" y="-1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handoutMaster" Target="handoutMasters/handoutMaster1.xml"/><Relationship Id="rId31" Type="http://schemas.openxmlformats.org/officeDocument/2006/relationships/printerSettings" Target="printerSettings/printerSettings1.bin"/><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12/08/20</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12/08/20</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12/08/20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12/08/20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12/08/20</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12/08/20</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12/08/20</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12/08/20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12/08/20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12/08/20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12/08/20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12/08/20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xmlns:p14="http://schemas.microsoft.com/office/powerpoint/2010/mai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hatis.techtarget.com/definition/Confidentiality-integrity-and-availability-CI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rapid7.com/fundamentals/types-of-attack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urfshark.com"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urfshark.com/blog/setup-vpn-router"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urfshark.com/blog/top-vpn-routers"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3" Type="http://schemas.openxmlformats.org/officeDocument/2006/relationships/hyperlink" Target="https://us.norton.com/internetsecurity-wifi-what-is-a-man-in-the-middle-attack.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a:t>Module Code</a:t>
            </a:r>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smtClean="0">
                <a:solidFill>
                  <a:schemeClr val="tx1"/>
                </a:solidFill>
              </a:rPr>
              <a:t>Name: Network </a:t>
            </a:r>
            <a:r>
              <a:rPr lang="en-GB" altLang="en-US" dirty="0">
                <a:solidFill>
                  <a:schemeClr val="tx1"/>
                </a:solidFill>
              </a:rPr>
              <a:t>Operating Systems and Security </a:t>
            </a:r>
          </a:p>
          <a:p>
            <a:pPr eaLnBrk="1" hangingPunct="1"/>
            <a:endParaRPr lang="en-GB" altLang="en-US" dirty="0">
              <a:solidFill>
                <a:schemeClr val="tx1"/>
              </a:solidFill>
            </a:endParaRPr>
          </a:p>
          <a:p>
            <a:pPr eaLnBrk="1" hangingPunct="1"/>
            <a:r>
              <a:rPr lang="en-GB" altLang="en-US" dirty="0" smtClean="0">
                <a:solidFill>
                  <a:schemeClr val="tx1"/>
                </a:solidFill>
              </a:rPr>
              <a:t>Assignment 2</a:t>
            </a:r>
            <a:endParaRPr lang="en-GB" altLang="en-US" dirty="0">
              <a:solidFill>
                <a:schemeClr val="tx1"/>
              </a:solidFill>
            </a:endParaRP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smtClean="0">
                <a:solidFill>
                  <a:schemeClr val="tx1"/>
                </a:solidFill>
              </a:rPr>
              <a:t>Title: Assignment 2</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r>
              <a:rPr lang="en-GB" altLang="en-US" sz="2400" dirty="0" smtClean="0"/>
              <a:t>Assignment 2</a:t>
            </a:r>
            <a:endParaRPr lang="en-GB" altLang="en-US" sz="2400" dirty="0"/>
          </a:p>
          <a:p>
            <a:pPr eaLnBrk="1" hangingPunct="1">
              <a:defRPr/>
            </a:pPr>
            <a:r>
              <a:rPr lang="en-GB" altLang="en-US" sz="2400" dirty="0" smtClean="0"/>
              <a:t>Discuss about CIA Model and security management policy</a:t>
            </a:r>
            <a:endParaRPr lang="en-GB" altLang="en-US" sz="2400" dirty="0"/>
          </a:p>
          <a:p>
            <a:pPr eaLnBrk="1" hangingPunct="1">
              <a:defRPr/>
            </a:pPr>
            <a:r>
              <a:rPr lang="en-GB" altLang="en-US" sz="2400" dirty="0" smtClean="0"/>
              <a:t>MITM attacks, prevention and detection</a:t>
            </a:r>
          </a:p>
          <a:p>
            <a:pPr eaLnBrk="1" hangingPunct="1">
              <a:defRPr/>
            </a:pPr>
            <a:r>
              <a:rPr lang="en-GB" altLang="en-US" sz="2400" dirty="0" smtClean="0"/>
              <a:t>Data privacy audit and </a:t>
            </a:r>
            <a:r>
              <a:rPr lang="en-GB" altLang="en-US" sz="2400" dirty="0" smtClean="0"/>
              <a:t>Ensuring data privacy and security with</a:t>
            </a:r>
            <a:r>
              <a:rPr lang="en-GB" altLang="en-US" sz="2400" dirty="0" smtClean="0"/>
              <a:t> recommendations</a:t>
            </a:r>
            <a:endParaRPr lang="en-GB" altLang="en-US" sz="2400" dirty="0" smtClean="0"/>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smtClean="0"/>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42386330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smtClean="0"/>
              <a:t>Lecturer</a:t>
            </a:r>
            <a:endParaRPr lang="en-US" dirty="0"/>
          </a:p>
        </p:txBody>
      </p:sp>
      <p:sp>
        <p:nvSpPr>
          <p:cNvPr id="3" name="Content Placeholder 2"/>
          <p:cNvSpPr>
            <a:spLocks noGrp="1"/>
          </p:cNvSpPr>
          <p:nvPr>
            <p:ph idx="1"/>
          </p:nvPr>
        </p:nvSpPr>
        <p:spPr>
          <a:xfrm>
            <a:off x="457200" y="980728"/>
            <a:ext cx="8229600" cy="4536505"/>
          </a:xfrm>
        </p:spPr>
        <p:txBody>
          <a:bodyPr/>
          <a:lstStyle/>
          <a:p>
            <a:pPr algn="ctr" eaLnBrk="1" fontAlgn="auto" hangingPunct="1">
              <a:spcAft>
                <a:spcPts val="0"/>
              </a:spcAft>
              <a:buFont typeface="Arial"/>
              <a:buNone/>
              <a:defRPr/>
            </a:pPr>
            <a:r>
              <a:rPr lang="en-US" sz="3600" b="1" i="1" dirty="0"/>
              <a:t>Md Sadeque Shaikh</a:t>
            </a:r>
            <a:endParaRPr lang="en-US" sz="3600" b="1" dirty="0"/>
          </a:p>
          <a:p>
            <a:pPr algn="ctr" eaLnBrk="1" fontAlgn="auto" hangingPunct="1">
              <a:spcAft>
                <a:spcPts val="0"/>
              </a:spcAft>
              <a:buFont typeface="Arial"/>
              <a:buNone/>
              <a:defRPr/>
            </a:pPr>
            <a:r>
              <a:rPr lang="en-US" sz="2400" i="1" dirty="0"/>
              <a:t>(FHEA,FBCS,FRSA,FLPI,FRAS)</a:t>
            </a:r>
          </a:p>
          <a:p>
            <a:pPr algn="ctr" eaLnBrk="1" fontAlgn="auto" hangingPunct="1">
              <a:spcAft>
                <a:spcPts val="0"/>
              </a:spcAft>
              <a:buFont typeface="Arial"/>
              <a:buNone/>
              <a:defRPr/>
            </a:pPr>
            <a:r>
              <a:rPr lang="en-US" sz="2400" i="1" dirty="0"/>
              <a:t>Lecturer, Computing, UWTSD</a:t>
            </a:r>
            <a:endParaRPr lang="en-US" sz="2400" dirty="0"/>
          </a:p>
          <a:p>
            <a:pPr algn="ctr" eaLnBrk="1" fontAlgn="auto" hangingPunct="1">
              <a:spcAft>
                <a:spcPts val="0"/>
              </a:spcAft>
              <a:buFont typeface="Arial"/>
              <a:buNone/>
              <a:defRPr/>
            </a:pPr>
            <a:r>
              <a:rPr lang="en-US" sz="2400" i="1" dirty="0"/>
              <a:t>​</a:t>
            </a:r>
            <a:r>
              <a:rPr lang="en-US" sz="2400" i="1" dirty="0" err="1"/>
              <a:t>M.Sc</a:t>
            </a:r>
            <a:r>
              <a:rPr lang="en-US" sz="2400" i="1" dirty="0"/>
              <a:t>(Education),PGCHE, </a:t>
            </a:r>
            <a:r>
              <a:rPr lang="en-US" sz="2400" i="1" dirty="0" err="1"/>
              <a:t>M.Sc</a:t>
            </a:r>
            <a:r>
              <a:rPr lang="en-US" sz="2400" i="1" dirty="0"/>
              <a:t> Computer Network,</a:t>
            </a:r>
            <a:r>
              <a:rPr lang="en-US" sz="2400" dirty="0"/>
              <a:t> </a:t>
            </a:r>
          </a:p>
          <a:p>
            <a:pPr algn="ctr" eaLnBrk="1" fontAlgn="auto" hangingPunct="1">
              <a:spcAft>
                <a:spcPts val="0"/>
              </a:spcAft>
              <a:buFont typeface="Arial"/>
              <a:buNone/>
              <a:defRPr/>
            </a:pPr>
            <a:r>
              <a:rPr lang="en-US" sz="2400" i="1" dirty="0" err="1"/>
              <a:t>M.Sc</a:t>
            </a:r>
            <a:r>
              <a:rPr lang="en-US" sz="2400" i="1" dirty="0"/>
              <a:t> Computer Science ,</a:t>
            </a:r>
            <a:r>
              <a:rPr lang="en-US" sz="2400" i="1" dirty="0" err="1"/>
              <a:t>B.Sc</a:t>
            </a:r>
            <a:r>
              <a:rPr lang="en-US" sz="2400" i="1" dirty="0"/>
              <a:t>(Hon's) Computer Science</a:t>
            </a:r>
            <a:endParaRPr lang="en-US" sz="2400" dirty="0"/>
          </a:p>
          <a:p>
            <a:pPr algn="ctr" eaLnBrk="1" fontAlgn="auto" hangingPunct="1">
              <a:spcAft>
                <a:spcPts val="0"/>
              </a:spcAft>
              <a:buFont typeface="Arial"/>
              <a:buNone/>
              <a:defRPr/>
            </a:pPr>
            <a:r>
              <a:rPr lang="en-US" sz="2400" i="1" dirty="0" err="1"/>
              <a:t>M.Sc</a:t>
            </a:r>
            <a:r>
              <a:rPr lang="en-US" sz="2400" i="1" dirty="0"/>
              <a:t> Software &amp; System Security(University of Oxford)</a:t>
            </a:r>
          </a:p>
          <a:p>
            <a:pPr algn="ctr" eaLnBrk="1" fontAlgn="auto" hangingPunct="1">
              <a:spcAft>
                <a:spcPts val="0"/>
              </a:spcAft>
              <a:buFont typeface="Arial"/>
              <a:buNone/>
              <a:defRPr/>
            </a:pPr>
            <a:r>
              <a:rPr lang="en-US" sz="2400" i="1" dirty="0"/>
              <a:t>Graduate of The Year Award(University of Bedfordshire),UK IT Industry awards(BCS)</a:t>
            </a:r>
            <a:endParaRPr lang="en-US" sz="2400" dirty="0"/>
          </a:p>
          <a:p>
            <a:pPr algn="ctr" eaLnBrk="1" fontAlgn="auto" hangingPunct="1">
              <a:spcAft>
                <a:spcPts val="0"/>
              </a:spcAft>
              <a:buFont typeface="Arial"/>
              <a:buNone/>
              <a:defRPr/>
            </a:pPr>
            <a:r>
              <a:rPr lang="en-US" sz="2400" i="1" dirty="0"/>
              <a:t>Former Dean , University of Science &amp; Technology Chittagong &amp; Curriculum Leader ,Glyndwr University</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177266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CIA Model</a:t>
            </a:r>
            <a:endParaRPr lang="en-US" dirty="0"/>
          </a:p>
        </p:txBody>
      </p:sp>
      <p:sp>
        <p:nvSpPr>
          <p:cNvPr id="3" name="Content Placeholder 2"/>
          <p:cNvSpPr>
            <a:spLocks noGrp="1"/>
          </p:cNvSpPr>
          <p:nvPr>
            <p:ph idx="1"/>
          </p:nvPr>
        </p:nvSpPr>
        <p:spPr/>
        <p:txBody>
          <a:bodyPr/>
          <a:lstStyle/>
          <a:p>
            <a:r>
              <a:rPr lang="en-GB" dirty="0"/>
              <a:t>Confidentiality, integrity and availability, also known as the </a:t>
            </a:r>
            <a:r>
              <a:rPr lang="en-GB" b="1" dirty="0"/>
              <a:t>CIA</a:t>
            </a:r>
            <a:r>
              <a:rPr lang="en-GB" dirty="0"/>
              <a:t> triad, is a </a:t>
            </a:r>
            <a:r>
              <a:rPr lang="en-GB" b="1" dirty="0"/>
              <a:t>model</a:t>
            </a:r>
            <a:r>
              <a:rPr lang="en-GB" dirty="0"/>
              <a:t> designed to guide policies for information security within an organization. The </a:t>
            </a:r>
            <a:r>
              <a:rPr lang="en-GB" b="1" dirty="0"/>
              <a:t>model</a:t>
            </a:r>
            <a:r>
              <a:rPr lang="en-GB" dirty="0"/>
              <a:t> is also sometimes referred to as the AIC triad (availability, integrity and confidentiality) to avoid confusion with the Central Intelligence Agency.</a:t>
            </a:r>
          </a:p>
          <a:p>
            <a:r>
              <a:rPr lang="en-GB" dirty="0">
                <a:hlinkClick r:id="rId2"/>
              </a:rPr>
              <a:t/>
            </a:r>
            <a:br>
              <a:rPr lang="en-GB" dirty="0">
                <a:hlinkClick r:id="rId2"/>
              </a:rPr>
            </a:br>
            <a:endParaRPr lang="en-GB"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481325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CIA Model</a:t>
            </a:r>
            <a:endParaRPr lang="en-US" dirty="0"/>
          </a:p>
        </p:txBody>
      </p:sp>
      <p:pic>
        <p:nvPicPr>
          <p:cNvPr id="6" name="Content Placeholder 5"/>
          <p:cNvPicPr>
            <a:picLocks noGrp="1" noChangeAspect="1"/>
          </p:cNvPicPr>
          <p:nvPr>
            <p:ph idx="1"/>
          </p:nvPr>
        </p:nvPicPr>
        <p:blipFill>
          <a:blip r:embed="rId2"/>
          <a:srcRect l="-40630" r="-40630"/>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282042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dirty="0" smtClean="0"/>
              <a:t>CIA Model</a:t>
            </a:r>
            <a:endParaRPr lang="en-US" dirty="0"/>
          </a:p>
        </p:txBody>
      </p:sp>
      <p:sp>
        <p:nvSpPr>
          <p:cNvPr id="3" name="Content Placeholder 2"/>
          <p:cNvSpPr>
            <a:spLocks noGrp="1"/>
          </p:cNvSpPr>
          <p:nvPr>
            <p:ph idx="1"/>
          </p:nvPr>
        </p:nvSpPr>
        <p:spPr>
          <a:xfrm>
            <a:off x="457200" y="1052736"/>
            <a:ext cx="8229600" cy="4464497"/>
          </a:xfrm>
        </p:spPr>
        <p:txBody>
          <a:bodyPr/>
          <a:lstStyle/>
          <a:p>
            <a:pPr marL="0" indent="0">
              <a:buNone/>
            </a:pPr>
            <a:endParaRPr lang="en-US" sz="2000" dirty="0"/>
          </a:p>
          <a:p>
            <a:r>
              <a:rPr lang="en-US" sz="2000" b="1" dirty="0"/>
              <a:t>Confidentiality</a:t>
            </a:r>
            <a:r>
              <a:rPr lang="en-US" sz="2000" dirty="0"/>
              <a:t> – Keeping sensitive information private. Encryption services can protect your data at rest or in transit and prevent unauthorized access to protected data.</a:t>
            </a:r>
          </a:p>
          <a:p>
            <a:r>
              <a:rPr lang="en-US" sz="2000" b="1" dirty="0"/>
              <a:t>Integrity</a:t>
            </a:r>
            <a:r>
              <a:rPr lang="en-US" sz="2000" dirty="0"/>
              <a:t> – is the consistency of data, networks, and systems. This includes mitigation and proactive measures to restrict unapproved changes, while also having the ability to recover data that has been lost or compromised.</a:t>
            </a:r>
          </a:p>
          <a:p>
            <a:r>
              <a:rPr lang="en-US" sz="2000" b="1" dirty="0"/>
              <a:t>Availability</a:t>
            </a:r>
            <a:r>
              <a:rPr lang="en-US" sz="2000" dirty="0"/>
              <a:t> – refers to authorized users that can freely access the systems, networks, and data needed to perform their daily tasks. Resolving hardware and software conflicts, along with regular maintenance is crucial to keep systems up and available.</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362920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7</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smtClean="0"/>
              <a:t>MITM</a:t>
            </a:r>
            <a:endParaRPr lang="en-GB" altLang="en-US" dirty="0"/>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smtClean="0"/>
              <a:t> </a:t>
            </a:r>
            <a:r>
              <a:rPr lang="en-GB" sz="2400" dirty="0" smtClean="0"/>
              <a:t>Man</a:t>
            </a:r>
            <a:r>
              <a:rPr lang="en-GB" sz="2400" dirty="0"/>
              <a:t>-in-the-middle attacks (MITM) are a </a:t>
            </a:r>
            <a:r>
              <a:rPr lang="en-GB" sz="2400" dirty="0">
                <a:hlinkClick r:id="rId2"/>
              </a:rPr>
              <a:t>common type of cybersecurity attack</a:t>
            </a:r>
            <a:r>
              <a:rPr lang="en-GB" sz="2400" dirty="0"/>
              <a:t> that allows attackers to eavesdrop on the communication between two targets. The attack takes place in between two legitimately communicating hosts, allowing the attacker to “listen” to a conversation they should normally not be able to listen to, hence the name “man-in-the-middle.”</a:t>
            </a:r>
            <a:endParaRPr lang="en-GB" alt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MITM</a:t>
            </a:r>
            <a:endParaRPr lang="en-US" dirty="0"/>
          </a:p>
        </p:txBody>
      </p:sp>
      <p:pic>
        <p:nvPicPr>
          <p:cNvPr id="6" name="Content Placeholder 5"/>
          <p:cNvPicPr>
            <a:picLocks noGrp="1" noChangeAspect="1"/>
          </p:cNvPicPr>
          <p:nvPr>
            <p:ph idx="1"/>
          </p:nvPr>
        </p:nvPicPr>
        <p:blipFill>
          <a:blip r:embed="rId2"/>
          <a:srcRect t="-12116" b="-12116"/>
          <a:stretch>
            <a:fillRect/>
          </a:stretch>
        </p:blipFill>
        <p:spPr>
          <a:xfrm>
            <a:off x="457200" y="1600200"/>
            <a:ext cx="8229600" cy="3916363"/>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54195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MITM Example</a:t>
            </a:r>
            <a:endParaRPr lang="en-US" dirty="0"/>
          </a:p>
        </p:txBody>
      </p:sp>
      <p:sp>
        <p:nvSpPr>
          <p:cNvPr id="3" name="Content Placeholder 2"/>
          <p:cNvSpPr>
            <a:spLocks noGrp="1"/>
          </p:cNvSpPr>
          <p:nvPr>
            <p:ph idx="1"/>
          </p:nvPr>
        </p:nvSpPr>
        <p:spPr/>
        <p:txBody>
          <a:bodyPr/>
          <a:lstStyle/>
          <a:p>
            <a:r>
              <a:rPr lang="en-US" sz="2400" dirty="0"/>
              <a:t>Alice and Bob are having a conversation; Eve wants to eavesdrop on the conversation but also remain transparent. Eve could tell Alice that she was Bob and tell Bob that she was Alice. This would lead Alice to believe she’s speaking to Bob, while actually revealing her part of the conversation to Eve. Eve could then gather information from this, alter the response,  and pass the message along to Bob (who thinks he’s talking to Alice). As a result, Eve is able to transparently hijack their conversation.</a:t>
            </a:r>
          </a:p>
          <a:p>
            <a:r>
              <a:rPr lang="en-US" sz="2400" dirty="0"/>
              <a:t>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980266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200" b="1" dirty="0"/>
              <a:t>How does a man-in-the-middle attack work?</a:t>
            </a:r>
            <a:br>
              <a:rPr lang="en-US" sz="3200" b="1" dirty="0"/>
            </a:br>
            <a:endParaRPr lang="en-US" sz="3200" dirty="0"/>
          </a:p>
        </p:txBody>
      </p:sp>
      <p:sp>
        <p:nvSpPr>
          <p:cNvPr id="3" name="Content Placeholder 2"/>
          <p:cNvSpPr>
            <a:spLocks noGrp="1"/>
          </p:cNvSpPr>
          <p:nvPr>
            <p:ph idx="1"/>
          </p:nvPr>
        </p:nvSpPr>
        <p:spPr>
          <a:xfrm>
            <a:off x="457200" y="1124744"/>
            <a:ext cx="8229600" cy="4680520"/>
          </a:xfrm>
        </p:spPr>
        <p:txBody>
          <a:bodyPr/>
          <a:lstStyle/>
          <a:p>
            <a:r>
              <a:rPr lang="en-US" sz="2000" dirty="0"/>
              <a:t>How does this play out? Let’s say you received an email that appeared to be from your bank, asking you to log in to your account to confirm your contact information. You click on a link in the email and are taken to what appears to be your bank’s website, where you log in and perform the requested task.</a:t>
            </a:r>
          </a:p>
          <a:p>
            <a:r>
              <a:rPr lang="en-US" sz="2000" dirty="0"/>
              <a:t>In such a scenario, the man in the middle (MITM) sent you the email, making it appear to be legitimate. (This attack also involves phishing, getting you to click on the email appearing to come from your bank.) He also created a website that looks just like your bank’s website, so you wouldn’t hesitate to enter your login credentials after clicking the link in the email. But when you do that, you’re not logging into your bank account, you’re handing over your credentials to the attacker.</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579296" cy="792088"/>
          </a:xfrm>
        </p:spPr>
        <p:txBody>
          <a:bodyPr/>
          <a:lstStyle/>
          <a:p>
            <a:r>
              <a:rPr lang="en-US" sz="2800" b="1" dirty="0"/>
              <a:t>MITM attacks: Close to you or with malware</a:t>
            </a:r>
            <a:r>
              <a:rPr lang="en-US" b="1" dirty="0"/>
              <a:t/>
            </a:r>
            <a:br>
              <a:rPr lang="en-US" b="1" dirty="0"/>
            </a:br>
            <a:endParaRPr lang="en-US" dirty="0"/>
          </a:p>
        </p:txBody>
      </p:sp>
      <p:sp>
        <p:nvSpPr>
          <p:cNvPr id="3" name="Content Placeholder 2"/>
          <p:cNvSpPr>
            <a:spLocks noGrp="1"/>
          </p:cNvSpPr>
          <p:nvPr>
            <p:ph idx="1"/>
          </p:nvPr>
        </p:nvSpPr>
        <p:spPr>
          <a:xfrm>
            <a:off x="457200" y="764704"/>
            <a:ext cx="8229600" cy="4752529"/>
          </a:xfrm>
        </p:spPr>
        <p:txBody>
          <a:bodyPr/>
          <a:lstStyle/>
          <a:p>
            <a:r>
              <a:rPr lang="en-US" sz="1600" dirty="0" smtClean="0"/>
              <a:t>Man</a:t>
            </a:r>
            <a:r>
              <a:rPr lang="en-US" sz="1600" dirty="0"/>
              <a:t>-in-the-middle attacks come in two forms, one that involves physical proximity to the intended target, and another that involves malicious software, or malware. This second form, like our fake bank example above, is also called a man-in-the-browser attack.</a:t>
            </a:r>
          </a:p>
          <a:p>
            <a:r>
              <a:rPr lang="en-US" sz="1600" dirty="0"/>
              <a:t>Cybercriminals typically execute a man-in-the-middle attack in two phases — interception and decryption.</a:t>
            </a:r>
          </a:p>
          <a:p>
            <a:r>
              <a:rPr lang="en-US" sz="1600" dirty="0"/>
              <a:t>With a traditional MITM attack, the cybercriminal needs to gain access to an unsecured or poorly secured Wi-Fi router. These types of connections are generally found in public areas with free Wi-Fi hotspots, and even in some people’s homes, if they haven’t protected their network. Attackers can scan the router looking for specific vulnerabilities such as a weak password.</a:t>
            </a:r>
          </a:p>
          <a:p>
            <a:r>
              <a:rPr lang="en-US" sz="1600" dirty="0"/>
              <a:t>Once attackers find a vulnerable router, they can deploy tools to intercept and read the victim’s transmitted data. The attacker can then also insert their tools between the victim’s computer and the websites the user visits to capture log in credentials, banking information, and other personal information.</a:t>
            </a:r>
          </a:p>
          <a:p>
            <a:r>
              <a:rPr lang="en-US" sz="1600" dirty="0"/>
              <a:t>A successful man-in-the-middle attack does not stop at interception. The victim’s encrypted data must then be unencrypted, so that the attacker can read and act upon it.</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43408"/>
            <a:ext cx="8579296" cy="1080120"/>
          </a:xfrm>
        </p:spPr>
        <p:txBody>
          <a:bodyPr/>
          <a:lstStyle/>
          <a:p>
            <a:r>
              <a:rPr lang="en-US" sz="2800" b="1" dirty="0" smtClean="0"/>
              <a:t/>
            </a:r>
            <a:br>
              <a:rPr lang="en-US" sz="2800" b="1" dirty="0" smtClean="0"/>
            </a:br>
            <a:r>
              <a:rPr lang="en-US" sz="2800" b="1" dirty="0" smtClean="0"/>
              <a:t>7 </a:t>
            </a:r>
            <a:r>
              <a:rPr lang="en-US" sz="2800" b="1" dirty="0"/>
              <a:t>types of man-in-the-middle attacks</a:t>
            </a:r>
            <a:r>
              <a:rPr lang="en-US" sz="2400" b="1" dirty="0"/>
              <a:t/>
            </a:r>
            <a:br>
              <a:rPr lang="en-US" sz="2400" b="1" dirty="0"/>
            </a:b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3" name="Content Placeholder 2"/>
          <p:cNvSpPr>
            <a:spLocks noGrp="1"/>
          </p:cNvSpPr>
          <p:nvPr>
            <p:ph idx="1"/>
          </p:nvPr>
        </p:nvSpPr>
        <p:spPr>
          <a:xfrm>
            <a:off x="457200" y="692696"/>
            <a:ext cx="8229600" cy="4824537"/>
          </a:xfrm>
        </p:spPr>
        <p:txBody>
          <a:bodyPr/>
          <a:lstStyle/>
          <a:p>
            <a:r>
              <a:rPr lang="en-US" dirty="0"/>
              <a:t>1. IP spoofing</a:t>
            </a:r>
          </a:p>
          <a:p>
            <a:r>
              <a:rPr lang="en-US" dirty="0"/>
              <a:t>Every device capable of connecting to the internet has an internet protocol (IP) address, which is similar to the street address for your home. By spoofing an IP address, an attacker can trick you into thinking you’re interacting with a website or someone you’re not, perhaps giving the attacker access to information you’d otherwise not share.</a:t>
            </a:r>
          </a:p>
          <a:p>
            <a:endParaRPr lang="en-US" dirty="0"/>
          </a:p>
        </p:txBody>
      </p:sp>
    </p:spTree>
    <p:extLst>
      <p:ext uri="{BB962C8B-B14F-4D97-AF65-F5344CB8AC3E}">
        <p14:creationId xmlns:p14="http://schemas.microsoft.com/office/powerpoint/2010/main" val="3171754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IP Addressing</a:t>
            </a:r>
            <a:endParaRPr lang="en-US" dirty="0"/>
          </a:p>
        </p:txBody>
      </p:sp>
      <p:sp>
        <p:nvSpPr>
          <p:cNvPr id="3" name="Content Placeholder 2"/>
          <p:cNvSpPr>
            <a:spLocks noGrp="1"/>
          </p:cNvSpPr>
          <p:nvPr>
            <p:ph idx="1"/>
          </p:nvPr>
        </p:nvSpPr>
        <p:spPr/>
        <p:txBody>
          <a:bodyPr/>
          <a:lstStyle/>
          <a:p>
            <a:r>
              <a:rPr lang="en-US" sz="2000" dirty="0"/>
              <a:t>An </a:t>
            </a:r>
            <a:r>
              <a:rPr lang="en-US" sz="2000" b="1" dirty="0"/>
              <a:t>IP address</a:t>
            </a:r>
            <a:r>
              <a:rPr lang="en-US" sz="2000" dirty="0"/>
              <a:t>, or simply an "</a:t>
            </a:r>
            <a:r>
              <a:rPr lang="en-US" sz="2000" b="1" dirty="0"/>
              <a:t>IP</a:t>
            </a:r>
            <a:r>
              <a:rPr lang="en-US" sz="2000" dirty="0"/>
              <a:t>," is a unique </a:t>
            </a:r>
            <a:r>
              <a:rPr lang="en-US" sz="2000" b="1" dirty="0"/>
              <a:t>address</a:t>
            </a:r>
            <a:r>
              <a:rPr lang="en-US" sz="2000" dirty="0"/>
              <a:t> that identifies a device on the Internet or a local network. It allows a system to be recognized by other systems connected via the Internet protocol. There are two primary types of </a:t>
            </a:r>
            <a:r>
              <a:rPr lang="en-US" sz="2000" b="1" dirty="0"/>
              <a:t>IP address</a:t>
            </a:r>
            <a:r>
              <a:rPr lang="en-US" sz="2000" dirty="0"/>
              <a:t> formats used today — IPv4 and </a:t>
            </a:r>
            <a:r>
              <a:rPr lang="en-US" sz="2000" dirty="0" smtClean="0"/>
              <a:t>IPv6</a:t>
            </a:r>
          </a:p>
          <a:p>
            <a:r>
              <a:rPr lang="en-US" sz="2000" dirty="0"/>
              <a:t>Internet Protocol version 4 (IPv4</a:t>
            </a:r>
            <a:r>
              <a:rPr lang="en-US" sz="2000" dirty="0" smtClean="0"/>
              <a:t>).</a:t>
            </a:r>
            <a:r>
              <a:rPr lang="en-US" sz="2000" dirty="0"/>
              <a:t>C</a:t>
            </a:r>
            <a:r>
              <a:rPr lang="en-US" sz="2000" dirty="0" smtClean="0"/>
              <a:t>urrently </a:t>
            </a:r>
            <a:r>
              <a:rPr lang="en-US" sz="2000" dirty="0"/>
              <a:t>used </a:t>
            </a:r>
            <a:r>
              <a:rPr lang="en-US" sz="2000" dirty="0" smtClean="0"/>
              <a:t>version </a:t>
            </a:r>
            <a:r>
              <a:rPr lang="en-US" sz="2000" dirty="0"/>
              <a:t>of Internet Protocol. </a:t>
            </a:r>
          </a:p>
          <a:p>
            <a:r>
              <a:rPr lang="en-US" sz="2000" dirty="0" smtClean="0"/>
              <a:t>Internet </a:t>
            </a:r>
            <a:r>
              <a:rPr lang="en-US" sz="2000" dirty="0"/>
              <a:t>Protocol </a:t>
            </a:r>
            <a:r>
              <a:rPr lang="en-US" sz="2000" dirty="0" smtClean="0"/>
              <a:t>version 6 (IPv6) replacement </a:t>
            </a:r>
            <a:r>
              <a:rPr lang="en-US" sz="2000" dirty="0"/>
              <a:t>for </a:t>
            </a:r>
            <a:r>
              <a:rPr lang="en-US" sz="2000" dirty="0" smtClean="0"/>
              <a:t>IPV4.</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 DNS spoofing</a:t>
            </a:r>
            <a:endParaRPr lang="en-US" dirty="0"/>
          </a:p>
        </p:txBody>
      </p:sp>
      <p:sp>
        <p:nvSpPr>
          <p:cNvPr id="3" name="Content Placeholder 2"/>
          <p:cNvSpPr>
            <a:spLocks noGrp="1"/>
          </p:cNvSpPr>
          <p:nvPr>
            <p:ph idx="1"/>
          </p:nvPr>
        </p:nvSpPr>
        <p:spPr/>
        <p:txBody>
          <a:bodyPr/>
          <a:lstStyle/>
          <a:p>
            <a:r>
              <a:rPr lang="en-US" sz="2400" dirty="0"/>
              <a:t>Domain Name Server, or DNS, spoofing is a technique that forces a user to a fake website rather than the real one the user intends to visit. If you are a victim of DNS spoofing, you may think you’re visiting a safe, trusted website when you’re actually interacting with a fraudster. The perpetrator’s goal is to divert traffic from the real site or capture user login credentials.</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3. HTTPS spoofing</a:t>
            </a:r>
            <a:endParaRPr lang="en-US" dirty="0"/>
          </a:p>
        </p:txBody>
      </p:sp>
      <p:sp>
        <p:nvSpPr>
          <p:cNvPr id="3" name="Content Placeholder 2"/>
          <p:cNvSpPr>
            <a:spLocks noGrp="1"/>
          </p:cNvSpPr>
          <p:nvPr>
            <p:ph idx="1"/>
          </p:nvPr>
        </p:nvSpPr>
        <p:spPr/>
        <p:txBody>
          <a:bodyPr/>
          <a:lstStyle/>
          <a:p>
            <a:r>
              <a:rPr lang="en-US" sz="2000" dirty="0"/>
              <a:t>When doing business on the internet, seeing “HTTPS” in the URL, rather than “HTTP” is a sign that the website is secure and can be trusted. In fact, the “S” stands for “secure.” An attacker can fool your browser into believing it’s visiting a trusted website when it’s not. By redirecting your browser to an unsecure website, the attacker can monitor your interactions with that website and possibly steal personal information you’re sharing.</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4. SSL hijacking</a:t>
            </a:r>
            <a:endParaRPr lang="en-US" sz="3200" dirty="0"/>
          </a:p>
        </p:txBody>
      </p:sp>
      <p:sp>
        <p:nvSpPr>
          <p:cNvPr id="3" name="Content Placeholder 2"/>
          <p:cNvSpPr>
            <a:spLocks noGrp="1"/>
          </p:cNvSpPr>
          <p:nvPr>
            <p:ph idx="1"/>
          </p:nvPr>
        </p:nvSpPr>
        <p:spPr/>
        <p:txBody>
          <a:bodyPr/>
          <a:lstStyle/>
          <a:p>
            <a:pPr marL="0" indent="0">
              <a:buNone/>
            </a:pPr>
            <a:endParaRPr lang="en-US" sz="2000" dirty="0">
              <a:latin typeface="Times New Roman" panose="02020603050405020304" pitchFamily="18" charset="0"/>
              <a:cs typeface="Times New Roman" panose="02020603050405020304" pitchFamily="18" charset="0"/>
            </a:endParaRPr>
          </a:p>
          <a:p>
            <a:r>
              <a:rPr lang="en-US" sz="2000" dirty="0"/>
              <a:t>When your device connects to an unsecure server — indicated by “HTTP” — the server can often automatically redirect you to the secure version of the server, indicated by “HTTPS.” A connection to a secure server means standard security protocols are in place, protecting the data you share with that server. SSL stands for Secure Sockets Layer, a protocol that establishes encrypted links between your browser and the web server.</a:t>
            </a:r>
          </a:p>
          <a:p>
            <a:r>
              <a:rPr lang="en-US" sz="2000" dirty="0"/>
              <a:t>In an SSL hijacking, the attacker uses another computer and secure server and intercepts all the information passing between the server and the user’s computer.</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5. Email hijacking</a:t>
            </a:r>
            <a:endParaRPr lang="en-US" dirty="0"/>
          </a:p>
        </p:txBody>
      </p:sp>
      <p:sp>
        <p:nvSpPr>
          <p:cNvPr id="3" name="Content Placeholder 2"/>
          <p:cNvSpPr>
            <a:spLocks noGrp="1"/>
          </p:cNvSpPr>
          <p:nvPr>
            <p:ph idx="1"/>
          </p:nvPr>
        </p:nvSpPr>
        <p:spPr/>
        <p:txBody>
          <a:bodyPr/>
          <a:lstStyle/>
          <a:p>
            <a:r>
              <a:rPr lang="en-US" sz="2400" dirty="0"/>
              <a:t>Cybercriminals sometimes target email accounts of banks and other financial institutions. Once they gain access, they can monitor transactions between the institution and its customers. The attackers can then spoof the bank’s email address and send their own instructions to customers. This convinces the customer to follow the attackers’ instructions rather than the bank’s. As a result, an unwitting customer may end up putting money in the attackers’ hands.</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t>6. Wi-Fi eavesdropping</a:t>
            </a:r>
            <a:endParaRPr lang="en-US" dirty="0"/>
          </a:p>
        </p:txBody>
      </p:sp>
      <p:sp>
        <p:nvSpPr>
          <p:cNvPr id="3" name="Content Placeholder 2"/>
          <p:cNvSpPr>
            <a:spLocks noGrp="1"/>
          </p:cNvSpPr>
          <p:nvPr>
            <p:ph idx="1"/>
          </p:nvPr>
        </p:nvSpPr>
        <p:spPr>
          <a:xfrm>
            <a:off x="457200" y="1124744"/>
            <a:ext cx="8229600" cy="4104456"/>
          </a:xfrm>
        </p:spPr>
        <p:txBody>
          <a:bodyPr/>
          <a:lstStyle/>
          <a:p>
            <a:pPr lvl="0"/>
            <a:endParaRPr lang="en-US" sz="1800" b="1" dirty="0" smtClean="0">
              <a:solidFill>
                <a:srgbClr val="000000"/>
              </a:solidFill>
              <a:latin typeface="Times New Roman" panose="02020603050405020304" pitchFamily="18" charset="0"/>
              <a:cs typeface="Times New Roman" panose="02020603050405020304" pitchFamily="18" charset="0"/>
            </a:endParaRPr>
          </a:p>
          <a:p>
            <a:pPr lvl="0"/>
            <a:r>
              <a:rPr lang="en-US" sz="1800" dirty="0"/>
              <a:t>Cybercriminals can set up Wi-Fi connections with very legitimate sounding names, similar to a nearby business. Once a user connects to the fraudster’s Wi-Fi, the attacker will be able to monitor the user’s online activity and be able to intercept login credentials, payment card information, and more. This is just one of several risks associated with using public Wi-Fi. You can learn more about such risks here.</a:t>
            </a:r>
            <a:endParaRPr lang="en-US" sz="1800" dirty="0">
              <a:solidFill>
                <a:srgbClr val="000000"/>
              </a:solidFill>
              <a:latin typeface="Times New Roman" panose="02020603050405020304" pitchFamily="18" charset="0"/>
              <a:cs typeface="Times New Roman" panose="02020603050405020304" pitchFamily="18" charset="0"/>
            </a:endParaRP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818976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7. Stealing browser cookies</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
        <p:nvSpPr>
          <p:cNvPr id="3" name="Content Placeholder 2"/>
          <p:cNvSpPr>
            <a:spLocks noGrp="1"/>
          </p:cNvSpPr>
          <p:nvPr>
            <p:ph idx="1"/>
          </p:nvPr>
        </p:nvSpPr>
        <p:spPr>
          <a:xfrm>
            <a:off x="457200" y="908720"/>
            <a:ext cx="8229600" cy="4968551"/>
          </a:xfrm>
        </p:spPr>
        <p:txBody>
          <a:bodyPr/>
          <a:lstStyle/>
          <a:p>
            <a:r>
              <a:rPr lang="en-US" sz="2400" dirty="0"/>
              <a:t>To understand the risk of stolen browser cookies, you need to understand what one is. A browser cookie is a small piece of information a website stores on your computer.</a:t>
            </a:r>
          </a:p>
          <a:p>
            <a:r>
              <a:rPr lang="en-US" sz="2400" dirty="0"/>
              <a:t>For example, an online retailer might store the personal information you enter and shopping cart items you’ve selected on a cookie so you don’t have to re-enter that information when you return.</a:t>
            </a:r>
          </a:p>
          <a:p>
            <a:r>
              <a:rPr lang="en-US" sz="2400" dirty="0"/>
              <a:t>A cybercriminal can hijack these browser cookies. Since cookies store information from your browsing session, attackers can gain access to your passwords, address, and other sensitive information.</a:t>
            </a:r>
          </a:p>
          <a:p>
            <a:endParaRPr lang="en-US" dirty="0"/>
          </a:p>
        </p:txBody>
      </p:sp>
    </p:spTree>
    <p:extLst>
      <p:ext uri="{BB962C8B-B14F-4D97-AF65-F5344CB8AC3E}">
        <p14:creationId xmlns:p14="http://schemas.microsoft.com/office/powerpoint/2010/main" val="6926900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2800" b="1" dirty="0"/>
              <a:t>How to help protect against a man-in-the-middle attack</a:t>
            </a:r>
            <a:r>
              <a:rPr lang="en-US" b="1" dirty="0"/>
              <a:t/>
            </a:r>
            <a:br>
              <a:rPr lang="en-US" b="1" dirty="0"/>
            </a:b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3" name="Content Placeholder 2"/>
          <p:cNvSpPr>
            <a:spLocks noGrp="1"/>
          </p:cNvSpPr>
          <p:nvPr>
            <p:ph idx="1"/>
          </p:nvPr>
        </p:nvSpPr>
        <p:spPr>
          <a:xfrm>
            <a:off x="457200" y="620688"/>
            <a:ext cx="8229600" cy="4968552"/>
          </a:xfrm>
        </p:spPr>
        <p:txBody>
          <a:bodyPr/>
          <a:lstStyle/>
          <a:p>
            <a:r>
              <a:rPr lang="en-US" sz="1600" dirty="0" smtClean="0"/>
              <a:t>Make </a:t>
            </a:r>
            <a:r>
              <a:rPr lang="en-US" sz="1600" dirty="0"/>
              <a:t>sure “HTTPS” — with the S — is always in the URL bar of the websites you visit.</a:t>
            </a:r>
          </a:p>
          <a:p>
            <a:r>
              <a:rPr lang="en-US" sz="1600" dirty="0"/>
              <a:t>Be wary of potential phishing emails from attackers asking you to update your password or any other login credentials. Instead of clicking on the link provided in the email, manually type the website address into your browser.</a:t>
            </a:r>
          </a:p>
          <a:p>
            <a:r>
              <a:rPr lang="en-US" sz="1600" dirty="0"/>
              <a:t>Never connect to public Wi-Fi routers directly, if possible. A VPN encrypts your internet connection on public hotspots to protect the private data you send and receive while using public Wi-Fi, like passwords or credit card information.</a:t>
            </a:r>
          </a:p>
          <a:p>
            <a:r>
              <a:rPr lang="en-US" sz="1600" dirty="0"/>
              <a:t>Since MITB attacks primarily use malware for execution, you should install a comprehensive internet security solution, such as Norton Security, on your computer. Always keep the security software up to date.</a:t>
            </a:r>
          </a:p>
          <a:p>
            <a:r>
              <a:rPr lang="en-US" sz="1600" dirty="0"/>
              <a:t>Be sure that your home Wi-Fi network is secure. Update all of the default usernames and passwords on your home router and all connected devices to strong, </a:t>
            </a:r>
            <a:r>
              <a:rPr lang="en-US" sz="1600" dirty="0" smtClean="0"/>
              <a:t>unique passwords</a:t>
            </a:r>
            <a:r>
              <a:rPr lang="en-US" sz="1600" dirty="0"/>
              <a:t>.</a:t>
            </a:r>
            <a:r>
              <a:rPr lang="en-US" dirty="0"/>
              <a:t> </a:t>
            </a:r>
          </a:p>
          <a:p>
            <a:endParaRPr lang="en-US" dirty="0"/>
          </a:p>
        </p:txBody>
      </p:sp>
    </p:spTree>
    <p:extLst>
      <p:ext uri="{BB962C8B-B14F-4D97-AF65-F5344CB8AC3E}">
        <p14:creationId xmlns:p14="http://schemas.microsoft.com/office/powerpoint/2010/main" val="230868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3408"/>
            <a:ext cx="8229600" cy="1584176"/>
          </a:xfrm>
        </p:spPr>
        <p:txBody>
          <a:bodyPr/>
          <a:lstStyle/>
          <a:p>
            <a:r>
              <a:rPr lang="en-US" sz="4000" dirty="0"/>
              <a:t>How to protect against MITM </a:t>
            </a:r>
            <a:r>
              <a:rPr lang="en-US" sz="4000" dirty="0" smtClean="0"/>
              <a:t>attacks with VPN</a:t>
            </a:r>
            <a:endParaRPr lang="en-US" sz="4000" dirty="0"/>
          </a:p>
        </p:txBody>
      </p:sp>
      <p:sp>
        <p:nvSpPr>
          <p:cNvPr id="3" name="Content Placeholder 2"/>
          <p:cNvSpPr>
            <a:spLocks noGrp="1"/>
          </p:cNvSpPr>
          <p:nvPr>
            <p:ph idx="1"/>
          </p:nvPr>
        </p:nvSpPr>
        <p:spPr>
          <a:xfrm>
            <a:off x="457200" y="1268760"/>
            <a:ext cx="8229600" cy="4248473"/>
          </a:xfrm>
        </p:spPr>
        <p:txBody>
          <a:bodyPr/>
          <a:lstStyle/>
          <a:p>
            <a:r>
              <a:rPr lang="en-US" dirty="0"/>
              <a:t>Install and employ VPN on mobile </a:t>
            </a:r>
            <a:r>
              <a:rPr lang="en-US" dirty="0" smtClean="0"/>
              <a:t>devices</a:t>
            </a:r>
          </a:p>
          <a:p>
            <a:r>
              <a:rPr lang="en-US" dirty="0"/>
              <a:t>The best protection is to never connect to public Wi-Fi </a:t>
            </a:r>
            <a:r>
              <a:rPr lang="en-US" dirty="0" err="1"/>
              <a:t>routers“in</a:t>
            </a:r>
            <a:r>
              <a:rPr lang="en-US" dirty="0"/>
              <a:t> the open.” Instead, install and use a stand-alone version of VPN like </a:t>
            </a:r>
            <a:r>
              <a:rPr lang="en-US" dirty="0">
                <a:hlinkClick r:id="rId2"/>
              </a:rPr>
              <a:t>Surfshark</a:t>
            </a:r>
            <a:r>
              <a:rPr lang="en-US" dirty="0"/>
              <a:t>. The VPN encrypts the user’s internet connection and protects the data the user sends and receives. Even if intercepted, data </a:t>
            </a:r>
            <a:r>
              <a:rPr lang="en-US" dirty="0" err="1"/>
              <a:t>funnelled</a:t>
            </a:r>
            <a:r>
              <a:rPr lang="en-US" dirty="0"/>
              <a:t> through a VPN connection cannot be decoded.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610602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Secure the home router with VPN</a:t>
            </a:r>
          </a:p>
        </p:txBody>
      </p:sp>
      <p:sp>
        <p:nvSpPr>
          <p:cNvPr id="3" name="Content Placeholder 2"/>
          <p:cNvSpPr>
            <a:spLocks noGrp="1"/>
          </p:cNvSpPr>
          <p:nvPr>
            <p:ph idx="1"/>
          </p:nvPr>
        </p:nvSpPr>
        <p:spPr/>
        <p:txBody>
          <a:bodyPr/>
          <a:lstStyle/>
          <a:p>
            <a:r>
              <a:rPr lang="en-US" dirty="0"/>
              <a:t>Rather than equipping every device on a home network with a VPN, the better approach is to install VPN firmware on the network router. The router is the single security guardian for each device. Every device, VPN-compatible or otherwise, is protected. (See the </a:t>
            </a:r>
            <a:r>
              <a:rPr lang="en-US" dirty="0">
                <a:hlinkClick r:id="rId2"/>
              </a:rPr>
              <a:t>Surfshark blog</a:t>
            </a:r>
            <a:r>
              <a:rPr lang="en-US" dirty="0"/>
              <a:t>, seven reasons why you need a VPN for your router.)</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106180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Upgrade to VPN-ready routers</a:t>
            </a:r>
          </a:p>
        </p:txBody>
      </p:sp>
      <p:sp>
        <p:nvSpPr>
          <p:cNvPr id="3" name="Content Placeholder 2"/>
          <p:cNvSpPr>
            <a:spLocks noGrp="1"/>
          </p:cNvSpPr>
          <p:nvPr>
            <p:ph idx="1"/>
          </p:nvPr>
        </p:nvSpPr>
        <p:spPr/>
        <p:txBody>
          <a:bodyPr/>
          <a:lstStyle/>
          <a:p>
            <a:r>
              <a:rPr lang="en-US" sz="2400" dirty="0"/>
              <a:t>In the never-ending war of leapfrog between hacker threats and countermeasures, upgrading to a VPN equipped router is a more secure way to connecting to the web. The </a:t>
            </a:r>
            <a:r>
              <a:rPr lang="en-US" sz="2400" dirty="0">
                <a:hlinkClick r:id="rId2"/>
              </a:rPr>
              <a:t>Surfshark blog</a:t>
            </a:r>
            <a:r>
              <a:rPr lang="en-US" sz="2400" dirty="0"/>
              <a:t>, The Top 10 VPN Routers for 2019, is a review of top VPN routers for homes. To make this list, the routers had to be VPN ready and easy to set up. Also, evaluators looked for robust internet connections and performance not affected by VPN encryption and routing.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1852156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Avoid “free” VPN providers</a:t>
            </a:r>
          </a:p>
        </p:txBody>
      </p:sp>
      <p:sp>
        <p:nvSpPr>
          <p:cNvPr id="3" name="Content Placeholder 2"/>
          <p:cNvSpPr>
            <a:spLocks noGrp="1"/>
          </p:cNvSpPr>
          <p:nvPr>
            <p:ph idx="1"/>
          </p:nvPr>
        </p:nvSpPr>
        <p:spPr/>
        <p:txBody>
          <a:bodyPr/>
          <a:lstStyle/>
          <a:p>
            <a:endParaRPr lang="en-US" sz="2000" dirty="0"/>
          </a:p>
          <a:p>
            <a:r>
              <a:rPr lang="en-US" sz="2000" dirty="0"/>
              <a:t>There are many free VPN providers available. They typically provide connection encryption and could offer a temporary solution for users who only need protection for a short time. On the other hand, they can slow up internet performance, and some free VPN servers come with loads of intrusive ads. Also, free VPN services who employ user logs could be monitoring users’ web activity. All that web activity logging is a treasure trove for web analytics and statistical trend monitoring. Marketers, who buy the data, target consumer activity and demographic trends—and they get from ISP providers, who got it for free.</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8496489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VPN isn’t the total solution</a:t>
            </a:r>
          </a:p>
        </p:txBody>
      </p:sp>
      <p:sp>
        <p:nvSpPr>
          <p:cNvPr id="3" name="Content Placeholder 2"/>
          <p:cNvSpPr>
            <a:spLocks noGrp="1"/>
          </p:cNvSpPr>
          <p:nvPr>
            <p:ph idx="1"/>
          </p:nvPr>
        </p:nvSpPr>
        <p:spPr/>
        <p:txBody>
          <a:bodyPr/>
          <a:lstStyle/>
          <a:p>
            <a:r>
              <a:rPr lang="en-US" sz="2000" dirty="0"/>
              <a:t>Cybercriminals have a host of strategies to carry out their anonymous assaults against the integrity of the internet. VPN is a valuable </a:t>
            </a:r>
            <a:r>
              <a:rPr lang="en-US" sz="2000" dirty="0" err="1"/>
              <a:t>defenve</a:t>
            </a:r>
            <a:r>
              <a:rPr lang="en-US" sz="2000" dirty="0"/>
              <a:t> against those threats, but it should be accompanied by a total approach to online security; to wit:</a:t>
            </a:r>
          </a:p>
          <a:p>
            <a:r>
              <a:rPr lang="en-US" sz="2000" dirty="0"/>
              <a:t>• remaining on guard against potential phishing emails asking the user to update entry credentials</a:t>
            </a:r>
            <a:br>
              <a:rPr lang="en-US" sz="2000" dirty="0"/>
            </a:br>
            <a:r>
              <a:rPr lang="en-US" sz="2000" dirty="0"/>
              <a:t>• installing a comprehensive internet security solution with malware/anti-virus detection, and ad blockers like </a:t>
            </a:r>
            <a:r>
              <a:rPr lang="en-US" sz="2000" dirty="0" err="1"/>
              <a:t>Whitlister</a:t>
            </a:r>
            <a:r>
              <a:rPr lang="en-US" sz="2000" dirty="0"/>
              <a:t>.</a:t>
            </a:r>
            <a:br>
              <a:rPr lang="en-US" sz="2000" dirty="0"/>
            </a:br>
            <a:r>
              <a:rPr lang="en-US" sz="2000" dirty="0"/>
              <a:t>• ensuring that website visits are to those with a URL address beginning with “HTTPS”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3965667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Conclusions and summary</a:t>
            </a:r>
          </a:p>
        </p:txBody>
      </p:sp>
      <p:sp>
        <p:nvSpPr>
          <p:cNvPr id="3" name="Content Placeholder 2"/>
          <p:cNvSpPr>
            <a:spLocks noGrp="1"/>
          </p:cNvSpPr>
          <p:nvPr>
            <p:ph idx="1"/>
          </p:nvPr>
        </p:nvSpPr>
        <p:spPr/>
        <p:txBody>
          <a:bodyPr/>
          <a:lstStyle/>
          <a:p>
            <a:r>
              <a:rPr lang="en-US" sz="2000" dirty="0"/>
              <a:t>• Using a VPN disguises the user’s IP address and country location to bypass geo-blocking and internet censorship.</a:t>
            </a:r>
            <a:br>
              <a:rPr lang="en-US" sz="2000" dirty="0"/>
            </a:br>
            <a:r>
              <a:rPr lang="en-US" sz="2000" dirty="0"/>
              <a:t>• VPN is also effective against man-in-the-middle attacks and for protecting online </a:t>
            </a:r>
            <a:r>
              <a:rPr lang="en-US" sz="2000" dirty="0" err="1"/>
              <a:t>cryptocurrency</a:t>
            </a:r>
            <a:r>
              <a:rPr lang="en-US" sz="2000" dirty="0"/>
              <a:t> transactions.</a:t>
            </a:r>
            <a:br>
              <a:rPr lang="en-US" sz="2000" dirty="0"/>
            </a:br>
            <a:r>
              <a:rPr lang="en-US" sz="2000" dirty="0"/>
              <a:t>• Hackers deploy online eavesdropping and data theft through a variety of methods, including deploying rogue Wi-Fi networks, which snare unprotected users on public Wi-Fi networks.</a:t>
            </a:r>
            <a:br>
              <a:rPr lang="en-US" sz="2000" dirty="0"/>
            </a:br>
            <a:r>
              <a:rPr lang="en-US" sz="2000" dirty="0"/>
              <a:t>• Protection strategies against MITM attacks include installing a VPN on mobile devices and on the home router. When upgrading a home router, users should consider VPN-ready routers.</a:t>
            </a:r>
            <a:br>
              <a:rPr lang="en-US" sz="2000" dirty="0"/>
            </a:br>
            <a:r>
              <a:rPr lang="en-US" sz="2000" dirty="0"/>
              <a:t>• Finally, a VPN should be included as part of an overall strategy to protect the user’s online identify and activity.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933871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a:t>
            </a:r>
            <a:r>
              <a:rPr lang="en-US" sz="2000" dirty="0" smtClean="0"/>
              <a:t>Pearson</a:t>
            </a:r>
          </a:p>
          <a:p>
            <a:r>
              <a:rPr lang="en-US" sz="2000" dirty="0" err="1"/>
              <a:t>Anttalainen</a:t>
            </a:r>
            <a:r>
              <a:rPr lang="en-US" sz="2000" dirty="0"/>
              <a:t>, </a:t>
            </a:r>
            <a:r>
              <a:rPr lang="en-US" sz="2000" dirty="0" err="1"/>
              <a:t>Tarmo</a:t>
            </a:r>
            <a:r>
              <a:rPr lang="en-US" sz="2000" dirty="0"/>
              <a:t>(2003), Introduction to Telecommunications Network Engineering</a:t>
            </a:r>
            <a:r>
              <a:rPr lang="en-US" sz="2000" dirty="0" smtClean="0"/>
              <a:t>.</a:t>
            </a:r>
            <a:endParaRPr lang="en-US" sz="2000" dirty="0"/>
          </a:p>
          <a:p>
            <a:r>
              <a:rPr lang="en-US" sz="2000" dirty="0">
                <a:hlinkClick r:id="rId2"/>
              </a:rPr>
              <a:t>https://web-b-ebscohost-com.ezproxy.uwtsd.ac.uk/ehost/ebookviewer/ebook/bmxlYmtfXzg3NzM0X19BTg2?sid=2327383a-5654-4205-9324-0a82e27ed6e0@pdc-v-sessmgr02&amp;vid=5&amp;format=EB&amp;rid=</a:t>
            </a:r>
            <a:r>
              <a:rPr lang="en-US" sz="2000" dirty="0" smtClean="0">
                <a:hlinkClick r:id="rId2"/>
              </a:rPr>
              <a:t>7</a:t>
            </a:r>
            <a:endParaRPr lang="en-US" sz="2000" dirty="0" smtClean="0"/>
          </a:p>
          <a:p>
            <a:r>
              <a:rPr lang="en-US" sz="2000" dirty="0" smtClean="0"/>
              <a:t>Todd </a:t>
            </a:r>
            <a:r>
              <a:rPr lang="en-US" sz="2000" dirty="0" err="1"/>
              <a:t>Lammle</a:t>
            </a:r>
            <a:r>
              <a:rPr lang="en-US" sz="2000" dirty="0"/>
              <a:t> (2016), CCNA Routing and Switching Complete Study Guide: Exam 100-105, Exam 200</a:t>
            </a:r>
            <a:r>
              <a:rPr lang="en-US" sz="2000" dirty="0" smtClean="0"/>
              <a:t>-105</a:t>
            </a:r>
            <a:r>
              <a:rPr lang="en-US" sz="2000" dirty="0"/>
              <a:t>, Exam 200-125 </a:t>
            </a:r>
            <a:r>
              <a:rPr lang="en-US" sz="2000" dirty="0" err="1" smtClean="0"/>
              <a:t>Sybex</a:t>
            </a:r>
            <a:endParaRPr lang="en-US" sz="2000" dirty="0"/>
          </a:p>
          <a:p>
            <a:r>
              <a:rPr lang="en-US" sz="2000" dirty="0">
                <a:hlinkClick r:id="rId3"/>
              </a:rPr>
              <a:t>https://us.norton.com/internetsecurity-wifi-what-is-a-man-in-the-middle-</a:t>
            </a:r>
            <a:r>
              <a:rPr lang="en-US" sz="2000" dirty="0" smtClean="0">
                <a:hlinkClick r:id="rId3"/>
              </a:rPr>
              <a:t>attack.html</a:t>
            </a:r>
            <a:endParaRPr lang="en-US" sz="2000" dirty="0" smtClean="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1221</TotalTime>
  <Words>2345</Words>
  <Application>Microsoft Macintosh PowerPoint</Application>
  <PresentationFormat>On-screen Show (4:3)</PresentationFormat>
  <Paragraphs>155</Paragraphs>
  <Slides>27</Slides>
  <Notes>1</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20140311PresentationUWTSDTemplate</vt:lpstr>
      <vt:lpstr>Module Code</vt:lpstr>
      <vt:lpstr>Lesson Aims</vt:lpstr>
      <vt:lpstr>Lecturer</vt:lpstr>
      <vt:lpstr>CIA Model</vt:lpstr>
      <vt:lpstr>CIA Model</vt:lpstr>
      <vt:lpstr>CIA Model</vt:lpstr>
      <vt:lpstr>MITM</vt:lpstr>
      <vt:lpstr>MITM</vt:lpstr>
      <vt:lpstr>MITM Example</vt:lpstr>
      <vt:lpstr>How does a man-in-the-middle attack work? </vt:lpstr>
      <vt:lpstr>MITM attacks: Close to you or with malware </vt:lpstr>
      <vt:lpstr> 7 types of man-in-the-middle attacks </vt:lpstr>
      <vt:lpstr>IP Addressing</vt:lpstr>
      <vt:lpstr>2. DNS spoofing</vt:lpstr>
      <vt:lpstr>3. HTTPS spoofing</vt:lpstr>
      <vt:lpstr>4. SSL hijacking</vt:lpstr>
      <vt:lpstr>5. Email hijacking</vt:lpstr>
      <vt:lpstr>6. Wi-Fi eavesdropping</vt:lpstr>
      <vt:lpstr>7. Stealing browser cookies</vt:lpstr>
      <vt:lpstr>How to help protect against a man-in-the-middle attack </vt:lpstr>
      <vt:lpstr>How to protect against MITM attacks with VPN</vt:lpstr>
      <vt:lpstr>Secure the home router with VPN</vt:lpstr>
      <vt:lpstr>Upgrade to VPN-ready routers</vt:lpstr>
      <vt:lpstr>Avoid “free” VPN providers</vt:lpstr>
      <vt:lpstr>VPN isn’t the total solution</vt:lpstr>
      <vt:lpstr>Conclusions and summary</vt:lpstr>
      <vt:lpstr>References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115</cp:revision>
  <cp:lastPrinted>2018-07-09T15:27:01Z</cp:lastPrinted>
  <dcterms:created xsi:type="dcterms:W3CDTF">2002-10-07T19:43:58Z</dcterms:created>
  <dcterms:modified xsi:type="dcterms:W3CDTF">2020-08-12T12:53:12Z</dcterms:modified>
</cp:coreProperties>
</file>