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7" r:id="rId1"/>
  </p:sldMasterIdLst>
  <p:notesMasterIdLst>
    <p:notesMasterId r:id="rId14"/>
  </p:notesMasterIdLst>
  <p:sldIdLst>
    <p:sldId id="267" r:id="rId2"/>
    <p:sldId id="257" r:id="rId3"/>
    <p:sldId id="258" r:id="rId4"/>
    <p:sldId id="262" r:id="rId5"/>
    <p:sldId id="265" r:id="rId6"/>
    <p:sldId id="256" r:id="rId7"/>
    <p:sldId id="260" r:id="rId8"/>
    <p:sldId id="259" r:id="rId9"/>
    <p:sldId id="264" r:id="rId10"/>
    <p:sldId id="266" r:id="rId11"/>
    <p:sldId id="261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20"/>
  </p:normalViewPr>
  <p:slideViewPr>
    <p:cSldViewPr snapToGrid="0" snapToObjects="1">
      <p:cViewPr varScale="1">
        <p:scale>
          <a:sx n="88" d="100"/>
          <a:sy n="88" d="100"/>
        </p:scale>
        <p:origin x="1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5B266B-EAB1-ED47-91A2-A307D7ADC3B6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B9282-14CC-3446-B0A8-24755AAFAC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700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BB9282-14CC-3446-B0A8-24755AAFACD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834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385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167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41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607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15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69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5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071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082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07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10/31/20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708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0DAF61AA-5A98-4049-A93E-477E5505141A}" type="datetimeFigureOut">
              <a:rPr lang="en-US" smtClean="0"/>
              <a:pPr/>
              <a:t>10/31/20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670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microsoft.com/office/2007/relationships/hdphoto" Target="../media/hdphoto1.wdp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books.org/wiki/Irish/History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Henry_VII_of_England" TargetMode="External"/><Relationship Id="rId5" Type="http://schemas.openxmlformats.org/officeDocument/2006/relationships/image" Target="../media/image10.jp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1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tiff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22326055@N06/3598715763/" TargetMode="External"/><Relationship Id="rId7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microsoft.com/office/2007/relationships/hdphoto" Target="../media/hdphoto2.wdp"/><Relationship Id="rId7" Type="http://schemas.openxmlformats.org/officeDocument/2006/relationships/hyperlink" Target="https://www.geeksvgs.com/category/Awarenes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5.jpeg"/><Relationship Id="rId10" Type="http://schemas.openxmlformats.org/officeDocument/2006/relationships/image" Target="../media/image19.png"/><Relationship Id="rId4" Type="http://schemas.openxmlformats.org/officeDocument/2006/relationships/image" Target="../media/image3.png"/><Relationship Id="rId9" Type="http://schemas.openxmlformats.org/officeDocument/2006/relationships/hyperlink" Target="https://ministry-to-children.com/love-resource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55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55BE2824-A619-43D4-8CEE-814E76EAC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blipFill dpi="0" rotWithShape="1">
            <a:blip r:embed="rId3">
              <a:alphaModFix amt="1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F757314-8028-429F-A691-15514DF11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531684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1">
            <a:extLst>
              <a:ext uri="{FF2B5EF4-FFF2-40B4-BE49-F238E27FC236}">
                <a16:creationId xmlns:a16="http://schemas.microsoft.com/office/drawing/2014/main" id="{CCFB0F09-9A6D-4393-94DE-D19BB32F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669517"/>
            <a:ext cx="10222992" cy="2743200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3">
            <a:extLst>
              <a:ext uri="{FF2B5EF4-FFF2-40B4-BE49-F238E27FC236}">
                <a16:creationId xmlns:a16="http://schemas.microsoft.com/office/drawing/2014/main" id="{C1A8FF86-3729-44D9-9029-E0816A7E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484434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924F705-30C0-4ED8-9364-62609FAD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5253661"/>
            <a:ext cx="1080904" cy="1080902"/>
            <a:chOff x="9685338" y="4460675"/>
            <a:chExt cx="1080904" cy="1080902"/>
          </a:xfrm>
        </p:grpSpPr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2011EC6B-5921-4E83-802A-C8EDBFF94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A6591F3A-6CC6-475E-B681-19B2E17DC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2612367"/>
            <a:ext cx="9966960" cy="3017156"/>
          </a:xfrm>
        </p:spPr>
        <p:txBody>
          <a:bodyPr>
            <a:normAutofit fontScale="90000"/>
          </a:bodyPr>
          <a:lstStyle/>
          <a:p>
            <a:r>
              <a:rPr lang="en-US" dirty="0"/>
              <a:t> Celebrating LANGUAGE AND CULTURE-BELONGING TO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565117"/>
            <a:ext cx="7891272" cy="620015"/>
          </a:xfrm>
          <a:ln>
            <a:noFill/>
          </a:ln>
        </p:spPr>
        <p:txBody>
          <a:bodyPr>
            <a:no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SJIE5004</a:t>
            </a:r>
          </a:p>
        </p:txBody>
      </p:sp>
    </p:spTree>
    <p:extLst>
      <p:ext uri="{BB962C8B-B14F-4D97-AF65-F5344CB8AC3E}">
        <p14:creationId xmlns:p14="http://schemas.microsoft.com/office/powerpoint/2010/main" val="4134765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43">
            <a:extLst>
              <a:ext uri="{FF2B5EF4-FFF2-40B4-BE49-F238E27FC236}">
                <a16:creationId xmlns:a16="http://schemas.microsoft.com/office/drawing/2014/main" id="{01C40124-1649-4FF2-8F64-C8284EB9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086727CD-9977-4B25-9516-2B6E06AAA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6" name="Oval 145">
              <a:extLst>
                <a:ext uri="{FF2B5EF4-FFF2-40B4-BE49-F238E27FC236}">
                  <a16:creationId xmlns:a16="http://schemas.microsoft.com/office/drawing/2014/main" id="{219F4D31-E06B-4B98-A1F1-A29AFCBDD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178" name="Rectangle 14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0953" b="-1"/>
          <a:stretch/>
        </p:blipFill>
        <p:spPr>
          <a:xfrm>
            <a:off x="7378688" y="505224"/>
            <a:ext cx="2706987" cy="3060160"/>
          </a:xfrm>
          <a:prstGeom prst="rect">
            <a:avLst/>
          </a:prstGeom>
        </p:spPr>
      </p:pic>
      <p:sp>
        <p:nvSpPr>
          <p:cNvPr id="150" name="Rectangle 14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9" name="Rectangle 15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5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456" y="4162031"/>
            <a:ext cx="4543683" cy="17671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>
                <a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 Introduction.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1967CE-5443-1C41-8A4D-BCF42C6361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4502" y="1125624"/>
            <a:ext cx="4950632" cy="181935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7920" y="4170410"/>
            <a:ext cx="4699221" cy="176714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182880">
              <a:buFont typeface="Wingdings" pitchFamily="2" charset="2"/>
              <a:buChar char="§"/>
            </a:pPr>
            <a:endParaRPr lang="en-US" sz="1500" u="sng" dirty="0"/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History of the Welsh Language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Blue Books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impact of its report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The Welsh Not.</a:t>
            </a:r>
          </a:p>
          <a:p>
            <a:pPr marL="742950" indent="-182880">
              <a:buFont typeface="Wingdings" pitchFamily="2" charset="2"/>
              <a:buChar char="§"/>
            </a:pPr>
            <a:r>
              <a:rPr lang="en-US" sz="1500" dirty="0"/>
              <a:t>Comparison to current times.</a:t>
            </a:r>
          </a:p>
          <a:p>
            <a:pPr marL="742950" indent="-182880">
              <a:buFont typeface="Wingdings" pitchFamily="2" charset="2"/>
              <a:buChar char="§"/>
            </a:pPr>
            <a:endParaRPr lang="en-US" sz="1500" dirty="0"/>
          </a:p>
        </p:txBody>
      </p:sp>
      <p:sp>
        <p:nvSpPr>
          <p:cNvPr id="180" name="Rectangle 15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" name="Oval 15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58" name="Oval 15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880BE5-1671-EC49-A2D6-FD50FF7D503E}"/>
              </a:ext>
            </a:extLst>
          </p:cNvPr>
          <p:cNvSpPr txBox="1"/>
          <p:nvPr/>
        </p:nvSpPr>
        <p:spPr>
          <a:xfrm>
            <a:off x="4350774" y="2580969"/>
            <a:ext cx="2153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(Culleton, 2020)</a:t>
            </a:r>
          </a:p>
        </p:txBody>
      </p:sp>
    </p:spTree>
    <p:extLst>
      <p:ext uri="{BB962C8B-B14F-4D97-AF65-F5344CB8AC3E}">
        <p14:creationId xmlns:p14="http://schemas.microsoft.com/office/powerpoint/2010/main" val="862577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06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9EAC1DD0-E600-E349-9C4E-6DF525D448A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8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795" r="12890" b="2"/>
          <a:stretch/>
        </p:blipFill>
        <p:spPr>
          <a:xfrm>
            <a:off x="3132160" y="1021"/>
            <a:ext cx="9059839" cy="6855958"/>
          </a:xfrm>
          <a:prstGeom prst="rect">
            <a:avLst/>
          </a:prstGeom>
        </p:spPr>
      </p:pic>
      <p:sp>
        <p:nvSpPr>
          <p:cNvPr id="147" name="Rectangle 108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6100" y="1360492"/>
            <a:ext cx="4972511" cy="3457088"/>
          </a:xfrm>
        </p:spPr>
        <p:txBody>
          <a:bodyPr anchor="ctr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48" name="Freeform: Shape 110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0669" b="-1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176D8C-4009-2A4D-9389-CAF24EA2019B}"/>
              </a:ext>
            </a:extLst>
          </p:cNvPr>
          <p:cNvSpPr txBox="1"/>
          <p:nvPr/>
        </p:nvSpPr>
        <p:spPr>
          <a:xfrm>
            <a:off x="261258" y="940526"/>
            <a:ext cx="5631774" cy="5186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 dirty="0">
                <a:solidFill>
                  <a:schemeClr val="bg1"/>
                </a:solidFill>
                <a:latin typeface="Algerian" pitchFamily="82" charset="77"/>
              </a:rPr>
              <a:t>The Welsh Language</a:t>
            </a:r>
          </a:p>
          <a:p>
            <a:pPr>
              <a:spcAft>
                <a:spcPts val="600"/>
              </a:spcAft>
            </a:pPr>
            <a:endParaRPr lang="en-US" sz="3200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US" sz="3200" dirty="0">
              <a:solidFill>
                <a:schemeClr val="bg1"/>
              </a:solidFill>
            </a:endParaRP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endParaRPr lang="en-US" sz="3200" dirty="0">
              <a:solidFill>
                <a:schemeClr val="bg1"/>
              </a:solidFill>
              <a:latin typeface="Chalkboard" panose="03050602040202020205" pitchFamily="66" charset="77"/>
            </a:endParaRP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Originates from Celtic language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4,000 years old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r>
              <a:rPr lang="en-US" sz="3200" dirty="0">
                <a:solidFill>
                  <a:schemeClr val="bg1"/>
                </a:solidFill>
                <a:latin typeface="Chalkboard" panose="03050602040202020205" pitchFamily="66" charset="77"/>
              </a:rPr>
              <a:t>Nearly wiped out</a:t>
            </a:r>
          </a:p>
          <a:p>
            <a:pPr marL="571500" indent="-571500">
              <a:spcAft>
                <a:spcPts val="600"/>
              </a:spcAft>
              <a:buFont typeface="+mj-lt"/>
              <a:buAutoNum type="romanLcPeriod"/>
            </a:pP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BC036-B0B3-9345-B9C6-BC29A3307ED8}"/>
              </a:ext>
            </a:extLst>
          </p:cNvPr>
          <p:cNvSpPr txBox="1"/>
          <p:nvPr/>
        </p:nvSpPr>
        <p:spPr>
          <a:xfrm>
            <a:off x="8868229" y="6395503"/>
            <a:ext cx="2660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 Brain, 2020)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8505D54-1A74-5D46-BBA0-8EC81B1010F8}"/>
              </a:ext>
            </a:extLst>
          </p:cNvPr>
          <p:cNvSpPr/>
          <p:nvPr/>
        </p:nvSpPr>
        <p:spPr>
          <a:xfrm>
            <a:off x="362857" y="5884662"/>
            <a:ext cx="44413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(BBC - Wales -History of Wales, 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634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80000"/>
          </a:blip>
          <a:srcRect r="11794" b="1"/>
          <a:stretch/>
        </p:blipFill>
        <p:spPr>
          <a:xfrm>
            <a:off x="3065205" y="0"/>
            <a:ext cx="9062537" cy="6858000"/>
          </a:xfrm>
          <a:prstGeom prst="rect">
            <a:avLst/>
          </a:prstGeom>
        </p:spPr>
      </p:pic>
      <p:sp>
        <p:nvSpPr>
          <p:cNvPr id="120" name="Rectangle 119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6100" y="1360492"/>
            <a:ext cx="4972511" cy="2601908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 Imposed RESTRICTION ON THE WELSH LANGUAGE AND ONLY ENGLISH COULD BE SPOKEN IN A COURT OF LAW.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128" y="760676"/>
            <a:ext cx="5859484" cy="101006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Henry VII  1485</a:t>
            </a:r>
          </a:p>
        </p:txBody>
      </p:sp>
      <p:sp>
        <p:nvSpPr>
          <p:cNvPr id="122" name="Freeform: Shape 121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9" name="Picture 8" descr="A person wearing a hat&#10;&#10;Description automatically generated">
            <a:extLst>
              <a:ext uri="{FF2B5EF4-FFF2-40B4-BE49-F238E27FC236}">
                <a16:creationId xmlns:a16="http://schemas.microsoft.com/office/drawing/2014/main" id="{B6A7BA6C-7003-1B46-B3FB-CBC4096238F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2" b="18435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0715C09-D13D-D148-BFC8-65A418E8D1A0}"/>
              </a:ext>
            </a:extLst>
          </p:cNvPr>
          <p:cNvSpPr/>
          <p:nvPr/>
        </p:nvSpPr>
        <p:spPr>
          <a:xfrm flipH="1">
            <a:off x="8418286" y="5727992"/>
            <a:ext cx="26002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  <a:latin typeface="Open Sans"/>
              </a:rPr>
              <a:t>(Goodden, 2012)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7D989D-55D0-0D41-886F-451E23E27EE5}"/>
              </a:ext>
            </a:extLst>
          </p:cNvPr>
          <p:cNvSpPr txBox="1"/>
          <p:nvPr/>
        </p:nvSpPr>
        <p:spPr>
          <a:xfrm>
            <a:off x="522515" y="390056"/>
            <a:ext cx="5303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 dirty="0"/>
              <a:t> </a:t>
            </a:r>
            <a:endParaRPr lang="en-US" sz="4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067FB3-9186-4047-A3AC-59FA46DEDDB1}"/>
              </a:ext>
            </a:extLst>
          </p:cNvPr>
          <p:cNvSpPr txBox="1"/>
          <p:nvPr/>
        </p:nvSpPr>
        <p:spPr>
          <a:xfrm>
            <a:off x="6226629" y="4107543"/>
            <a:ext cx="7416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courts Act  1942  Changed this.   </a:t>
            </a:r>
          </a:p>
        </p:txBody>
      </p:sp>
    </p:spTree>
    <p:extLst>
      <p:ext uri="{BB962C8B-B14F-4D97-AF65-F5344CB8AC3E}">
        <p14:creationId xmlns:p14="http://schemas.microsoft.com/office/powerpoint/2010/main" val="184906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Rectangle 81">
            <a:extLst>
              <a:ext uri="{FF2B5EF4-FFF2-40B4-BE49-F238E27FC236}">
                <a16:creationId xmlns:a16="http://schemas.microsoft.com/office/drawing/2014/main" id="{47D2AB5D-C277-42B8-BB98-9E46DDED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003" b="7752"/>
          <a:stretch/>
        </p:blipFill>
        <p:spPr>
          <a:xfrm>
            <a:off x="20" y="-60466"/>
            <a:ext cx="12191980" cy="6855958"/>
          </a:xfrm>
          <a:prstGeom prst="rect">
            <a:avLst/>
          </a:prstGeom>
        </p:spPr>
      </p:pic>
      <p:sp>
        <p:nvSpPr>
          <p:cNvPr id="179" name="Rectangle 83">
            <a:extLst>
              <a:ext uri="{FF2B5EF4-FFF2-40B4-BE49-F238E27FC236}">
                <a16:creationId xmlns:a16="http://schemas.microsoft.com/office/drawing/2014/main" id="{2B04204D-74F6-4A1E-A19F-135FE4A08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3367513"/>
            <a:ext cx="6035842" cy="1721595"/>
          </a:xfrm>
        </p:spPr>
        <p:txBody>
          <a:bodyPr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 Publication	1847.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033138"/>
            <a:ext cx="6035842" cy="1069848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Uproar in Wales</a:t>
            </a:r>
          </a:p>
        </p:txBody>
      </p:sp>
      <p:sp>
        <p:nvSpPr>
          <p:cNvPr id="180" name="Freeform: Shape 85">
            <a:extLst>
              <a:ext uri="{FF2B5EF4-FFF2-40B4-BE49-F238E27FC236}">
                <a16:creationId xmlns:a16="http://schemas.microsoft.com/office/drawing/2014/main" id="{80D12323-ADCE-43B2-AA4B-FDE81FAF0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3224" y="0"/>
            <a:ext cx="4133850" cy="3022184"/>
          </a:xfrm>
          <a:custGeom>
            <a:avLst/>
            <a:gdLst>
              <a:gd name="connsiteX0" fmla="*/ 235034 w 4133850"/>
              <a:gd name="connsiteY0" fmla="*/ 0 h 3022184"/>
              <a:gd name="connsiteX1" fmla="*/ 3898816 w 4133850"/>
              <a:gd name="connsiteY1" fmla="*/ 0 h 3022184"/>
              <a:gd name="connsiteX2" fmla="*/ 3971421 w 4133850"/>
              <a:gd name="connsiteY2" fmla="*/ 150719 h 3022184"/>
              <a:gd name="connsiteX3" fmla="*/ 4133850 w 4133850"/>
              <a:gd name="connsiteY3" fmla="*/ 955259 h 3022184"/>
              <a:gd name="connsiteX4" fmla="*/ 2066925 w 4133850"/>
              <a:gd name="connsiteY4" fmla="*/ 3022184 h 3022184"/>
              <a:gd name="connsiteX5" fmla="*/ 0 w 4133850"/>
              <a:gd name="connsiteY5" fmla="*/ 955259 h 3022184"/>
              <a:gd name="connsiteX6" fmla="*/ 162429 w 4133850"/>
              <a:gd name="connsiteY6" fmla="*/ 150719 h 3022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850" h="3022184">
                <a:moveTo>
                  <a:pt x="235034" y="0"/>
                </a:moveTo>
                <a:lnTo>
                  <a:pt x="3898816" y="0"/>
                </a:lnTo>
                <a:lnTo>
                  <a:pt x="3971421" y="150719"/>
                </a:lnTo>
                <a:cubicBezTo>
                  <a:pt x="4076013" y="398002"/>
                  <a:pt x="4133850" y="669876"/>
                  <a:pt x="4133850" y="955259"/>
                </a:cubicBezTo>
                <a:cubicBezTo>
                  <a:pt x="4133850" y="2096790"/>
                  <a:pt x="3208456" y="3022184"/>
                  <a:pt x="2066925" y="3022184"/>
                </a:cubicBezTo>
                <a:cubicBezTo>
                  <a:pt x="925394" y="3022184"/>
                  <a:pt x="0" y="2096790"/>
                  <a:pt x="0" y="955259"/>
                </a:cubicBezTo>
                <a:cubicBezTo>
                  <a:pt x="0" y="669876"/>
                  <a:pt x="57837" y="398002"/>
                  <a:pt x="162429" y="1507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763993-E187-654D-A96F-F0F633E3E3D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1979"/>
          <a:stretch/>
        </p:blipFill>
        <p:spPr>
          <a:xfrm>
            <a:off x="3799771" y="-51449"/>
            <a:ext cx="4340756" cy="3143437"/>
          </a:xfrm>
          <a:custGeom>
            <a:avLst/>
            <a:gdLst/>
            <a:ahLst/>
            <a:cxnLst/>
            <a:rect l="l" t="t" r="r" b="b"/>
            <a:pathLst>
              <a:path w="4340756" h="3143437">
                <a:moveTo>
                  <a:pt x="510011" y="0"/>
                </a:moveTo>
                <a:lnTo>
                  <a:pt x="3830745" y="0"/>
                </a:lnTo>
                <a:lnTo>
                  <a:pt x="3864106" y="54913"/>
                </a:lnTo>
                <a:cubicBezTo>
                  <a:pt x="4012371" y="327844"/>
                  <a:pt x="4096589" y="640616"/>
                  <a:pt x="4096589" y="973059"/>
                </a:cubicBezTo>
                <a:cubicBezTo>
                  <a:pt x="4096589" y="2036876"/>
                  <a:pt x="3234195" y="2899270"/>
                  <a:pt x="2170378" y="2899270"/>
                </a:cubicBezTo>
                <a:cubicBezTo>
                  <a:pt x="1106561" y="2899270"/>
                  <a:pt x="244168" y="2036876"/>
                  <a:pt x="244168" y="973059"/>
                </a:cubicBezTo>
                <a:cubicBezTo>
                  <a:pt x="244168" y="640616"/>
                  <a:pt x="328386" y="327844"/>
                  <a:pt x="476651" y="54913"/>
                </a:cubicBezTo>
                <a:close/>
                <a:moveTo>
                  <a:pt x="232340" y="0"/>
                </a:moveTo>
                <a:lnTo>
                  <a:pt x="446588" y="0"/>
                </a:lnTo>
                <a:lnTo>
                  <a:pt x="428940" y="29050"/>
                </a:lnTo>
                <a:cubicBezTo>
                  <a:pt x="276499" y="309669"/>
                  <a:pt x="189908" y="631252"/>
                  <a:pt x="189908" y="973059"/>
                </a:cubicBezTo>
                <a:cubicBezTo>
                  <a:pt x="189908" y="2066842"/>
                  <a:pt x="1076595" y="2953529"/>
                  <a:pt x="2170378" y="2953529"/>
                </a:cubicBezTo>
                <a:cubicBezTo>
                  <a:pt x="3264161" y="2953529"/>
                  <a:pt x="4150848" y="2066842"/>
                  <a:pt x="4150848" y="973059"/>
                </a:cubicBezTo>
                <a:cubicBezTo>
                  <a:pt x="4150848" y="631252"/>
                  <a:pt x="4064258" y="309669"/>
                  <a:pt x="3911816" y="29050"/>
                </a:cubicBezTo>
                <a:lnTo>
                  <a:pt x="3894168" y="0"/>
                </a:lnTo>
                <a:lnTo>
                  <a:pt x="4108416" y="0"/>
                </a:lnTo>
                <a:lnTo>
                  <a:pt x="4170197" y="128250"/>
                </a:lnTo>
                <a:cubicBezTo>
                  <a:pt x="4280024" y="387910"/>
                  <a:pt x="4340756" y="673392"/>
                  <a:pt x="4340756" y="973059"/>
                </a:cubicBezTo>
                <a:cubicBezTo>
                  <a:pt x="4340756" y="2171726"/>
                  <a:pt x="3369045" y="3143437"/>
                  <a:pt x="2170378" y="3143437"/>
                </a:cubicBezTo>
                <a:cubicBezTo>
                  <a:pt x="971711" y="3143437"/>
                  <a:pt x="0" y="2171726"/>
                  <a:pt x="0" y="973059"/>
                </a:cubicBezTo>
                <a:cubicBezTo>
                  <a:pt x="0" y="673392"/>
                  <a:pt x="60732" y="387910"/>
                  <a:pt x="170559" y="128250"/>
                </a:cubicBezTo>
                <a:close/>
              </a:path>
            </a:pathLst>
          </a:custGeom>
        </p:spPr>
      </p:pic>
      <p:sp>
        <p:nvSpPr>
          <p:cNvPr id="181" name="Freeform: Shape 87">
            <a:extLst>
              <a:ext uri="{FF2B5EF4-FFF2-40B4-BE49-F238E27FC236}">
                <a16:creationId xmlns:a16="http://schemas.microsoft.com/office/drawing/2014/main" id="{9898D141-C108-4882-88C3-2A4722A2F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3980" y="1445042"/>
            <a:ext cx="4424972" cy="5410917"/>
          </a:xfrm>
          <a:custGeom>
            <a:avLst/>
            <a:gdLst>
              <a:gd name="connsiteX0" fmla="*/ 3141481 w 4424972"/>
              <a:gd name="connsiteY0" fmla="*/ 0 h 5410917"/>
              <a:gd name="connsiteX1" fmla="*/ 4364287 w 4424972"/>
              <a:gd name="connsiteY1" fmla="*/ 246873 h 5410917"/>
              <a:gd name="connsiteX2" fmla="*/ 4424972 w 4424972"/>
              <a:gd name="connsiteY2" fmla="*/ 276107 h 5410917"/>
              <a:gd name="connsiteX3" fmla="*/ 4424972 w 4424972"/>
              <a:gd name="connsiteY3" fmla="*/ 5410917 h 5410917"/>
              <a:gd name="connsiteX4" fmla="*/ 973013 w 4424972"/>
              <a:gd name="connsiteY4" fmla="*/ 5410917 h 5410917"/>
              <a:gd name="connsiteX5" fmla="*/ 920119 w 4424972"/>
              <a:gd name="connsiteY5" fmla="*/ 5362844 h 5410917"/>
              <a:gd name="connsiteX6" fmla="*/ 0 w 4424972"/>
              <a:gd name="connsiteY6" fmla="*/ 3141481 h 5410917"/>
              <a:gd name="connsiteX7" fmla="*/ 3141481 w 4424972"/>
              <a:gd name="connsiteY7" fmla="*/ 0 h 5410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24972" h="5410917">
                <a:moveTo>
                  <a:pt x="3141481" y="0"/>
                </a:moveTo>
                <a:cubicBezTo>
                  <a:pt x="3575229" y="0"/>
                  <a:pt x="3988446" y="87906"/>
                  <a:pt x="4364287" y="246873"/>
                </a:cubicBezTo>
                <a:lnTo>
                  <a:pt x="4424972" y="276107"/>
                </a:lnTo>
                <a:lnTo>
                  <a:pt x="4424972" y="5410917"/>
                </a:lnTo>
                <a:lnTo>
                  <a:pt x="973013" y="5410917"/>
                </a:lnTo>
                <a:lnTo>
                  <a:pt x="920119" y="5362844"/>
                </a:lnTo>
                <a:cubicBezTo>
                  <a:pt x="351623" y="4794348"/>
                  <a:pt x="0" y="4008977"/>
                  <a:pt x="0" y="3141481"/>
                </a:cubicBezTo>
                <a:cubicBezTo>
                  <a:pt x="0" y="1406489"/>
                  <a:pt x="1406489" y="0"/>
                  <a:pt x="314148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84E3AA-AC12-9A49-ABDE-29370308473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7331" r="-2" b="10314"/>
          <a:stretch/>
        </p:blipFill>
        <p:spPr>
          <a:xfrm>
            <a:off x="7604330" y="1325782"/>
            <a:ext cx="4587670" cy="5532214"/>
          </a:xfrm>
          <a:custGeom>
            <a:avLst/>
            <a:gdLst/>
            <a:ahLst/>
            <a:cxnLst/>
            <a:rect l="l" t="t" r="r" b="b"/>
            <a:pathLst>
              <a:path w="4587670" h="5532214">
                <a:moveTo>
                  <a:pt x="3219128" y="362152"/>
                </a:moveTo>
                <a:cubicBezTo>
                  <a:pt x="3712211" y="362152"/>
                  <a:pt x="4176118" y="487065"/>
                  <a:pt x="4580932" y="706974"/>
                </a:cubicBezTo>
                <a:lnTo>
                  <a:pt x="4587670" y="711067"/>
                </a:lnTo>
                <a:lnTo>
                  <a:pt x="4587670" y="5532214"/>
                </a:lnTo>
                <a:lnTo>
                  <a:pt x="1546926" y="5532214"/>
                </a:lnTo>
                <a:lnTo>
                  <a:pt x="1401826" y="5423710"/>
                </a:lnTo>
                <a:cubicBezTo>
                  <a:pt x="766871" y="4899699"/>
                  <a:pt x="362152" y="4106677"/>
                  <a:pt x="362152" y="3219128"/>
                </a:cubicBezTo>
                <a:cubicBezTo>
                  <a:pt x="362152" y="1641264"/>
                  <a:pt x="1641263" y="362152"/>
                  <a:pt x="3219128" y="362152"/>
                </a:cubicBezTo>
                <a:close/>
                <a:moveTo>
                  <a:pt x="3219128" y="0"/>
                </a:moveTo>
                <a:cubicBezTo>
                  <a:pt x="3663597" y="0"/>
                  <a:pt x="4087027" y="90079"/>
                  <a:pt x="4472158" y="252975"/>
                </a:cubicBezTo>
                <a:lnTo>
                  <a:pt x="4587670" y="308620"/>
                </a:lnTo>
                <a:lnTo>
                  <a:pt x="4587670" y="620975"/>
                </a:lnTo>
                <a:lnTo>
                  <a:pt x="4362518" y="512514"/>
                </a:lnTo>
                <a:cubicBezTo>
                  <a:pt x="4011086" y="363870"/>
                  <a:pt x="3624706" y="281674"/>
                  <a:pt x="3219128" y="281674"/>
                </a:cubicBezTo>
                <a:cubicBezTo>
                  <a:pt x="1596817" y="281674"/>
                  <a:pt x="281674" y="1596818"/>
                  <a:pt x="281674" y="3219128"/>
                </a:cubicBezTo>
                <a:cubicBezTo>
                  <a:pt x="281674" y="4131678"/>
                  <a:pt x="697794" y="4947039"/>
                  <a:pt x="1350635" y="5485811"/>
                </a:cubicBezTo>
                <a:lnTo>
                  <a:pt x="1412689" y="5532214"/>
                </a:lnTo>
                <a:lnTo>
                  <a:pt x="983371" y="5532214"/>
                </a:lnTo>
                <a:lnTo>
                  <a:pt x="942861" y="5495396"/>
                </a:lnTo>
                <a:cubicBezTo>
                  <a:pt x="360313" y="4912848"/>
                  <a:pt x="0" y="4108066"/>
                  <a:pt x="0" y="3219128"/>
                </a:cubicBezTo>
                <a:cubicBezTo>
                  <a:pt x="0" y="1441253"/>
                  <a:pt x="1441252" y="0"/>
                  <a:pt x="3219128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F81237-6EC3-2549-8485-3F80EC0FA94A}"/>
              </a:ext>
            </a:extLst>
          </p:cNvPr>
          <p:cNvSpPr txBox="1"/>
          <p:nvPr/>
        </p:nvSpPr>
        <p:spPr>
          <a:xfrm>
            <a:off x="117987" y="1661129"/>
            <a:ext cx="393781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Brad y Llyfrau  Gleison </a:t>
            </a:r>
          </a:p>
          <a:p>
            <a:r>
              <a:rPr lang="en-US" dirty="0"/>
              <a:t>The Blue Books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80A1FA-FCF5-B54B-AC97-49F82816F017}"/>
              </a:ext>
            </a:extLst>
          </p:cNvPr>
          <p:cNvSpPr txBox="1"/>
          <p:nvPr/>
        </p:nvSpPr>
        <p:spPr>
          <a:xfrm>
            <a:off x="2162629" y="6102987"/>
            <a:ext cx="5598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Blue Books of 1847 | The National Library of Wales, 1847)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54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83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725" b="-2"/>
          <a:stretch/>
        </p:blipFill>
        <p:spPr>
          <a:xfrm>
            <a:off x="-80778" y="-7518"/>
            <a:ext cx="6089884" cy="6857999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F3EC779-8A95-0149-B208-9366180E39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89" r="6289" b="-2"/>
          <a:stretch/>
        </p:blipFill>
        <p:spPr>
          <a:xfrm>
            <a:off x="6074469" y="-7518"/>
            <a:ext cx="6102096" cy="6858000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55BE2824-A619-43D4-8CEE-814E76EAC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17000"/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254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F757314-8028-429F-A691-15514DF11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531684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CCFB0F09-9A6D-4393-94DE-D19BB32F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2669517"/>
            <a:ext cx="10222992" cy="2743200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C1A8FF86-3729-44D9-9029-E0816A7E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484434"/>
            <a:ext cx="10222992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A924F705-30C0-4ED8-9364-62609FAD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5253661"/>
            <a:ext cx="1080904" cy="1080902"/>
            <a:chOff x="9685338" y="4460675"/>
            <a:chExt cx="1080904" cy="1080902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2011EC6B-5921-4E83-802A-C8EDBFF94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A6591F3A-6CC6-475E-B681-19B2E17DC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2612367"/>
            <a:ext cx="9966960" cy="30171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 </a:t>
            </a:r>
            <a:r>
              <a:rPr lang="en-GB" sz="3200" dirty="0"/>
              <a:t>As a result of the 'Treachery of the Blue Books' the Welsh people began to harbour a complex about their image in the face of the world, and the influence of the Report has not completely waned even to this day.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1300" dirty="0"/>
              <a:t>(Roberts, 2017)</a:t>
            </a:r>
            <a:endParaRPr lang="en-US" sz="13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565117"/>
            <a:ext cx="7891272" cy="620015"/>
          </a:xfr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All schools across Wales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BE5B05-0762-534F-AAD4-5C8CE0D021E8}"/>
              </a:ext>
            </a:extLst>
          </p:cNvPr>
          <p:cNvSpPr txBox="1"/>
          <p:nvPr/>
        </p:nvSpPr>
        <p:spPr>
          <a:xfrm>
            <a:off x="0" y="-1892826"/>
            <a:ext cx="588623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  <a:p>
            <a:pPr marL="400050" indent="-400050">
              <a:spcAft>
                <a:spcPts val="600"/>
              </a:spcAft>
              <a:buFont typeface="+mj-lt"/>
              <a:buAutoNum type="romanUcPeriod"/>
            </a:pP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4CF727-619D-5544-9876-A0E3A98D38C2}"/>
              </a:ext>
            </a:extLst>
          </p:cNvPr>
          <p:cNvSpPr/>
          <p:nvPr/>
        </p:nvSpPr>
        <p:spPr>
          <a:xfrm flipH="1">
            <a:off x="7024914" y="6185132"/>
            <a:ext cx="23089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(Dowling, 2020)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E79595-AD27-D045-8B92-F79CEF9C1A43}"/>
              </a:ext>
            </a:extLst>
          </p:cNvPr>
          <p:cNvSpPr txBox="1"/>
          <p:nvPr/>
        </p:nvSpPr>
        <p:spPr>
          <a:xfrm rot="20637137">
            <a:off x="920834" y="809897"/>
            <a:ext cx="35205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pple Chancery" panose="03020702040506060504" pitchFamily="66" charset="-79"/>
                <a:ea typeface="Brush Script MT" panose="03060802040406070304" pitchFamily="66" charset="-122"/>
                <a:cs typeface="Apple Chancery" panose="03020702040506060504" pitchFamily="66" charset="-79"/>
              </a:rPr>
              <a:t>Welsh is Evil</a:t>
            </a:r>
          </a:p>
        </p:txBody>
      </p:sp>
    </p:spTree>
    <p:extLst>
      <p:ext uri="{BB962C8B-B14F-4D97-AF65-F5344CB8AC3E}">
        <p14:creationId xmlns:p14="http://schemas.microsoft.com/office/powerpoint/2010/main" val="4260578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Rectangle 147">
            <a:extLst>
              <a:ext uri="{FF2B5EF4-FFF2-40B4-BE49-F238E27FC236}">
                <a16:creationId xmlns:a16="http://schemas.microsoft.com/office/drawing/2014/main" id="{47D2AB5D-C277-42B8-BB98-9E46DDED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B5828023-E356-5C43-AB74-65125BD051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586" b="7508"/>
          <a:stretch/>
        </p:blipFill>
        <p:spPr>
          <a:xfrm>
            <a:off x="20" y="-3"/>
            <a:ext cx="12191980" cy="6855958"/>
          </a:xfrm>
          <a:prstGeom prst="rect">
            <a:avLst/>
          </a:prstGeom>
        </p:spPr>
      </p:pic>
      <p:sp>
        <p:nvSpPr>
          <p:cNvPr id="170" name="Rectangle 149">
            <a:extLst>
              <a:ext uri="{FF2B5EF4-FFF2-40B4-BE49-F238E27FC236}">
                <a16:creationId xmlns:a16="http://schemas.microsoft.com/office/drawing/2014/main" id="{2B04204D-74F6-4A1E-A19F-135FE4A08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3367513"/>
            <a:ext cx="6035842" cy="1721595"/>
          </a:xfrm>
        </p:spPr>
        <p:txBody>
          <a:bodyPr anchor="b">
            <a:normAutofit/>
          </a:bodyPr>
          <a:lstStyle/>
          <a:p>
            <a:r>
              <a:rPr lang="en-US" sz="3400" u="sng">
                <a:solidFill>
                  <a:srgbClr val="FFFFFF"/>
                </a:solidFill>
              </a:rPr>
              <a:t>The Welsh Not</a:t>
            </a:r>
            <a:br>
              <a:rPr lang="en-US" sz="3400" u="sng">
                <a:solidFill>
                  <a:srgbClr val="FFFFFF"/>
                </a:solidFill>
              </a:rPr>
            </a:b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(A Punishment for speaking WELSH)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033138"/>
            <a:ext cx="6035842" cy="1069848"/>
          </a:xfrm>
        </p:spPr>
        <p:txBody>
          <a:bodyPr>
            <a:normAutofit/>
          </a:bodyPr>
          <a:lstStyle/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18</a:t>
            </a:r>
            <a:r>
              <a:rPr lang="en-US" sz="2000" baseline="30000">
                <a:solidFill>
                  <a:srgbClr val="FFFFFF"/>
                </a:solidFill>
              </a:rPr>
              <a:t>th</a:t>
            </a:r>
            <a:r>
              <a:rPr lang="en-US" sz="2000">
                <a:solidFill>
                  <a:srgbClr val="FFFFFF"/>
                </a:solidFill>
              </a:rPr>
              <a:t> Century-20</a:t>
            </a:r>
            <a:r>
              <a:rPr lang="en-US" sz="2000" baseline="30000">
                <a:solidFill>
                  <a:srgbClr val="FFFFFF"/>
                </a:solidFill>
              </a:rPr>
              <a:t>th</a:t>
            </a:r>
            <a:r>
              <a:rPr lang="en-US" sz="2000">
                <a:solidFill>
                  <a:srgbClr val="FFFFFF"/>
                </a:solidFill>
              </a:rPr>
              <a:t> Century</a:t>
            </a:r>
          </a:p>
        </p:txBody>
      </p:sp>
      <p:sp>
        <p:nvSpPr>
          <p:cNvPr id="171" name="Freeform: Shape 151">
            <a:extLst>
              <a:ext uri="{FF2B5EF4-FFF2-40B4-BE49-F238E27FC236}">
                <a16:creationId xmlns:a16="http://schemas.microsoft.com/office/drawing/2014/main" id="{80D12323-ADCE-43B2-AA4B-FDE81FAF0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03224" y="0"/>
            <a:ext cx="4133850" cy="3022184"/>
          </a:xfrm>
          <a:custGeom>
            <a:avLst/>
            <a:gdLst>
              <a:gd name="connsiteX0" fmla="*/ 235034 w 4133850"/>
              <a:gd name="connsiteY0" fmla="*/ 0 h 3022184"/>
              <a:gd name="connsiteX1" fmla="*/ 3898816 w 4133850"/>
              <a:gd name="connsiteY1" fmla="*/ 0 h 3022184"/>
              <a:gd name="connsiteX2" fmla="*/ 3971421 w 4133850"/>
              <a:gd name="connsiteY2" fmla="*/ 150719 h 3022184"/>
              <a:gd name="connsiteX3" fmla="*/ 4133850 w 4133850"/>
              <a:gd name="connsiteY3" fmla="*/ 955259 h 3022184"/>
              <a:gd name="connsiteX4" fmla="*/ 2066925 w 4133850"/>
              <a:gd name="connsiteY4" fmla="*/ 3022184 h 3022184"/>
              <a:gd name="connsiteX5" fmla="*/ 0 w 4133850"/>
              <a:gd name="connsiteY5" fmla="*/ 955259 h 3022184"/>
              <a:gd name="connsiteX6" fmla="*/ 162429 w 4133850"/>
              <a:gd name="connsiteY6" fmla="*/ 150719 h 30221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850" h="3022184">
                <a:moveTo>
                  <a:pt x="235034" y="0"/>
                </a:moveTo>
                <a:lnTo>
                  <a:pt x="3898816" y="0"/>
                </a:lnTo>
                <a:lnTo>
                  <a:pt x="3971421" y="150719"/>
                </a:lnTo>
                <a:cubicBezTo>
                  <a:pt x="4076013" y="398002"/>
                  <a:pt x="4133850" y="669876"/>
                  <a:pt x="4133850" y="955259"/>
                </a:cubicBezTo>
                <a:cubicBezTo>
                  <a:pt x="4133850" y="2096790"/>
                  <a:pt x="3208456" y="3022184"/>
                  <a:pt x="2066925" y="3022184"/>
                </a:cubicBezTo>
                <a:cubicBezTo>
                  <a:pt x="925394" y="3022184"/>
                  <a:pt x="0" y="2096790"/>
                  <a:pt x="0" y="955259"/>
                </a:cubicBezTo>
                <a:cubicBezTo>
                  <a:pt x="0" y="669876"/>
                  <a:pt x="57837" y="398002"/>
                  <a:pt x="162429" y="1507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7824" b="-1"/>
          <a:stretch/>
        </p:blipFill>
        <p:spPr>
          <a:xfrm>
            <a:off x="3799771" y="6"/>
            <a:ext cx="4340756" cy="3143437"/>
          </a:xfrm>
          <a:custGeom>
            <a:avLst/>
            <a:gdLst/>
            <a:ahLst/>
            <a:cxnLst/>
            <a:rect l="l" t="t" r="r" b="b"/>
            <a:pathLst>
              <a:path w="4340756" h="3143437">
                <a:moveTo>
                  <a:pt x="510011" y="0"/>
                </a:moveTo>
                <a:lnTo>
                  <a:pt x="3830745" y="0"/>
                </a:lnTo>
                <a:lnTo>
                  <a:pt x="3864106" y="54913"/>
                </a:lnTo>
                <a:cubicBezTo>
                  <a:pt x="4012371" y="327844"/>
                  <a:pt x="4096589" y="640616"/>
                  <a:pt x="4096589" y="973059"/>
                </a:cubicBezTo>
                <a:cubicBezTo>
                  <a:pt x="4096589" y="2036876"/>
                  <a:pt x="3234195" y="2899270"/>
                  <a:pt x="2170378" y="2899270"/>
                </a:cubicBezTo>
                <a:cubicBezTo>
                  <a:pt x="1106561" y="2899270"/>
                  <a:pt x="244168" y="2036876"/>
                  <a:pt x="244168" y="973059"/>
                </a:cubicBezTo>
                <a:cubicBezTo>
                  <a:pt x="244168" y="640616"/>
                  <a:pt x="328386" y="327844"/>
                  <a:pt x="476651" y="54913"/>
                </a:cubicBezTo>
                <a:close/>
                <a:moveTo>
                  <a:pt x="232340" y="0"/>
                </a:moveTo>
                <a:lnTo>
                  <a:pt x="446588" y="0"/>
                </a:lnTo>
                <a:lnTo>
                  <a:pt x="428940" y="29050"/>
                </a:lnTo>
                <a:cubicBezTo>
                  <a:pt x="276499" y="309669"/>
                  <a:pt x="189908" y="631252"/>
                  <a:pt x="189908" y="973059"/>
                </a:cubicBezTo>
                <a:cubicBezTo>
                  <a:pt x="189908" y="2066842"/>
                  <a:pt x="1076595" y="2953529"/>
                  <a:pt x="2170378" y="2953529"/>
                </a:cubicBezTo>
                <a:cubicBezTo>
                  <a:pt x="3264161" y="2953529"/>
                  <a:pt x="4150848" y="2066842"/>
                  <a:pt x="4150848" y="973059"/>
                </a:cubicBezTo>
                <a:cubicBezTo>
                  <a:pt x="4150848" y="631252"/>
                  <a:pt x="4064258" y="309669"/>
                  <a:pt x="3911816" y="29050"/>
                </a:cubicBezTo>
                <a:lnTo>
                  <a:pt x="3894168" y="0"/>
                </a:lnTo>
                <a:lnTo>
                  <a:pt x="4108416" y="0"/>
                </a:lnTo>
                <a:lnTo>
                  <a:pt x="4170197" y="128250"/>
                </a:lnTo>
                <a:cubicBezTo>
                  <a:pt x="4280024" y="387910"/>
                  <a:pt x="4340756" y="673392"/>
                  <a:pt x="4340756" y="973059"/>
                </a:cubicBezTo>
                <a:cubicBezTo>
                  <a:pt x="4340756" y="2171726"/>
                  <a:pt x="3369045" y="3143437"/>
                  <a:pt x="2170378" y="3143437"/>
                </a:cubicBezTo>
                <a:cubicBezTo>
                  <a:pt x="971711" y="3143437"/>
                  <a:pt x="0" y="2171726"/>
                  <a:pt x="0" y="973059"/>
                </a:cubicBezTo>
                <a:cubicBezTo>
                  <a:pt x="0" y="673392"/>
                  <a:pt x="60732" y="387910"/>
                  <a:pt x="170559" y="128250"/>
                </a:cubicBezTo>
                <a:close/>
              </a:path>
            </a:pathLst>
          </a:custGeom>
        </p:spPr>
      </p:pic>
      <p:sp>
        <p:nvSpPr>
          <p:cNvPr id="172" name="Freeform: Shape 153">
            <a:extLst>
              <a:ext uri="{FF2B5EF4-FFF2-40B4-BE49-F238E27FC236}">
                <a16:creationId xmlns:a16="http://schemas.microsoft.com/office/drawing/2014/main" id="{9898D141-C108-4882-88C3-2A4722A2F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3980" y="1445042"/>
            <a:ext cx="4424972" cy="5410917"/>
          </a:xfrm>
          <a:custGeom>
            <a:avLst/>
            <a:gdLst>
              <a:gd name="connsiteX0" fmla="*/ 3141481 w 4424972"/>
              <a:gd name="connsiteY0" fmla="*/ 0 h 5410917"/>
              <a:gd name="connsiteX1" fmla="*/ 4364287 w 4424972"/>
              <a:gd name="connsiteY1" fmla="*/ 246873 h 5410917"/>
              <a:gd name="connsiteX2" fmla="*/ 4424972 w 4424972"/>
              <a:gd name="connsiteY2" fmla="*/ 276107 h 5410917"/>
              <a:gd name="connsiteX3" fmla="*/ 4424972 w 4424972"/>
              <a:gd name="connsiteY3" fmla="*/ 5410917 h 5410917"/>
              <a:gd name="connsiteX4" fmla="*/ 973013 w 4424972"/>
              <a:gd name="connsiteY4" fmla="*/ 5410917 h 5410917"/>
              <a:gd name="connsiteX5" fmla="*/ 920119 w 4424972"/>
              <a:gd name="connsiteY5" fmla="*/ 5362844 h 5410917"/>
              <a:gd name="connsiteX6" fmla="*/ 0 w 4424972"/>
              <a:gd name="connsiteY6" fmla="*/ 3141481 h 5410917"/>
              <a:gd name="connsiteX7" fmla="*/ 3141481 w 4424972"/>
              <a:gd name="connsiteY7" fmla="*/ 0 h 5410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24972" h="5410917">
                <a:moveTo>
                  <a:pt x="3141481" y="0"/>
                </a:moveTo>
                <a:cubicBezTo>
                  <a:pt x="3575229" y="0"/>
                  <a:pt x="3988446" y="87906"/>
                  <a:pt x="4364287" y="246873"/>
                </a:cubicBezTo>
                <a:lnTo>
                  <a:pt x="4424972" y="276107"/>
                </a:lnTo>
                <a:lnTo>
                  <a:pt x="4424972" y="5410917"/>
                </a:lnTo>
                <a:lnTo>
                  <a:pt x="973013" y="5410917"/>
                </a:lnTo>
                <a:lnTo>
                  <a:pt x="920119" y="5362844"/>
                </a:lnTo>
                <a:cubicBezTo>
                  <a:pt x="351623" y="4794348"/>
                  <a:pt x="0" y="4008977"/>
                  <a:pt x="0" y="3141481"/>
                </a:cubicBezTo>
                <a:cubicBezTo>
                  <a:pt x="0" y="1406489"/>
                  <a:pt x="1406489" y="0"/>
                  <a:pt x="3141481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person, photo, person, front&#10;&#10;Description automatically generated">
            <a:extLst>
              <a:ext uri="{FF2B5EF4-FFF2-40B4-BE49-F238E27FC236}">
                <a16:creationId xmlns:a16="http://schemas.microsoft.com/office/drawing/2014/main" id="{26961533-98D1-1C43-9289-83A45887223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8261" r="6906" b="3"/>
          <a:stretch/>
        </p:blipFill>
        <p:spPr>
          <a:xfrm>
            <a:off x="7604330" y="1325782"/>
            <a:ext cx="4587670" cy="5532214"/>
          </a:xfrm>
          <a:custGeom>
            <a:avLst/>
            <a:gdLst/>
            <a:ahLst/>
            <a:cxnLst/>
            <a:rect l="l" t="t" r="r" b="b"/>
            <a:pathLst>
              <a:path w="4587670" h="5532214">
                <a:moveTo>
                  <a:pt x="3219128" y="362152"/>
                </a:moveTo>
                <a:cubicBezTo>
                  <a:pt x="3712211" y="362152"/>
                  <a:pt x="4176118" y="487065"/>
                  <a:pt x="4580932" y="706974"/>
                </a:cubicBezTo>
                <a:lnTo>
                  <a:pt x="4587670" y="711067"/>
                </a:lnTo>
                <a:lnTo>
                  <a:pt x="4587670" y="5532214"/>
                </a:lnTo>
                <a:lnTo>
                  <a:pt x="1546926" y="5532214"/>
                </a:lnTo>
                <a:lnTo>
                  <a:pt x="1401826" y="5423710"/>
                </a:lnTo>
                <a:cubicBezTo>
                  <a:pt x="766871" y="4899699"/>
                  <a:pt x="362152" y="4106677"/>
                  <a:pt x="362152" y="3219128"/>
                </a:cubicBezTo>
                <a:cubicBezTo>
                  <a:pt x="362152" y="1641264"/>
                  <a:pt x="1641263" y="362152"/>
                  <a:pt x="3219128" y="362152"/>
                </a:cubicBezTo>
                <a:close/>
                <a:moveTo>
                  <a:pt x="3219128" y="0"/>
                </a:moveTo>
                <a:cubicBezTo>
                  <a:pt x="3663597" y="0"/>
                  <a:pt x="4087027" y="90079"/>
                  <a:pt x="4472158" y="252975"/>
                </a:cubicBezTo>
                <a:lnTo>
                  <a:pt x="4587670" y="308620"/>
                </a:lnTo>
                <a:lnTo>
                  <a:pt x="4587670" y="620975"/>
                </a:lnTo>
                <a:lnTo>
                  <a:pt x="4362518" y="512514"/>
                </a:lnTo>
                <a:cubicBezTo>
                  <a:pt x="4011086" y="363870"/>
                  <a:pt x="3624706" y="281674"/>
                  <a:pt x="3219128" y="281674"/>
                </a:cubicBezTo>
                <a:cubicBezTo>
                  <a:pt x="1596817" y="281674"/>
                  <a:pt x="281674" y="1596818"/>
                  <a:pt x="281674" y="3219128"/>
                </a:cubicBezTo>
                <a:cubicBezTo>
                  <a:pt x="281674" y="4131678"/>
                  <a:pt x="697794" y="4947039"/>
                  <a:pt x="1350635" y="5485811"/>
                </a:cubicBezTo>
                <a:lnTo>
                  <a:pt x="1412689" y="5532214"/>
                </a:lnTo>
                <a:lnTo>
                  <a:pt x="983371" y="5532214"/>
                </a:lnTo>
                <a:lnTo>
                  <a:pt x="942861" y="5495396"/>
                </a:lnTo>
                <a:cubicBezTo>
                  <a:pt x="360313" y="4912848"/>
                  <a:pt x="0" y="4108066"/>
                  <a:pt x="0" y="3219128"/>
                </a:cubicBezTo>
                <a:cubicBezTo>
                  <a:pt x="0" y="1441253"/>
                  <a:pt x="1441252" y="0"/>
                  <a:pt x="3219128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156BF3-15B5-BD40-8F7D-69DE2223C480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7945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97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9590" y="3711309"/>
            <a:ext cx="5532646" cy="2213477"/>
          </a:xfrm>
        </p:spPr>
        <p:txBody>
          <a:bodyPr anchor="b">
            <a:normAutofit fontScale="90000"/>
          </a:bodyPr>
          <a:lstStyle/>
          <a:p>
            <a:r>
              <a:rPr lang="en-US" sz="6600" dirty="0"/>
              <a:t>Welsh was spoken again in schools </a:t>
            </a:r>
          </a:p>
        </p:txBody>
      </p:sp>
      <p:pic>
        <p:nvPicPr>
          <p:cNvPr id="5" name="Picture 4" descr="A vintage photo of a group of people sitting at a table&#10;&#10;Description automatically generated">
            <a:extLst>
              <a:ext uri="{FF2B5EF4-FFF2-40B4-BE49-F238E27FC236}">
                <a16:creationId xmlns:a16="http://schemas.microsoft.com/office/drawing/2014/main" id="{C8CB7477-01C2-7342-AFAF-845D212FCA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712" r="3" b="17688"/>
          <a:stretch/>
        </p:blipFill>
        <p:spPr>
          <a:xfrm>
            <a:off x="5233763" y="20655"/>
            <a:ext cx="4480560" cy="2516773"/>
          </a:xfrm>
          <a:custGeom>
            <a:avLst/>
            <a:gdLst/>
            <a:ahLst/>
            <a:cxnLst/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</p:spPr>
      </p:pic>
      <p:sp>
        <p:nvSpPr>
          <p:cNvPr id="117" name="Freeform: Shape 99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001" b="1"/>
          <a:stretch/>
        </p:blipFill>
        <p:spPr>
          <a:xfrm>
            <a:off x="-75381" y="268832"/>
            <a:ext cx="5681184" cy="6320333"/>
          </a:xfrm>
          <a:custGeom>
            <a:avLst/>
            <a:gdLst/>
            <a:ahLst/>
            <a:cxnLst/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</p:spPr>
      </p:pic>
      <p:sp>
        <p:nvSpPr>
          <p:cNvPr id="118" name="Freeform: Shape 101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0C57DF-95AF-7D46-A010-AFA2BC3C433D}"/>
              </a:ext>
            </a:extLst>
          </p:cNvPr>
          <p:cNvSpPr/>
          <p:nvPr/>
        </p:nvSpPr>
        <p:spPr>
          <a:xfrm>
            <a:off x="6297562" y="1681316"/>
            <a:ext cx="39640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dirty="0">
                <a:solidFill>
                  <a:schemeClr val="bg1"/>
                </a:solidFill>
                <a:latin typeface="Open Sans"/>
              </a:rPr>
              <a:t>Dowling, 2020)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2697" y="2764960"/>
            <a:ext cx="11275949" cy="1246601"/>
          </a:xfrm>
        </p:spPr>
        <p:txBody>
          <a:bodyPr>
            <a:normAutofit fontScale="40000" lnSpcReduction="20000"/>
          </a:bodyPr>
          <a:lstStyle/>
          <a:p>
            <a:r>
              <a:rPr lang="en-US" sz="16600" u="sng" dirty="0"/>
              <a:t>Local Government Act 1888.</a:t>
            </a:r>
          </a:p>
          <a:p>
            <a:endParaRPr lang="en-US" sz="2000" dirty="0"/>
          </a:p>
          <a:p>
            <a:endParaRPr lang="en-US" sz="4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2C9C5F-4511-8741-8B45-F318361A7280}"/>
              </a:ext>
            </a:extLst>
          </p:cNvPr>
          <p:cNvSpPr txBox="1"/>
          <p:nvPr/>
        </p:nvSpPr>
        <p:spPr>
          <a:xfrm rot="20516899">
            <a:off x="86048" y="726529"/>
            <a:ext cx="4757823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4000" dirty="0"/>
              <a:t>The Big Change</a:t>
            </a:r>
          </a:p>
        </p:txBody>
      </p:sp>
    </p:spTree>
    <p:extLst>
      <p:ext uri="{BB962C8B-B14F-4D97-AF65-F5344CB8AC3E}">
        <p14:creationId xmlns:p14="http://schemas.microsoft.com/office/powerpoint/2010/main" val="3924256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34480CD7-2ED8-4869-9216-EF671AF9B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6E94308-2CD2-4B09-B619-B62AD8AF1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E2168EA8-184C-485B-836F-C452FF82E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CBA370C2-2862-4FB6-8BE5-4EC445EE2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2DFE4103-655C-40CC-8CC1-0A24BFBA2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127" name="Oval 126">
              <a:extLst>
                <a:ext uri="{FF2B5EF4-FFF2-40B4-BE49-F238E27FC236}">
                  <a16:creationId xmlns:a16="http://schemas.microsoft.com/office/drawing/2014/main" id="{841326D2-B512-4202-9B71-EEDDBE5E5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8" name="Oval 127">
              <a:extLst>
                <a:ext uri="{FF2B5EF4-FFF2-40B4-BE49-F238E27FC236}">
                  <a16:creationId xmlns:a16="http://schemas.microsoft.com/office/drawing/2014/main" id="{37A705D6-8A52-46FA-88D4-C4E498B9E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8490" y="4790198"/>
            <a:ext cx="6080030" cy="687058"/>
          </a:xfrm>
        </p:spPr>
        <p:txBody>
          <a:bodyPr>
            <a:normAutofit/>
          </a:bodyPr>
          <a:lstStyle/>
          <a:p>
            <a:endParaRPr lang="en-US" sz="2000"/>
          </a:p>
          <a:p>
            <a:endParaRPr lang="en-US" sz="2000"/>
          </a:p>
        </p:txBody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0916" b="-4"/>
          <a:stretch/>
        </p:blipFill>
        <p:spPr>
          <a:xfrm>
            <a:off x="961328" y="1129963"/>
            <a:ext cx="1756294" cy="1482441"/>
          </a:xfrm>
          <a:prstGeom prst="rect">
            <a:avLst/>
          </a:prstGeom>
        </p:spPr>
      </p:pic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1BDAE4CF-1809-1A47-95A0-496CDFE06FF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8178" r="-1" b="7414"/>
          <a:stretch/>
        </p:blipFill>
        <p:spPr>
          <a:xfrm>
            <a:off x="2799092" y="1129961"/>
            <a:ext cx="1756294" cy="1482441"/>
          </a:xfrm>
          <a:prstGeom prst="rect">
            <a:avLst/>
          </a:prstGeom>
        </p:spPr>
      </p:pic>
      <p:pic>
        <p:nvPicPr>
          <p:cNvPr id="8" name="Picture 7" descr="A picture containing food, hat&#10;&#10;Description automatically generated">
            <a:extLst>
              <a:ext uri="{FF2B5EF4-FFF2-40B4-BE49-F238E27FC236}">
                <a16:creationId xmlns:a16="http://schemas.microsoft.com/office/drawing/2014/main" id="{FAD642CB-D7CA-2142-820E-2F0A1AD0EA7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5672" r="-2" b="9978"/>
          <a:stretch/>
        </p:blipFill>
        <p:spPr>
          <a:xfrm>
            <a:off x="1052731" y="4245952"/>
            <a:ext cx="2491455" cy="2092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4BEDA-43E0-A641-9FD4-EE3046D3264F}"/>
              </a:ext>
            </a:extLst>
          </p:cNvPr>
          <p:cNvSpPr txBox="1"/>
          <p:nvPr/>
        </p:nvSpPr>
        <p:spPr>
          <a:xfrm rot="10800000" flipV="1">
            <a:off x="6648994" y="2866111"/>
            <a:ext cx="51391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Successful Futures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F88EAC3-B50C-7E44-932D-B5B4C0C3D248}"/>
              </a:ext>
            </a:extLst>
          </p:cNvPr>
          <p:cNvSpPr/>
          <p:nvPr/>
        </p:nvSpPr>
        <p:spPr>
          <a:xfrm rot="10800000" flipV="1">
            <a:off x="4636856" y="3465713"/>
            <a:ext cx="4507144" cy="2308324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1C3038"/>
                </a:solidFill>
                <a:latin typeface="Effra"/>
              </a:rPr>
              <a:t>everyone should learn Welsh up to age 16 </a:t>
            </a:r>
            <a:endParaRPr lang="en-GB" dirty="0"/>
          </a:p>
          <a:p>
            <a:r>
              <a:rPr lang="en-GB" b="1" dirty="0">
                <a:solidFill>
                  <a:srgbClr val="1C3038"/>
                </a:solidFill>
                <a:latin typeface="Effra"/>
              </a:rPr>
              <a:t>there should be a focus in schools on learning Welsh to communicate, in conversation and understanding </a:t>
            </a:r>
            <a:endParaRPr lang="en-GB" dirty="0"/>
          </a:p>
          <a:p>
            <a:r>
              <a:rPr lang="en-GB" b="1" dirty="0">
                <a:solidFill>
                  <a:srgbClr val="1C3038"/>
                </a:solidFill>
                <a:latin typeface="Effra"/>
              </a:rPr>
              <a:t>the Welsh Government should make Welsh language qualifications at 16 focus on speaking and listening and using Welsh in the workplace. </a:t>
            </a:r>
            <a:endParaRPr lang="en-GB" dirty="0">
              <a:effectLst/>
            </a:endParaRPr>
          </a:p>
        </p:txBody>
      </p:sp>
      <p:pic>
        <p:nvPicPr>
          <p:cNvPr id="1025" name="Picture 1" descr="page7image2850711136">
            <a:extLst>
              <a:ext uri="{FF2B5EF4-FFF2-40B4-BE49-F238E27FC236}">
                <a16:creationId xmlns:a16="http://schemas.microsoft.com/office/drawing/2014/main" id="{2B4AA53C-F89A-004B-9EBC-8F7127DCD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442" y="1140446"/>
            <a:ext cx="4198739" cy="159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22771" y="1380743"/>
            <a:ext cx="6895749" cy="823957"/>
          </a:xfrm>
        </p:spPr>
        <p:txBody>
          <a:bodyPr>
            <a:normAutofit fontScale="90000"/>
          </a:bodyPr>
          <a:lstStyle/>
          <a:p>
            <a:r>
              <a:rPr lang="en-US" sz="8000" dirty="0"/>
              <a:t> </a:t>
            </a:r>
            <a:r>
              <a:rPr lang="en-US" sz="3200" dirty="0"/>
              <a:t>Professor DONALDSON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49D417-B756-334B-BF72-B99A86DDF7C6}"/>
              </a:ext>
            </a:extLst>
          </p:cNvPr>
          <p:cNvSpPr txBox="1"/>
          <p:nvPr/>
        </p:nvSpPr>
        <p:spPr>
          <a:xfrm>
            <a:off x="7506929" y="5737548"/>
            <a:ext cx="2575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(Donaldson, 2018)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6BCB9E-6625-544A-8649-BEFBDB9DEFED}"/>
              </a:ext>
            </a:extLst>
          </p:cNvPr>
          <p:cNvSpPr txBox="1"/>
          <p:nvPr/>
        </p:nvSpPr>
        <p:spPr>
          <a:xfrm>
            <a:off x="920158" y="2941448"/>
            <a:ext cx="3318153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Welsh Assembly Government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DF17A0-B151-7247-90C8-E797C2D5812B}"/>
              </a:ext>
            </a:extLst>
          </p:cNvPr>
          <p:cNvSpPr txBox="1"/>
          <p:nvPr/>
        </p:nvSpPr>
        <p:spPr>
          <a:xfrm>
            <a:off x="613954" y="3639824"/>
            <a:ext cx="3827417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Bradley Hand" pitchFamily="2" charset="77"/>
              </a:rPr>
              <a:t>Cymraeg 2050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D8449A-54DA-CE45-9394-C918CFA1CD3A}"/>
              </a:ext>
            </a:extLst>
          </p:cNvPr>
          <p:cNvSpPr txBox="1"/>
          <p:nvPr/>
        </p:nvSpPr>
        <p:spPr>
          <a:xfrm>
            <a:off x="3108960" y="4137348"/>
            <a:ext cx="2196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 (WAG, 2017)</a:t>
            </a:r>
          </a:p>
        </p:txBody>
      </p:sp>
    </p:spTree>
    <p:extLst>
      <p:ext uri="{BB962C8B-B14F-4D97-AF65-F5344CB8AC3E}">
        <p14:creationId xmlns:p14="http://schemas.microsoft.com/office/powerpoint/2010/main" val="28526846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B558F58E-93BA-44A3-BCDA-585AFF2E4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E896D-6023-9E45-8429-1896B1121E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20" y="2822646"/>
            <a:ext cx="5191759" cy="3170497"/>
          </a:xfrm>
        </p:spPr>
        <p:txBody>
          <a:bodyPr anchor="t">
            <a:normAutofit/>
          </a:bodyPr>
          <a:lstStyle/>
          <a:p>
            <a:r>
              <a:rPr lang="en-US" sz="7200"/>
              <a:t>Conclusion </a:t>
            </a:r>
            <a:endParaRPr lang="en-US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3A57D-205C-BF49-9966-7BFBA7FA80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" y="711208"/>
            <a:ext cx="4758891" cy="1783523"/>
          </a:xfrm>
        </p:spPr>
        <p:txBody>
          <a:bodyPr anchor="b">
            <a:norm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34DBF680-FBD0-4394-A076-AD549E2DB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2631257"/>
            <a:ext cx="4846320" cy="5486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1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9D26FB31-C6D8-41D1-85D0-0E86036BFB3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8886" b="-1"/>
          <a:stretch/>
        </p:blipFill>
        <p:spPr>
          <a:xfrm>
            <a:off x="5913124" y="10"/>
            <a:ext cx="6278877" cy="6857990"/>
          </a:xfrm>
          <a:custGeom>
            <a:avLst/>
            <a:gdLst/>
            <a:ahLst/>
            <a:cxnLst/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139" name="Freeform: Shape 129">
            <a:extLst>
              <a:ext uri="{FF2B5EF4-FFF2-40B4-BE49-F238E27FC236}">
                <a16:creationId xmlns:a16="http://schemas.microsoft.com/office/drawing/2014/main" id="{025516A9-A197-45C0-A7C3-D8D04C443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3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568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91CD0-3B6F-7B43-A757-B26DAC158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32A7F-6AA1-6C43-93E2-5ABE41196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504" y="2170167"/>
            <a:ext cx="10058400" cy="38517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Brain, J., 2020. </a:t>
            </a:r>
            <a:r>
              <a:rPr lang="en-GB" sz="1200" i="1" dirty="0"/>
              <a:t>The Welsh Language - Historic UK</a:t>
            </a:r>
            <a:r>
              <a:rPr lang="en-GB" sz="1200" dirty="0"/>
              <a:t>. Historic UK. Available at: &lt;https://www.historic-uk.com/History/HistoryofWales/Welsh-Language/&gt;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BBC.co.uk. 2014. </a:t>
            </a:r>
            <a:r>
              <a:rPr lang="en-GB" sz="1200" i="1" dirty="0"/>
              <a:t>BBC - Wales -History Of Wales</a:t>
            </a:r>
            <a:r>
              <a:rPr lang="en-GB" sz="1200" dirty="0"/>
              <a:t>.  Available at: &lt;https://www.bbc.co.uk/wales/culture/sites/aboutwales/pages/history.shtml&gt;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Encyclopedia Britannica. 1998. </a:t>
            </a:r>
            <a:r>
              <a:rPr lang="en-GB" sz="1200" i="1" dirty="0"/>
              <a:t>Celtic Languages - Welsh</a:t>
            </a:r>
            <a:r>
              <a:rPr lang="en-GB" sz="1200" dirty="0"/>
              <a:t>. Available at: &lt;https://www.britannica.com/topic/Celtic-languages/Welsh&gt;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>
                <a:latin typeface="+mj-lt"/>
              </a:rPr>
              <a:t>Dowling, K., 2020. </a:t>
            </a:r>
            <a:r>
              <a:rPr lang="en-GB" sz="1200" i="1" dirty="0">
                <a:latin typeface="+mj-lt"/>
              </a:rPr>
              <a:t>Do YOU Recognise Any Classmates In These Old School Photos?</a:t>
            </a:r>
            <a:r>
              <a:rPr lang="en-GB" sz="1200" dirty="0">
                <a:latin typeface="+mj-lt"/>
              </a:rPr>
              <a:t>.  WalesOnline. Available at: &lt;https://www.walesonline.co.uk/lifestyle/nostalgia/you-recognise-any-classmates-old-8626648&gt;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Donaldson, G., 2018. [online] Gov.wales. Available at: &lt;https://gov.wales/sites/default/files/publications/2018-03/succesful-futures-a-summary-of-professor-graham-donaldsons-report.pdf&gt; [Accessed 29 October 2020].</a:t>
            </a:r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99" name="Oval 9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53827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91CD0-3B6F-7B43-A757-B26DAC158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Reference list continued;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32A7F-6AA1-6C43-93E2-5ABE41196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Gov.wales. 2017.  Available at: &lt;https://gov.wales/sites/default/files/publications/2019-03/cymraeg-2050-a-million-welsh-speakers-action-plan-2019-20.pdf&gt; [Accessed 29 October 2020].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1200" dirty="0"/>
              <a:t>Goodden, J., 2012. </a:t>
            </a:r>
            <a:r>
              <a:rPr lang="en-GB" sz="1200" i="1" dirty="0"/>
              <a:t>The Law And The Welsh Language</a:t>
            </a:r>
            <a:r>
              <a:rPr lang="en-GB" sz="1200" dirty="0"/>
              <a:t>.  BBC. Available at: &lt;https://www.bbc.co.uk/blogs/wales/entries/020f5be9-73a7-3491-a4dd-57fc6875eade&gt; [Accessed 31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Library.wales. 1847. </a:t>
            </a:r>
            <a:r>
              <a:rPr lang="en-GB" sz="1200" i="1" dirty="0"/>
              <a:t>The Blue Books Of 1847 | The National Library Of Wales</a:t>
            </a:r>
            <a:r>
              <a:rPr lang="en-GB" sz="1200" dirty="0"/>
              <a:t>. Available at: &lt;https://www.library.wales/discover/digital-gallery/printed-material/the-blue-books-of-1847&gt; [Accessed 29 October 2020].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Roberts, G., 2017. </a:t>
            </a:r>
            <a:r>
              <a:rPr lang="en-GB" sz="1200" i="1" dirty="0"/>
              <a:t>“At Once Illogical And Unfair”: Jane Williams (Ysgafell) And The Government Report On Education In Mid Nineteenth-Century Wales</a:t>
            </a:r>
            <a:r>
              <a:rPr lang="en-GB" sz="1200" dirty="0"/>
              <a:t>.( accessed on 29 October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200" dirty="0"/>
              <a:t>Shipmon, M., 2012.  BBC Wales. Available at: &lt;https://www.walesonline.co.uk/news/wales-news/welsh-not-a-myth-stir-2017604&gt; [Accessed 30 October 2020].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900" dirty="0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99" name="Oval 9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95186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714</Words>
  <Application>Microsoft Macintosh PowerPoint</Application>
  <PresentationFormat>Widescreen</PresentationFormat>
  <Paragraphs>67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Algerian</vt:lpstr>
      <vt:lpstr>Apple Chancery</vt:lpstr>
      <vt:lpstr>Baskerville</vt:lpstr>
      <vt:lpstr>Bradley Hand</vt:lpstr>
      <vt:lpstr>Calibri</vt:lpstr>
      <vt:lpstr>Chalkboard</vt:lpstr>
      <vt:lpstr>Effra</vt:lpstr>
      <vt:lpstr>Open Sans</vt:lpstr>
      <vt:lpstr>Rockwell</vt:lpstr>
      <vt:lpstr>Rockwell Condensed</vt:lpstr>
      <vt:lpstr>Rockwell Extra Bold</vt:lpstr>
      <vt:lpstr>Wingdings</vt:lpstr>
      <vt:lpstr>Wood Type</vt:lpstr>
      <vt:lpstr> Celebrating LANGUAGE AND CULTURE-BELONGING TO WALES</vt:lpstr>
      <vt:lpstr> Introduction.</vt:lpstr>
      <vt:lpstr> </vt:lpstr>
      <vt:lpstr> Imposed RESTRICTION ON THE WELSH LANGUAGE AND ONLY ENGLISH COULD BE SPOKEN IN A COURT OF LAW.</vt:lpstr>
      <vt:lpstr> Publication 1847.</vt:lpstr>
      <vt:lpstr> As a result of the 'Treachery of the Blue Books' the Welsh people began to harbour a complex about their image in the face of the world, and the influence of the Report has not completely waned even to this day.   (Roberts, 2017)</vt:lpstr>
      <vt:lpstr>The Welsh Not  (A Punishment for speaking WELSH) </vt:lpstr>
      <vt:lpstr>Welsh was spoken again in schools </vt:lpstr>
      <vt:lpstr> Professor DONALDSON</vt:lpstr>
      <vt:lpstr>Conclusion </vt:lpstr>
      <vt:lpstr>Reference list:</vt:lpstr>
      <vt:lpstr>Reference list continued;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Celebrating LANGUAGE AND CULTURE-BELONGING TO WALES</dc:title>
  <dc:creator>Tara Culleton</dc:creator>
  <cp:lastModifiedBy>Tara Culleton</cp:lastModifiedBy>
  <cp:revision>4</cp:revision>
  <dcterms:created xsi:type="dcterms:W3CDTF">2020-10-31T11:23:56Z</dcterms:created>
  <dcterms:modified xsi:type="dcterms:W3CDTF">2020-10-31T11:58:18Z</dcterms:modified>
</cp:coreProperties>
</file>