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notesMasterIdLst>
    <p:notesMasterId r:id="rId19"/>
  </p:notesMasterIdLst>
  <p:sldIdLst>
    <p:sldId id="257" r:id="rId2"/>
    <p:sldId id="258" r:id="rId3"/>
    <p:sldId id="259" r:id="rId4"/>
    <p:sldId id="256" r:id="rId5"/>
    <p:sldId id="266" r:id="rId6"/>
    <p:sldId id="267" r:id="rId7"/>
    <p:sldId id="268" r:id="rId8"/>
    <p:sldId id="269" r:id="rId9"/>
    <p:sldId id="270" r:id="rId10"/>
    <p:sldId id="271" r:id="rId11"/>
    <p:sldId id="272" r:id="rId12"/>
    <p:sldId id="273" r:id="rId13"/>
    <p:sldId id="262" r:id="rId14"/>
    <p:sldId id="263" r:id="rId15"/>
    <p:sldId id="277" r:id="rId16"/>
    <p:sldId id="265" r:id="rId17"/>
    <p:sldId id="2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varScale="1">
        <p:scale>
          <a:sx n="93" d="100"/>
          <a:sy n="93" d="100"/>
        </p:scale>
        <p:origin x="29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835F77-6DD0-47EE-9692-AF8DA8171999}" type="doc">
      <dgm:prSet loTypeId="urn:microsoft.com/office/officeart/2018/5/layout/IconCircleLabelList" loCatId="icon" qsTypeId="urn:microsoft.com/office/officeart/2005/8/quickstyle/simple4" qsCatId="simple" csTypeId="urn:microsoft.com/office/officeart/2018/5/colors/Iconchunking_neutralicon_accent6_2" csCatId="accent6" phldr="1"/>
      <dgm:spPr/>
      <dgm:t>
        <a:bodyPr/>
        <a:lstStyle/>
        <a:p>
          <a:endParaRPr lang="en-US"/>
        </a:p>
      </dgm:t>
    </dgm:pt>
    <dgm:pt modelId="{C171FC9E-0C49-4D89-8CA3-949B6162948E}">
      <dgm:prSet/>
      <dgm:spPr/>
      <dgm:t>
        <a:bodyPr/>
        <a:lstStyle/>
        <a:p>
          <a:pPr>
            <a:lnSpc>
              <a:spcPct val="100000"/>
            </a:lnSpc>
            <a:defRPr cap="all"/>
          </a:pPr>
          <a:r>
            <a:rPr lang="en-GB"/>
            <a:t>Improved morale</a:t>
          </a:r>
          <a:endParaRPr lang="en-US" dirty="0"/>
        </a:p>
      </dgm:t>
    </dgm:pt>
    <dgm:pt modelId="{8C7FB0DA-6A64-4210-BED4-84B27E4EEDD3}" type="parTrans" cxnId="{02D769C2-F306-452B-880B-CB2F37DA167E}">
      <dgm:prSet/>
      <dgm:spPr/>
      <dgm:t>
        <a:bodyPr/>
        <a:lstStyle/>
        <a:p>
          <a:endParaRPr lang="en-US"/>
        </a:p>
      </dgm:t>
    </dgm:pt>
    <dgm:pt modelId="{A3CFE43C-090E-41A2-85A5-6FEE9534AC52}" type="sibTrans" cxnId="{02D769C2-F306-452B-880B-CB2F37DA167E}">
      <dgm:prSet/>
      <dgm:spPr/>
      <dgm:t>
        <a:bodyPr/>
        <a:lstStyle/>
        <a:p>
          <a:endParaRPr lang="en-US"/>
        </a:p>
      </dgm:t>
    </dgm:pt>
    <dgm:pt modelId="{ABF38285-1AC9-4CAF-B04E-BB47777B11CE}">
      <dgm:prSet/>
      <dgm:spPr/>
      <dgm:t>
        <a:bodyPr/>
        <a:lstStyle/>
        <a:p>
          <a:pPr>
            <a:lnSpc>
              <a:spcPct val="100000"/>
            </a:lnSpc>
            <a:defRPr cap="all"/>
          </a:pPr>
          <a:r>
            <a:rPr lang="en-GB"/>
            <a:t>Enhanced relationships</a:t>
          </a:r>
          <a:endParaRPr lang="en-US"/>
        </a:p>
      </dgm:t>
    </dgm:pt>
    <dgm:pt modelId="{8296C289-EB14-42AC-BA09-2CC8BB140243}" type="parTrans" cxnId="{0C6959BF-CD9D-40C8-A671-B0F9C0DF3EED}">
      <dgm:prSet/>
      <dgm:spPr/>
      <dgm:t>
        <a:bodyPr/>
        <a:lstStyle/>
        <a:p>
          <a:endParaRPr lang="en-US"/>
        </a:p>
      </dgm:t>
    </dgm:pt>
    <dgm:pt modelId="{D1C933F9-C778-4AF8-B4A6-7549CF15FFC8}" type="sibTrans" cxnId="{0C6959BF-CD9D-40C8-A671-B0F9C0DF3EED}">
      <dgm:prSet/>
      <dgm:spPr/>
      <dgm:t>
        <a:bodyPr/>
        <a:lstStyle/>
        <a:p>
          <a:endParaRPr lang="en-US"/>
        </a:p>
      </dgm:t>
    </dgm:pt>
    <dgm:pt modelId="{8543CE76-395C-4383-8568-5EBFBDB0B33E}">
      <dgm:prSet/>
      <dgm:spPr/>
      <dgm:t>
        <a:bodyPr/>
        <a:lstStyle/>
        <a:p>
          <a:pPr>
            <a:lnSpc>
              <a:spcPct val="100000"/>
            </a:lnSpc>
            <a:defRPr cap="all"/>
          </a:pPr>
          <a:r>
            <a:rPr lang="en-GB"/>
            <a:t>Great flexibility</a:t>
          </a:r>
          <a:endParaRPr lang="en-US"/>
        </a:p>
      </dgm:t>
    </dgm:pt>
    <dgm:pt modelId="{8C8B80F0-383C-442D-85B1-19F346E71B60}" type="parTrans" cxnId="{E1CE5823-1BDB-4262-B04F-FD94FD7837D7}">
      <dgm:prSet/>
      <dgm:spPr/>
      <dgm:t>
        <a:bodyPr/>
        <a:lstStyle/>
        <a:p>
          <a:endParaRPr lang="en-US"/>
        </a:p>
      </dgm:t>
    </dgm:pt>
    <dgm:pt modelId="{DA423A40-DF1B-4909-949F-92C09804471C}" type="sibTrans" cxnId="{E1CE5823-1BDB-4262-B04F-FD94FD7837D7}">
      <dgm:prSet/>
      <dgm:spPr/>
      <dgm:t>
        <a:bodyPr/>
        <a:lstStyle/>
        <a:p>
          <a:endParaRPr lang="en-US"/>
        </a:p>
      </dgm:t>
    </dgm:pt>
    <dgm:pt modelId="{74987120-0432-4B91-A946-C67D7FB08BD4}">
      <dgm:prSet/>
      <dgm:spPr/>
      <dgm:t>
        <a:bodyPr/>
        <a:lstStyle/>
        <a:p>
          <a:pPr>
            <a:lnSpc>
              <a:spcPct val="100000"/>
            </a:lnSpc>
            <a:defRPr cap="all"/>
          </a:pPr>
          <a:r>
            <a:rPr lang="en-GB"/>
            <a:t>Increased innovation</a:t>
          </a:r>
          <a:endParaRPr lang="en-US"/>
        </a:p>
      </dgm:t>
    </dgm:pt>
    <dgm:pt modelId="{ED73A79F-FFB1-448D-9C79-F87F40D27901}" type="parTrans" cxnId="{4A081464-6BB8-4E27-9A81-FACB0719FADE}">
      <dgm:prSet/>
      <dgm:spPr/>
      <dgm:t>
        <a:bodyPr/>
        <a:lstStyle/>
        <a:p>
          <a:endParaRPr lang="en-US"/>
        </a:p>
      </dgm:t>
    </dgm:pt>
    <dgm:pt modelId="{0422288E-B6C5-4137-B71C-2F683F337C7E}" type="sibTrans" cxnId="{4A081464-6BB8-4E27-9A81-FACB0719FADE}">
      <dgm:prSet/>
      <dgm:spPr/>
      <dgm:t>
        <a:bodyPr/>
        <a:lstStyle/>
        <a:p>
          <a:endParaRPr lang="en-US"/>
        </a:p>
      </dgm:t>
    </dgm:pt>
    <dgm:pt modelId="{EADD8980-CC5C-42B8-91B2-D17C35DA2F4A}" type="pres">
      <dgm:prSet presAssocID="{87835F77-6DD0-47EE-9692-AF8DA8171999}" presName="root" presStyleCnt="0">
        <dgm:presLayoutVars>
          <dgm:dir/>
          <dgm:resizeHandles val="exact"/>
        </dgm:presLayoutVars>
      </dgm:prSet>
      <dgm:spPr/>
    </dgm:pt>
    <dgm:pt modelId="{540F2AFE-1C42-4BD4-BE7D-466315C80879}" type="pres">
      <dgm:prSet presAssocID="{C171FC9E-0C49-4D89-8CA3-949B6162948E}" presName="compNode" presStyleCnt="0"/>
      <dgm:spPr/>
    </dgm:pt>
    <dgm:pt modelId="{C3ED9314-8C4C-4901-946D-FF2A4A9EB6DB}" type="pres">
      <dgm:prSet presAssocID="{C171FC9E-0C49-4D89-8CA3-949B6162948E}" presName="iconBgRect" presStyleLbl="bgShp" presStyleIdx="0" presStyleCnt="4"/>
      <dgm:spPr/>
    </dgm:pt>
    <dgm:pt modelId="{7AEB63DF-B9DC-4222-A842-5CEC09065037}" type="pres">
      <dgm:prSet presAssocID="{C171FC9E-0C49-4D89-8CA3-949B6162948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667202D3-D395-4571-A7D2-55153868DE68}" type="pres">
      <dgm:prSet presAssocID="{C171FC9E-0C49-4D89-8CA3-949B6162948E}" presName="spaceRect" presStyleCnt="0"/>
      <dgm:spPr/>
    </dgm:pt>
    <dgm:pt modelId="{1BC38FC5-B9D2-49C7-AE5C-9ADF2276F3EC}" type="pres">
      <dgm:prSet presAssocID="{C171FC9E-0C49-4D89-8CA3-949B6162948E}" presName="textRect" presStyleLbl="revTx" presStyleIdx="0" presStyleCnt="4">
        <dgm:presLayoutVars>
          <dgm:chMax val="1"/>
          <dgm:chPref val="1"/>
        </dgm:presLayoutVars>
      </dgm:prSet>
      <dgm:spPr/>
    </dgm:pt>
    <dgm:pt modelId="{73AA2F03-0568-474F-B129-C7C856CB574E}" type="pres">
      <dgm:prSet presAssocID="{A3CFE43C-090E-41A2-85A5-6FEE9534AC52}" presName="sibTrans" presStyleCnt="0"/>
      <dgm:spPr/>
    </dgm:pt>
    <dgm:pt modelId="{CB526268-E1C7-49AE-90C4-DE525D988798}" type="pres">
      <dgm:prSet presAssocID="{ABF38285-1AC9-4CAF-B04E-BB47777B11CE}" presName="compNode" presStyleCnt="0"/>
      <dgm:spPr/>
    </dgm:pt>
    <dgm:pt modelId="{7692C270-5092-449F-87CC-B3790DD37302}" type="pres">
      <dgm:prSet presAssocID="{ABF38285-1AC9-4CAF-B04E-BB47777B11CE}" presName="iconBgRect" presStyleLbl="bgShp" presStyleIdx="1" presStyleCnt="4"/>
      <dgm:spPr/>
    </dgm:pt>
    <dgm:pt modelId="{E453450C-152E-4E3A-823F-8E9C9E9478F7}" type="pres">
      <dgm:prSet presAssocID="{ABF38285-1AC9-4CAF-B04E-BB47777B11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n and Woman"/>
        </a:ext>
      </dgm:extLst>
    </dgm:pt>
    <dgm:pt modelId="{DAFBC20A-13AD-4CDF-A401-6815A33D785C}" type="pres">
      <dgm:prSet presAssocID="{ABF38285-1AC9-4CAF-B04E-BB47777B11CE}" presName="spaceRect" presStyleCnt="0"/>
      <dgm:spPr/>
    </dgm:pt>
    <dgm:pt modelId="{2BD6D02C-1920-4C0F-BB17-08278DEF195D}" type="pres">
      <dgm:prSet presAssocID="{ABF38285-1AC9-4CAF-B04E-BB47777B11CE}" presName="textRect" presStyleLbl="revTx" presStyleIdx="1" presStyleCnt="4">
        <dgm:presLayoutVars>
          <dgm:chMax val="1"/>
          <dgm:chPref val="1"/>
        </dgm:presLayoutVars>
      </dgm:prSet>
      <dgm:spPr/>
    </dgm:pt>
    <dgm:pt modelId="{DC86A862-74FF-4B26-9AD3-197CAA40765B}" type="pres">
      <dgm:prSet presAssocID="{D1C933F9-C778-4AF8-B4A6-7549CF15FFC8}" presName="sibTrans" presStyleCnt="0"/>
      <dgm:spPr/>
    </dgm:pt>
    <dgm:pt modelId="{172CE141-A0C5-4679-981E-CA7B1F8F975F}" type="pres">
      <dgm:prSet presAssocID="{8543CE76-395C-4383-8568-5EBFBDB0B33E}" presName="compNode" presStyleCnt="0"/>
      <dgm:spPr/>
    </dgm:pt>
    <dgm:pt modelId="{C310F72D-8C22-4505-8BE9-A364C79EE4D0}" type="pres">
      <dgm:prSet presAssocID="{8543CE76-395C-4383-8568-5EBFBDB0B33E}" presName="iconBgRect" presStyleLbl="bgShp" presStyleIdx="2" presStyleCnt="4"/>
      <dgm:spPr/>
    </dgm:pt>
    <dgm:pt modelId="{5A8973EF-53BC-4651-A550-5426174B87FD}" type="pres">
      <dgm:prSet presAssocID="{8543CE76-395C-4383-8568-5EBFBDB0B3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8C565CBF-A70A-4FBD-B296-265DDC5CE404}" type="pres">
      <dgm:prSet presAssocID="{8543CE76-395C-4383-8568-5EBFBDB0B33E}" presName="spaceRect" presStyleCnt="0"/>
      <dgm:spPr/>
    </dgm:pt>
    <dgm:pt modelId="{042312DF-350D-4968-809C-0E4AB26DDBFE}" type="pres">
      <dgm:prSet presAssocID="{8543CE76-395C-4383-8568-5EBFBDB0B33E}" presName="textRect" presStyleLbl="revTx" presStyleIdx="2" presStyleCnt="4">
        <dgm:presLayoutVars>
          <dgm:chMax val="1"/>
          <dgm:chPref val="1"/>
        </dgm:presLayoutVars>
      </dgm:prSet>
      <dgm:spPr/>
    </dgm:pt>
    <dgm:pt modelId="{A9C0D846-FAF7-479E-AFAF-404C5C2720CA}" type="pres">
      <dgm:prSet presAssocID="{DA423A40-DF1B-4909-949F-92C09804471C}" presName="sibTrans" presStyleCnt="0"/>
      <dgm:spPr/>
    </dgm:pt>
    <dgm:pt modelId="{3A8CAD77-2EBB-4EA9-9134-3C2DD3B46CF3}" type="pres">
      <dgm:prSet presAssocID="{74987120-0432-4B91-A946-C67D7FB08BD4}" presName="compNode" presStyleCnt="0"/>
      <dgm:spPr/>
    </dgm:pt>
    <dgm:pt modelId="{D46742E9-359F-4251-8227-A97424E54536}" type="pres">
      <dgm:prSet presAssocID="{74987120-0432-4B91-A946-C67D7FB08BD4}" presName="iconBgRect" presStyleLbl="bgShp" presStyleIdx="3" presStyleCnt="4"/>
      <dgm:spPr/>
    </dgm:pt>
    <dgm:pt modelId="{C9219D59-B9FF-414A-BF94-343BC1112AA0}" type="pres">
      <dgm:prSet presAssocID="{74987120-0432-4B91-A946-C67D7FB08B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D9B6047B-B3F0-4BFE-BBDC-DB8DEE24A24F}" type="pres">
      <dgm:prSet presAssocID="{74987120-0432-4B91-A946-C67D7FB08BD4}" presName="spaceRect" presStyleCnt="0"/>
      <dgm:spPr/>
    </dgm:pt>
    <dgm:pt modelId="{80CF464C-62BE-491D-9309-9A9723C51059}" type="pres">
      <dgm:prSet presAssocID="{74987120-0432-4B91-A946-C67D7FB08BD4}" presName="textRect" presStyleLbl="revTx" presStyleIdx="3" presStyleCnt="4">
        <dgm:presLayoutVars>
          <dgm:chMax val="1"/>
          <dgm:chPref val="1"/>
        </dgm:presLayoutVars>
      </dgm:prSet>
      <dgm:spPr/>
    </dgm:pt>
  </dgm:ptLst>
  <dgm:cxnLst>
    <dgm:cxn modelId="{E1CE5823-1BDB-4262-B04F-FD94FD7837D7}" srcId="{87835F77-6DD0-47EE-9692-AF8DA8171999}" destId="{8543CE76-395C-4383-8568-5EBFBDB0B33E}" srcOrd="2" destOrd="0" parTransId="{8C8B80F0-383C-442D-85B1-19F346E71B60}" sibTransId="{DA423A40-DF1B-4909-949F-92C09804471C}"/>
    <dgm:cxn modelId="{20C5333C-F7C1-4332-ABAB-D48BBD76AC83}" type="presOf" srcId="{87835F77-6DD0-47EE-9692-AF8DA8171999}" destId="{EADD8980-CC5C-42B8-91B2-D17C35DA2F4A}" srcOrd="0" destOrd="0" presId="urn:microsoft.com/office/officeart/2018/5/layout/IconCircleLabelList"/>
    <dgm:cxn modelId="{4A081464-6BB8-4E27-9A81-FACB0719FADE}" srcId="{87835F77-6DD0-47EE-9692-AF8DA8171999}" destId="{74987120-0432-4B91-A946-C67D7FB08BD4}" srcOrd="3" destOrd="0" parTransId="{ED73A79F-FFB1-448D-9C79-F87F40D27901}" sibTransId="{0422288E-B6C5-4137-B71C-2F683F337C7E}"/>
    <dgm:cxn modelId="{29A9CB72-840C-48E0-AA52-0FF9C44F8B7F}" type="presOf" srcId="{C171FC9E-0C49-4D89-8CA3-949B6162948E}" destId="{1BC38FC5-B9D2-49C7-AE5C-9ADF2276F3EC}" srcOrd="0" destOrd="0" presId="urn:microsoft.com/office/officeart/2018/5/layout/IconCircleLabelList"/>
    <dgm:cxn modelId="{497C0587-C151-4DA7-9EE0-D4A5613B633A}" type="presOf" srcId="{ABF38285-1AC9-4CAF-B04E-BB47777B11CE}" destId="{2BD6D02C-1920-4C0F-BB17-08278DEF195D}" srcOrd="0" destOrd="0" presId="urn:microsoft.com/office/officeart/2018/5/layout/IconCircleLabelList"/>
    <dgm:cxn modelId="{4C10609F-670D-477F-B676-28512AAEE7B9}" type="presOf" srcId="{8543CE76-395C-4383-8568-5EBFBDB0B33E}" destId="{042312DF-350D-4968-809C-0E4AB26DDBFE}" srcOrd="0" destOrd="0" presId="urn:microsoft.com/office/officeart/2018/5/layout/IconCircleLabelList"/>
    <dgm:cxn modelId="{0C6959BF-CD9D-40C8-A671-B0F9C0DF3EED}" srcId="{87835F77-6DD0-47EE-9692-AF8DA8171999}" destId="{ABF38285-1AC9-4CAF-B04E-BB47777B11CE}" srcOrd="1" destOrd="0" parTransId="{8296C289-EB14-42AC-BA09-2CC8BB140243}" sibTransId="{D1C933F9-C778-4AF8-B4A6-7549CF15FFC8}"/>
    <dgm:cxn modelId="{02D769C2-F306-452B-880B-CB2F37DA167E}" srcId="{87835F77-6DD0-47EE-9692-AF8DA8171999}" destId="{C171FC9E-0C49-4D89-8CA3-949B6162948E}" srcOrd="0" destOrd="0" parTransId="{8C7FB0DA-6A64-4210-BED4-84B27E4EEDD3}" sibTransId="{A3CFE43C-090E-41A2-85A5-6FEE9534AC52}"/>
    <dgm:cxn modelId="{B3D618C6-8482-4E1C-B7A8-F698796FBEBC}" type="presOf" srcId="{74987120-0432-4B91-A946-C67D7FB08BD4}" destId="{80CF464C-62BE-491D-9309-9A9723C51059}" srcOrd="0" destOrd="0" presId="urn:microsoft.com/office/officeart/2018/5/layout/IconCircleLabelList"/>
    <dgm:cxn modelId="{07845A09-A220-4455-9F92-6386C474BEBB}" type="presParOf" srcId="{EADD8980-CC5C-42B8-91B2-D17C35DA2F4A}" destId="{540F2AFE-1C42-4BD4-BE7D-466315C80879}" srcOrd="0" destOrd="0" presId="urn:microsoft.com/office/officeart/2018/5/layout/IconCircleLabelList"/>
    <dgm:cxn modelId="{C46C766A-E045-475D-842C-F8421F501638}" type="presParOf" srcId="{540F2AFE-1C42-4BD4-BE7D-466315C80879}" destId="{C3ED9314-8C4C-4901-946D-FF2A4A9EB6DB}" srcOrd="0" destOrd="0" presId="urn:microsoft.com/office/officeart/2018/5/layout/IconCircleLabelList"/>
    <dgm:cxn modelId="{85FAA4C3-8B07-4314-9725-BD351AB5F064}" type="presParOf" srcId="{540F2AFE-1C42-4BD4-BE7D-466315C80879}" destId="{7AEB63DF-B9DC-4222-A842-5CEC09065037}" srcOrd="1" destOrd="0" presId="urn:microsoft.com/office/officeart/2018/5/layout/IconCircleLabelList"/>
    <dgm:cxn modelId="{DA959D8A-2438-4C0A-BB7C-77C3D72074E5}" type="presParOf" srcId="{540F2AFE-1C42-4BD4-BE7D-466315C80879}" destId="{667202D3-D395-4571-A7D2-55153868DE68}" srcOrd="2" destOrd="0" presId="urn:microsoft.com/office/officeart/2018/5/layout/IconCircleLabelList"/>
    <dgm:cxn modelId="{E0EB0FD6-2ADD-42C5-B05E-D07621B88886}" type="presParOf" srcId="{540F2AFE-1C42-4BD4-BE7D-466315C80879}" destId="{1BC38FC5-B9D2-49C7-AE5C-9ADF2276F3EC}" srcOrd="3" destOrd="0" presId="urn:microsoft.com/office/officeart/2018/5/layout/IconCircleLabelList"/>
    <dgm:cxn modelId="{8D7FE362-CCD8-464D-A3D8-223D936800B8}" type="presParOf" srcId="{EADD8980-CC5C-42B8-91B2-D17C35DA2F4A}" destId="{73AA2F03-0568-474F-B129-C7C856CB574E}" srcOrd="1" destOrd="0" presId="urn:microsoft.com/office/officeart/2018/5/layout/IconCircleLabelList"/>
    <dgm:cxn modelId="{0A29FB8E-F1A8-48F8-A52C-70CCCA4C4541}" type="presParOf" srcId="{EADD8980-CC5C-42B8-91B2-D17C35DA2F4A}" destId="{CB526268-E1C7-49AE-90C4-DE525D988798}" srcOrd="2" destOrd="0" presId="urn:microsoft.com/office/officeart/2018/5/layout/IconCircleLabelList"/>
    <dgm:cxn modelId="{82D0D010-467F-4069-823E-89A73AF9AD92}" type="presParOf" srcId="{CB526268-E1C7-49AE-90C4-DE525D988798}" destId="{7692C270-5092-449F-87CC-B3790DD37302}" srcOrd="0" destOrd="0" presId="urn:microsoft.com/office/officeart/2018/5/layout/IconCircleLabelList"/>
    <dgm:cxn modelId="{81C3A49B-BA88-4E6B-BE8C-1ED1CDA650DE}" type="presParOf" srcId="{CB526268-E1C7-49AE-90C4-DE525D988798}" destId="{E453450C-152E-4E3A-823F-8E9C9E9478F7}" srcOrd="1" destOrd="0" presId="urn:microsoft.com/office/officeart/2018/5/layout/IconCircleLabelList"/>
    <dgm:cxn modelId="{69960D18-7C1F-4E05-A6DD-5DC34035D6A2}" type="presParOf" srcId="{CB526268-E1C7-49AE-90C4-DE525D988798}" destId="{DAFBC20A-13AD-4CDF-A401-6815A33D785C}" srcOrd="2" destOrd="0" presId="urn:microsoft.com/office/officeart/2018/5/layout/IconCircleLabelList"/>
    <dgm:cxn modelId="{835CE550-CDA3-4278-B831-FF0D403D447B}" type="presParOf" srcId="{CB526268-E1C7-49AE-90C4-DE525D988798}" destId="{2BD6D02C-1920-4C0F-BB17-08278DEF195D}" srcOrd="3" destOrd="0" presId="urn:microsoft.com/office/officeart/2018/5/layout/IconCircleLabelList"/>
    <dgm:cxn modelId="{09BCE6C0-D8F4-48C6-9C7D-AEA0ED389105}" type="presParOf" srcId="{EADD8980-CC5C-42B8-91B2-D17C35DA2F4A}" destId="{DC86A862-74FF-4B26-9AD3-197CAA40765B}" srcOrd="3" destOrd="0" presId="urn:microsoft.com/office/officeart/2018/5/layout/IconCircleLabelList"/>
    <dgm:cxn modelId="{EA08C678-7391-4469-88CB-854FB4021539}" type="presParOf" srcId="{EADD8980-CC5C-42B8-91B2-D17C35DA2F4A}" destId="{172CE141-A0C5-4679-981E-CA7B1F8F975F}" srcOrd="4" destOrd="0" presId="urn:microsoft.com/office/officeart/2018/5/layout/IconCircleLabelList"/>
    <dgm:cxn modelId="{7321A227-4E5E-4D4C-AC3A-DAB597C363B7}" type="presParOf" srcId="{172CE141-A0C5-4679-981E-CA7B1F8F975F}" destId="{C310F72D-8C22-4505-8BE9-A364C79EE4D0}" srcOrd="0" destOrd="0" presId="urn:microsoft.com/office/officeart/2018/5/layout/IconCircleLabelList"/>
    <dgm:cxn modelId="{4087AD79-2236-4374-9A37-5C2C9C587E2A}" type="presParOf" srcId="{172CE141-A0C5-4679-981E-CA7B1F8F975F}" destId="{5A8973EF-53BC-4651-A550-5426174B87FD}" srcOrd="1" destOrd="0" presId="urn:microsoft.com/office/officeart/2018/5/layout/IconCircleLabelList"/>
    <dgm:cxn modelId="{596623EA-FA47-45DD-9C63-503158DB8EB5}" type="presParOf" srcId="{172CE141-A0C5-4679-981E-CA7B1F8F975F}" destId="{8C565CBF-A70A-4FBD-B296-265DDC5CE404}" srcOrd="2" destOrd="0" presId="urn:microsoft.com/office/officeart/2018/5/layout/IconCircleLabelList"/>
    <dgm:cxn modelId="{9DDD44B1-A3AD-432F-ADB0-3DAED6440BE4}" type="presParOf" srcId="{172CE141-A0C5-4679-981E-CA7B1F8F975F}" destId="{042312DF-350D-4968-809C-0E4AB26DDBFE}" srcOrd="3" destOrd="0" presId="urn:microsoft.com/office/officeart/2018/5/layout/IconCircleLabelList"/>
    <dgm:cxn modelId="{C68FA627-D086-44E9-AABD-7AB8361458CB}" type="presParOf" srcId="{EADD8980-CC5C-42B8-91B2-D17C35DA2F4A}" destId="{A9C0D846-FAF7-479E-AFAF-404C5C2720CA}" srcOrd="5" destOrd="0" presId="urn:microsoft.com/office/officeart/2018/5/layout/IconCircleLabelList"/>
    <dgm:cxn modelId="{D57D8D83-4A66-4710-919A-456A59B62155}" type="presParOf" srcId="{EADD8980-CC5C-42B8-91B2-D17C35DA2F4A}" destId="{3A8CAD77-2EBB-4EA9-9134-3C2DD3B46CF3}" srcOrd="6" destOrd="0" presId="urn:microsoft.com/office/officeart/2018/5/layout/IconCircleLabelList"/>
    <dgm:cxn modelId="{0F6E9738-3F8C-44CE-A7DD-6F10FDA8626D}" type="presParOf" srcId="{3A8CAD77-2EBB-4EA9-9134-3C2DD3B46CF3}" destId="{D46742E9-359F-4251-8227-A97424E54536}" srcOrd="0" destOrd="0" presId="urn:microsoft.com/office/officeart/2018/5/layout/IconCircleLabelList"/>
    <dgm:cxn modelId="{98E0C54B-59D6-452C-B423-ADE49E6056D8}" type="presParOf" srcId="{3A8CAD77-2EBB-4EA9-9134-3C2DD3B46CF3}" destId="{C9219D59-B9FF-414A-BF94-343BC1112AA0}" srcOrd="1" destOrd="0" presId="urn:microsoft.com/office/officeart/2018/5/layout/IconCircleLabelList"/>
    <dgm:cxn modelId="{52B1E498-370D-47E2-B863-7B8CDE245FBC}" type="presParOf" srcId="{3A8CAD77-2EBB-4EA9-9134-3C2DD3B46CF3}" destId="{D9B6047B-B3F0-4BFE-BBDC-DB8DEE24A24F}" srcOrd="2" destOrd="0" presId="urn:microsoft.com/office/officeart/2018/5/layout/IconCircleLabelList"/>
    <dgm:cxn modelId="{DA1C32AE-55D5-4A7A-B3FA-63E3EE8BA585}" type="presParOf" srcId="{3A8CAD77-2EBB-4EA9-9134-3C2DD3B46CF3}" destId="{80CF464C-62BE-491D-9309-9A9723C5105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D9314-8C4C-4901-946D-FF2A4A9EB6DB}">
      <dsp:nvSpPr>
        <dsp:cNvPr id="0" name=""/>
        <dsp:cNvSpPr/>
      </dsp:nvSpPr>
      <dsp:spPr>
        <a:xfrm>
          <a:off x="286748" y="855"/>
          <a:ext cx="871751" cy="87175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AEB63DF-B9DC-4222-A842-5CEC09065037}">
      <dsp:nvSpPr>
        <dsp:cNvPr id="0" name=""/>
        <dsp:cNvSpPr/>
      </dsp:nvSpPr>
      <dsp:spPr>
        <a:xfrm>
          <a:off x="472531" y="186638"/>
          <a:ext cx="500185" cy="5001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BC38FC5-B9D2-49C7-AE5C-9ADF2276F3EC}">
      <dsp:nvSpPr>
        <dsp:cNvPr id="0" name=""/>
        <dsp:cNvSpPr/>
      </dsp:nvSpPr>
      <dsp:spPr>
        <a:xfrm>
          <a:off x="8073" y="1144136"/>
          <a:ext cx="1429101" cy="5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Improved morale</a:t>
          </a:r>
          <a:endParaRPr lang="en-US" sz="1700" kern="1200" dirty="0"/>
        </a:p>
      </dsp:txBody>
      <dsp:txXfrm>
        <a:off x="8073" y="1144136"/>
        <a:ext cx="1429101" cy="571640"/>
      </dsp:txXfrm>
    </dsp:sp>
    <dsp:sp modelId="{7692C270-5092-449F-87CC-B3790DD37302}">
      <dsp:nvSpPr>
        <dsp:cNvPr id="0" name=""/>
        <dsp:cNvSpPr/>
      </dsp:nvSpPr>
      <dsp:spPr>
        <a:xfrm>
          <a:off x="1965942" y="855"/>
          <a:ext cx="871751" cy="87175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453450C-152E-4E3A-823F-8E9C9E9478F7}">
      <dsp:nvSpPr>
        <dsp:cNvPr id="0" name=""/>
        <dsp:cNvSpPr/>
      </dsp:nvSpPr>
      <dsp:spPr>
        <a:xfrm>
          <a:off x="2151725" y="186638"/>
          <a:ext cx="500185" cy="5001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BD6D02C-1920-4C0F-BB17-08278DEF195D}">
      <dsp:nvSpPr>
        <dsp:cNvPr id="0" name=""/>
        <dsp:cNvSpPr/>
      </dsp:nvSpPr>
      <dsp:spPr>
        <a:xfrm>
          <a:off x="1687267" y="1144136"/>
          <a:ext cx="1429101" cy="5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Enhanced relationships</a:t>
          </a:r>
          <a:endParaRPr lang="en-US" sz="1700" kern="1200"/>
        </a:p>
      </dsp:txBody>
      <dsp:txXfrm>
        <a:off x="1687267" y="1144136"/>
        <a:ext cx="1429101" cy="571640"/>
      </dsp:txXfrm>
    </dsp:sp>
    <dsp:sp modelId="{C310F72D-8C22-4505-8BE9-A364C79EE4D0}">
      <dsp:nvSpPr>
        <dsp:cNvPr id="0" name=""/>
        <dsp:cNvSpPr/>
      </dsp:nvSpPr>
      <dsp:spPr>
        <a:xfrm>
          <a:off x="3645136" y="855"/>
          <a:ext cx="871751" cy="87175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8973EF-53BC-4651-A550-5426174B87FD}">
      <dsp:nvSpPr>
        <dsp:cNvPr id="0" name=""/>
        <dsp:cNvSpPr/>
      </dsp:nvSpPr>
      <dsp:spPr>
        <a:xfrm>
          <a:off x="3830920" y="186638"/>
          <a:ext cx="500185" cy="5001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42312DF-350D-4968-809C-0E4AB26DDBFE}">
      <dsp:nvSpPr>
        <dsp:cNvPr id="0" name=""/>
        <dsp:cNvSpPr/>
      </dsp:nvSpPr>
      <dsp:spPr>
        <a:xfrm>
          <a:off x="3366462" y="1144136"/>
          <a:ext cx="1429101" cy="5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Great flexibility</a:t>
          </a:r>
          <a:endParaRPr lang="en-US" sz="1700" kern="1200"/>
        </a:p>
      </dsp:txBody>
      <dsp:txXfrm>
        <a:off x="3366462" y="1144136"/>
        <a:ext cx="1429101" cy="571640"/>
      </dsp:txXfrm>
    </dsp:sp>
    <dsp:sp modelId="{D46742E9-359F-4251-8227-A97424E54536}">
      <dsp:nvSpPr>
        <dsp:cNvPr id="0" name=""/>
        <dsp:cNvSpPr/>
      </dsp:nvSpPr>
      <dsp:spPr>
        <a:xfrm>
          <a:off x="1965942" y="2073052"/>
          <a:ext cx="871751" cy="87175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9219D59-B9FF-414A-BF94-343BC1112AA0}">
      <dsp:nvSpPr>
        <dsp:cNvPr id="0" name=""/>
        <dsp:cNvSpPr/>
      </dsp:nvSpPr>
      <dsp:spPr>
        <a:xfrm>
          <a:off x="2151725" y="2258835"/>
          <a:ext cx="500185" cy="5001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0CF464C-62BE-491D-9309-9A9723C51059}">
      <dsp:nvSpPr>
        <dsp:cNvPr id="0" name=""/>
        <dsp:cNvSpPr/>
      </dsp:nvSpPr>
      <dsp:spPr>
        <a:xfrm>
          <a:off x="1687267" y="3216333"/>
          <a:ext cx="1429101" cy="5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Increased innovation</a:t>
          </a:r>
          <a:endParaRPr lang="en-US" sz="1700" kern="1200"/>
        </a:p>
      </dsp:txBody>
      <dsp:txXfrm>
        <a:off x="1687267" y="3216333"/>
        <a:ext cx="1429101" cy="5716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DE7148-88DE-40E5-A804-446D1521D211}" type="datetimeFigureOut">
              <a:rPr lang="en-GB" smtClean="0"/>
              <a:t>24/08/2018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63E26D-9D8B-4B3C-8A34-7270CFE514A4}" type="slidenum">
              <a:rPr lang="en-GB" smtClean="0"/>
              <a:t>‹#›</a:t>
            </a:fld>
            <a:endParaRPr lang="en-GB"/>
          </a:p>
        </p:txBody>
      </p:sp>
    </p:spTree>
    <p:extLst>
      <p:ext uri="{BB962C8B-B14F-4D97-AF65-F5344CB8AC3E}">
        <p14:creationId xmlns:p14="http://schemas.microsoft.com/office/powerpoint/2010/main" val="616976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t>According to Collins English dictionary conflict is given is given 3 definitions: </a:t>
            </a:r>
          </a:p>
          <a:p>
            <a:pPr marL="342900" indent="-342900" algn="l">
              <a:buFont typeface="+mj-lt"/>
              <a:buAutoNum type="arabicPeriod"/>
            </a:pPr>
            <a:r>
              <a:rPr lang="en-GB" sz="1200" dirty="0"/>
              <a:t>“Conflict is serious disagreement and argument about something important. If two people or groups are in conflict, they have had a serious disagreement or argument and have not yet reached agreement.”</a:t>
            </a:r>
          </a:p>
          <a:p>
            <a:pPr marL="342900" indent="-342900" algn="l">
              <a:buFont typeface="+mj-lt"/>
              <a:buAutoNum type="arabicPeriod"/>
            </a:pPr>
            <a:r>
              <a:rPr lang="en-GB" sz="1200" dirty="0"/>
              <a:t>“Conflict is a state of mind in which you find it impossible to make a decision.”</a:t>
            </a:r>
          </a:p>
          <a:p>
            <a:pPr marL="342900" indent="-342900" algn="l">
              <a:buFont typeface="+mj-lt"/>
              <a:buAutoNum type="arabicPeriod"/>
            </a:pPr>
            <a:r>
              <a:rPr lang="en-GB" sz="1200" dirty="0"/>
              <a:t>“Conflict is fighting between countries or groups of people.” </a:t>
            </a:r>
          </a:p>
          <a:p>
            <a:pPr algn="l"/>
            <a:r>
              <a:rPr lang="en-GB" sz="1200" dirty="0"/>
              <a:t>In summary ,conflict is when a person or people are in disagreement over a topic where they cannot all come to an agreement .</a:t>
            </a:r>
          </a:p>
          <a:p>
            <a:pPr algn="l"/>
            <a:r>
              <a:rPr lang="en-GB" sz="1200" dirty="0"/>
              <a:t>So after understanding the definition of conflict what does the term managing conflict mean ?</a:t>
            </a:r>
          </a:p>
          <a:p>
            <a:pPr algn="l"/>
            <a:r>
              <a:rPr lang="en-GB" sz="1200" dirty="0"/>
              <a:t>The ability of dealing with disputes in a </a:t>
            </a:r>
            <a:r>
              <a:rPr lang="en-GB" sz="1200" dirty="0">
                <a:solidFill>
                  <a:srgbClr val="FF0000"/>
                </a:solidFill>
              </a:rPr>
              <a:t>rational, balanced </a:t>
            </a:r>
            <a:r>
              <a:rPr lang="en-GB" sz="1200" dirty="0"/>
              <a:t>and </a:t>
            </a:r>
            <a:r>
              <a:rPr lang="en-GB" sz="1200" dirty="0">
                <a:solidFill>
                  <a:srgbClr val="FF0000"/>
                </a:solidFill>
              </a:rPr>
              <a:t>effective </a:t>
            </a:r>
            <a:r>
              <a:rPr lang="en-GB" sz="1200" dirty="0"/>
              <a:t>way. </a:t>
            </a:r>
          </a:p>
          <a:p>
            <a:endParaRPr lang="en-GB" dirty="0"/>
          </a:p>
        </p:txBody>
      </p:sp>
      <p:sp>
        <p:nvSpPr>
          <p:cNvPr id="4" name="Slide Number Placeholder 3"/>
          <p:cNvSpPr>
            <a:spLocks noGrp="1"/>
          </p:cNvSpPr>
          <p:nvPr>
            <p:ph type="sldNum" sz="quarter" idx="10"/>
          </p:nvPr>
        </p:nvSpPr>
        <p:spPr/>
        <p:txBody>
          <a:bodyPr/>
          <a:lstStyle/>
          <a:p>
            <a:fld id="{F063E26D-9D8B-4B3C-8A34-7270CFE514A4}" type="slidenum">
              <a:rPr lang="en-GB" smtClean="0"/>
              <a:t>14</a:t>
            </a:fld>
            <a:endParaRPr lang="en-GB"/>
          </a:p>
        </p:txBody>
      </p:sp>
    </p:spTree>
    <p:extLst>
      <p:ext uri="{BB962C8B-B14F-4D97-AF65-F5344CB8AC3E}">
        <p14:creationId xmlns:p14="http://schemas.microsoft.com/office/powerpoint/2010/main" val="3556438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D381-80E1-4F10-8FE3-922F6485ED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01FA19-8958-4337-9D1B-7A55672B22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19C04F-E613-4B1A-9C71-64D12681CED5}"/>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004F12C1-67AB-4228-8786-24B13FB09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51622-8879-490B-9F7E-13BC4D903769}"/>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121791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A25C9-CE10-4D9D-AA08-71C83C5740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818FBC-43F9-47B1-AAF2-03D82F84DC2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3AD55A-72D2-4C9F-A47C-8C4EC86CECF8}"/>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0DD44EDF-DAD0-4881-BA93-E12D90EEA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3D211-9C7E-475E-906A-6CCDD8D2043B}"/>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2093621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CC36-E89C-4496-B5F9-DD3B9F2546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D1038B-2554-4C2F-AA96-E24D682AEB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C1C9149-035A-4348-873D-EF1D99CACCAE}"/>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4FCE97D2-BC18-475D-8568-93B66F4D13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D4196-582D-4F19-827C-B5144E76BC8A}"/>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473773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FA6C2-62C7-4118-986C-BF362B749F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C98661-2F9C-46B3-AC37-011C467A25D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0F5FF0-063F-408E-9F9A-8D7A52F780F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BCBD58-10DD-4988-96AA-44849ECD88F7}"/>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6" name="Footer Placeholder 5">
            <a:extLst>
              <a:ext uri="{FF2B5EF4-FFF2-40B4-BE49-F238E27FC236}">
                <a16:creationId xmlns:a16="http://schemas.microsoft.com/office/drawing/2014/main" id="{9EB12171-618A-41B4-8A28-404DC0F4B3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130AE-0332-410A-81A3-276631ABF235}"/>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91456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5615-3E6B-4AE9-8514-ADDBB61D86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3ABED1-79E1-48E3-BD63-BEF7CE68E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136B464-72A1-40E3-B283-796F2E43048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1894D8-1F42-4B8F-A191-9B84F39BF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B6F424F-3D85-4CCF-8AE4-47C9212ACEA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7EFB39-34E5-4C8C-82AF-26333E5B26BC}"/>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8" name="Footer Placeholder 7">
            <a:extLst>
              <a:ext uri="{FF2B5EF4-FFF2-40B4-BE49-F238E27FC236}">
                <a16:creationId xmlns:a16="http://schemas.microsoft.com/office/drawing/2014/main" id="{EB2AEE44-02EB-496C-ABC3-B8795D6482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F81E37-FFF0-42D8-ABA5-D2499E13AD34}"/>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836853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CEB6-BAE0-4F5E-BC26-00B4E80B77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EB6213-5FE5-424F-BE08-51D71690D888}"/>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4" name="Footer Placeholder 3">
            <a:extLst>
              <a:ext uri="{FF2B5EF4-FFF2-40B4-BE49-F238E27FC236}">
                <a16:creationId xmlns:a16="http://schemas.microsoft.com/office/drawing/2014/main" id="{6442E356-4DCD-4FD3-B914-70158FA7E9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1559CB-AA25-4360-9EAE-DB0B5DDD647E}"/>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968071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D686F9-AD82-4057-A2C4-6112402F849B}"/>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3" name="Footer Placeholder 2">
            <a:extLst>
              <a:ext uri="{FF2B5EF4-FFF2-40B4-BE49-F238E27FC236}">
                <a16:creationId xmlns:a16="http://schemas.microsoft.com/office/drawing/2014/main" id="{489A8F29-7790-4D74-BB5D-0EE45B2C32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795FC9-46AD-40C3-AC18-219790E1BBEC}"/>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92538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5FD9-9BE7-40DE-A36F-4C4EB948FE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348944-C725-4472-9708-7B3F94FBA9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1DBF2F-6D7B-4AA8-B81E-B10987DFFD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FB92995-9F0F-494A-A09A-41CF82DC206E}"/>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6" name="Footer Placeholder 5">
            <a:extLst>
              <a:ext uri="{FF2B5EF4-FFF2-40B4-BE49-F238E27FC236}">
                <a16:creationId xmlns:a16="http://schemas.microsoft.com/office/drawing/2014/main" id="{16E5D274-76A7-4508-9B79-68C0139F77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700719-F367-488C-9B90-734EFE779139}"/>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3462066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488B1-7645-45DF-8FE0-E0EAB43AD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8DE26F-96E2-4274-9370-86873D0D79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5C0C2F-37B7-489E-B318-0E08CEC470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8956D62-6CAB-491E-B53D-23AE3197588C}"/>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6" name="Footer Placeholder 5">
            <a:extLst>
              <a:ext uri="{FF2B5EF4-FFF2-40B4-BE49-F238E27FC236}">
                <a16:creationId xmlns:a16="http://schemas.microsoft.com/office/drawing/2014/main" id="{98D9D2A0-F2BA-44EF-8B7A-AF27810BC4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D32EA-57B9-4259-9648-5E9F898AAC3B}"/>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2696128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F8E2-777C-45ED-8C93-0EB7A677E8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099BD6-6A70-4BDC-ADCF-A3340EE7713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973873-76C6-4826-ABE4-58FCC06D35C9}"/>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99F2BBE5-2291-4EEA-8264-8D953C23B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18BEA-745B-42E3-9C47-9D5DAA0DB790}"/>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3327110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B283B4-55AA-4ED3-8BB3-4DC85DE35B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81508D-AC23-44D5-83A6-A0BA5B9F88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15B1B-EB5B-4CB2-8947-E742759F4E2B}"/>
              </a:ext>
            </a:extLst>
          </p:cNvPr>
          <p:cNvSpPr>
            <a:spLocks noGrp="1"/>
          </p:cNvSpPr>
          <p:nvPr>
            <p:ph type="dt" sz="half" idx="10"/>
          </p:nvPr>
        </p:nvSpPr>
        <p:spPr/>
        <p:txBody>
          <a:body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7B40EAB7-5ABD-46DF-809F-27E219BEE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B29D1-38EF-443D-BE87-9EBF4F8FE30A}"/>
              </a:ext>
            </a:extLst>
          </p:cNvPr>
          <p:cNvSpPr>
            <a:spLocks noGrp="1"/>
          </p:cNvSpPr>
          <p:nvPr>
            <p:ph type="sldNum" sz="quarter" idx="12"/>
          </p:nvPr>
        </p:nvSpPr>
        <p:spPr/>
        <p:txBody>
          <a:bodyPr/>
          <a:lstStyle/>
          <a:p>
            <a:fld id="{ACB55A83-193A-4E7A-AB7B-8D431E6594AB}" type="slidenum">
              <a:rPr lang="en-GB" smtClean="0"/>
              <a:t>‹#›</a:t>
            </a:fld>
            <a:endParaRPr lang="en-GB"/>
          </a:p>
        </p:txBody>
      </p:sp>
    </p:spTree>
    <p:extLst>
      <p:ext uri="{BB962C8B-B14F-4D97-AF65-F5344CB8AC3E}">
        <p14:creationId xmlns:p14="http://schemas.microsoft.com/office/powerpoint/2010/main" val="170750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6CC9BD-9EA5-44F9-863B-25DAF960CD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1F54ED-D40D-4816-800D-4B396FDFD0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D03F1-86DC-4640-A97B-CB825B0ADF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C942FB-AF2E-48BA-A484-D6D450901142}" type="datetimeFigureOut">
              <a:rPr lang="en-GB" smtClean="0"/>
              <a:t>24/08/2018</a:t>
            </a:fld>
            <a:endParaRPr lang="en-GB"/>
          </a:p>
        </p:txBody>
      </p:sp>
      <p:sp>
        <p:nvSpPr>
          <p:cNvPr id="5" name="Footer Placeholder 4">
            <a:extLst>
              <a:ext uri="{FF2B5EF4-FFF2-40B4-BE49-F238E27FC236}">
                <a16:creationId xmlns:a16="http://schemas.microsoft.com/office/drawing/2014/main" id="{6A45CED7-ED45-40B1-87B6-EE5AA7BADA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2842B8-D719-4164-B7A5-F7EE8AC7A9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B55A83-193A-4E7A-AB7B-8D431E6594AB}" type="slidenum">
              <a:rPr lang="en-GB" smtClean="0"/>
              <a:t>‹#›</a:t>
            </a:fld>
            <a:endParaRPr lang="en-GB"/>
          </a:p>
        </p:txBody>
      </p:sp>
    </p:spTree>
    <p:extLst>
      <p:ext uri="{BB962C8B-B14F-4D97-AF65-F5344CB8AC3E}">
        <p14:creationId xmlns:p14="http://schemas.microsoft.com/office/powerpoint/2010/main" val="3123903355"/>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7" Type="http://schemas.openxmlformats.org/officeDocument/2006/relationships/hyperlink" Target="http://bba12.weebly.com/uploads/9/4/2/8/9428277/organizational_behavior_15e_-_stephen_p_robbins__timothy_a_judge_pdf_qwerty.pdf"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practical-management-skills.com/conflict-theory.html" TargetMode="External"/><Relationship Id="rId5" Type="http://schemas.openxmlformats.org/officeDocument/2006/relationships/hyperlink" Target="http://www.thenurseryhrpeople.co.uk/" TargetMode="External"/><Relationship Id="rId4" Type="http://schemas.openxmlformats.org/officeDocument/2006/relationships/hyperlink" Target="http://www.parenta.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7186D21-BEEE-41CD-A856-B4392EC95EA1}"/>
              </a:ext>
            </a:extLst>
          </p:cNvPr>
          <p:cNvSpPr>
            <a:spLocks noGrp="1"/>
          </p:cNvSpPr>
          <p:nvPr>
            <p:ph type="title"/>
          </p:nvPr>
        </p:nvSpPr>
        <p:spPr>
          <a:xfrm>
            <a:off x="-1813893" y="3871161"/>
            <a:ext cx="6939722" cy="1737360"/>
          </a:xfrm>
        </p:spPr>
        <p:txBody>
          <a:bodyPr vert="horz" lIns="91440" tIns="45720" rIns="91440" bIns="45720" rtlCol="0" anchor="ctr">
            <a:normAutofit/>
          </a:bodyPr>
          <a:lstStyle/>
          <a:p>
            <a:pPr algn="r"/>
            <a:r>
              <a:rPr lang="en-US" sz="3800" b="1" dirty="0">
                <a:solidFill>
                  <a:srgbClr val="FF0000"/>
                </a:solidFill>
                <a:effectLst>
                  <a:outerShdw blurRad="38100" dist="38100" dir="2700000" algn="tl">
                    <a:srgbClr val="000000">
                      <a:alpha val="43137"/>
                    </a:srgbClr>
                  </a:outerShdw>
                </a:effectLst>
              </a:rPr>
              <a:t>Group 3 presentation</a:t>
            </a:r>
            <a:br>
              <a:rPr lang="en-US" sz="3800" b="1" dirty="0">
                <a:effectLst>
                  <a:outerShdw blurRad="38100" dist="38100" dir="2700000" algn="tl">
                    <a:srgbClr val="000000">
                      <a:alpha val="43137"/>
                    </a:srgbClr>
                  </a:outerShdw>
                </a:effectLst>
              </a:rPr>
            </a:br>
            <a:br>
              <a:rPr lang="en-US" sz="3800" b="1" dirty="0">
                <a:effectLst>
                  <a:outerShdw blurRad="38100" dist="38100" dir="2700000" algn="tl">
                    <a:srgbClr val="000000">
                      <a:alpha val="43137"/>
                    </a:srgbClr>
                  </a:outerShdw>
                </a:effectLst>
              </a:rPr>
            </a:br>
            <a:endParaRPr lang="en-US" sz="3800" b="1" dirty="0">
              <a:effectLst>
                <a:outerShdw blurRad="38100" dist="38100" dir="2700000" algn="tl">
                  <a:srgbClr val="000000">
                    <a:alpha val="43137"/>
                  </a:srgbClr>
                </a:outerShdw>
              </a:effectLst>
            </a:endParaRPr>
          </a:p>
        </p:txBody>
      </p:sp>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2">
            <a:extLst>
              <a:ext uri="{28A0092B-C50C-407E-A947-70E740481C1C}">
                <a14:useLocalDpi xmlns:a14="http://schemas.microsoft.com/office/drawing/2010/main" val="0"/>
              </a:ext>
            </a:extLst>
          </a:blip>
          <a:srcRect r="2" b="5047"/>
          <a:stretch/>
        </p:blipFill>
        <p:spPr>
          <a:xfrm>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sp>
        <p:nvSpPr>
          <p:cNvPr id="10" name="TextBox 9">
            <a:extLst>
              <a:ext uri="{FF2B5EF4-FFF2-40B4-BE49-F238E27FC236}">
                <a16:creationId xmlns:a16="http://schemas.microsoft.com/office/drawing/2014/main" id="{4652DF5A-9ACA-4898-84CE-82D621CF1AF4}"/>
              </a:ext>
            </a:extLst>
          </p:cNvPr>
          <p:cNvSpPr txBox="1"/>
          <p:nvPr/>
        </p:nvSpPr>
        <p:spPr>
          <a:xfrm>
            <a:off x="7891001" y="3905116"/>
            <a:ext cx="6759527" cy="2246769"/>
          </a:xfrm>
          <a:prstGeom prst="rect">
            <a:avLst/>
          </a:prstGeom>
          <a:noFill/>
        </p:spPr>
        <p:txBody>
          <a:bodyPr wrap="square" rtlCol="0">
            <a:spAutoFit/>
          </a:bodyPr>
          <a:lstStyle/>
          <a:p>
            <a:r>
              <a:rPr lang="en-GB" sz="3600" dirty="0"/>
              <a:t>BY:</a:t>
            </a:r>
          </a:p>
          <a:p>
            <a:r>
              <a:rPr lang="en-GB" sz="2000" b="1" dirty="0">
                <a:effectLst>
                  <a:outerShdw blurRad="38100" dist="38100" dir="2700000" algn="tl">
                    <a:srgbClr val="000000">
                      <a:alpha val="43137"/>
                    </a:srgbClr>
                  </a:outerShdw>
                </a:effectLst>
              </a:rPr>
              <a:t>Hana Bibi </a:t>
            </a:r>
            <a:r>
              <a:rPr lang="en-GB" sz="1400" dirty="0"/>
              <a:t>ID:1715330</a:t>
            </a:r>
            <a:br>
              <a:rPr lang="en-GB" dirty="0"/>
            </a:br>
            <a:r>
              <a:rPr lang="en-GB" sz="2000" b="1" dirty="0">
                <a:effectLst>
                  <a:outerShdw blurRad="38100" dist="38100" dir="2700000" algn="tl">
                    <a:srgbClr val="000000">
                      <a:alpha val="43137"/>
                    </a:srgbClr>
                  </a:outerShdw>
                </a:effectLst>
              </a:rPr>
              <a:t>Trevor Nelson</a:t>
            </a:r>
            <a:r>
              <a:rPr lang="en-GB" dirty="0"/>
              <a:t> </a:t>
            </a:r>
            <a:r>
              <a:rPr lang="en-GB" sz="1400" dirty="0"/>
              <a:t>ID:1713947</a:t>
            </a:r>
            <a:br>
              <a:rPr lang="en-GB" dirty="0"/>
            </a:br>
            <a:r>
              <a:rPr lang="en-GB" sz="2000" b="1" dirty="0">
                <a:effectLst>
                  <a:outerShdw blurRad="38100" dist="38100" dir="2700000" algn="tl">
                    <a:srgbClr val="000000">
                      <a:alpha val="43137"/>
                    </a:srgbClr>
                  </a:outerShdw>
                </a:effectLst>
              </a:rPr>
              <a:t>Nannu Ahmed </a:t>
            </a:r>
            <a:r>
              <a:rPr lang="en-GB" sz="1400" dirty="0"/>
              <a:t>ID:1713349</a:t>
            </a:r>
            <a:br>
              <a:rPr lang="en-GB" dirty="0"/>
            </a:br>
            <a:r>
              <a:rPr lang="en-GB" sz="2000" b="1" dirty="0">
                <a:effectLst>
                  <a:outerShdw blurRad="38100" dist="38100" dir="2700000" algn="tl">
                    <a:srgbClr val="000000">
                      <a:alpha val="43137"/>
                    </a:srgbClr>
                  </a:outerShdw>
                </a:effectLst>
              </a:rPr>
              <a:t>Misbah Yaseen </a:t>
            </a:r>
            <a:r>
              <a:rPr lang="en-GB" sz="1400" dirty="0"/>
              <a:t>ID:1713336</a:t>
            </a:r>
            <a:br>
              <a:rPr lang="en-GB" dirty="0"/>
            </a:br>
            <a:r>
              <a:rPr lang="en-GB" sz="2400" b="1" dirty="0">
                <a:effectLst>
                  <a:outerShdw blurRad="38100" dist="38100" dir="2700000" algn="tl">
                    <a:srgbClr val="000000">
                      <a:alpha val="43137"/>
                    </a:srgbClr>
                  </a:outerShdw>
                </a:effectLst>
              </a:rPr>
              <a:t>Salma Akhter </a:t>
            </a:r>
            <a:r>
              <a:rPr lang="en-GB" sz="1400" dirty="0"/>
              <a:t>ID:1713455</a:t>
            </a:r>
          </a:p>
        </p:txBody>
      </p:sp>
    </p:spTree>
    <p:extLst>
      <p:ext uri="{BB962C8B-B14F-4D97-AF65-F5344CB8AC3E}">
        <p14:creationId xmlns:p14="http://schemas.microsoft.com/office/powerpoint/2010/main" val="4220304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3E2D30-904A-46B2-8192-EAD94F2F659D}"/>
              </a:ext>
            </a:extLst>
          </p:cNvPr>
          <p:cNvSpPr>
            <a:spLocks noGrp="1"/>
          </p:cNvSpPr>
          <p:nvPr>
            <p:ph type="title"/>
          </p:nvPr>
        </p:nvSpPr>
        <p:spPr>
          <a:xfrm>
            <a:off x="571098" y="1752314"/>
            <a:ext cx="4986001" cy="3060078"/>
          </a:xfrm>
          <a:noFill/>
        </p:spPr>
        <p:txBody>
          <a:bodyPr vert="horz" lIns="91440" tIns="45720" rIns="91440" bIns="45720" rtlCol="0" anchor="b">
            <a:normAutofit/>
          </a:bodyPr>
          <a:lstStyle/>
          <a:p>
            <a:pPr algn="ctr"/>
            <a:r>
              <a:rPr lang="en-US" sz="6000" kern="1200" dirty="0">
                <a:solidFill>
                  <a:schemeClr val="tx1"/>
                </a:solidFill>
                <a:latin typeface="+mj-lt"/>
                <a:ea typeface="+mj-ea"/>
                <a:cs typeface="+mj-cs"/>
              </a:rPr>
              <a:t>The </a:t>
            </a:r>
            <a:r>
              <a:rPr lang="en-US" sz="6000" b="1" kern="1200" dirty="0">
                <a:solidFill>
                  <a:schemeClr val="tx1"/>
                </a:solidFill>
                <a:effectLst>
                  <a:outerShdw blurRad="38100" dist="38100" dir="2700000" algn="tl">
                    <a:srgbClr val="000000">
                      <a:alpha val="43137"/>
                    </a:srgbClr>
                  </a:outerShdw>
                </a:effectLst>
                <a:latin typeface="+mj-lt"/>
                <a:ea typeface="+mj-ea"/>
                <a:cs typeface="+mj-cs"/>
              </a:rPr>
              <a:t>Trust Foundation</a:t>
            </a:r>
            <a:br>
              <a:rPr lang="en-US" sz="6000" b="1" kern="1200" dirty="0">
                <a:solidFill>
                  <a:schemeClr val="tx1"/>
                </a:solidFill>
                <a:effectLst>
                  <a:outerShdw blurRad="38100" dist="38100" dir="2700000" algn="tl">
                    <a:srgbClr val="000000">
                      <a:alpha val="43137"/>
                    </a:srgbClr>
                  </a:outerShdw>
                </a:effectLst>
                <a:latin typeface="+mj-lt"/>
                <a:ea typeface="+mj-ea"/>
                <a:cs typeface="+mj-cs"/>
              </a:rPr>
            </a:br>
            <a:r>
              <a:rPr lang="en-GB" sz="1800" dirty="0"/>
              <a:t>WORKING SINCE 2014. BULIDING RELATIONSHIPS  WITH ORGENISATIONS.</a:t>
            </a:r>
            <a:br>
              <a:rPr lang="en-GB" sz="6000" dirty="0"/>
            </a:br>
            <a:endParaRPr lang="en-US" sz="6000" b="1" kern="1200" dirty="0">
              <a:solidFill>
                <a:schemeClr val="tx1"/>
              </a:solidFill>
              <a:effectLst>
                <a:outerShdw blurRad="38100" dist="38100" dir="2700000" algn="tl">
                  <a:srgbClr val="000000">
                    <a:alpha val="43137"/>
                  </a:srgbClr>
                </a:outerShdw>
              </a:effectLst>
              <a:latin typeface="+mj-lt"/>
              <a:ea typeface="+mj-ea"/>
              <a:cs typeface="+mj-cs"/>
            </a:endParaRPr>
          </a:p>
        </p:txBody>
      </p:sp>
      <p:pic>
        <p:nvPicPr>
          <p:cNvPr id="5" name="Picture 4">
            <a:extLst>
              <a:ext uri="{FF2B5EF4-FFF2-40B4-BE49-F238E27FC236}">
                <a16:creationId xmlns:a16="http://schemas.microsoft.com/office/drawing/2014/main" id="{B0032514-216E-41B8-B65A-F925C57683CD}"/>
              </a:ext>
            </a:extLst>
          </p:cNvPr>
          <p:cNvPicPr>
            <a:picLocks noChangeAspect="1"/>
          </p:cNvPicPr>
          <p:nvPr/>
        </p:nvPicPr>
        <p:blipFill rotWithShape="1">
          <a:blip r:embed="rId2">
            <a:extLst>
              <a:ext uri="{28A0092B-C50C-407E-A947-70E740481C1C}">
                <a14:useLocalDpi xmlns:a14="http://schemas.microsoft.com/office/drawing/2010/main" val="0"/>
              </a:ext>
            </a:extLst>
          </a:blip>
          <a:srcRect l="6549" r="9123" b="2"/>
          <a:stretch/>
        </p:blipFill>
        <p:spPr>
          <a:xfrm>
            <a:off x="6739275" y="63102"/>
            <a:ext cx="2711169" cy="3378424"/>
          </a:xfrm>
          <a:prstGeom prst="rect">
            <a:avLst/>
          </a:prstGeom>
        </p:spPr>
      </p:pic>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3">
            <a:extLst>
              <a:ext uri="{28A0092B-C50C-407E-A947-70E740481C1C}">
                <a14:useLocalDpi xmlns:a14="http://schemas.microsoft.com/office/drawing/2010/main" val="0"/>
              </a:ext>
            </a:extLst>
          </a:blip>
          <a:srcRect l="65073" r="1" b="1"/>
          <a:stretch/>
        </p:blipFill>
        <p:spPr>
          <a:xfrm>
            <a:off x="9450444" y="0"/>
            <a:ext cx="2741556" cy="6883053"/>
          </a:xfrm>
          <a:prstGeom prst="rect">
            <a:avLst/>
          </a:prstGeom>
        </p:spPr>
      </p:pic>
      <p:pic>
        <p:nvPicPr>
          <p:cNvPr id="40" name="Picture 39">
            <a:extLst>
              <a:ext uri="{FF2B5EF4-FFF2-40B4-BE49-F238E27FC236}">
                <a16:creationId xmlns:a16="http://schemas.microsoft.com/office/drawing/2014/main" id="{F227FACB-C9BE-4EC8-B3FB-7E02B1CAB1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99319" y="4497396"/>
            <a:ext cx="6251125" cy="2360604"/>
          </a:xfrm>
          <a:prstGeom prst="rect">
            <a:avLst/>
          </a:prstGeom>
        </p:spPr>
      </p:pic>
      <p:sp>
        <p:nvSpPr>
          <p:cNvPr id="42" name="TextBox 41">
            <a:extLst>
              <a:ext uri="{FF2B5EF4-FFF2-40B4-BE49-F238E27FC236}">
                <a16:creationId xmlns:a16="http://schemas.microsoft.com/office/drawing/2014/main" id="{5B5781BD-2E62-4920-BED8-FAADC8BBB207}"/>
              </a:ext>
            </a:extLst>
          </p:cNvPr>
          <p:cNvSpPr txBox="1"/>
          <p:nvPr/>
        </p:nvSpPr>
        <p:spPr>
          <a:xfrm>
            <a:off x="183018" y="4450200"/>
            <a:ext cx="3404382" cy="338554"/>
          </a:xfrm>
          <a:prstGeom prst="rect">
            <a:avLst/>
          </a:prstGeom>
          <a:noFill/>
        </p:spPr>
        <p:txBody>
          <a:bodyPr wrap="square" rtlCol="0">
            <a:spAutoFit/>
          </a:bodyPr>
          <a:lstStyle/>
          <a:p>
            <a:r>
              <a:rPr lang="en-GB" sz="1600" dirty="0"/>
              <a:t>Establishing effective team work for:</a:t>
            </a:r>
          </a:p>
        </p:txBody>
      </p:sp>
    </p:spTree>
    <p:extLst>
      <p:ext uri="{BB962C8B-B14F-4D97-AF65-F5344CB8AC3E}">
        <p14:creationId xmlns:p14="http://schemas.microsoft.com/office/powerpoint/2010/main" val="2791935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text on a white background&#10;&#10;Description generated with high confidence">
            <a:extLst>
              <a:ext uri="{FF2B5EF4-FFF2-40B4-BE49-F238E27FC236}">
                <a16:creationId xmlns:a16="http://schemas.microsoft.com/office/drawing/2014/main" id="{FF5C4D5E-1E65-4549-AA0D-382BB5970330}"/>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7029" r="-2" b="30166"/>
          <a:stretch/>
        </p:blipFill>
        <p:spPr>
          <a:xfrm>
            <a:off x="6083786" y="-168318"/>
            <a:ext cx="6261330" cy="3932313"/>
          </a:xfrm>
          <a:prstGeom prst="rect">
            <a:avLst/>
          </a:prstGeom>
          <a:effectLst>
            <a:softEdge rad="533400"/>
          </a:effectLst>
        </p:spPr>
      </p:pic>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3">
            <a:extLst>
              <a:ext uri="{28A0092B-C50C-407E-A947-70E740481C1C}">
                <a14:useLocalDpi xmlns:a14="http://schemas.microsoft.com/office/drawing/2010/main" val="0"/>
              </a:ext>
            </a:extLst>
          </a:blip>
          <a:srcRect t="130" r="-1" b="10137"/>
          <a:stretch/>
        </p:blipFill>
        <p:spPr>
          <a:xfrm>
            <a:off x="6089904" y="2487168"/>
            <a:ext cx="6263640" cy="4215384"/>
          </a:xfrm>
          <a:prstGeom prst="rect">
            <a:avLst/>
          </a:prstGeom>
          <a:effectLst>
            <a:softEdge rad="533400"/>
          </a:effectLst>
        </p:spPr>
      </p:pic>
      <p:sp>
        <p:nvSpPr>
          <p:cNvPr id="6" name="Title 1">
            <a:extLst>
              <a:ext uri="{FF2B5EF4-FFF2-40B4-BE49-F238E27FC236}">
                <a16:creationId xmlns:a16="http://schemas.microsoft.com/office/drawing/2014/main" id="{75DC6386-98C9-4AD6-9F4B-9F7EF5BB1960}"/>
              </a:ext>
            </a:extLst>
          </p:cNvPr>
          <p:cNvSpPr>
            <a:spLocks noGrp="1"/>
          </p:cNvSpPr>
          <p:nvPr>
            <p:ph type="title"/>
          </p:nvPr>
        </p:nvSpPr>
        <p:spPr>
          <a:xfrm>
            <a:off x="804998" y="798445"/>
            <a:ext cx="4803636" cy="1311664"/>
          </a:xfrm>
        </p:spPr>
        <p:txBody>
          <a:bodyPr>
            <a:normAutofit/>
          </a:bodyPr>
          <a:lstStyle/>
          <a:p>
            <a:r>
              <a:rPr lang="en-GB" sz="4000">
                <a:solidFill>
                  <a:srgbClr val="000000"/>
                </a:solidFill>
                <a:latin typeface="Forte" panose="03060902040502070203" pitchFamily="66" charset="0"/>
              </a:rPr>
              <a:t>Benefits of team work</a:t>
            </a:r>
          </a:p>
        </p:txBody>
      </p:sp>
      <p:graphicFrame>
        <p:nvGraphicFramePr>
          <p:cNvPr id="5" name="Content Placeholder 2">
            <a:extLst>
              <a:ext uri="{FF2B5EF4-FFF2-40B4-BE49-F238E27FC236}">
                <a16:creationId xmlns:a16="http://schemas.microsoft.com/office/drawing/2014/main" id="{3547F587-BD4D-4FFB-A053-F5478D065D98}"/>
              </a:ext>
            </a:extLst>
          </p:cNvPr>
          <p:cNvGraphicFramePr>
            <a:graphicFrameLocks noGrp="1"/>
          </p:cNvGraphicFramePr>
          <p:nvPr>
            <p:ph idx="1"/>
            <p:extLst>
              <p:ext uri="{D42A27DB-BD31-4B8C-83A1-F6EECF244321}">
                <p14:modId xmlns:p14="http://schemas.microsoft.com/office/powerpoint/2010/main" val="1373648670"/>
              </p:ext>
            </p:extLst>
          </p:nvPr>
        </p:nvGraphicFramePr>
        <p:xfrm>
          <a:off x="804997" y="2272143"/>
          <a:ext cx="4803637" cy="37888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3944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07270A-574A-42CE-AFB5-3C7E04B69881}"/>
              </a:ext>
            </a:extLst>
          </p:cNvPr>
          <p:cNvSpPr>
            <a:spLocks noGrp="1"/>
          </p:cNvSpPr>
          <p:nvPr>
            <p:ph type="subTitle" idx="1"/>
          </p:nvPr>
        </p:nvSpPr>
        <p:spPr>
          <a:xfrm>
            <a:off x="8050762" y="4525347"/>
            <a:ext cx="3211288" cy="1737360"/>
          </a:xfrm>
        </p:spPr>
        <p:txBody>
          <a:bodyPr anchor="ctr">
            <a:normAutofit/>
          </a:bodyPr>
          <a:lstStyle/>
          <a:p>
            <a:pPr algn="l"/>
            <a:r>
              <a:rPr lang="en-GB" sz="1700" b="1"/>
              <a:t>Stages of team development</a:t>
            </a:r>
          </a:p>
          <a:p>
            <a:pPr algn="l"/>
            <a:r>
              <a:rPr lang="en-GB" sz="1700" b="1"/>
              <a:t>													</a:t>
            </a:r>
            <a:r>
              <a:rPr lang="en-GB" sz="1700"/>
              <a:t>by Trevor nelson</a:t>
            </a:r>
            <a:endParaRPr lang="en-GB" sz="1700" b="1"/>
          </a:p>
          <a:p>
            <a:pPr algn="l"/>
            <a:endParaRPr lang="en-US" sz="1700" b="1"/>
          </a:p>
        </p:txBody>
      </p:sp>
      <p:pic>
        <p:nvPicPr>
          <p:cNvPr id="4" name="Picture 3">
            <a:extLst>
              <a:ext uri="{FF2B5EF4-FFF2-40B4-BE49-F238E27FC236}">
                <a16:creationId xmlns:a16="http://schemas.microsoft.com/office/drawing/2014/main" id="{2FBABB36-E802-4BE8-B6BA-163A7547049E}"/>
              </a:ext>
            </a:extLst>
          </p:cNvPr>
          <p:cNvPicPr>
            <a:picLocks noChangeAspect="1"/>
          </p:cNvPicPr>
          <p:nvPr/>
        </p:nvPicPr>
        <p:blipFill rotWithShape="1">
          <a:blip r:embed="rId2"/>
          <a:srcRect l="5984" r="20297" b="2"/>
          <a:stretch/>
        </p:blipFill>
        <p:spPr>
          <a:xfrm>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spTree>
    <p:extLst>
      <p:ext uri="{BB962C8B-B14F-4D97-AF65-F5344CB8AC3E}">
        <p14:creationId xmlns:p14="http://schemas.microsoft.com/office/powerpoint/2010/main" val="27200822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2FABA939-3725-46F6-9B76-55D406C518D4}"/>
              </a:ext>
            </a:extLst>
          </p:cNvPr>
          <p:cNvPicPr>
            <a:picLocks noChangeAspect="1"/>
          </p:cNvPicPr>
          <p:nvPr/>
        </p:nvPicPr>
        <p:blipFill rotWithShape="1">
          <a:blip r:embed="rId2">
            <a:extLst>
              <a:ext uri="{28A0092B-C50C-407E-A947-70E740481C1C}">
                <a14:useLocalDpi xmlns:a14="http://schemas.microsoft.com/office/drawing/2010/main" val="0"/>
              </a:ext>
            </a:extLst>
          </a:blip>
          <a:srcRect t="7496" b="17504"/>
          <a:stretch/>
        </p:blipFill>
        <p:spPr>
          <a:xfrm>
            <a:off x="0" y="-55817"/>
            <a:ext cx="12192000" cy="6857990"/>
          </a:xfrm>
          <a:prstGeom prst="rect">
            <a:avLst/>
          </a:prstGeom>
        </p:spPr>
      </p:pic>
      <p:sp>
        <p:nvSpPr>
          <p:cNvPr id="2" name="Title 1">
            <a:extLst>
              <a:ext uri="{FF2B5EF4-FFF2-40B4-BE49-F238E27FC236}">
                <a16:creationId xmlns:a16="http://schemas.microsoft.com/office/drawing/2014/main" id="{30D680C1-D24E-49DE-9E19-E9F1B95EA91D}"/>
              </a:ext>
            </a:extLst>
          </p:cNvPr>
          <p:cNvSpPr>
            <a:spLocks noGrp="1"/>
          </p:cNvSpPr>
          <p:nvPr>
            <p:ph type="title"/>
          </p:nvPr>
        </p:nvSpPr>
        <p:spPr/>
        <p:txBody>
          <a:bodyPr/>
          <a:lstStyle/>
          <a:p>
            <a:r>
              <a:rPr lang="en-GB" dirty="0"/>
              <a:t>Definition of Team Development</a:t>
            </a:r>
            <a:endParaRPr lang="en-US" dirty="0"/>
          </a:p>
        </p:txBody>
      </p:sp>
      <p:sp>
        <p:nvSpPr>
          <p:cNvPr id="3" name="Content Placeholder 2">
            <a:extLst>
              <a:ext uri="{FF2B5EF4-FFF2-40B4-BE49-F238E27FC236}">
                <a16:creationId xmlns:a16="http://schemas.microsoft.com/office/drawing/2014/main" id="{3619CD19-1C45-44D4-A5D9-94BE547189C9}"/>
              </a:ext>
            </a:extLst>
          </p:cNvPr>
          <p:cNvSpPr>
            <a:spLocks noGrp="1"/>
          </p:cNvSpPr>
          <p:nvPr>
            <p:ph idx="1"/>
          </p:nvPr>
        </p:nvSpPr>
        <p:spPr>
          <a:xfrm>
            <a:off x="0" y="1524001"/>
            <a:ext cx="10758311" cy="4968874"/>
          </a:xfrm>
        </p:spPr>
        <p:txBody>
          <a:bodyPr>
            <a:normAutofit/>
          </a:bodyPr>
          <a:lstStyle/>
          <a:p>
            <a:pPr marL="0" indent="0">
              <a:buNone/>
            </a:pPr>
            <a:r>
              <a:rPr lang="en-GB" sz="2000" b="0" i="0" u="none" strike="noStrike" dirty="0">
                <a:solidFill>
                  <a:srgbClr val="000000"/>
                </a:solidFill>
                <a:effectLst/>
                <a:latin typeface="Century Gothic" panose="020B0502020202020204" pitchFamily="34" charset="0"/>
              </a:rPr>
              <a:t>A team is a group of people who share responsibility for achieving specific performance goals and objectives. </a:t>
            </a:r>
          </a:p>
          <a:p>
            <a:pPr marL="0" indent="0">
              <a:buNone/>
            </a:pPr>
            <a:endParaRPr lang="en-GB" sz="2000" b="0" i="0" u="none" strike="noStrike" dirty="0">
              <a:solidFill>
                <a:srgbClr val="000000"/>
              </a:solidFill>
              <a:effectLst/>
              <a:latin typeface="Century Gothic" panose="020B0502020202020204" pitchFamily="34" charset="0"/>
            </a:endParaRPr>
          </a:p>
          <a:p>
            <a:pPr marL="0" indent="0">
              <a:buNone/>
            </a:pPr>
            <a:r>
              <a:rPr lang="en-GB" sz="2000" b="0" i="0" u="none" strike="noStrike" dirty="0">
                <a:solidFill>
                  <a:srgbClr val="000000"/>
                </a:solidFill>
                <a:effectLst/>
                <a:latin typeface="Century Gothic" panose="020B0502020202020204" pitchFamily="34" charset="0"/>
              </a:rPr>
              <a:t>The team is defined by the following characteristics: </a:t>
            </a:r>
          </a:p>
          <a:p>
            <a:pPr lvl="1"/>
            <a:r>
              <a:rPr lang="en-GB" sz="2000" b="0" i="0" u="none" strike="noStrike" dirty="0">
                <a:solidFill>
                  <a:srgbClr val="000000"/>
                </a:solidFill>
                <a:effectLst/>
                <a:latin typeface="Century Gothic" panose="020B0502020202020204" pitchFamily="34" charset="0"/>
              </a:rPr>
              <a:t>Is a small groups of people with common or </a:t>
            </a:r>
            <a:r>
              <a:rPr lang="en-GB" sz="1800" kern="1200" dirty="0">
                <a:solidFill>
                  <a:srgbClr val="000000"/>
                </a:solidFill>
                <a:effectLst/>
                <a:latin typeface="Century Gothic" panose="020B0502020202020204" pitchFamily="34" charset="0"/>
                <a:ea typeface="+mn-ea"/>
                <a:cs typeface="+mn-cs"/>
              </a:rPr>
              <a:t>harmonising </a:t>
            </a:r>
            <a:r>
              <a:rPr lang="en-GB" sz="2000" b="0" i="0" u="none" strike="noStrike" dirty="0">
                <a:solidFill>
                  <a:srgbClr val="000000"/>
                </a:solidFill>
                <a:effectLst/>
                <a:latin typeface="Century Gothic" panose="020B0502020202020204" pitchFamily="34" charset="0"/>
              </a:rPr>
              <a:t>skills. </a:t>
            </a:r>
          </a:p>
          <a:p>
            <a:pPr lvl="1"/>
            <a:r>
              <a:rPr lang="en-GB" sz="2000" b="0" i="0" u="none" strike="noStrike" dirty="0">
                <a:solidFill>
                  <a:srgbClr val="000000"/>
                </a:solidFill>
                <a:effectLst/>
                <a:latin typeface="Century Gothic" panose="020B0502020202020204" pitchFamily="34" charset="0"/>
              </a:rPr>
              <a:t>Are committed to a common purpose.</a:t>
            </a:r>
          </a:p>
          <a:p>
            <a:pPr lvl="1"/>
            <a:r>
              <a:rPr lang="en-GB" sz="2000" b="0" i="0" u="none" strike="noStrike" dirty="0">
                <a:solidFill>
                  <a:srgbClr val="000000"/>
                </a:solidFill>
                <a:effectLst/>
                <a:latin typeface="Century Gothic" panose="020B0502020202020204" pitchFamily="34" charset="0"/>
              </a:rPr>
              <a:t>Cooperate with each other based on an agreed set of expectations. </a:t>
            </a:r>
          </a:p>
          <a:p>
            <a:pPr lvl="1"/>
            <a:r>
              <a:rPr lang="en-GB" sz="2000" b="0" i="0" u="none" strike="noStrike" dirty="0">
                <a:solidFill>
                  <a:srgbClr val="000000"/>
                </a:solidFill>
                <a:effectLst/>
                <a:latin typeface="Century Gothic" panose="020B0502020202020204" pitchFamily="34" charset="0"/>
              </a:rPr>
              <a:t>Hold themselves accountable for the accomplishment of the task.</a:t>
            </a:r>
          </a:p>
        </p:txBody>
      </p:sp>
    </p:spTree>
    <p:extLst>
      <p:ext uri="{BB962C8B-B14F-4D97-AF65-F5344CB8AC3E}">
        <p14:creationId xmlns:p14="http://schemas.microsoft.com/office/powerpoint/2010/main" val="33834318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8450707-A02F-4E20-9EAE-6A1222F4FBCD}"/>
              </a:ext>
            </a:extLst>
          </p:cNvPr>
          <p:cNvPicPr>
            <a:picLocks noChangeAspect="1"/>
          </p:cNvPicPr>
          <p:nvPr/>
        </p:nvPicPr>
        <p:blipFill rotWithShape="1">
          <a:blip r:embed="rId2">
            <a:extLst>
              <a:ext uri="{28A0092B-C50C-407E-A947-70E740481C1C}">
                <a14:useLocalDpi xmlns:a14="http://schemas.microsoft.com/office/drawing/2010/main" val="0"/>
              </a:ext>
            </a:extLst>
          </a:blip>
          <a:srcRect t="7496" b="17504"/>
          <a:stretch/>
        </p:blipFill>
        <p:spPr>
          <a:xfrm>
            <a:off x="0" y="10"/>
            <a:ext cx="12192000" cy="6857990"/>
          </a:xfrm>
          <a:prstGeom prst="rect">
            <a:avLst/>
          </a:prstGeom>
        </p:spPr>
      </p:pic>
      <p:sp>
        <p:nvSpPr>
          <p:cNvPr id="2" name="Title 1">
            <a:extLst>
              <a:ext uri="{FF2B5EF4-FFF2-40B4-BE49-F238E27FC236}">
                <a16:creationId xmlns:a16="http://schemas.microsoft.com/office/drawing/2014/main" id="{2E7ACA13-DB0A-4E85-A5FF-AD93E8B86433}"/>
              </a:ext>
            </a:extLst>
          </p:cNvPr>
          <p:cNvSpPr>
            <a:spLocks noGrp="1"/>
          </p:cNvSpPr>
          <p:nvPr>
            <p:ph type="title"/>
          </p:nvPr>
        </p:nvSpPr>
        <p:spPr/>
        <p:txBody>
          <a:bodyPr/>
          <a:lstStyle/>
          <a:p>
            <a:r>
              <a:rPr lang="en-GB" dirty="0"/>
              <a:t>Stages of Team Development*</a:t>
            </a:r>
            <a:endParaRPr lang="en-US" dirty="0"/>
          </a:p>
        </p:txBody>
      </p:sp>
      <p:sp>
        <p:nvSpPr>
          <p:cNvPr id="3" name="Content Placeholder 2">
            <a:extLst>
              <a:ext uri="{FF2B5EF4-FFF2-40B4-BE49-F238E27FC236}">
                <a16:creationId xmlns:a16="http://schemas.microsoft.com/office/drawing/2014/main" id="{C08109D2-4F2F-43D0-91F9-B829CD795337}"/>
              </a:ext>
            </a:extLst>
          </p:cNvPr>
          <p:cNvSpPr>
            <a:spLocks noGrp="1"/>
          </p:cNvSpPr>
          <p:nvPr>
            <p:ph idx="1"/>
          </p:nvPr>
        </p:nvSpPr>
        <p:spPr>
          <a:xfrm>
            <a:off x="1154954" y="2661771"/>
            <a:ext cx="9831416" cy="3051540"/>
          </a:xfrm>
        </p:spPr>
        <p:txBody>
          <a:bodyPr>
            <a:normAutofit fontScale="77500" lnSpcReduction="20000"/>
          </a:bodyPr>
          <a:lstStyle/>
          <a:p>
            <a:pPr marL="0" indent="0">
              <a:buNone/>
            </a:pPr>
            <a:r>
              <a:rPr lang="en-GB" sz="2200" dirty="0">
                <a:solidFill>
                  <a:srgbClr val="000000"/>
                </a:solidFill>
                <a:latin typeface="Century Gothic" panose="020B0502020202020204" pitchFamily="34" charset="0"/>
              </a:rPr>
              <a:t>Team development focuses on how the </a:t>
            </a:r>
            <a:r>
              <a:rPr lang="en-GB" sz="2200" b="0" i="0" u="none" strike="noStrike" dirty="0">
                <a:solidFill>
                  <a:srgbClr val="000000"/>
                </a:solidFill>
                <a:effectLst/>
                <a:latin typeface="Century Gothic" panose="020B0502020202020204" pitchFamily="34" charset="0"/>
              </a:rPr>
              <a:t>team</a:t>
            </a:r>
            <a:r>
              <a:rPr lang="en-GB" sz="2200" dirty="0">
                <a:solidFill>
                  <a:srgbClr val="000000"/>
                </a:solidFill>
                <a:latin typeface="Century Gothic" panose="020B0502020202020204" pitchFamily="34" charset="0"/>
              </a:rPr>
              <a:t>:</a:t>
            </a:r>
          </a:p>
          <a:p>
            <a:pPr marL="0" indent="0">
              <a:buNone/>
            </a:pPr>
            <a:endParaRPr lang="en-GB" sz="2200" b="0" i="0" u="none" strike="noStrike" dirty="0">
              <a:solidFill>
                <a:srgbClr val="000000"/>
              </a:solidFill>
              <a:effectLst/>
              <a:latin typeface="Century Gothic" panose="020B0502020202020204" pitchFamily="34" charset="0"/>
            </a:endParaRPr>
          </a:p>
          <a:p>
            <a:r>
              <a:rPr lang="en-GB" sz="2200" b="0" i="0" u="none" strike="noStrike" dirty="0">
                <a:solidFill>
                  <a:srgbClr val="000000"/>
                </a:solidFill>
                <a:effectLst/>
                <a:latin typeface="Century Gothic" panose="020B0502020202020204" pitchFamily="34" charset="0"/>
              </a:rPr>
              <a:t>Evolves</a:t>
            </a:r>
            <a:r>
              <a:rPr lang="en-GB" sz="2200" dirty="0">
                <a:solidFill>
                  <a:srgbClr val="000000"/>
                </a:solidFill>
                <a:latin typeface="Century Gothic" panose="020B0502020202020204" pitchFamily="34" charset="0"/>
              </a:rPr>
              <a:t> and</a:t>
            </a:r>
            <a:endParaRPr lang="en-GB" sz="2200" b="0" i="0" u="none" strike="noStrike" dirty="0">
              <a:solidFill>
                <a:srgbClr val="000000"/>
              </a:solidFill>
              <a:effectLst/>
              <a:latin typeface="Century Gothic" panose="020B0502020202020204" pitchFamily="34" charset="0"/>
            </a:endParaRPr>
          </a:p>
          <a:p>
            <a:r>
              <a:rPr lang="en-GB" sz="2200" dirty="0">
                <a:solidFill>
                  <a:srgbClr val="000000"/>
                </a:solidFill>
                <a:latin typeface="Century Gothic" panose="020B0502020202020204" pitchFamily="34" charset="0"/>
              </a:rPr>
              <a:t>E</a:t>
            </a:r>
            <a:r>
              <a:rPr lang="en-GB" sz="2200" b="0" i="0" u="none" strike="noStrike" dirty="0">
                <a:solidFill>
                  <a:srgbClr val="000000"/>
                </a:solidFill>
                <a:effectLst/>
                <a:latin typeface="Century Gothic" panose="020B0502020202020204" pitchFamily="34" charset="0"/>
              </a:rPr>
              <a:t>xhibit different characteristics - (based on their needs and interpersonal relationships).</a:t>
            </a:r>
            <a:endParaRPr lang="en-GB" sz="2200" dirty="0">
              <a:solidFill>
                <a:srgbClr val="000000"/>
              </a:solidFill>
              <a:latin typeface="Century Gothic" panose="020B0502020202020204" pitchFamily="34" charset="0"/>
            </a:endParaRPr>
          </a:p>
          <a:p>
            <a:endParaRPr lang="en-GB" sz="2200" b="0" i="0" u="none" strike="noStrike" dirty="0">
              <a:solidFill>
                <a:srgbClr val="000000"/>
              </a:solidFill>
              <a:effectLst/>
              <a:latin typeface="Century Gothic" panose="020B0502020202020204" pitchFamily="34" charset="0"/>
            </a:endParaRPr>
          </a:p>
          <a:p>
            <a:pPr marL="0" indent="0">
              <a:buNone/>
            </a:pPr>
            <a:r>
              <a:rPr lang="en-GB" sz="2200" dirty="0">
                <a:solidFill>
                  <a:srgbClr val="000000"/>
                </a:solidFill>
                <a:latin typeface="Century Gothic" panose="020B0502020202020204" pitchFamily="34" charset="0"/>
              </a:rPr>
              <a:t>And a</a:t>
            </a:r>
            <a:r>
              <a:rPr lang="en-GB" sz="2200" b="0" i="0" u="none" strike="noStrike" dirty="0">
                <a:solidFill>
                  <a:srgbClr val="000000"/>
                </a:solidFill>
                <a:effectLst/>
                <a:latin typeface="Century Gothic" panose="020B0502020202020204" pitchFamily="34" charset="0"/>
              </a:rPr>
              <a:t>lthough teams are devised to; start and end,  authors such as Tuchman generally agree that a team moves in and out of </a:t>
            </a:r>
            <a:r>
              <a:rPr lang="en-GB" sz="2200" b="1" i="0" u="sng" strike="noStrike" dirty="0">
                <a:solidFill>
                  <a:srgbClr val="000000"/>
                </a:solidFill>
                <a:effectLst/>
                <a:latin typeface="Century Gothic" panose="020B0502020202020204" pitchFamily="34" charset="0"/>
              </a:rPr>
              <a:t>four</a:t>
            </a:r>
            <a:r>
              <a:rPr lang="en-GB" sz="2200" b="0" i="0" u="none" strike="noStrike" dirty="0">
                <a:solidFill>
                  <a:srgbClr val="000000"/>
                </a:solidFill>
                <a:effectLst/>
                <a:latin typeface="Century Gothic" panose="020B0502020202020204" pitchFamily="34" charset="0"/>
              </a:rPr>
              <a:t> developmental stages which are: </a:t>
            </a:r>
          </a:p>
          <a:p>
            <a:pPr marL="0" indent="0">
              <a:buNone/>
            </a:pP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543300" lvl="8" indent="0">
              <a:buNone/>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0" indent="0">
              <a:buNone/>
            </a:pP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8B8F42EB-DCFB-4206-A35B-4FBEC95E3A0B}"/>
              </a:ext>
            </a:extLst>
          </p:cNvPr>
          <p:cNvSpPr txBox="1"/>
          <p:nvPr/>
        </p:nvSpPr>
        <p:spPr>
          <a:xfrm>
            <a:off x="9498905" y="6164261"/>
            <a:ext cx="2426918" cy="246221"/>
          </a:xfrm>
          <a:prstGeom prst="rect">
            <a:avLst/>
          </a:prstGeom>
          <a:noFill/>
        </p:spPr>
        <p:txBody>
          <a:bodyPr wrap="square" rtlCol="0">
            <a:spAutoFit/>
          </a:bodyPr>
          <a:lstStyle/>
          <a:p>
            <a:pPr algn="l"/>
            <a:r>
              <a:rPr lang="en-GB" sz="1000" b="0" i="0" u="none" strike="noStrike" dirty="0">
                <a:solidFill>
                  <a:srgbClr val="000000"/>
                </a:solidFill>
                <a:effectLst/>
                <a:latin typeface="&amp;quot"/>
              </a:rPr>
              <a:t>*Tuckman, Bruce W.  (1965), pp 334-99</a:t>
            </a:r>
            <a:endParaRPr lang="en-US" sz="1000" dirty="0"/>
          </a:p>
        </p:txBody>
      </p:sp>
    </p:spTree>
    <p:extLst>
      <p:ext uri="{BB962C8B-B14F-4D97-AF65-F5344CB8AC3E}">
        <p14:creationId xmlns:p14="http://schemas.microsoft.com/office/powerpoint/2010/main" val="3306871583"/>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330C6-9DB7-4932-ABF4-2547C9809C34}"/>
              </a:ext>
            </a:extLst>
          </p:cNvPr>
          <p:cNvSpPr>
            <a:spLocks noGrp="1"/>
          </p:cNvSpPr>
          <p:nvPr>
            <p:ph type="title"/>
          </p:nvPr>
        </p:nvSpPr>
        <p:spPr>
          <a:xfrm>
            <a:off x="655320" y="365125"/>
            <a:ext cx="5120114" cy="1692794"/>
          </a:xfrm>
        </p:spPr>
        <p:txBody>
          <a:bodyPr>
            <a:normAutofit/>
          </a:bodyPr>
          <a:lstStyle/>
          <a:p>
            <a:r>
              <a:rPr lang="en-GB"/>
              <a:t>Stage 1 - Forming</a:t>
            </a:r>
            <a:endParaRPr lang="en-US"/>
          </a:p>
        </p:txBody>
      </p:sp>
      <p:sp>
        <p:nvSpPr>
          <p:cNvPr id="3" name="Content Placeholder 2">
            <a:extLst>
              <a:ext uri="{FF2B5EF4-FFF2-40B4-BE49-F238E27FC236}">
                <a16:creationId xmlns:a16="http://schemas.microsoft.com/office/drawing/2014/main" id="{42040610-5772-43BF-9AE0-DC067B58CA7E}"/>
              </a:ext>
            </a:extLst>
          </p:cNvPr>
          <p:cNvSpPr>
            <a:spLocks noGrp="1"/>
          </p:cNvSpPr>
          <p:nvPr>
            <p:ph idx="1"/>
          </p:nvPr>
        </p:nvSpPr>
        <p:spPr>
          <a:xfrm>
            <a:off x="655321" y="2575034"/>
            <a:ext cx="5120113" cy="3462228"/>
          </a:xfrm>
        </p:spPr>
        <p:txBody>
          <a:bodyPr>
            <a:normAutofit/>
          </a:bodyPr>
          <a:lstStyle/>
          <a:p>
            <a:pPr marL="0" indent="0">
              <a:buNone/>
            </a:pPr>
            <a:r>
              <a:rPr lang="en-GB" sz="1800" b="0" i="0" u="none" strike="noStrike">
                <a:effectLst/>
                <a:latin typeface="Century Gothic" panose="020B0502020202020204" pitchFamily="34" charset="0"/>
              </a:rPr>
              <a:t>In stage 1</a:t>
            </a:r>
          </a:p>
          <a:p>
            <a:r>
              <a:rPr lang="en-GB" sz="1800" b="0" i="0" u="none" strike="noStrike">
                <a:effectLst/>
                <a:latin typeface="Century Gothic" panose="020B0502020202020204" pitchFamily="34" charset="0"/>
              </a:rPr>
              <a:t>Team members are just getting used to the idea that they are part of a team: </a:t>
            </a:r>
          </a:p>
          <a:p>
            <a:pPr lvl="1"/>
            <a:r>
              <a:rPr lang="en-GB" sz="1800">
                <a:latin typeface="Century Gothic" panose="020B0502020202020204" pitchFamily="34" charset="0"/>
              </a:rPr>
              <a:t>This is a</a:t>
            </a:r>
            <a:r>
              <a:rPr lang="en-GB" sz="1800" b="0" i="0" u="none" strike="noStrike">
                <a:effectLst/>
                <a:latin typeface="Century Gothic" panose="020B0502020202020204" pitchFamily="34" charset="0"/>
              </a:rPr>
              <a:t> period of cautious involvement.  </a:t>
            </a:r>
          </a:p>
          <a:p>
            <a:pPr lvl="1"/>
            <a:r>
              <a:rPr lang="en-GB" sz="1800" b="0" i="0" u="none" strike="noStrike">
                <a:effectLst/>
                <a:latin typeface="Century Gothic" panose="020B0502020202020204" pitchFamily="34" charset="0"/>
              </a:rPr>
              <a:t>This is a time where questions are asked regarding:</a:t>
            </a:r>
          </a:p>
          <a:p>
            <a:pPr lvl="2"/>
            <a:r>
              <a:rPr lang="en-GB" sz="1800" b="0" i="0" u="none" strike="noStrike">
                <a:effectLst/>
                <a:latin typeface="Century Gothic" panose="020B0502020202020204" pitchFamily="34" charset="0"/>
              </a:rPr>
              <a:t>Task purpose, behaviour, expectations, needs, problems, and indicators to identify success. </a:t>
            </a:r>
            <a:endParaRPr lang="en-US" sz="1800">
              <a:latin typeface="Century Gothic" panose="020B0502020202020204" pitchFamily="34" charset="0"/>
            </a:endParaRPr>
          </a:p>
        </p:txBody>
      </p:sp>
      <p:pic>
        <p:nvPicPr>
          <p:cNvPr id="4" name="Content Placeholder 4">
            <a:extLst>
              <a:ext uri="{FF2B5EF4-FFF2-40B4-BE49-F238E27FC236}">
                <a16:creationId xmlns:a16="http://schemas.microsoft.com/office/drawing/2014/main" id="{397B259E-D629-4632-AB0D-AD8D0FCF11C3}"/>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04166896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00732-2B18-48C9-85E7-F1D262888AD2}"/>
              </a:ext>
            </a:extLst>
          </p:cNvPr>
          <p:cNvSpPr>
            <a:spLocks noGrp="1"/>
          </p:cNvSpPr>
          <p:nvPr>
            <p:ph type="title"/>
          </p:nvPr>
        </p:nvSpPr>
        <p:spPr>
          <a:xfrm>
            <a:off x="655320" y="365125"/>
            <a:ext cx="5120114" cy="1692794"/>
          </a:xfrm>
        </p:spPr>
        <p:txBody>
          <a:bodyPr>
            <a:normAutofit/>
          </a:bodyPr>
          <a:lstStyle/>
          <a:p>
            <a:r>
              <a:rPr lang="en-GB"/>
              <a:t>Stage 2 - Storming</a:t>
            </a:r>
            <a:endParaRPr lang="en-US"/>
          </a:p>
        </p:txBody>
      </p:sp>
      <p:sp>
        <p:nvSpPr>
          <p:cNvPr id="3" name="Content Placeholder 2">
            <a:extLst>
              <a:ext uri="{FF2B5EF4-FFF2-40B4-BE49-F238E27FC236}">
                <a16:creationId xmlns:a16="http://schemas.microsoft.com/office/drawing/2014/main" id="{E6584315-AF28-47A0-AAA4-A1848226AE18}"/>
              </a:ext>
            </a:extLst>
          </p:cNvPr>
          <p:cNvSpPr>
            <a:spLocks noGrp="1"/>
          </p:cNvSpPr>
          <p:nvPr>
            <p:ph idx="1"/>
          </p:nvPr>
        </p:nvSpPr>
        <p:spPr>
          <a:xfrm>
            <a:off x="655321" y="2575034"/>
            <a:ext cx="5655168" cy="3462228"/>
          </a:xfrm>
        </p:spPr>
        <p:txBody>
          <a:bodyPr>
            <a:noAutofit/>
          </a:bodyPr>
          <a:lstStyle/>
          <a:p>
            <a:pPr marL="0" indent="0">
              <a:buNone/>
            </a:pPr>
            <a:r>
              <a:rPr lang="en-GB" sz="1600" b="0" i="0" u="none" strike="noStrike" dirty="0">
                <a:effectLst/>
              </a:rPr>
              <a:t>This is where the team members test one another and make mistakes as they learn to work together.  </a:t>
            </a:r>
          </a:p>
          <a:p>
            <a:pPr marL="0" indent="0">
              <a:buNone/>
            </a:pPr>
            <a:r>
              <a:rPr lang="en-GB" sz="1600" dirty="0"/>
              <a:t>The storming stage is the most challenging of the four stages as it concentrates of the team characters and compatibility in terms of dealing with how the team manages: </a:t>
            </a:r>
            <a:endParaRPr lang="en-GB" sz="1600" b="0" i="0" u="none" strike="noStrike" dirty="0">
              <a:effectLst/>
            </a:endParaRPr>
          </a:p>
          <a:p>
            <a:r>
              <a:rPr lang="en-GB" sz="1600" b="0" i="0" u="none" strike="noStrike" dirty="0">
                <a:effectLst/>
              </a:rPr>
              <a:t>Argumentation</a:t>
            </a:r>
          </a:p>
          <a:p>
            <a:r>
              <a:rPr lang="en-GB" sz="1600" b="0" i="0" u="none" strike="noStrike" dirty="0">
                <a:effectLst/>
              </a:rPr>
              <a:t>Defensiveness</a:t>
            </a:r>
          </a:p>
          <a:p>
            <a:r>
              <a:rPr lang="en-GB" sz="1600" b="0" i="0" u="none" strike="noStrike" dirty="0">
                <a:effectLst/>
              </a:rPr>
              <a:t>Jealousy </a:t>
            </a:r>
          </a:p>
          <a:p>
            <a:r>
              <a:rPr lang="en-GB" sz="1600" b="0" i="0" u="none" strike="noStrike" dirty="0">
                <a:effectLst/>
              </a:rPr>
              <a:t>Tension</a:t>
            </a:r>
          </a:p>
          <a:p>
            <a:r>
              <a:rPr lang="en-GB" sz="1600" b="0" i="0" u="none" strike="noStrike" dirty="0">
                <a:effectLst/>
              </a:rPr>
              <a:t>Rivalry </a:t>
            </a:r>
          </a:p>
          <a:p>
            <a:pPr marL="0" indent="0">
              <a:buNone/>
            </a:pPr>
            <a:r>
              <a:rPr lang="en-GB" sz="1600" dirty="0"/>
              <a:t>At this stage, team dynamics must be established by the </a:t>
            </a:r>
            <a:r>
              <a:rPr lang="en-GB" sz="1600" b="0" i="0" u="none" strike="noStrike" dirty="0">
                <a:effectLst/>
              </a:rPr>
              <a:t>leader to resolve issues, building self esteems, establish leverage and make compromises, eradicate conflict, and delegate responsibilities based on skills and talents</a:t>
            </a:r>
            <a:endParaRPr lang="en-US" sz="1600" dirty="0"/>
          </a:p>
        </p:txBody>
      </p:sp>
      <p:pic>
        <p:nvPicPr>
          <p:cNvPr id="4" name="Content Placeholder 4">
            <a:extLst>
              <a:ext uri="{FF2B5EF4-FFF2-40B4-BE49-F238E27FC236}">
                <a16:creationId xmlns:a16="http://schemas.microsoft.com/office/drawing/2014/main" id="{A6F5D0C8-4AB2-4999-83AD-2C1C0187A242}"/>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082014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FC7888D7-2D53-4DD6-AEF3-FF53B84E81E9}"/>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2" name="Title 1">
            <a:extLst>
              <a:ext uri="{FF2B5EF4-FFF2-40B4-BE49-F238E27FC236}">
                <a16:creationId xmlns:a16="http://schemas.microsoft.com/office/drawing/2014/main" id="{54DA344F-D59F-49EE-ABE0-9E709DD24F51}"/>
              </a:ext>
            </a:extLst>
          </p:cNvPr>
          <p:cNvSpPr>
            <a:spLocks noGrp="1"/>
          </p:cNvSpPr>
          <p:nvPr>
            <p:ph type="title"/>
          </p:nvPr>
        </p:nvSpPr>
        <p:spPr>
          <a:xfrm>
            <a:off x="655320" y="365125"/>
            <a:ext cx="5120114" cy="1692794"/>
          </a:xfrm>
        </p:spPr>
        <p:txBody>
          <a:bodyPr>
            <a:normAutofit/>
          </a:bodyPr>
          <a:lstStyle/>
          <a:p>
            <a:r>
              <a:rPr lang="en-GB" dirty="0"/>
              <a:t>Stage 3 - Norming</a:t>
            </a:r>
            <a:endParaRPr lang="en-US" dirty="0"/>
          </a:p>
        </p:txBody>
      </p:sp>
      <p:sp>
        <p:nvSpPr>
          <p:cNvPr id="3" name="Content Placeholder 2">
            <a:extLst>
              <a:ext uri="{FF2B5EF4-FFF2-40B4-BE49-F238E27FC236}">
                <a16:creationId xmlns:a16="http://schemas.microsoft.com/office/drawing/2014/main" id="{D2863401-8924-480E-9E84-BBB2DC4EC768}"/>
              </a:ext>
            </a:extLst>
          </p:cNvPr>
          <p:cNvSpPr>
            <a:spLocks noGrp="1"/>
          </p:cNvSpPr>
          <p:nvPr>
            <p:ph idx="1"/>
          </p:nvPr>
        </p:nvSpPr>
        <p:spPr>
          <a:xfrm>
            <a:off x="655321" y="2575034"/>
            <a:ext cx="5120113" cy="3462228"/>
          </a:xfrm>
        </p:spPr>
        <p:txBody>
          <a:bodyPr>
            <a:noAutofit/>
          </a:bodyPr>
          <a:lstStyle/>
          <a:p>
            <a:pPr marL="0" indent="0">
              <a:buNone/>
            </a:pPr>
            <a:r>
              <a:rPr lang="en-GB" sz="1800" b="0" i="0" u="none" strike="noStrike" dirty="0">
                <a:effectLst/>
              </a:rPr>
              <a:t>The team begins to understand and abide by the team’s agreed ground rules.  </a:t>
            </a:r>
          </a:p>
          <a:p>
            <a:pPr marL="0" indent="0">
              <a:buNone/>
            </a:pPr>
            <a:endParaRPr lang="en-GB" sz="1800" b="0" i="0" u="none" strike="noStrike" dirty="0">
              <a:effectLst/>
            </a:endParaRPr>
          </a:p>
          <a:p>
            <a:pPr marL="0" indent="0">
              <a:buNone/>
            </a:pPr>
            <a:r>
              <a:rPr lang="en-GB" sz="1800" b="0" i="0" u="none" strike="noStrike" dirty="0">
                <a:effectLst/>
              </a:rPr>
              <a:t>The team therefore becomes more comfortable with the team unit, network and their roles and responsibilities. </a:t>
            </a:r>
          </a:p>
          <a:p>
            <a:pPr marL="0" indent="0">
              <a:buNone/>
            </a:pPr>
            <a:endParaRPr lang="en-GB" sz="1800" b="0" i="0" u="none" strike="noStrike" dirty="0">
              <a:effectLst/>
            </a:endParaRPr>
          </a:p>
          <a:p>
            <a:pPr marL="0" indent="0">
              <a:buNone/>
            </a:pPr>
            <a:r>
              <a:rPr lang="en-GB" sz="1800" b="0" i="0" u="none" strike="noStrike" dirty="0">
                <a:effectLst/>
              </a:rPr>
              <a:t>This results in cooperation which overtakes defensiveness within the overall team</a:t>
            </a:r>
          </a:p>
          <a:p>
            <a:pPr marL="0" indent="0">
              <a:buNone/>
            </a:pPr>
            <a:r>
              <a:rPr lang="en-GB" sz="1800" dirty="0"/>
              <a:t>The achievement at this stage should lead to:....</a:t>
            </a:r>
            <a:endParaRPr lang="en-US" sz="1800" dirty="0"/>
          </a:p>
        </p:txBody>
      </p:sp>
    </p:spTree>
    <p:extLst>
      <p:ext uri="{BB962C8B-B14F-4D97-AF65-F5344CB8AC3E}">
        <p14:creationId xmlns:p14="http://schemas.microsoft.com/office/powerpoint/2010/main" val="91412333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BA0C-5464-4CAC-8181-4701AFCC421A}"/>
              </a:ext>
            </a:extLst>
          </p:cNvPr>
          <p:cNvSpPr>
            <a:spLocks noGrp="1"/>
          </p:cNvSpPr>
          <p:nvPr>
            <p:ph type="title"/>
          </p:nvPr>
        </p:nvSpPr>
        <p:spPr>
          <a:xfrm>
            <a:off x="655320" y="365125"/>
            <a:ext cx="5120114" cy="1692794"/>
          </a:xfrm>
        </p:spPr>
        <p:txBody>
          <a:bodyPr>
            <a:normAutofit/>
          </a:bodyPr>
          <a:lstStyle/>
          <a:p>
            <a:r>
              <a:rPr lang="en-GB" dirty="0"/>
              <a:t>Stage 4 - Performing</a:t>
            </a:r>
            <a:endParaRPr lang="en-US" dirty="0"/>
          </a:p>
        </p:txBody>
      </p:sp>
      <p:sp>
        <p:nvSpPr>
          <p:cNvPr id="3" name="Content Placeholder 2">
            <a:extLst>
              <a:ext uri="{FF2B5EF4-FFF2-40B4-BE49-F238E27FC236}">
                <a16:creationId xmlns:a16="http://schemas.microsoft.com/office/drawing/2014/main" id="{A22EF724-2173-47EC-887D-F1E1FF6DE0FA}"/>
              </a:ext>
            </a:extLst>
          </p:cNvPr>
          <p:cNvSpPr>
            <a:spLocks noGrp="1"/>
          </p:cNvSpPr>
          <p:nvPr>
            <p:ph idx="1"/>
          </p:nvPr>
        </p:nvSpPr>
        <p:spPr>
          <a:xfrm>
            <a:off x="655321" y="2575034"/>
            <a:ext cx="5120113" cy="3462228"/>
          </a:xfrm>
        </p:spPr>
        <p:txBody>
          <a:bodyPr>
            <a:normAutofit/>
          </a:bodyPr>
          <a:lstStyle/>
          <a:p>
            <a:pPr marL="0" indent="0">
              <a:buNone/>
            </a:pPr>
            <a:r>
              <a:rPr lang="en-GB" sz="1800" b="1" i="1" u="none" strike="noStrike">
                <a:effectLst/>
              </a:rPr>
              <a:t>…. The road to success (or at least the road becoming clearer)</a:t>
            </a:r>
          </a:p>
          <a:p>
            <a:pPr marL="0" indent="0">
              <a:buNone/>
            </a:pPr>
            <a:endParaRPr lang="en-GB" sz="1800" b="0" i="0" u="none" strike="noStrike">
              <a:effectLst/>
            </a:endParaRPr>
          </a:p>
          <a:p>
            <a:pPr marL="0" indent="0">
              <a:buNone/>
            </a:pPr>
            <a:r>
              <a:rPr lang="en-GB" sz="1800"/>
              <a:t>The Performing stage is a vehicle for the team to be more efficient at: </a:t>
            </a:r>
            <a:endParaRPr lang="en-GB" sz="1800" b="0" i="0" u="none" strike="noStrike">
              <a:effectLst/>
            </a:endParaRPr>
          </a:p>
          <a:p>
            <a:r>
              <a:rPr lang="en-GB" sz="1800" b="0" i="0" u="none" strike="noStrike">
                <a:effectLst/>
              </a:rPr>
              <a:t>Problem solving, </a:t>
            </a:r>
          </a:p>
          <a:p>
            <a:r>
              <a:rPr lang="en-GB" sz="1800"/>
              <a:t>Effectively managing </a:t>
            </a:r>
            <a:r>
              <a:rPr lang="en-GB" sz="1800" b="0" i="0" u="none" strike="noStrike">
                <a:effectLst/>
              </a:rPr>
              <a:t>conflict resolution, </a:t>
            </a:r>
          </a:p>
          <a:p>
            <a:r>
              <a:rPr lang="en-GB" sz="1800" b="0" i="0" u="none" strike="noStrike">
                <a:effectLst/>
              </a:rPr>
              <a:t>Idea sharing and</a:t>
            </a:r>
          </a:p>
          <a:p>
            <a:r>
              <a:rPr lang="en-GB" sz="1800"/>
              <a:t>W</a:t>
            </a:r>
            <a:r>
              <a:rPr lang="en-GB" sz="1800" b="0" i="0" u="none" strike="noStrike">
                <a:effectLst/>
              </a:rPr>
              <a:t>orking as a better unit to perform </a:t>
            </a:r>
            <a:r>
              <a:rPr lang="en-GB" sz="1800"/>
              <a:t>and achieve their </a:t>
            </a:r>
            <a:r>
              <a:rPr lang="en-GB" sz="1800" b="0" i="0" u="none" strike="noStrike">
                <a:effectLst/>
              </a:rPr>
              <a:t>goals. </a:t>
            </a:r>
            <a:endParaRPr lang="en-US" sz="1800"/>
          </a:p>
        </p:txBody>
      </p:sp>
      <p:pic>
        <p:nvPicPr>
          <p:cNvPr id="4" name="Content Placeholder 4">
            <a:extLst>
              <a:ext uri="{FF2B5EF4-FFF2-40B4-BE49-F238E27FC236}">
                <a16:creationId xmlns:a16="http://schemas.microsoft.com/office/drawing/2014/main" id="{25908BC4-E0AC-44E2-AA28-0C286CAC2594}"/>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800111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A7669-BF25-4F83-A2A2-754D65928601}"/>
              </a:ext>
            </a:extLst>
          </p:cNvPr>
          <p:cNvSpPr>
            <a:spLocks noGrp="1"/>
          </p:cNvSpPr>
          <p:nvPr>
            <p:ph type="title"/>
          </p:nvPr>
        </p:nvSpPr>
        <p:spPr>
          <a:xfrm>
            <a:off x="655320" y="365125"/>
            <a:ext cx="5120114" cy="1692794"/>
          </a:xfrm>
        </p:spPr>
        <p:txBody>
          <a:bodyPr>
            <a:normAutofit/>
          </a:bodyPr>
          <a:lstStyle/>
          <a:p>
            <a:r>
              <a:rPr lang="en-GB" dirty="0"/>
              <a:t>Successful Team Development</a:t>
            </a:r>
            <a:endParaRPr lang="en-US" dirty="0"/>
          </a:p>
        </p:txBody>
      </p:sp>
      <p:sp>
        <p:nvSpPr>
          <p:cNvPr id="3" name="Content Placeholder 2">
            <a:extLst>
              <a:ext uri="{FF2B5EF4-FFF2-40B4-BE49-F238E27FC236}">
                <a16:creationId xmlns:a16="http://schemas.microsoft.com/office/drawing/2014/main" id="{8C867AC9-408C-49E4-9841-EAC871E03885}"/>
              </a:ext>
            </a:extLst>
          </p:cNvPr>
          <p:cNvSpPr>
            <a:spLocks noGrp="1"/>
          </p:cNvSpPr>
          <p:nvPr>
            <p:ph idx="1"/>
          </p:nvPr>
        </p:nvSpPr>
        <p:spPr>
          <a:xfrm>
            <a:off x="655321" y="2575034"/>
            <a:ext cx="5120113" cy="3462228"/>
          </a:xfrm>
        </p:spPr>
        <p:txBody>
          <a:bodyPr>
            <a:normAutofit/>
          </a:bodyPr>
          <a:lstStyle/>
          <a:p>
            <a:pPr marL="0" indent="0">
              <a:buNone/>
            </a:pPr>
            <a:r>
              <a:rPr lang="en-GB" sz="1500" b="0" i="0" u="none" strike="noStrike" dirty="0">
                <a:effectLst/>
                <a:latin typeface="Arial" panose="020B0604020202020204" pitchFamily="34" charset="0"/>
              </a:rPr>
              <a:t>The results of a successful developed team: </a:t>
            </a:r>
          </a:p>
          <a:p>
            <a:r>
              <a:rPr lang="en-GB" sz="1500" b="0" i="0" u="none" strike="noStrike" dirty="0">
                <a:effectLst/>
                <a:latin typeface="Arial" panose="020B0604020202020204" pitchFamily="34" charset="0"/>
              </a:rPr>
              <a:t>Time saved.</a:t>
            </a:r>
          </a:p>
          <a:p>
            <a:r>
              <a:rPr lang="en-GB" sz="1500" dirty="0">
                <a:latin typeface="Arial" panose="020B0604020202020204" pitchFamily="34" charset="0"/>
              </a:rPr>
              <a:t>P</a:t>
            </a:r>
            <a:r>
              <a:rPr lang="en-GB" sz="1500" b="0" i="0" u="none" strike="noStrike" dirty="0">
                <a:effectLst/>
                <a:latin typeface="Arial" panose="020B0604020202020204" pitchFamily="34" charset="0"/>
              </a:rPr>
              <a:t>roblems solved.</a:t>
            </a:r>
          </a:p>
          <a:p>
            <a:r>
              <a:rPr lang="en-GB" sz="1500" dirty="0">
                <a:latin typeface="Arial" panose="020B0604020202020204" pitchFamily="34" charset="0"/>
              </a:rPr>
              <a:t>Team Synergy.</a:t>
            </a:r>
            <a:endParaRPr lang="en-GB" sz="1500" b="0" i="0" u="none" strike="noStrike" dirty="0">
              <a:effectLst/>
              <a:latin typeface="Arial" panose="020B0604020202020204" pitchFamily="34" charset="0"/>
            </a:endParaRPr>
          </a:p>
          <a:p>
            <a:r>
              <a:rPr lang="en-GB" sz="1500" b="0" i="0" u="none" strike="noStrike" dirty="0">
                <a:effectLst/>
                <a:latin typeface="Arial" panose="020B0604020202020204" pitchFamily="34" charset="0"/>
              </a:rPr>
              <a:t>More team cooperation, commitment and participation.</a:t>
            </a:r>
          </a:p>
          <a:p>
            <a:r>
              <a:rPr lang="en-GB" sz="1500" dirty="0">
                <a:latin typeface="Arial" panose="020B0604020202020204" pitchFamily="34" charset="0"/>
              </a:rPr>
              <a:t>B</a:t>
            </a:r>
            <a:r>
              <a:rPr lang="en-GB" sz="1500" b="0" i="0" u="none" strike="noStrike" dirty="0">
                <a:effectLst/>
                <a:latin typeface="Arial" panose="020B0604020202020204" pitchFamily="34" charset="0"/>
              </a:rPr>
              <a:t>etter communication.</a:t>
            </a:r>
          </a:p>
          <a:p>
            <a:r>
              <a:rPr lang="en-GB" sz="1500" dirty="0">
                <a:latin typeface="Arial" panose="020B0604020202020204" pitchFamily="34" charset="0"/>
              </a:rPr>
              <a:t>H</a:t>
            </a:r>
            <a:r>
              <a:rPr lang="en-GB" sz="1500" b="0" i="0" u="none" strike="noStrike" dirty="0">
                <a:effectLst/>
                <a:latin typeface="Arial" panose="020B0604020202020204" pitchFamily="34" charset="0"/>
              </a:rPr>
              <a:t>igh morale and enthusiasm.</a:t>
            </a:r>
          </a:p>
          <a:p>
            <a:r>
              <a:rPr lang="en-GB" sz="1500" b="0" i="0" u="none" strike="noStrike" dirty="0">
                <a:effectLst/>
                <a:latin typeface="Arial" panose="020B0604020202020204" pitchFamily="34" charset="0"/>
              </a:rPr>
              <a:t>U</a:t>
            </a:r>
            <a:r>
              <a:rPr lang="en-GB" sz="1500" dirty="0">
                <a:latin typeface="Arial" panose="020B0604020202020204" pitchFamily="34" charset="0"/>
              </a:rPr>
              <a:t>ltimately </a:t>
            </a:r>
            <a:r>
              <a:rPr lang="en-GB" sz="1500" b="0" i="0" u="none" strike="noStrike" dirty="0">
                <a:effectLst/>
                <a:latin typeface="Arial" panose="020B0604020202020204" pitchFamily="34" charset="0"/>
              </a:rPr>
              <a:t>higher quality of work.</a:t>
            </a:r>
          </a:p>
          <a:p>
            <a:pPr marL="0" indent="0">
              <a:buNone/>
            </a:pPr>
            <a:r>
              <a:rPr lang="en-GB" sz="1500" b="0" i="0" u="none" strike="noStrike" dirty="0">
                <a:effectLst/>
                <a:latin typeface="Arial" panose="020B0604020202020204" pitchFamily="34" charset="0"/>
              </a:rPr>
              <a:t>This is followed by the Team </a:t>
            </a:r>
            <a:r>
              <a:rPr lang="en-GB" sz="1500" b="1" i="0" u="none" strike="noStrike" dirty="0">
                <a:effectLst/>
                <a:latin typeface="Arial" panose="020B0604020202020204" pitchFamily="34" charset="0"/>
              </a:rPr>
              <a:t>ADJOURNING</a:t>
            </a:r>
            <a:r>
              <a:rPr lang="en-GB" sz="1500" b="0" i="0" u="none" strike="noStrike" dirty="0">
                <a:effectLst/>
                <a:latin typeface="Arial" panose="020B0604020202020204" pitchFamily="34" charset="0"/>
              </a:rPr>
              <a:t> as the Team is dissolved / ends</a:t>
            </a:r>
          </a:p>
        </p:txBody>
      </p:sp>
      <p:pic>
        <p:nvPicPr>
          <p:cNvPr id="4" name="Content Placeholder 4">
            <a:extLst>
              <a:ext uri="{FF2B5EF4-FFF2-40B4-BE49-F238E27FC236}">
                <a16:creationId xmlns:a16="http://schemas.microsoft.com/office/drawing/2014/main" id="{CE39D8D2-CBA1-408F-9EB4-27904CE35934}"/>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11470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text on a black background&#10;&#10;Description generated with high confidence">
            <a:extLst>
              <a:ext uri="{FF2B5EF4-FFF2-40B4-BE49-F238E27FC236}">
                <a16:creationId xmlns:a16="http://schemas.microsoft.com/office/drawing/2014/main" id="{1E604829-AD0D-4345-B298-B81DC628944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12894" r="-1" b="23839"/>
          <a:stretch/>
        </p:blipFill>
        <p:spPr>
          <a:xfrm>
            <a:off x="6089904" y="-371518"/>
            <a:ext cx="6261330" cy="3932313"/>
          </a:xfrm>
          <a:prstGeom prst="rect">
            <a:avLst/>
          </a:prstGeom>
          <a:effectLst>
            <a:softEdge rad="533400"/>
          </a:effectLst>
        </p:spPr>
      </p:pic>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3">
            <a:extLst>
              <a:ext uri="{28A0092B-C50C-407E-A947-70E740481C1C}">
                <a14:useLocalDpi xmlns:a14="http://schemas.microsoft.com/office/drawing/2010/main" val="0"/>
              </a:ext>
            </a:extLst>
          </a:blip>
          <a:srcRect t="130" r="-1" b="10137"/>
          <a:stretch/>
        </p:blipFill>
        <p:spPr>
          <a:xfrm>
            <a:off x="6089904" y="2487168"/>
            <a:ext cx="6263640" cy="4215384"/>
          </a:xfrm>
          <a:prstGeom prst="rect">
            <a:avLst/>
          </a:prstGeom>
          <a:effectLst>
            <a:softEdge rad="533400"/>
          </a:effectLst>
        </p:spPr>
      </p:pic>
      <p:pic>
        <p:nvPicPr>
          <p:cNvPr id="33" name="Picture 32">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DB4F8D3C-9868-4CE7-B072-D77D20DB3045}"/>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Successful team development </a:t>
            </a:r>
          </a:p>
        </p:txBody>
      </p:sp>
      <p:sp>
        <p:nvSpPr>
          <p:cNvPr id="2" name="TextBox 1">
            <a:extLst>
              <a:ext uri="{FF2B5EF4-FFF2-40B4-BE49-F238E27FC236}">
                <a16:creationId xmlns:a16="http://schemas.microsoft.com/office/drawing/2014/main" id="{8AC4987F-7C5F-4FE9-ACAC-067185709679}"/>
              </a:ext>
            </a:extLst>
          </p:cNvPr>
          <p:cNvSpPr txBox="1"/>
          <p:nvPr/>
        </p:nvSpPr>
        <p:spPr>
          <a:xfrm>
            <a:off x="804997" y="2272143"/>
            <a:ext cx="4803637" cy="378883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dirty="0">
                <a:solidFill>
                  <a:srgbClr val="000000"/>
                </a:solidFill>
              </a:rPr>
              <a:t>Encourage strategic thinking </a:t>
            </a:r>
          </a:p>
          <a:p>
            <a:pPr marL="285750" indent="-228600">
              <a:lnSpc>
                <a:spcPct val="90000"/>
              </a:lnSpc>
              <a:spcAft>
                <a:spcPts val="600"/>
              </a:spcAft>
              <a:buFont typeface="Arial" panose="020B0604020202020204" pitchFamily="34" charset="0"/>
              <a:buChar char="•"/>
            </a:pPr>
            <a:r>
              <a:rPr lang="en-US" sz="2000" dirty="0">
                <a:solidFill>
                  <a:srgbClr val="000000"/>
                </a:solidFill>
              </a:rPr>
              <a:t>Support a goal cause</a:t>
            </a:r>
          </a:p>
          <a:p>
            <a:pPr marL="285750" indent="-228600">
              <a:lnSpc>
                <a:spcPct val="90000"/>
              </a:lnSpc>
              <a:spcAft>
                <a:spcPts val="600"/>
              </a:spcAft>
              <a:buFont typeface="Arial" panose="020B0604020202020204" pitchFamily="34" charset="0"/>
              <a:buChar char="•"/>
            </a:pPr>
            <a:r>
              <a:rPr lang="en-US" sz="2000" dirty="0">
                <a:solidFill>
                  <a:srgbClr val="000000"/>
                </a:solidFill>
              </a:rPr>
              <a:t>Let appreciation flow</a:t>
            </a:r>
          </a:p>
          <a:p>
            <a:pPr marL="285750" indent="-228600">
              <a:lnSpc>
                <a:spcPct val="90000"/>
              </a:lnSpc>
              <a:spcAft>
                <a:spcPts val="600"/>
              </a:spcAft>
              <a:buFont typeface="Arial" panose="020B0604020202020204" pitchFamily="34" charset="0"/>
              <a:buChar char="•"/>
            </a:pPr>
            <a:r>
              <a:rPr lang="en-US" sz="2000" dirty="0">
                <a:solidFill>
                  <a:srgbClr val="000000"/>
                </a:solidFill>
              </a:rPr>
              <a:t>Share success together</a:t>
            </a:r>
          </a:p>
          <a:p>
            <a:pPr marL="285750" indent="-228600">
              <a:lnSpc>
                <a:spcPct val="90000"/>
              </a:lnSpc>
              <a:spcAft>
                <a:spcPts val="600"/>
              </a:spcAft>
              <a:buFont typeface="Arial" panose="020B0604020202020204" pitchFamily="34" charset="0"/>
              <a:buChar char="•"/>
            </a:pPr>
            <a:r>
              <a:rPr lang="en-US" sz="2000" dirty="0">
                <a:solidFill>
                  <a:srgbClr val="000000"/>
                </a:solidFill>
              </a:rPr>
              <a:t>Give your staff independence </a:t>
            </a:r>
          </a:p>
          <a:p>
            <a:pPr marL="285750" indent="-228600">
              <a:lnSpc>
                <a:spcPct val="90000"/>
              </a:lnSpc>
              <a:spcAft>
                <a:spcPts val="600"/>
              </a:spcAft>
              <a:buFont typeface="Arial" panose="020B0604020202020204" pitchFamily="34" charset="0"/>
              <a:buChar char="•"/>
            </a:pPr>
            <a:r>
              <a:rPr lang="en-US" sz="2000" dirty="0">
                <a:solidFill>
                  <a:srgbClr val="000000"/>
                </a:solidFill>
              </a:rPr>
              <a:t>Create an open dialogue</a:t>
            </a:r>
          </a:p>
          <a:p>
            <a:pPr marL="285750" indent="-228600">
              <a:lnSpc>
                <a:spcPct val="90000"/>
              </a:lnSpc>
              <a:spcAft>
                <a:spcPts val="600"/>
              </a:spcAft>
              <a:buFont typeface="Arial" panose="020B0604020202020204" pitchFamily="34" charset="0"/>
              <a:buChar char="•"/>
            </a:pPr>
            <a:r>
              <a:rPr lang="en-US" sz="2000" dirty="0">
                <a:solidFill>
                  <a:srgbClr val="000000"/>
                </a:solidFill>
              </a:rPr>
              <a:t>Provide opportunist for growth </a:t>
            </a:r>
          </a:p>
          <a:p>
            <a:pPr marL="285750" indent="-228600">
              <a:lnSpc>
                <a:spcPct val="90000"/>
              </a:lnSpc>
              <a:spcAft>
                <a:spcPts val="600"/>
              </a:spcAft>
              <a:buFont typeface="Arial" panose="020B0604020202020204" pitchFamily="34" charset="0"/>
              <a:buChar char="•"/>
            </a:pPr>
            <a:r>
              <a:rPr lang="en-US" sz="2000" dirty="0">
                <a:solidFill>
                  <a:srgbClr val="000000"/>
                </a:solidFill>
              </a:rPr>
              <a:t>Team decision</a:t>
            </a:r>
          </a:p>
          <a:p>
            <a:pPr indent="-228600">
              <a:lnSpc>
                <a:spcPct val="90000"/>
              </a:lnSpc>
              <a:spcAft>
                <a:spcPts val="600"/>
              </a:spcAft>
              <a:buFont typeface="Arial" panose="020B0604020202020204" pitchFamily="34" charset="0"/>
              <a:buChar char="•"/>
            </a:pPr>
            <a:endParaRPr lang="en-US" sz="2000" dirty="0">
              <a:solidFill>
                <a:srgbClr val="000000"/>
              </a:solidFill>
            </a:endParaRPr>
          </a:p>
        </p:txBody>
      </p:sp>
    </p:spTree>
    <p:extLst>
      <p:ext uri="{BB962C8B-B14F-4D97-AF65-F5344CB8AC3E}">
        <p14:creationId xmlns:p14="http://schemas.microsoft.com/office/powerpoint/2010/main" val="1736290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2">
            <a:extLst>
              <a:ext uri="{28A0092B-C50C-407E-A947-70E740481C1C}">
                <a14:useLocalDpi xmlns:a14="http://schemas.microsoft.com/office/drawing/2010/main" val="0"/>
              </a:ext>
            </a:extLst>
          </a:blip>
          <a:srcRect t="130" r="-1" b="10137"/>
          <a:stretch/>
        </p:blipFill>
        <p:spPr>
          <a:xfrm>
            <a:off x="6089904" y="2487168"/>
            <a:ext cx="6263640" cy="4215384"/>
          </a:xfrm>
          <a:prstGeom prst="rect">
            <a:avLst/>
          </a:prstGeom>
          <a:effectLst>
            <a:softEdge rad="533400"/>
          </a:effectLst>
        </p:spPr>
      </p:pic>
      <p:pic>
        <p:nvPicPr>
          <p:cNvPr id="13" name="Picture 12">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6">
            <a:extLst>
              <a:ext uri="{FF2B5EF4-FFF2-40B4-BE49-F238E27FC236}">
                <a16:creationId xmlns:a16="http://schemas.microsoft.com/office/drawing/2014/main" id="{06AB17AD-96A3-4E40-9E4F-646E480C48DA}"/>
              </a:ext>
            </a:extLst>
          </p:cNvPr>
          <p:cNvSpPr txBox="1">
            <a:spLocks/>
          </p:cNvSpPr>
          <p:nvPr/>
        </p:nvSpPr>
        <p:spPr>
          <a:xfrm>
            <a:off x="6373468" y="437305"/>
            <a:ext cx="4803637" cy="37888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US" sz="8800" dirty="0">
              <a:solidFill>
                <a:srgbClr val="000000"/>
              </a:solidFill>
              <a:latin typeface="Algerian" panose="04020705040A02060702" pitchFamily="82" charset="0"/>
              <a:ea typeface="+mn-ea"/>
              <a:cs typeface="+mn-cs"/>
            </a:endParaRPr>
          </a:p>
        </p:txBody>
      </p:sp>
      <p:pic>
        <p:nvPicPr>
          <p:cNvPr id="3" name="Picture 2" descr="A picture containing sky, sitting&#10;&#10;Description generated with high confidence">
            <a:extLst>
              <a:ext uri="{FF2B5EF4-FFF2-40B4-BE49-F238E27FC236}">
                <a16:creationId xmlns:a16="http://schemas.microsoft.com/office/drawing/2014/main" id="{BC90D9C7-2862-414F-833B-11CE8E8099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07" y="0"/>
            <a:ext cx="4514850" cy="4581525"/>
          </a:xfrm>
          <a:prstGeom prst="rect">
            <a:avLst/>
          </a:prstGeom>
        </p:spPr>
      </p:pic>
      <p:pic>
        <p:nvPicPr>
          <p:cNvPr id="35" name="Picture 34">
            <a:extLst>
              <a:ext uri="{FF2B5EF4-FFF2-40B4-BE49-F238E27FC236}">
                <a16:creationId xmlns:a16="http://schemas.microsoft.com/office/drawing/2014/main" id="{3C4B1693-CEA1-45D3-8CE3-2F28A428A531}"/>
              </a:ext>
            </a:extLst>
          </p:cNvPr>
          <p:cNvPicPr>
            <a:picLocks noChangeAspect="1"/>
          </p:cNvPicPr>
          <p:nvPr/>
        </p:nvPicPr>
        <p:blipFill rotWithShape="1">
          <a:blip r:embed="rId5"/>
          <a:srcRect l="59" r="-7" b="-7"/>
          <a:stretch/>
        </p:blipFill>
        <p:spPr>
          <a:xfrm>
            <a:off x="3419821" y="840958"/>
            <a:ext cx="6902348" cy="6017042"/>
          </a:xfrm>
          <a:prstGeom prst="rect">
            <a:avLst/>
          </a:prstGeom>
        </p:spPr>
      </p:pic>
    </p:spTree>
    <p:extLst>
      <p:ext uri="{BB962C8B-B14F-4D97-AF65-F5344CB8AC3E}">
        <p14:creationId xmlns:p14="http://schemas.microsoft.com/office/powerpoint/2010/main" val="3869623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3">
            <a:extLst>
              <a:ext uri="{28A0092B-C50C-407E-A947-70E740481C1C}">
                <a14:useLocalDpi xmlns:a14="http://schemas.microsoft.com/office/drawing/2010/main" val="0"/>
              </a:ext>
            </a:extLst>
          </a:blip>
          <a:srcRect t="7496" b="17504"/>
          <a:stretch/>
        </p:blipFill>
        <p:spPr>
          <a:xfrm>
            <a:off x="0" y="0"/>
            <a:ext cx="12192000" cy="6857990"/>
          </a:xfrm>
          <a:prstGeom prst="rect">
            <a:avLst/>
          </a:prstGeom>
        </p:spPr>
      </p:pic>
      <p:pic>
        <p:nvPicPr>
          <p:cNvPr id="13" name="Picture 12">
            <a:extLst>
              <a:ext uri="{FF2B5EF4-FFF2-40B4-BE49-F238E27FC236}">
                <a16:creationId xmlns:a16="http://schemas.microsoft.com/office/drawing/2014/main" id="{5D27D8E9-C7B8-4AAF-9593-DE2F36342EDA}"/>
              </a:ext>
            </a:extLst>
          </p:cNvPr>
          <p:cNvPicPr>
            <a:picLocks noChangeAspect="1"/>
          </p:cNvPicPr>
          <p:nvPr/>
        </p:nvPicPr>
        <p:blipFill rotWithShape="1">
          <a:blip r:embed="rId4">
            <a:extLst>
              <a:ext uri="{28A0092B-C50C-407E-A947-70E740481C1C}">
                <a14:useLocalDpi xmlns:a14="http://schemas.microsoft.com/office/drawing/2010/main" val="0"/>
              </a:ext>
            </a:extLst>
          </a:blip>
          <a:srcRect r="48989"/>
          <a:stretch/>
        </p:blipFill>
        <p:spPr>
          <a:xfrm>
            <a:off x="3569677" y="3274327"/>
            <a:ext cx="747345" cy="822881"/>
          </a:xfrm>
          <a:prstGeom prst="rect">
            <a:avLst/>
          </a:prstGeom>
        </p:spPr>
      </p:pic>
      <p:sp>
        <p:nvSpPr>
          <p:cNvPr id="4" name="Title 3">
            <a:extLst>
              <a:ext uri="{FF2B5EF4-FFF2-40B4-BE49-F238E27FC236}">
                <a16:creationId xmlns:a16="http://schemas.microsoft.com/office/drawing/2014/main" id="{135B09B4-CB5E-4E91-98B5-C99BDA7DE9C1}"/>
              </a:ext>
            </a:extLst>
          </p:cNvPr>
          <p:cNvSpPr>
            <a:spLocks noGrp="1"/>
          </p:cNvSpPr>
          <p:nvPr>
            <p:ph type="title"/>
          </p:nvPr>
        </p:nvSpPr>
        <p:spPr>
          <a:xfrm>
            <a:off x="0" y="0"/>
            <a:ext cx="10515600" cy="1325563"/>
          </a:xfrm>
        </p:spPr>
        <p:txBody>
          <a:bodyPr/>
          <a:lstStyle/>
          <a:p>
            <a:r>
              <a:rPr lang="en-US" dirty="0"/>
              <a:t>MANAGING CONFLICT …… </a:t>
            </a:r>
            <a:r>
              <a:rPr lang="en-US" sz="3200" dirty="0"/>
              <a:t>IN A NURSERY</a:t>
            </a:r>
            <a:endParaRPr lang="en-GB" sz="3200" dirty="0"/>
          </a:p>
        </p:txBody>
      </p:sp>
      <p:sp>
        <p:nvSpPr>
          <p:cNvPr id="5" name="TextBox 4">
            <a:extLst>
              <a:ext uri="{FF2B5EF4-FFF2-40B4-BE49-F238E27FC236}">
                <a16:creationId xmlns:a16="http://schemas.microsoft.com/office/drawing/2014/main" id="{3EAACBAF-0C43-4C9A-967D-C6318980820A}"/>
              </a:ext>
            </a:extLst>
          </p:cNvPr>
          <p:cNvSpPr txBox="1"/>
          <p:nvPr/>
        </p:nvSpPr>
        <p:spPr>
          <a:xfrm>
            <a:off x="0" y="1115368"/>
            <a:ext cx="10295792" cy="646331"/>
          </a:xfrm>
          <a:prstGeom prst="rect">
            <a:avLst/>
          </a:prstGeom>
          <a:noFill/>
        </p:spPr>
        <p:txBody>
          <a:bodyPr wrap="square" rtlCol="0">
            <a:spAutoFit/>
          </a:bodyPr>
          <a:lstStyle/>
          <a:p>
            <a:r>
              <a:rPr lang="en-GB" dirty="0"/>
              <a:t>Conflict is a daily occurrence everywhere. It is normal for employer to have conflict with employees over:</a:t>
            </a:r>
          </a:p>
          <a:p>
            <a:endParaRPr lang="en-GB" dirty="0"/>
          </a:p>
        </p:txBody>
      </p:sp>
      <p:sp>
        <p:nvSpPr>
          <p:cNvPr id="9" name="TextBox 8">
            <a:extLst>
              <a:ext uri="{FF2B5EF4-FFF2-40B4-BE49-F238E27FC236}">
                <a16:creationId xmlns:a16="http://schemas.microsoft.com/office/drawing/2014/main" id="{40C4193F-B9B5-4D18-9B91-5CD0999EC97A}"/>
              </a:ext>
            </a:extLst>
          </p:cNvPr>
          <p:cNvSpPr txBox="1"/>
          <p:nvPr/>
        </p:nvSpPr>
        <p:spPr>
          <a:xfrm>
            <a:off x="108440" y="1325563"/>
            <a:ext cx="6778869" cy="2462213"/>
          </a:xfrm>
          <a:prstGeom prst="rect">
            <a:avLst/>
          </a:prstGeom>
          <a:noFill/>
        </p:spPr>
        <p:txBody>
          <a:bodyPr wrap="square" rtlCol="0">
            <a:spAutoFit/>
          </a:bodyPr>
          <a:lstStyle/>
          <a:p>
            <a:endParaRPr lang="en-GB" dirty="0"/>
          </a:p>
          <a:p>
            <a:pPr marL="285750" indent="-285750">
              <a:buFont typeface="Wingdings" panose="05000000000000000000" pitchFamily="2" charset="2"/>
              <a:buChar char="q"/>
            </a:pPr>
            <a:r>
              <a:rPr lang="en-GB" sz="2000" dirty="0"/>
              <a:t>relationships </a:t>
            </a:r>
          </a:p>
          <a:p>
            <a:pPr marL="285750" indent="-285750">
              <a:buFont typeface="Wingdings" panose="05000000000000000000" pitchFamily="2" charset="2"/>
              <a:buChar char="q"/>
            </a:pPr>
            <a:r>
              <a:rPr lang="en-GB" sz="2000" dirty="0"/>
              <a:t>ideas </a:t>
            </a:r>
          </a:p>
          <a:p>
            <a:pPr marL="285750" indent="-285750">
              <a:buFont typeface="Wingdings" panose="05000000000000000000" pitchFamily="2" charset="2"/>
              <a:buChar char="q"/>
            </a:pPr>
            <a:r>
              <a:rPr lang="en-GB" sz="2000" dirty="0"/>
              <a:t>space </a:t>
            </a:r>
          </a:p>
          <a:p>
            <a:pPr marL="285750" indent="-285750">
              <a:buFont typeface="Wingdings" panose="05000000000000000000" pitchFamily="2" charset="2"/>
              <a:buChar char="q"/>
            </a:pPr>
            <a:r>
              <a:rPr lang="en-GB" sz="2000" dirty="0"/>
              <a:t>power </a:t>
            </a:r>
          </a:p>
          <a:p>
            <a:pPr marL="285750" indent="-285750">
              <a:buFont typeface="Wingdings" panose="05000000000000000000" pitchFamily="2" charset="2"/>
              <a:buChar char="q"/>
            </a:pPr>
            <a:r>
              <a:rPr lang="en-GB" sz="2000" dirty="0"/>
              <a:t>incomplete understanding </a:t>
            </a:r>
          </a:p>
          <a:p>
            <a:endParaRPr lang="en-GB" dirty="0"/>
          </a:p>
          <a:p>
            <a:endParaRPr lang="en-GB" dirty="0"/>
          </a:p>
        </p:txBody>
      </p:sp>
      <p:sp>
        <p:nvSpPr>
          <p:cNvPr id="11" name="TextBox 10">
            <a:extLst>
              <a:ext uri="{FF2B5EF4-FFF2-40B4-BE49-F238E27FC236}">
                <a16:creationId xmlns:a16="http://schemas.microsoft.com/office/drawing/2014/main" id="{1B69560D-9000-4044-B70B-C7E74A2747C7}"/>
              </a:ext>
            </a:extLst>
          </p:cNvPr>
          <p:cNvSpPr txBox="1"/>
          <p:nvPr/>
        </p:nvSpPr>
        <p:spPr>
          <a:xfrm>
            <a:off x="1063870" y="3470687"/>
            <a:ext cx="8971952" cy="646331"/>
          </a:xfrm>
          <a:prstGeom prst="rect">
            <a:avLst/>
          </a:prstGeom>
          <a:noFill/>
        </p:spPr>
        <p:txBody>
          <a:bodyPr wrap="square" rtlCol="0">
            <a:spAutoFit/>
          </a:bodyPr>
          <a:lstStyle/>
          <a:p>
            <a:r>
              <a:rPr lang="en-GB" dirty="0"/>
              <a:t>Conflict can be a </a:t>
            </a:r>
            <a:r>
              <a:rPr lang="en-GB" b="1" u="sng" dirty="0">
                <a:solidFill>
                  <a:schemeClr val="accent6"/>
                </a:solidFill>
              </a:rPr>
              <a:t>positive</a:t>
            </a:r>
            <a:r>
              <a:rPr lang="en-GB" dirty="0"/>
              <a:t>                 or </a:t>
            </a:r>
            <a:r>
              <a:rPr lang="en-GB" b="1" u="sng" dirty="0">
                <a:solidFill>
                  <a:srgbClr val="FF0000"/>
                </a:solidFill>
              </a:rPr>
              <a:t>negative</a:t>
            </a:r>
            <a:r>
              <a:rPr lang="en-GB" dirty="0"/>
              <a:t>                    force in interacting with each other.</a:t>
            </a:r>
          </a:p>
          <a:p>
            <a:endParaRPr lang="en-GB" dirty="0"/>
          </a:p>
        </p:txBody>
      </p:sp>
      <p:pic>
        <p:nvPicPr>
          <p:cNvPr id="15" name="Picture 14">
            <a:extLst>
              <a:ext uri="{FF2B5EF4-FFF2-40B4-BE49-F238E27FC236}">
                <a16:creationId xmlns:a16="http://schemas.microsoft.com/office/drawing/2014/main" id="{DB86E954-9794-4934-893F-7426A84E745F}"/>
              </a:ext>
            </a:extLst>
          </p:cNvPr>
          <p:cNvPicPr>
            <a:picLocks noChangeAspect="1"/>
          </p:cNvPicPr>
          <p:nvPr/>
        </p:nvPicPr>
        <p:blipFill rotWithShape="1">
          <a:blip r:embed="rId4">
            <a:extLst>
              <a:ext uri="{28A0092B-C50C-407E-A947-70E740481C1C}">
                <a14:useLocalDpi xmlns:a14="http://schemas.microsoft.com/office/drawing/2010/main" val="0"/>
              </a:ext>
            </a:extLst>
          </a:blip>
          <a:srcRect l="48989"/>
          <a:stretch/>
        </p:blipFill>
        <p:spPr>
          <a:xfrm>
            <a:off x="5508382" y="3294192"/>
            <a:ext cx="835268" cy="919690"/>
          </a:xfrm>
          <a:prstGeom prst="rect">
            <a:avLst/>
          </a:prstGeom>
        </p:spPr>
      </p:pic>
      <p:sp>
        <p:nvSpPr>
          <p:cNvPr id="2" name="TextBox 1">
            <a:extLst>
              <a:ext uri="{FF2B5EF4-FFF2-40B4-BE49-F238E27FC236}">
                <a16:creationId xmlns:a16="http://schemas.microsoft.com/office/drawing/2014/main" id="{44B27E5D-C24E-4242-B670-AF0771AF851A}"/>
              </a:ext>
            </a:extLst>
          </p:cNvPr>
          <p:cNvSpPr txBox="1"/>
          <p:nvPr/>
        </p:nvSpPr>
        <p:spPr>
          <a:xfrm>
            <a:off x="334759" y="4051768"/>
            <a:ext cx="3982263" cy="523220"/>
          </a:xfrm>
          <a:prstGeom prst="rect">
            <a:avLst/>
          </a:prstGeom>
          <a:noFill/>
        </p:spPr>
        <p:txBody>
          <a:bodyPr wrap="square" rtlCol="0">
            <a:spAutoFit/>
          </a:bodyPr>
          <a:lstStyle/>
          <a:p>
            <a:r>
              <a:rPr lang="en-GB" sz="2800" dirty="0"/>
              <a:t>Some causes to a conflict:</a:t>
            </a:r>
          </a:p>
        </p:txBody>
      </p:sp>
      <p:sp>
        <p:nvSpPr>
          <p:cNvPr id="3" name="TextBox 2">
            <a:extLst>
              <a:ext uri="{FF2B5EF4-FFF2-40B4-BE49-F238E27FC236}">
                <a16:creationId xmlns:a16="http://schemas.microsoft.com/office/drawing/2014/main" id="{CC3BE97C-7964-42BC-82BA-3038376D27D1}"/>
              </a:ext>
            </a:extLst>
          </p:cNvPr>
          <p:cNvSpPr txBox="1"/>
          <p:nvPr/>
        </p:nvSpPr>
        <p:spPr>
          <a:xfrm>
            <a:off x="530578" y="4591667"/>
            <a:ext cx="5271911" cy="2308324"/>
          </a:xfrm>
          <a:prstGeom prst="rect">
            <a:avLst/>
          </a:prstGeom>
          <a:noFill/>
        </p:spPr>
        <p:txBody>
          <a:bodyPr wrap="square" rtlCol="0">
            <a:spAutoFit/>
          </a:bodyPr>
          <a:lstStyle/>
          <a:p>
            <a:pPr marL="285750" indent="-285750" fontAlgn="base">
              <a:buFont typeface="Wingdings" panose="05000000000000000000" pitchFamily="2" charset="2"/>
              <a:buChar char="q"/>
            </a:pPr>
            <a:r>
              <a:rPr lang="en-GB" dirty="0"/>
              <a:t>poor management</a:t>
            </a:r>
          </a:p>
          <a:p>
            <a:pPr marL="285750" indent="-285750" fontAlgn="base">
              <a:buFont typeface="Wingdings" panose="05000000000000000000" pitchFamily="2" charset="2"/>
              <a:buChar char="q"/>
            </a:pPr>
            <a:r>
              <a:rPr lang="en-GB" dirty="0"/>
              <a:t>unfair treatment</a:t>
            </a:r>
          </a:p>
          <a:p>
            <a:pPr marL="285750" indent="-285750" fontAlgn="base">
              <a:buFont typeface="Wingdings" panose="05000000000000000000" pitchFamily="2" charset="2"/>
              <a:buChar char="q"/>
            </a:pPr>
            <a:r>
              <a:rPr lang="en-GB" dirty="0"/>
              <a:t>unclear job roles</a:t>
            </a:r>
          </a:p>
          <a:p>
            <a:pPr marL="285750" indent="-285750" fontAlgn="base">
              <a:buFont typeface="Wingdings" panose="05000000000000000000" pitchFamily="2" charset="2"/>
              <a:buChar char="q"/>
            </a:pPr>
            <a:r>
              <a:rPr lang="en-GB" dirty="0"/>
              <a:t>poor communications</a:t>
            </a:r>
          </a:p>
          <a:p>
            <a:pPr marL="285750" indent="-285750" fontAlgn="base">
              <a:buFont typeface="Wingdings" panose="05000000000000000000" pitchFamily="2" charset="2"/>
              <a:buChar char="q"/>
            </a:pPr>
            <a:r>
              <a:rPr lang="en-GB" dirty="0"/>
              <a:t>poor work environment</a:t>
            </a:r>
          </a:p>
          <a:p>
            <a:pPr marL="285750" indent="-285750" fontAlgn="base">
              <a:buFont typeface="Wingdings" panose="05000000000000000000" pitchFamily="2" charset="2"/>
              <a:buChar char="q"/>
            </a:pPr>
            <a:r>
              <a:rPr lang="en-GB" dirty="0"/>
              <a:t>lack of equal opportunities</a:t>
            </a:r>
          </a:p>
          <a:p>
            <a:pPr marL="285750" indent="-285750" fontAlgn="base">
              <a:buFont typeface="Wingdings" panose="05000000000000000000" pitchFamily="2" charset="2"/>
              <a:buChar char="q"/>
            </a:pPr>
            <a:r>
              <a:rPr lang="en-GB" dirty="0"/>
              <a:t>bullying and harassment.</a:t>
            </a:r>
          </a:p>
          <a:p>
            <a:endParaRPr lang="en-GB" dirty="0"/>
          </a:p>
        </p:txBody>
      </p:sp>
    </p:spTree>
    <p:extLst>
      <p:ext uri="{BB962C8B-B14F-4D97-AF65-F5344CB8AC3E}">
        <p14:creationId xmlns:p14="http://schemas.microsoft.com/office/powerpoint/2010/main" val="3254467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p:cTn id="14"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5"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16"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7" dur="1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1000"/>
                                        <p:tgtEl>
                                          <p:spTgt spid="9">
                                            <p:txEl>
                                              <p:pRg st="1" end="1"/>
                                            </p:txEl>
                                          </p:spTgt>
                                        </p:tgtEl>
                                      </p:cBhvr>
                                    </p:animEffect>
                                    <p:anim calcmode="lin" valueType="num">
                                      <p:cBhvr>
                                        <p:cTn id="2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9">
                                            <p:txEl>
                                              <p:pRg st="2" end="2"/>
                                            </p:txEl>
                                          </p:spTgt>
                                        </p:tgtEl>
                                        <p:attrNameLst>
                                          <p:attrName>style.visibility</p:attrName>
                                        </p:attrNameLst>
                                      </p:cBhvr>
                                      <p:to>
                                        <p:strVal val="visible"/>
                                      </p:to>
                                    </p:set>
                                    <p:animEffect transition="in" filter="fade">
                                      <p:cBhvr>
                                        <p:cTn id="29" dur="1000"/>
                                        <p:tgtEl>
                                          <p:spTgt spid="9">
                                            <p:txEl>
                                              <p:pRg st="2" end="2"/>
                                            </p:txEl>
                                          </p:spTgt>
                                        </p:tgtEl>
                                      </p:cBhvr>
                                    </p:animEffect>
                                    <p:anim calcmode="lin" valueType="num">
                                      <p:cBhvr>
                                        <p:cTn id="3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
                                            <p:txEl>
                                              <p:pRg st="3" end="3"/>
                                            </p:txEl>
                                          </p:spTgt>
                                        </p:tgtEl>
                                        <p:attrNameLst>
                                          <p:attrName>style.visibility</p:attrName>
                                        </p:attrNameLst>
                                      </p:cBhvr>
                                      <p:to>
                                        <p:strVal val="visible"/>
                                      </p:to>
                                    </p:set>
                                    <p:animEffect transition="in" filter="fade">
                                      <p:cBhvr>
                                        <p:cTn id="36" dur="1000"/>
                                        <p:tgtEl>
                                          <p:spTgt spid="9">
                                            <p:txEl>
                                              <p:pRg st="3" end="3"/>
                                            </p:txEl>
                                          </p:spTgt>
                                        </p:tgtEl>
                                      </p:cBhvr>
                                    </p:animEffect>
                                    <p:anim calcmode="lin" valueType="num">
                                      <p:cBhvr>
                                        <p:cTn id="3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9">
                                            <p:txEl>
                                              <p:pRg st="4" end="4"/>
                                            </p:txEl>
                                          </p:spTgt>
                                        </p:tgtEl>
                                        <p:attrNameLst>
                                          <p:attrName>style.visibility</p:attrName>
                                        </p:attrNameLst>
                                      </p:cBhvr>
                                      <p:to>
                                        <p:strVal val="visible"/>
                                      </p:to>
                                    </p:set>
                                    <p:animEffect transition="in" filter="fade">
                                      <p:cBhvr>
                                        <p:cTn id="43" dur="1000"/>
                                        <p:tgtEl>
                                          <p:spTgt spid="9">
                                            <p:txEl>
                                              <p:pRg st="4" end="4"/>
                                            </p:txEl>
                                          </p:spTgt>
                                        </p:tgtEl>
                                      </p:cBhvr>
                                    </p:animEffect>
                                    <p:anim calcmode="lin" valueType="num">
                                      <p:cBhvr>
                                        <p:cTn id="44"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9">
                                            <p:txEl>
                                              <p:pRg st="5" end="5"/>
                                            </p:txEl>
                                          </p:spTgt>
                                        </p:tgtEl>
                                        <p:attrNameLst>
                                          <p:attrName>style.visibility</p:attrName>
                                        </p:attrNameLst>
                                      </p:cBhvr>
                                      <p:to>
                                        <p:strVal val="visible"/>
                                      </p:to>
                                    </p:set>
                                    <p:animEffect transition="in" filter="fade">
                                      <p:cBhvr>
                                        <p:cTn id="50" dur="1000"/>
                                        <p:tgtEl>
                                          <p:spTgt spid="9">
                                            <p:txEl>
                                              <p:pRg st="5" end="5"/>
                                            </p:txEl>
                                          </p:spTgt>
                                        </p:tgtEl>
                                      </p:cBhvr>
                                    </p:animEffect>
                                    <p:anim calcmode="lin" valueType="num">
                                      <p:cBhvr>
                                        <p:cTn id="51"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52"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nodeType="clickEffect">
                                  <p:stCondLst>
                                    <p:cond delay="0"/>
                                  </p:stCondLst>
                                  <p:childTnLst>
                                    <p:set>
                                      <p:cBhvr>
                                        <p:cTn id="56" dur="1" fill="hold">
                                          <p:stCondLst>
                                            <p:cond delay="0"/>
                                          </p:stCondLst>
                                        </p:cTn>
                                        <p:tgtEl>
                                          <p:spTgt spid="11">
                                            <p:txEl>
                                              <p:pRg st="0" end="0"/>
                                            </p:txEl>
                                          </p:spTgt>
                                        </p:tgtEl>
                                        <p:attrNameLst>
                                          <p:attrName>style.visibility</p:attrName>
                                        </p:attrNameLst>
                                      </p:cBhvr>
                                      <p:to>
                                        <p:strVal val="visible"/>
                                      </p:to>
                                    </p:set>
                                    <p:animEffect transition="in" filter="circle(in)">
                                      <p:cBhvr>
                                        <p:cTn id="57" dur="2000"/>
                                        <p:tgtEl>
                                          <p:spTgt spid="11">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13"/>
                                        </p:tgtEl>
                                        <p:attrNameLst>
                                          <p:attrName>style.visibility</p:attrName>
                                        </p:attrNameLst>
                                      </p:cBhvr>
                                      <p:to>
                                        <p:strVal val="visible"/>
                                      </p:to>
                                    </p:set>
                                    <p:anim calcmode="lin" valueType="num">
                                      <p:cBhvr additive="base">
                                        <p:cTn id="62" dur="500" fill="hold"/>
                                        <p:tgtEl>
                                          <p:spTgt spid="13"/>
                                        </p:tgtEl>
                                        <p:attrNameLst>
                                          <p:attrName>ppt_x</p:attrName>
                                        </p:attrNameLst>
                                      </p:cBhvr>
                                      <p:tavLst>
                                        <p:tav tm="0">
                                          <p:val>
                                            <p:strVal val="#ppt_x"/>
                                          </p:val>
                                        </p:tav>
                                        <p:tav tm="100000">
                                          <p:val>
                                            <p:strVal val="#ppt_x"/>
                                          </p:val>
                                        </p:tav>
                                      </p:tavLst>
                                    </p:anim>
                                    <p:anim calcmode="lin" valueType="num">
                                      <p:cBhvr additive="base">
                                        <p:cTn id="63" dur="500" fill="hold"/>
                                        <p:tgtEl>
                                          <p:spTgt spid="13"/>
                                        </p:tgtEl>
                                        <p:attrNameLst>
                                          <p:attrName>ppt_y</p:attrName>
                                        </p:attrNameLst>
                                      </p:cBhvr>
                                      <p:tavLst>
                                        <p:tav tm="0">
                                          <p:val>
                                            <p:strVal val="1+#ppt_h/2"/>
                                          </p:val>
                                        </p:tav>
                                        <p:tav tm="100000">
                                          <p:val>
                                            <p:strVal val="#ppt_y"/>
                                          </p:val>
                                        </p:tav>
                                      </p:tavLst>
                                    </p:anim>
                                  </p:childTnLst>
                                </p:cTn>
                              </p:par>
                              <p:par>
                                <p:cTn id="64" presetID="2" presetClass="entr" presetSubtype="4" fill="hold" nodeType="with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additive="base">
                                        <p:cTn id="66" dur="500" fill="hold"/>
                                        <p:tgtEl>
                                          <p:spTgt spid="15"/>
                                        </p:tgtEl>
                                        <p:attrNameLst>
                                          <p:attrName>ppt_x</p:attrName>
                                        </p:attrNameLst>
                                      </p:cBhvr>
                                      <p:tavLst>
                                        <p:tav tm="0">
                                          <p:val>
                                            <p:strVal val="#ppt_x"/>
                                          </p:val>
                                        </p:tav>
                                        <p:tav tm="100000">
                                          <p:val>
                                            <p:strVal val="#ppt_x"/>
                                          </p:val>
                                        </p:tav>
                                      </p:tavLst>
                                    </p:anim>
                                    <p:anim calcmode="lin" valueType="num">
                                      <p:cBhvr additive="base">
                                        <p:cTn id="67"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8B3CDA-D8FD-4579-B396-7C72C72E0943}"/>
              </a:ext>
            </a:extLst>
          </p:cNvPr>
          <p:cNvSpPr txBox="1"/>
          <p:nvPr/>
        </p:nvSpPr>
        <p:spPr>
          <a:xfrm>
            <a:off x="758736" y="2764504"/>
            <a:ext cx="5120113" cy="3462228"/>
          </a:xfrm>
          <a:prstGeom prst="rect">
            <a:avLst/>
          </a:prstGeom>
        </p:spPr>
        <p:txBody>
          <a:bodyPr vert="horz" lIns="91440" tIns="45720" rIns="91440" bIns="45720" rtlCol="0">
            <a:normAutofit/>
          </a:bodyPr>
          <a:lstStyle/>
          <a:p>
            <a:pPr indent="-228600" fontAlgn="base">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endParaRPr lang="en-US" sz="1500" dirty="0"/>
          </a:p>
        </p:txBody>
      </p:sp>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2">
            <a:extLst>
              <a:ext uri="{28A0092B-C50C-407E-A947-70E740481C1C}">
                <a14:useLocalDpi xmlns:a14="http://schemas.microsoft.com/office/drawing/2010/main" val="0"/>
              </a:ext>
            </a:extLst>
          </a:blip>
          <a:srcRect l="30958"/>
          <a:stretch/>
        </p:blipFill>
        <p:spPr>
          <a:xfrm>
            <a:off x="6945271" y="0"/>
            <a:ext cx="5246729" cy="693213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4" name="Rectangle 3">
            <a:extLst>
              <a:ext uri="{FF2B5EF4-FFF2-40B4-BE49-F238E27FC236}">
                <a16:creationId xmlns:a16="http://schemas.microsoft.com/office/drawing/2014/main" id="{E28452AC-BAD4-44B3-833B-F1B39FB3DC9E}"/>
              </a:ext>
            </a:extLst>
          </p:cNvPr>
          <p:cNvSpPr/>
          <p:nvPr/>
        </p:nvSpPr>
        <p:spPr>
          <a:xfrm>
            <a:off x="84694" y="60295"/>
            <a:ext cx="9794790" cy="6828266"/>
          </a:xfrm>
          <a:prstGeom prst="rect">
            <a:avLst/>
          </a:prstGeom>
          <a:noFill/>
        </p:spPr>
        <p:txBody>
          <a:bodyPr wrap="square" lIns="108000" tIns="0" bIns="36000" numCol="6" spcCol="0">
            <a:spAutoFit/>
          </a:bodyPr>
          <a:lstStyle/>
          <a:p>
            <a:pPr>
              <a:lnSpc>
                <a:spcPts val="1875"/>
              </a:lnSpc>
              <a:spcBef>
                <a:spcPts val="825"/>
              </a:spcBef>
              <a:spcAft>
                <a:spcPts val="450"/>
              </a:spcAft>
            </a:pPr>
            <a:r>
              <a:rPr lang="en-GB" sz="1400" dirty="0">
                <a:solidFill>
                  <a:srgbClr val="404D81"/>
                </a:solidFill>
                <a:latin typeface="&amp;quot"/>
                <a:ea typeface="Times New Roman" panose="02020603050405020304" pitchFamily="18" charset="0"/>
                <a:cs typeface="Times New Roman" panose="02020603050405020304" pitchFamily="18" charset="0"/>
              </a:rPr>
              <a:t>1. Avoid Judgements</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Often, when there is a conflict at work, we believe that we are right and the other person is wrong. </a:t>
            </a:r>
          </a:p>
          <a:p>
            <a:pPr>
              <a:lnSpc>
                <a:spcPct val="107000"/>
              </a:lnSpc>
              <a:spcBef>
                <a:spcPts val="750"/>
              </a:spcBef>
              <a:spcAft>
                <a:spcPts val="2250"/>
              </a:spcAft>
            </a:pPr>
            <a:r>
              <a:rPr lang="en-GB" sz="1400" dirty="0">
                <a:solidFill>
                  <a:srgbClr val="404D81"/>
                </a:solidFill>
                <a:latin typeface="&amp;quot"/>
                <a:ea typeface="Times New Roman" panose="02020603050405020304" pitchFamily="18" charset="0"/>
                <a:cs typeface="Times New Roman" panose="02020603050405020304" pitchFamily="18" charset="0"/>
              </a:rPr>
              <a:t>2. Develop Empathy</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Put yourself in the other person's shoes. Reflect back the content of what they are saying, and the feelings they are expressing. They will feel listened to and are more likely to respond positively.</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ts val="1875"/>
              </a:lnSpc>
              <a:spcBef>
                <a:spcPts val="825"/>
              </a:spcBef>
              <a:spcAft>
                <a:spcPts val="450"/>
              </a:spcAft>
            </a:pPr>
            <a:r>
              <a:rPr lang="en-GB" sz="1400" dirty="0">
                <a:solidFill>
                  <a:srgbClr val="404D81"/>
                </a:solidFill>
                <a:latin typeface="&amp;quot"/>
                <a:ea typeface="Times New Roman" panose="02020603050405020304" pitchFamily="18" charset="0"/>
                <a:cs typeface="Times New Roman" panose="02020603050405020304" pitchFamily="18" charset="0"/>
              </a:rPr>
              <a:t>3. Manage Emotions</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Conflict management in the workplace is not helped by raised voices and insults which can do lasting damage. Allow tempers to cool before discussing the issue at stake.</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ts val="1875"/>
              </a:lnSpc>
              <a:spcBef>
                <a:spcPts val="825"/>
              </a:spcBef>
              <a:spcAft>
                <a:spcPts val="450"/>
              </a:spcAft>
            </a:pPr>
            <a:r>
              <a:rPr lang="en-GB" sz="1400" dirty="0">
                <a:solidFill>
                  <a:srgbClr val="404D81"/>
                </a:solidFill>
                <a:latin typeface="&amp;quot"/>
                <a:ea typeface="Times New Roman" panose="02020603050405020304" pitchFamily="18" charset="0"/>
                <a:cs typeface="Times New Roman" panose="02020603050405020304" pitchFamily="18" charset="0"/>
              </a:rPr>
              <a:t>4. Act Assertively</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Don't confuse aggression with assertion.</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ts val="1875"/>
              </a:lnSpc>
              <a:spcBef>
                <a:spcPts val="825"/>
              </a:spcBef>
              <a:spcAft>
                <a:spcPts val="450"/>
              </a:spcAft>
            </a:pPr>
            <a:r>
              <a:rPr lang="en-GB" sz="1400" dirty="0">
                <a:solidFill>
                  <a:srgbClr val="404D81"/>
                </a:solidFill>
                <a:latin typeface="&amp;quot"/>
                <a:ea typeface="Times New Roman" panose="02020603050405020304" pitchFamily="18" charset="0"/>
                <a:cs typeface="Times New Roman" panose="02020603050405020304" pitchFamily="18" charset="0"/>
              </a:rPr>
              <a:t>5. Discuss Needs First, Solutions Later</a:t>
            </a:r>
            <a:endParaRPr lang="en-GB" sz="1400" dirty="0">
              <a:latin typeface="Calibri" panose="020F0502020204030204" pitchFamily="34" charset="0"/>
              <a:ea typeface="Calibri" panose="020F0502020204030204" pitchFamily="34"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Too often, we rush into solving problems. </a:t>
            </a:r>
            <a:endParaRPr lang="en-GB" sz="1400" dirty="0">
              <a:latin typeface="Calibri" panose="020F0502020204030204" pitchFamily="34" charset="0"/>
              <a:ea typeface="Times New Roman" panose="02020603050405020304" pitchFamily="18" charset="0"/>
              <a:cs typeface="Vrinda" panose="020B0502040204020203" pitchFamily="34" charset="0"/>
            </a:endParaRPr>
          </a:p>
          <a:p>
            <a:pPr>
              <a:lnSpc>
                <a:spcPct val="107000"/>
              </a:lnSpc>
              <a:spcBef>
                <a:spcPts val="750"/>
              </a:spcBef>
              <a:spcAft>
                <a:spcPts val="2250"/>
              </a:spcAft>
            </a:pPr>
            <a:r>
              <a:rPr lang="en-GB" sz="1400" dirty="0">
                <a:solidFill>
                  <a:srgbClr val="404D81"/>
                </a:solidFill>
                <a:latin typeface="&amp;quot"/>
                <a:ea typeface="Times New Roman" panose="02020603050405020304" pitchFamily="18" charset="0"/>
                <a:cs typeface="Times New Roman" panose="02020603050405020304" pitchFamily="18" charset="0"/>
              </a:rPr>
              <a:t>6. Look for Win </a:t>
            </a:r>
            <a:endParaRPr lang="en-GB" sz="1400" dirty="0">
              <a:latin typeface="Calibri" panose="020F0502020204030204" pitchFamily="34" charset="0"/>
              <a:ea typeface="Times New Roman" panose="02020603050405020304" pitchFamily="18" charset="0"/>
              <a:cs typeface="Vrinda" panose="020B0502040204020203" pitchFamily="34" charset="0"/>
            </a:endParaRPr>
          </a:p>
          <a:p>
            <a:pPr>
              <a:lnSpc>
                <a:spcPct val="107000"/>
              </a:lnSpc>
              <a:spcBef>
                <a:spcPts val="750"/>
              </a:spcBef>
              <a:spcAft>
                <a:spcPts val="2250"/>
              </a:spcAft>
            </a:pPr>
            <a:r>
              <a:rPr lang="en-GB" sz="1400" dirty="0">
                <a:solidFill>
                  <a:srgbClr val="545454"/>
                </a:solidFill>
                <a:latin typeface="&amp;quot"/>
                <a:ea typeface="Times New Roman" panose="02020603050405020304" pitchFamily="18" charset="0"/>
                <a:cs typeface="Times New Roman" panose="02020603050405020304" pitchFamily="18" charset="0"/>
              </a:rPr>
              <a:t>Enter any conflict with a desire for a positive outcome for both parties. </a:t>
            </a:r>
            <a:endParaRPr lang="en-GB" sz="1400" dirty="0">
              <a:effectLst/>
              <a:latin typeface="Calibri" panose="020F0502020204030204" pitchFamily="34" charset="0"/>
              <a:ea typeface="Calibri" panose="020F0502020204030204" pitchFamily="34" charset="0"/>
              <a:cs typeface="Vrinda" panose="020B0502040204020203" pitchFamily="34" charset="0"/>
            </a:endParaRPr>
          </a:p>
        </p:txBody>
      </p:sp>
      <p:pic>
        <p:nvPicPr>
          <p:cNvPr id="6" name="Picture 5">
            <a:extLst>
              <a:ext uri="{FF2B5EF4-FFF2-40B4-BE49-F238E27FC236}">
                <a16:creationId xmlns:a16="http://schemas.microsoft.com/office/drawing/2014/main" id="{5DD9E0E5-89AE-4636-B278-98DC21F745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12446" y="4142189"/>
            <a:ext cx="4601413" cy="2655516"/>
          </a:xfrm>
          <a:prstGeom prst="rect">
            <a:avLst/>
          </a:prstGeom>
        </p:spPr>
      </p:pic>
      <p:sp>
        <p:nvSpPr>
          <p:cNvPr id="9" name="Rectangle 8">
            <a:extLst>
              <a:ext uri="{FF2B5EF4-FFF2-40B4-BE49-F238E27FC236}">
                <a16:creationId xmlns:a16="http://schemas.microsoft.com/office/drawing/2014/main" id="{A9AA42EC-0944-411E-A085-637CC6121C8D}"/>
              </a:ext>
            </a:extLst>
          </p:cNvPr>
          <p:cNvSpPr/>
          <p:nvPr/>
        </p:nvSpPr>
        <p:spPr>
          <a:xfrm>
            <a:off x="3099858" y="-192553"/>
            <a:ext cx="5992284" cy="2585323"/>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6 step managing conflict resolution</a:t>
            </a:r>
          </a:p>
        </p:txBody>
      </p:sp>
    </p:spTree>
    <p:extLst>
      <p:ext uri="{BB962C8B-B14F-4D97-AF65-F5344CB8AC3E}">
        <p14:creationId xmlns:p14="http://schemas.microsoft.com/office/powerpoint/2010/main" val="2039485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62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9273C1-3E72-4ADF-A84E-9FD4C41E09E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REFERENCE</a:t>
            </a:r>
          </a:p>
        </p:txBody>
      </p:sp>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2">
            <a:extLst>
              <a:ext uri="{28A0092B-C50C-407E-A947-70E740481C1C}">
                <a14:useLocalDpi xmlns:a14="http://schemas.microsoft.com/office/drawing/2010/main" val="0"/>
              </a:ext>
            </a:extLst>
          </a:blip>
          <a:srcRect t="7496" b="17504"/>
          <a:stretch/>
        </p:blipFill>
        <p:spPr>
          <a:xfrm>
            <a:off x="3687751" y="-82379"/>
            <a:ext cx="8504249" cy="4783639"/>
          </a:xfrm>
          <a:prstGeom prst="rect">
            <a:avLst/>
          </a:prstGeom>
        </p:spPr>
      </p:pic>
      <p:sp>
        <p:nvSpPr>
          <p:cNvPr id="2" name="TextBox 1">
            <a:extLst>
              <a:ext uri="{FF2B5EF4-FFF2-40B4-BE49-F238E27FC236}">
                <a16:creationId xmlns:a16="http://schemas.microsoft.com/office/drawing/2014/main" id="{AA173393-C46E-47D8-82D5-537DD4D904FB}"/>
              </a:ext>
            </a:extLst>
          </p:cNvPr>
          <p:cNvSpPr txBox="1"/>
          <p:nvPr/>
        </p:nvSpPr>
        <p:spPr>
          <a:xfrm>
            <a:off x="3762375" y="209550"/>
            <a:ext cx="3752850" cy="4247317"/>
          </a:xfrm>
          <a:prstGeom prst="rect">
            <a:avLst/>
          </a:prstGeom>
          <a:noFill/>
        </p:spPr>
        <p:txBody>
          <a:bodyPr wrap="square" rtlCol="0">
            <a:spAutoFit/>
          </a:bodyPr>
          <a:lstStyle/>
          <a:p>
            <a:r>
              <a:rPr lang="en-US" dirty="0">
                <a:hlinkClick r:id="rId3"/>
              </a:rPr>
              <a:t>https://www.belbin.com/about/belbin-team-roles/</a:t>
            </a:r>
            <a:endParaRPr lang="en-US" dirty="0"/>
          </a:p>
          <a:p>
            <a:r>
              <a:rPr lang="en-GB" dirty="0">
                <a:hlinkClick r:id="rId4"/>
              </a:rPr>
              <a:t>www.parenta.com</a:t>
            </a:r>
            <a:endParaRPr lang="en-GB" dirty="0"/>
          </a:p>
          <a:p>
            <a:r>
              <a:rPr lang="en-GB" dirty="0">
                <a:hlinkClick r:id="rId5"/>
              </a:rPr>
              <a:t>www.thenurseryhrpeople.co.uk</a:t>
            </a:r>
            <a:endParaRPr lang="en-GB" dirty="0"/>
          </a:p>
          <a:p>
            <a:r>
              <a:rPr lang="en-GB" dirty="0"/>
              <a:t>(October 2009)</a:t>
            </a:r>
            <a:r>
              <a:rPr lang="en-GB" dirty="0" err="1"/>
              <a:t>dona</a:t>
            </a:r>
            <a:r>
              <a:rPr lang="en-GB" dirty="0"/>
              <a:t> </a:t>
            </a:r>
            <a:r>
              <a:rPr lang="en-GB" dirty="0" err="1"/>
              <a:t>fairbrothers</a:t>
            </a:r>
            <a:endParaRPr lang="en-GB" dirty="0"/>
          </a:p>
          <a:p>
            <a:r>
              <a:rPr lang="en-GB" dirty="0">
                <a:hlinkClick r:id="rId6"/>
              </a:rPr>
              <a:t>http://www.practical-management-skills.com/conflict-theory.html</a:t>
            </a:r>
            <a:r>
              <a:rPr lang="en-GB" dirty="0"/>
              <a:t> (2009/2014</a:t>
            </a:r>
          </a:p>
          <a:p>
            <a:endParaRPr lang="en-GB" dirty="0"/>
          </a:p>
          <a:p>
            <a:r>
              <a:rPr lang="en-GB" dirty="0">
                <a:hlinkClick r:id="rId7"/>
              </a:rPr>
              <a:t>http://bba12.weebly.com/uploads/9/4/2/8/9428277/organizational_behavior_15e_-_stephen_p_robbins__timothy_a_judge_pdf_qwerty.pdf</a:t>
            </a:r>
            <a:r>
              <a:rPr lang="en-GB" dirty="0"/>
              <a:t> (_</a:t>
            </a:r>
            <a:r>
              <a:rPr lang="en-GB" dirty="0" err="1"/>
              <a:t>stephen_p_robbins</a:t>
            </a:r>
            <a:r>
              <a:rPr lang="en-GB" dirty="0"/>
              <a:t>)</a:t>
            </a:r>
          </a:p>
        </p:txBody>
      </p:sp>
    </p:spTree>
    <p:extLst>
      <p:ext uri="{BB962C8B-B14F-4D97-AF65-F5344CB8AC3E}">
        <p14:creationId xmlns:p14="http://schemas.microsoft.com/office/powerpoint/2010/main" val="1835660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817E169C-242E-4796-AD98-3D3724EA2BCB}"/>
              </a:ext>
            </a:extLst>
          </p:cNvPr>
          <p:cNvPicPr>
            <a:picLocks noChangeAspect="1"/>
          </p:cNvPicPr>
          <p:nvPr/>
        </p:nvPicPr>
        <p:blipFill rotWithShape="1">
          <a:blip r:embed="rId2">
            <a:extLst>
              <a:ext uri="{28A0092B-C50C-407E-A947-70E740481C1C}">
                <a14:useLocalDpi xmlns:a14="http://schemas.microsoft.com/office/drawing/2010/main" val="0"/>
              </a:ext>
            </a:extLst>
          </a:blip>
          <a:srcRect l="40625" t="3456" b="5635"/>
          <a:stretch/>
        </p:blipFill>
        <p:spPr>
          <a:xfrm>
            <a:off x="6219824" y="-36935"/>
            <a:ext cx="5972175" cy="6857990"/>
          </a:xfrm>
          <a:prstGeom prst="rect">
            <a:avLst/>
          </a:prstGeom>
        </p:spPr>
      </p:pic>
      <p:sp>
        <p:nvSpPr>
          <p:cNvPr id="13" name="Freeform 8">
            <a:extLst>
              <a:ext uri="{FF2B5EF4-FFF2-40B4-BE49-F238E27FC236}">
                <a16:creationId xmlns:a16="http://schemas.microsoft.com/office/drawing/2014/main" id="{F113129C-95CC-41DB-9055-E6F5D7687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62BBB02-2D6E-4833-AD67-6771927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9392"/>
            <a:ext cx="9139740" cy="6528608"/>
          </a:xfrm>
          <a:custGeom>
            <a:avLst/>
            <a:gdLst>
              <a:gd name="connsiteX0" fmla="*/ 0 w 9139740"/>
              <a:gd name="connsiteY0" fmla="*/ 0 h 6528608"/>
              <a:gd name="connsiteX1" fmla="*/ 4595524 w 9139740"/>
              <a:gd name="connsiteY1" fmla="*/ 0 h 6528608"/>
              <a:gd name="connsiteX2" fmla="*/ 5629354 w 9139740"/>
              <a:gd name="connsiteY2" fmla="*/ 0 h 6528608"/>
              <a:gd name="connsiteX3" fmla="*/ 6101023 w 9139740"/>
              <a:gd name="connsiteY3" fmla="*/ 0 h 6528608"/>
              <a:gd name="connsiteX4" fmla="*/ 9139740 w 9139740"/>
              <a:gd name="connsiteY4" fmla="*/ 6528607 h 6528608"/>
              <a:gd name="connsiteX5" fmla="*/ 8805223 w 9139740"/>
              <a:gd name="connsiteY5" fmla="*/ 6528607 h 6528608"/>
              <a:gd name="connsiteX6" fmla="*/ 8805223 w 9139740"/>
              <a:gd name="connsiteY6" fmla="*/ 6528608 h 6528608"/>
              <a:gd name="connsiteX7" fmla="*/ 2264861 w 9139740"/>
              <a:gd name="connsiteY7" fmla="*/ 6528608 h 6528608"/>
              <a:gd name="connsiteX8" fmla="*/ 2265091 w 9139740"/>
              <a:gd name="connsiteY8" fmla="*/ 6528115 h 6528608"/>
              <a:gd name="connsiteX9" fmla="*/ 464154 w 9139740"/>
              <a:gd name="connsiteY9" fmla="*/ 6528115 h 6528608"/>
              <a:gd name="connsiteX10" fmla="*/ 464154 w 9139740"/>
              <a:gd name="connsiteY10" fmla="*/ 6528608 h 6528608"/>
              <a:gd name="connsiteX11" fmla="*/ 0 w 9139740"/>
              <a:gd name="connsiteY11" fmla="*/ 6528608 h 652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39740" h="6528608">
                <a:moveTo>
                  <a:pt x="0" y="0"/>
                </a:moveTo>
                <a:lnTo>
                  <a:pt x="4595524" y="0"/>
                </a:lnTo>
                <a:lnTo>
                  <a:pt x="5629354" y="0"/>
                </a:lnTo>
                <a:lnTo>
                  <a:pt x="6101023" y="0"/>
                </a:lnTo>
                <a:lnTo>
                  <a:pt x="9139740" y="6528607"/>
                </a:lnTo>
                <a:lnTo>
                  <a:pt x="8805223" y="6528607"/>
                </a:lnTo>
                <a:lnTo>
                  <a:pt x="8805223" y="6528608"/>
                </a:lnTo>
                <a:lnTo>
                  <a:pt x="2264861" y="6528608"/>
                </a:lnTo>
                <a:lnTo>
                  <a:pt x="2265091" y="6528115"/>
                </a:lnTo>
                <a:lnTo>
                  <a:pt x="464154" y="6528115"/>
                </a:lnTo>
                <a:lnTo>
                  <a:pt x="464154" y="6528608"/>
                </a:lnTo>
                <a:lnTo>
                  <a:pt x="0" y="6528608"/>
                </a:lnTo>
                <a:close/>
              </a:path>
            </a:pathLst>
          </a:custGeom>
          <a:solidFill>
            <a:srgbClr val="3E62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2C9A8F-0919-4885-AE1A-ED5F99F77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5258"/>
            <a:ext cx="8887797" cy="6322742"/>
          </a:xfrm>
          <a:custGeom>
            <a:avLst/>
            <a:gdLst>
              <a:gd name="connsiteX0" fmla="*/ 852 w 8887797"/>
              <a:gd name="connsiteY0" fmla="*/ 0 h 6322742"/>
              <a:gd name="connsiteX1" fmla="*/ 4486873 w 8887797"/>
              <a:gd name="connsiteY1" fmla="*/ 0 h 6322742"/>
              <a:gd name="connsiteX2" fmla="*/ 5488103 w 8887797"/>
              <a:gd name="connsiteY2" fmla="*/ 0 h 6322742"/>
              <a:gd name="connsiteX3" fmla="*/ 5944899 w 8887797"/>
              <a:gd name="connsiteY3" fmla="*/ 0 h 6322742"/>
              <a:gd name="connsiteX4" fmla="*/ 8887797 w 8887797"/>
              <a:gd name="connsiteY4" fmla="*/ 6322741 h 6322742"/>
              <a:gd name="connsiteX5" fmla="*/ 8563828 w 8887797"/>
              <a:gd name="connsiteY5" fmla="*/ 6322741 h 6322742"/>
              <a:gd name="connsiteX6" fmla="*/ 8563828 w 8887797"/>
              <a:gd name="connsiteY6" fmla="*/ 6322742 h 6322742"/>
              <a:gd name="connsiteX7" fmla="*/ 2229703 w 8887797"/>
              <a:gd name="connsiteY7" fmla="*/ 6322742 h 6322742"/>
              <a:gd name="connsiteX8" fmla="*/ 2229925 w 8887797"/>
              <a:gd name="connsiteY8" fmla="*/ 6322264 h 6322742"/>
              <a:gd name="connsiteX9" fmla="*/ 485777 w 8887797"/>
              <a:gd name="connsiteY9" fmla="*/ 6322264 h 6322742"/>
              <a:gd name="connsiteX10" fmla="*/ 485777 w 8887797"/>
              <a:gd name="connsiteY10" fmla="*/ 6322742 h 6322742"/>
              <a:gd name="connsiteX11" fmla="*/ 0 w 8887797"/>
              <a:gd name="connsiteY11" fmla="*/ 6322742 h 6322742"/>
              <a:gd name="connsiteX12" fmla="*/ 0 w 8887797"/>
              <a:gd name="connsiteY12" fmla="*/ 488870 h 6322742"/>
              <a:gd name="connsiteX13" fmla="*/ 852 w 8887797"/>
              <a:gd name="connsiteY13" fmla="*/ 488870 h 632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887797" h="6322742">
                <a:moveTo>
                  <a:pt x="852" y="0"/>
                </a:moveTo>
                <a:lnTo>
                  <a:pt x="4486873" y="0"/>
                </a:lnTo>
                <a:lnTo>
                  <a:pt x="5488103" y="0"/>
                </a:lnTo>
                <a:lnTo>
                  <a:pt x="5944899" y="0"/>
                </a:lnTo>
                <a:lnTo>
                  <a:pt x="8887797" y="6322741"/>
                </a:lnTo>
                <a:lnTo>
                  <a:pt x="8563828" y="6322741"/>
                </a:lnTo>
                <a:lnTo>
                  <a:pt x="8563828" y="6322742"/>
                </a:lnTo>
                <a:lnTo>
                  <a:pt x="2229703" y="6322742"/>
                </a:lnTo>
                <a:lnTo>
                  <a:pt x="2229925" y="6322264"/>
                </a:lnTo>
                <a:lnTo>
                  <a:pt x="485777" y="6322264"/>
                </a:lnTo>
                <a:lnTo>
                  <a:pt x="485777" y="6322742"/>
                </a:lnTo>
                <a:lnTo>
                  <a:pt x="0" y="6322742"/>
                </a:lnTo>
                <a:lnTo>
                  <a:pt x="0" y="488870"/>
                </a:lnTo>
                <a:lnTo>
                  <a:pt x="852" y="488870"/>
                </a:lnTo>
                <a:close/>
              </a:path>
            </a:pathLst>
          </a:custGeom>
          <a:solidFill>
            <a:srgbClr val="3E62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B4F8D3C-9868-4CE7-B072-D77D20DB3045}"/>
              </a:ext>
            </a:extLst>
          </p:cNvPr>
          <p:cNvSpPr>
            <a:spLocks noGrp="1"/>
          </p:cNvSpPr>
          <p:nvPr>
            <p:ph type="title"/>
          </p:nvPr>
        </p:nvSpPr>
        <p:spPr>
          <a:xfrm>
            <a:off x="804671" y="2575932"/>
            <a:ext cx="5685339" cy="3389970"/>
          </a:xfrm>
        </p:spPr>
        <p:txBody>
          <a:bodyPr vert="horz" lIns="91440" tIns="45720" rIns="91440" bIns="45720" rtlCol="0" anchor="t">
            <a:normAutofit/>
          </a:bodyPr>
          <a:lstStyle/>
          <a:p>
            <a:r>
              <a:rPr lang="en-US" sz="4800">
                <a:solidFill>
                  <a:srgbClr val="FFFFFF"/>
                </a:solidFill>
              </a:rPr>
              <a:t>THANK YOU FOR WATCHING OUR PRESENTATION</a:t>
            </a:r>
          </a:p>
        </p:txBody>
      </p:sp>
    </p:spTree>
    <p:extLst>
      <p:ext uri="{BB962C8B-B14F-4D97-AF65-F5344CB8AC3E}">
        <p14:creationId xmlns:p14="http://schemas.microsoft.com/office/powerpoint/2010/main" val="880077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835</Words>
  <Application>Microsoft Office PowerPoint</Application>
  <PresentationFormat>Widescreen</PresentationFormat>
  <Paragraphs>126</Paragraphs>
  <Slides>17</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17</vt:i4>
      </vt:variant>
    </vt:vector>
  </HeadingPairs>
  <TitlesOfParts>
    <vt:vector size="28" baseType="lpstr">
      <vt:lpstr>&amp;quot</vt:lpstr>
      <vt:lpstr>Algerian</vt:lpstr>
      <vt:lpstr>Arial</vt:lpstr>
      <vt:lpstr>Calibri</vt:lpstr>
      <vt:lpstr>Calibri Light</vt:lpstr>
      <vt:lpstr>Century Gothic</vt:lpstr>
      <vt:lpstr>Forte</vt:lpstr>
      <vt:lpstr>Times New Roman</vt:lpstr>
      <vt:lpstr>Vrinda</vt:lpstr>
      <vt:lpstr>Wingdings</vt:lpstr>
      <vt:lpstr>Office Theme</vt:lpstr>
      <vt:lpstr>Group 3 presentation  </vt:lpstr>
      <vt:lpstr>The Trust Foundation WORKING SINCE 2014. BULIDING RELATIONSHIPS  WITH ORGENISATIONS. </vt:lpstr>
      <vt:lpstr>Benefits of team work</vt:lpstr>
      <vt:lpstr>PowerPoint Presentation</vt:lpstr>
      <vt:lpstr>Definition of Team Development</vt:lpstr>
      <vt:lpstr>Stages of Team Development*</vt:lpstr>
      <vt:lpstr>Stage 1 - Forming</vt:lpstr>
      <vt:lpstr>Stage 2 - Storming</vt:lpstr>
      <vt:lpstr>Stage 3 - Norming</vt:lpstr>
      <vt:lpstr>Stage 4 - Performing</vt:lpstr>
      <vt:lpstr>Successful Team Development</vt:lpstr>
      <vt:lpstr>Successful team development </vt:lpstr>
      <vt:lpstr>PowerPoint Presentation</vt:lpstr>
      <vt:lpstr>MANAGING CONFLICT …… IN A NURSERY</vt:lpstr>
      <vt:lpstr>PowerPoint Presentation</vt:lpstr>
      <vt:lpstr>REFERENCE</vt:lpstr>
      <vt:lpstr>THANK YOU FOR WATCHING OUR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3 presentation  </dc:title>
  <dc:creator>salmaakhter14@hotmail.com</dc:creator>
  <cp:lastModifiedBy>salmaakhter14@hotmail.com</cp:lastModifiedBy>
  <cp:revision>10</cp:revision>
  <dcterms:created xsi:type="dcterms:W3CDTF">2018-08-23T17:29:29Z</dcterms:created>
  <dcterms:modified xsi:type="dcterms:W3CDTF">2018-08-24T10:47:56Z</dcterms:modified>
</cp:coreProperties>
</file>