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58" r:id="rId4"/>
    <p:sldId id="259" r:id="rId5"/>
    <p:sldId id="269" r:id="rId6"/>
    <p:sldId id="270" r:id="rId7"/>
    <p:sldId id="271" r:id="rId8"/>
    <p:sldId id="272" r:id="rId9"/>
    <p:sldId id="273" r:id="rId10"/>
    <p:sldId id="274" r:id="rId11"/>
    <p:sldId id="267" r:id="rId12"/>
    <p:sldId id="26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4587" autoAdjust="0"/>
    <p:restoredTop sz="86369" autoAdjust="0"/>
  </p:normalViewPr>
  <p:slideViewPr>
    <p:cSldViewPr snapToGrid="0">
      <p:cViewPr varScale="1">
        <p:scale>
          <a:sx n="101" d="100"/>
          <a:sy n="101" d="100"/>
        </p:scale>
        <p:origin x="192" y="102"/>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43A3580-0150-4893-907B-9D0F3C322B34}"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0B189A3A-24B3-409B-9451-2037C0A63CF9}">
      <dgm:prSet/>
      <dgm:spPr/>
      <dgm:t>
        <a:bodyPr/>
        <a:lstStyle/>
        <a:p>
          <a:r>
            <a:rPr lang="en-GB"/>
            <a:t>Tuition</a:t>
          </a:r>
          <a:endParaRPr lang="en-US"/>
        </a:p>
      </dgm:t>
    </dgm:pt>
    <dgm:pt modelId="{8A991903-5F63-4936-B706-68BBC6239FF4}" type="parTrans" cxnId="{F7896A59-A9C9-4A20-85FA-0A4D4D4E3CC6}">
      <dgm:prSet/>
      <dgm:spPr/>
      <dgm:t>
        <a:bodyPr/>
        <a:lstStyle/>
        <a:p>
          <a:endParaRPr lang="en-US"/>
        </a:p>
      </dgm:t>
    </dgm:pt>
    <dgm:pt modelId="{902AD463-95E0-4005-A2CF-4EB517FCD2C1}" type="sibTrans" cxnId="{F7896A59-A9C9-4A20-85FA-0A4D4D4E3CC6}">
      <dgm:prSet/>
      <dgm:spPr/>
      <dgm:t>
        <a:bodyPr/>
        <a:lstStyle/>
        <a:p>
          <a:endParaRPr lang="en-US"/>
        </a:p>
      </dgm:t>
    </dgm:pt>
    <dgm:pt modelId="{0D30657E-3301-4B94-94C6-BC94C4379CED}">
      <dgm:prSet/>
      <dgm:spPr/>
      <dgm:t>
        <a:bodyPr/>
        <a:lstStyle/>
        <a:p>
          <a:r>
            <a:rPr lang="en-GB"/>
            <a:t>Signposting</a:t>
          </a:r>
          <a:endParaRPr lang="en-US"/>
        </a:p>
      </dgm:t>
    </dgm:pt>
    <dgm:pt modelId="{CC7FFE5C-E9AA-469C-8D6A-3F9D4BBE888E}" type="parTrans" cxnId="{C8BD728E-0183-42F6-B404-410D0B5CDB89}">
      <dgm:prSet/>
      <dgm:spPr/>
      <dgm:t>
        <a:bodyPr/>
        <a:lstStyle/>
        <a:p>
          <a:endParaRPr lang="en-US"/>
        </a:p>
      </dgm:t>
    </dgm:pt>
    <dgm:pt modelId="{4BE3FCD5-5162-4AA1-A019-163D3E7353D8}" type="sibTrans" cxnId="{C8BD728E-0183-42F6-B404-410D0B5CDB89}">
      <dgm:prSet/>
      <dgm:spPr/>
      <dgm:t>
        <a:bodyPr/>
        <a:lstStyle/>
        <a:p>
          <a:endParaRPr lang="en-US"/>
        </a:p>
      </dgm:t>
    </dgm:pt>
    <dgm:pt modelId="{BF4407C8-E782-428B-8960-F161B868A4E3}">
      <dgm:prSet/>
      <dgm:spPr/>
      <dgm:t>
        <a:bodyPr/>
        <a:lstStyle/>
        <a:p>
          <a:r>
            <a:rPr lang="en-GB"/>
            <a:t>Support</a:t>
          </a:r>
          <a:endParaRPr lang="en-US"/>
        </a:p>
      </dgm:t>
    </dgm:pt>
    <dgm:pt modelId="{FF302BA9-D60D-4CCF-A89E-9C3D942AB8C2}" type="parTrans" cxnId="{60F698C3-060C-427D-A1B0-8B154DC5A702}">
      <dgm:prSet/>
      <dgm:spPr/>
      <dgm:t>
        <a:bodyPr/>
        <a:lstStyle/>
        <a:p>
          <a:endParaRPr lang="en-US"/>
        </a:p>
      </dgm:t>
    </dgm:pt>
    <dgm:pt modelId="{89D7A6B0-E092-410F-AB5C-D943BD440B1C}" type="sibTrans" cxnId="{60F698C3-060C-427D-A1B0-8B154DC5A702}">
      <dgm:prSet/>
      <dgm:spPr/>
      <dgm:t>
        <a:bodyPr/>
        <a:lstStyle/>
        <a:p>
          <a:endParaRPr lang="en-US"/>
        </a:p>
      </dgm:t>
    </dgm:pt>
    <dgm:pt modelId="{F6BCE30A-EAA2-41C9-971A-AA27B004FFD5}">
      <dgm:prSet/>
      <dgm:spPr/>
      <dgm:t>
        <a:bodyPr/>
        <a:lstStyle/>
        <a:p>
          <a:r>
            <a:rPr lang="en-GB"/>
            <a:t>Response to emails (48h window for full-time staff)</a:t>
          </a:r>
          <a:endParaRPr lang="en-US"/>
        </a:p>
      </dgm:t>
    </dgm:pt>
    <dgm:pt modelId="{99D741BB-FC44-479F-AC79-6939720D7EB5}" type="parTrans" cxnId="{76396DFE-890C-4009-885F-FDEC1429AF5F}">
      <dgm:prSet/>
      <dgm:spPr/>
      <dgm:t>
        <a:bodyPr/>
        <a:lstStyle/>
        <a:p>
          <a:endParaRPr lang="en-US"/>
        </a:p>
      </dgm:t>
    </dgm:pt>
    <dgm:pt modelId="{8A622B78-D596-4ADD-9099-7999E60AE68E}" type="sibTrans" cxnId="{76396DFE-890C-4009-885F-FDEC1429AF5F}">
      <dgm:prSet/>
      <dgm:spPr/>
      <dgm:t>
        <a:bodyPr/>
        <a:lstStyle/>
        <a:p>
          <a:endParaRPr lang="en-US"/>
        </a:p>
      </dgm:t>
    </dgm:pt>
    <dgm:pt modelId="{35523C2A-1FFB-43AA-B2CF-FC24F099D524}">
      <dgm:prSet/>
      <dgm:spPr/>
      <dgm:t>
        <a:bodyPr/>
        <a:lstStyle/>
        <a:p>
          <a:r>
            <a:rPr lang="en-GB"/>
            <a:t>Pastoral support </a:t>
          </a:r>
          <a:endParaRPr lang="en-US"/>
        </a:p>
      </dgm:t>
    </dgm:pt>
    <dgm:pt modelId="{01240A5D-91A1-4F17-9150-E1619C7B3705}" type="parTrans" cxnId="{D5975787-EDD3-4F14-A412-DDAEBFFA1B0C}">
      <dgm:prSet/>
      <dgm:spPr/>
      <dgm:t>
        <a:bodyPr/>
        <a:lstStyle/>
        <a:p>
          <a:endParaRPr lang="en-US"/>
        </a:p>
      </dgm:t>
    </dgm:pt>
    <dgm:pt modelId="{2FA8472E-11BC-41B3-845D-9E18DE1C2865}" type="sibTrans" cxnId="{D5975787-EDD3-4F14-A412-DDAEBFFA1B0C}">
      <dgm:prSet/>
      <dgm:spPr/>
      <dgm:t>
        <a:bodyPr/>
        <a:lstStyle/>
        <a:p>
          <a:endParaRPr lang="en-US"/>
        </a:p>
      </dgm:t>
    </dgm:pt>
    <dgm:pt modelId="{0BFA97DD-0742-475F-BB98-EC5DBA681CE3}">
      <dgm:prSet/>
      <dgm:spPr/>
      <dgm:t>
        <a:bodyPr/>
        <a:lstStyle/>
        <a:p>
          <a:r>
            <a:rPr lang="en-GB"/>
            <a:t>Year tutor</a:t>
          </a:r>
          <a:endParaRPr lang="en-US"/>
        </a:p>
      </dgm:t>
    </dgm:pt>
    <dgm:pt modelId="{2A5F305C-4DEB-4B7F-9662-B0B300C7A891}" type="parTrans" cxnId="{E27D98AA-F808-43BE-8993-DC53C10E656F}">
      <dgm:prSet/>
      <dgm:spPr/>
      <dgm:t>
        <a:bodyPr/>
        <a:lstStyle/>
        <a:p>
          <a:endParaRPr lang="en-US"/>
        </a:p>
      </dgm:t>
    </dgm:pt>
    <dgm:pt modelId="{C6D65471-26D5-4BCD-BC59-D9549107B1D3}" type="sibTrans" cxnId="{E27D98AA-F808-43BE-8993-DC53C10E656F}">
      <dgm:prSet/>
      <dgm:spPr/>
      <dgm:t>
        <a:bodyPr/>
        <a:lstStyle/>
        <a:p>
          <a:endParaRPr lang="en-US"/>
        </a:p>
      </dgm:t>
    </dgm:pt>
    <dgm:pt modelId="{C090FBAC-803F-4AB9-B152-B86DD654449E}" type="pres">
      <dgm:prSet presAssocID="{E43A3580-0150-4893-907B-9D0F3C322B34}" presName="diagram" presStyleCnt="0">
        <dgm:presLayoutVars>
          <dgm:dir/>
          <dgm:resizeHandles val="exact"/>
        </dgm:presLayoutVars>
      </dgm:prSet>
      <dgm:spPr/>
    </dgm:pt>
    <dgm:pt modelId="{846E1B31-6F39-4924-850C-5D1B4949AE49}" type="pres">
      <dgm:prSet presAssocID="{0B189A3A-24B3-409B-9451-2037C0A63CF9}" presName="node" presStyleLbl="node1" presStyleIdx="0" presStyleCnt="6">
        <dgm:presLayoutVars>
          <dgm:bulletEnabled val="1"/>
        </dgm:presLayoutVars>
      </dgm:prSet>
      <dgm:spPr/>
    </dgm:pt>
    <dgm:pt modelId="{67AA6996-55EF-43AC-9D86-C2DD1212EFA2}" type="pres">
      <dgm:prSet presAssocID="{902AD463-95E0-4005-A2CF-4EB517FCD2C1}" presName="sibTrans" presStyleCnt="0"/>
      <dgm:spPr/>
    </dgm:pt>
    <dgm:pt modelId="{8F12342B-ED9A-4373-9A62-C002A0108EF2}" type="pres">
      <dgm:prSet presAssocID="{0D30657E-3301-4B94-94C6-BC94C4379CED}" presName="node" presStyleLbl="node1" presStyleIdx="1" presStyleCnt="6">
        <dgm:presLayoutVars>
          <dgm:bulletEnabled val="1"/>
        </dgm:presLayoutVars>
      </dgm:prSet>
      <dgm:spPr/>
    </dgm:pt>
    <dgm:pt modelId="{930415CC-A957-49B6-9B2B-30590AAE66ED}" type="pres">
      <dgm:prSet presAssocID="{4BE3FCD5-5162-4AA1-A019-163D3E7353D8}" presName="sibTrans" presStyleCnt="0"/>
      <dgm:spPr/>
    </dgm:pt>
    <dgm:pt modelId="{793A50DA-F0AA-40E4-99A9-E3744B2C69CD}" type="pres">
      <dgm:prSet presAssocID="{BF4407C8-E782-428B-8960-F161B868A4E3}" presName="node" presStyleLbl="node1" presStyleIdx="2" presStyleCnt="6">
        <dgm:presLayoutVars>
          <dgm:bulletEnabled val="1"/>
        </dgm:presLayoutVars>
      </dgm:prSet>
      <dgm:spPr/>
    </dgm:pt>
    <dgm:pt modelId="{74F6D7AB-E44B-4AE4-90ED-A3C80CB6260F}" type="pres">
      <dgm:prSet presAssocID="{89D7A6B0-E092-410F-AB5C-D943BD440B1C}" presName="sibTrans" presStyleCnt="0"/>
      <dgm:spPr/>
    </dgm:pt>
    <dgm:pt modelId="{07B48486-F70F-4B7F-AD4F-F67FC602BBA2}" type="pres">
      <dgm:prSet presAssocID="{F6BCE30A-EAA2-41C9-971A-AA27B004FFD5}" presName="node" presStyleLbl="node1" presStyleIdx="3" presStyleCnt="6">
        <dgm:presLayoutVars>
          <dgm:bulletEnabled val="1"/>
        </dgm:presLayoutVars>
      </dgm:prSet>
      <dgm:spPr/>
    </dgm:pt>
    <dgm:pt modelId="{B76AB557-3F2C-4680-AC39-0B779CF9B80E}" type="pres">
      <dgm:prSet presAssocID="{8A622B78-D596-4ADD-9099-7999E60AE68E}" presName="sibTrans" presStyleCnt="0"/>
      <dgm:spPr/>
    </dgm:pt>
    <dgm:pt modelId="{1398ABF1-DC93-444C-BF42-E9709FBD1645}" type="pres">
      <dgm:prSet presAssocID="{35523C2A-1FFB-43AA-B2CF-FC24F099D524}" presName="node" presStyleLbl="node1" presStyleIdx="4" presStyleCnt="6">
        <dgm:presLayoutVars>
          <dgm:bulletEnabled val="1"/>
        </dgm:presLayoutVars>
      </dgm:prSet>
      <dgm:spPr/>
    </dgm:pt>
    <dgm:pt modelId="{0D4A74E8-C790-402E-8720-349525E45312}" type="pres">
      <dgm:prSet presAssocID="{2FA8472E-11BC-41B3-845D-9E18DE1C2865}" presName="sibTrans" presStyleCnt="0"/>
      <dgm:spPr/>
    </dgm:pt>
    <dgm:pt modelId="{16DFE6FB-6154-4617-B069-AAFE31FCF8AD}" type="pres">
      <dgm:prSet presAssocID="{0BFA97DD-0742-475F-BB98-EC5DBA681CE3}" presName="node" presStyleLbl="node1" presStyleIdx="5" presStyleCnt="6">
        <dgm:presLayoutVars>
          <dgm:bulletEnabled val="1"/>
        </dgm:presLayoutVars>
      </dgm:prSet>
      <dgm:spPr/>
    </dgm:pt>
  </dgm:ptLst>
  <dgm:cxnLst>
    <dgm:cxn modelId="{5CCFFC05-B188-4517-9A4F-45D9EF4DCC98}" type="presOf" srcId="{F6BCE30A-EAA2-41C9-971A-AA27B004FFD5}" destId="{07B48486-F70F-4B7F-AD4F-F67FC602BBA2}" srcOrd="0" destOrd="0" presId="urn:microsoft.com/office/officeart/2005/8/layout/default"/>
    <dgm:cxn modelId="{1624D832-AAD6-4BD9-927A-15404472C3EB}" type="presOf" srcId="{0D30657E-3301-4B94-94C6-BC94C4379CED}" destId="{8F12342B-ED9A-4373-9A62-C002A0108EF2}" srcOrd="0" destOrd="0" presId="urn:microsoft.com/office/officeart/2005/8/layout/default"/>
    <dgm:cxn modelId="{F7896A59-A9C9-4A20-85FA-0A4D4D4E3CC6}" srcId="{E43A3580-0150-4893-907B-9D0F3C322B34}" destId="{0B189A3A-24B3-409B-9451-2037C0A63CF9}" srcOrd="0" destOrd="0" parTransId="{8A991903-5F63-4936-B706-68BBC6239FF4}" sibTransId="{902AD463-95E0-4005-A2CF-4EB517FCD2C1}"/>
    <dgm:cxn modelId="{21BCD47F-2473-4AE1-9F90-EE2CF5EBC6FE}" type="presOf" srcId="{E43A3580-0150-4893-907B-9D0F3C322B34}" destId="{C090FBAC-803F-4AB9-B152-B86DD654449E}" srcOrd="0" destOrd="0" presId="urn:microsoft.com/office/officeart/2005/8/layout/default"/>
    <dgm:cxn modelId="{D5975787-EDD3-4F14-A412-DDAEBFFA1B0C}" srcId="{E43A3580-0150-4893-907B-9D0F3C322B34}" destId="{35523C2A-1FFB-43AA-B2CF-FC24F099D524}" srcOrd="4" destOrd="0" parTransId="{01240A5D-91A1-4F17-9150-E1619C7B3705}" sibTransId="{2FA8472E-11BC-41B3-845D-9E18DE1C2865}"/>
    <dgm:cxn modelId="{C8BD728E-0183-42F6-B404-410D0B5CDB89}" srcId="{E43A3580-0150-4893-907B-9D0F3C322B34}" destId="{0D30657E-3301-4B94-94C6-BC94C4379CED}" srcOrd="1" destOrd="0" parTransId="{CC7FFE5C-E9AA-469C-8D6A-3F9D4BBE888E}" sibTransId="{4BE3FCD5-5162-4AA1-A019-163D3E7353D8}"/>
    <dgm:cxn modelId="{811EADA9-7E14-4FA5-8660-A419EC7565AE}" type="presOf" srcId="{0B189A3A-24B3-409B-9451-2037C0A63CF9}" destId="{846E1B31-6F39-4924-850C-5D1B4949AE49}" srcOrd="0" destOrd="0" presId="urn:microsoft.com/office/officeart/2005/8/layout/default"/>
    <dgm:cxn modelId="{E27D98AA-F808-43BE-8993-DC53C10E656F}" srcId="{E43A3580-0150-4893-907B-9D0F3C322B34}" destId="{0BFA97DD-0742-475F-BB98-EC5DBA681CE3}" srcOrd="5" destOrd="0" parTransId="{2A5F305C-4DEB-4B7F-9662-B0B300C7A891}" sibTransId="{C6D65471-26D5-4BCD-BC59-D9549107B1D3}"/>
    <dgm:cxn modelId="{60F698C3-060C-427D-A1B0-8B154DC5A702}" srcId="{E43A3580-0150-4893-907B-9D0F3C322B34}" destId="{BF4407C8-E782-428B-8960-F161B868A4E3}" srcOrd="2" destOrd="0" parTransId="{FF302BA9-D60D-4CCF-A89E-9C3D942AB8C2}" sibTransId="{89D7A6B0-E092-410F-AB5C-D943BD440B1C}"/>
    <dgm:cxn modelId="{C615B5C7-6B37-4BDF-AFDE-9DBE8912EDFB}" type="presOf" srcId="{0BFA97DD-0742-475F-BB98-EC5DBA681CE3}" destId="{16DFE6FB-6154-4617-B069-AAFE31FCF8AD}" srcOrd="0" destOrd="0" presId="urn:microsoft.com/office/officeart/2005/8/layout/default"/>
    <dgm:cxn modelId="{34A55DF8-C769-4CC3-BB99-0DB24CCB1EB4}" type="presOf" srcId="{BF4407C8-E782-428B-8960-F161B868A4E3}" destId="{793A50DA-F0AA-40E4-99A9-E3744B2C69CD}" srcOrd="0" destOrd="0" presId="urn:microsoft.com/office/officeart/2005/8/layout/default"/>
    <dgm:cxn modelId="{EBFFC1FA-96D4-42C0-905A-F6B7E309F851}" type="presOf" srcId="{35523C2A-1FFB-43AA-B2CF-FC24F099D524}" destId="{1398ABF1-DC93-444C-BF42-E9709FBD1645}" srcOrd="0" destOrd="0" presId="urn:microsoft.com/office/officeart/2005/8/layout/default"/>
    <dgm:cxn modelId="{76396DFE-890C-4009-885F-FDEC1429AF5F}" srcId="{E43A3580-0150-4893-907B-9D0F3C322B34}" destId="{F6BCE30A-EAA2-41C9-971A-AA27B004FFD5}" srcOrd="3" destOrd="0" parTransId="{99D741BB-FC44-479F-AC79-6939720D7EB5}" sibTransId="{8A622B78-D596-4ADD-9099-7999E60AE68E}"/>
    <dgm:cxn modelId="{2419B712-4FCF-445E-8716-B568F3EE9063}" type="presParOf" srcId="{C090FBAC-803F-4AB9-B152-B86DD654449E}" destId="{846E1B31-6F39-4924-850C-5D1B4949AE49}" srcOrd="0" destOrd="0" presId="urn:microsoft.com/office/officeart/2005/8/layout/default"/>
    <dgm:cxn modelId="{F99E2482-B462-40FB-90A3-B0B96CD733D6}" type="presParOf" srcId="{C090FBAC-803F-4AB9-B152-B86DD654449E}" destId="{67AA6996-55EF-43AC-9D86-C2DD1212EFA2}" srcOrd="1" destOrd="0" presId="urn:microsoft.com/office/officeart/2005/8/layout/default"/>
    <dgm:cxn modelId="{67656B8E-A1BA-4FB5-A6E9-D87CADD61DE9}" type="presParOf" srcId="{C090FBAC-803F-4AB9-B152-B86DD654449E}" destId="{8F12342B-ED9A-4373-9A62-C002A0108EF2}" srcOrd="2" destOrd="0" presId="urn:microsoft.com/office/officeart/2005/8/layout/default"/>
    <dgm:cxn modelId="{D34D973B-0F89-4419-B73E-6864FE9374F4}" type="presParOf" srcId="{C090FBAC-803F-4AB9-B152-B86DD654449E}" destId="{930415CC-A957-49B6-9B2B-30590AAE66ED}" srcOrd="3" destOrd="0" presId="urn:microsoft.com/office/officeart/2005/8/layout/default"/>
    <dgm:cxn modelId="{AC133269-C1BD-4449-B28D-43E7B02F080D}" type="presParOf" srcId="{C090FBAC-803F-4AB9-B152-B86DD654449E}" destId="{793A50DA-F0AA-40E4-99A9-E3744B2C69CD}" srcOrd="4" destOrd="0" presId="urn:microsoft.com/office/officeart/2005/8/layout/default"/>
    <dgm:cxn modelId="{81831787-43CB-4DA9-A645-ACEB1366EBF2}" type="presParOf" srcId="{C090FBAC-803F-4AB9-B152-B86DD654449E}" destId="{74F6D7AB-E44B-4AE4-90ED-A3C80CB6260F}" srcOrd="5" destOrd="0" presId="urn:microsoft.com/office/officeart/2005/8/layout/default"/>
    <dgm:cxn modelId="{1063751B-1140-4019-BE5A-B76CC18DE2E8}" type="presParOf" srcId="{C090FBAC-803F-4AB9-B152-B86DD654449E}" destId="{07B48486-F70F-4B7F-AD4F-F67FC602BBA2}" srcOrd="6" destOrd="0" presId="urn:microsoft.com/office/officeart/2005/8/layout/default"/>
    <dgm:cxn modelId="{3841AA8E-39E0-4888-88D7-21B11B555593}" type="presParOf" srcId="{C090FBAC-803F-4AB9-B152-B86DD654449E}" destId="{B76AB557-3F2C-4680-AC39-0B779CF9B80E}" srcOrd="7" destOrd="0" presId="urn:microsoft.com/office/officeart/2005/8/layout/default"/>
    <dgm:cxn modelId="{4B651076-EF31-4FCC-A4B5-8E6D171264D6}" type="presParOf" srcId="{C090FBAC-803F-4AB9-B152-B86DD654449E}" destId="{1398ABF1-DC93-444C-BF42-E9709FBD1645}" srcOrd="8" destOrd="0" presId="urn:microsoft.com/office/officeart/2005/8/layout/default"/>
    <dgm:cxn modelId="{9546AF14-4B6A-49F5-8A3D-DB194594F21D}" type="presParOf" srcId="{C090FBAC-803F-4AB9-B152-B86DD654449E}" destId="{0D4A74E8-C790-402E-8720-349525E45312}" srcOrd="9" destOrd="0" presId="urn:microsoft.com/office/officeart/2005/8/layout/default"/>
    <dgm:cxn modelId="{6D1F668E-53B5-487C-8B55-A4702F042B48}" type="presParOf" srcId="{C090FBAC-803F-4AB9-B152-B86DD654449E}" destId="{16DFE6FB-6154-4617-B069-AAFE31FCF8AD}"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6E1B31-6F39-4924-850C-5D1B4949AE49}">
      <dsp:nvSpPr>
        <dsp:cNvPr id="0" name=""/>
        <dsp:cNvSpPr/>
      </dsp:nvSpPr>
      <dsp:spPr>
        <a:xfrm>
          <a:off x="443626" y="2305"/>
          <a:ext cx="3008858" cy="180531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Tuition</a:t>
          </a:r>
          <a:endParaRPr lang="en-US" sz="2800" kern="1200"/>
        </a:p>
      </dsp:txBody>
      <dsp:txXfrm>
        <a:off x="443626" y="2305"/>
        <a:ext cx="3008858" cy="1805314"/>
      </dsp:txXfrm>
    </dsp:sp>
    <dsp:sp modelId="{8F12342B-ED9A-4373-9A62-C002A0108EF2}">
      <dsp:nvSpPr>
        <dsp:cNvPr id="0" name=""/>
        <dsp:cNvSpPr/>
      </dsp:nvSpPr>
      <dsp:spPr>
        <a:xfrm>
          <a:off x="3753370" y="2305"/>
          <a:ext cx="3008858" cy="1805314"/>
        </a:xfrm>
        <a:prstGeom prst="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Signposting</a:t>
          </a:r>
          <a:endParaRPr lang="en-US" sz="2800" kern="1200"/>
        </a:p>
      </dsp:txBody>
      <dsp:txXfrm>
        <a:off x="3753370" y="2305"/>
        <a:ext cx="3008858" cy="1805314"/>
      </dsp:txXfrm>
    </dsp:sp>
    <dsp:sp modelId="{793A50DA-F0AA-40E4-99A9-E3744B2C69CD}">
      <dsp:nvSpPr>
        <dsp:cNvPr id="0" name=""/>
        <dsp:cNvSpPr/>
      </dsp:nvSpPr>
      <dsp:spPr>
        <a:xfrm>
          <a:off x="7063114" y="2305"/>
          <a:ext cx="3008858" cy="1805314"/>
        </a:xfrm>
        <a:prstGeom prst="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Support</a:t>
          </a:r>
          <a:endParaRPr lang="en-US" sz="2800" kern="1200"/>
        </a:p>
      </dsp:txBody>
      <dsp:txXfrm>
        <a:off x="7063114" y="2305"/>
        <a:ext cx="3008858" cy="1805314"/>
      </dsp:txXfrm>
    </dsp:sp>
    <dsp:sp modelId="{07B48486-F70F-4B7F-AD4F-F67FC602BBA2}">
      <dsp:nvSpPr>
        <dsp:cNvPr id="0" name=""/>
        <dsp:cNvSpPr/>
      </dsp:nvSpPr>
      <dsp:spPr>
        <a:xfrm>
          <a:off x="443626" y="2108505"/>
          <a:ext cx="3008858" cy="1805314"/>
        </a:xfrm>
        <a:prstGeom prst="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Response to emails (48h window for full-time staff)</a:t>
          </a:r>
          <a:endParaRPr lang="en-US" sz="2800" kern="1200"/>
        </a:p>
      </dsp:txBody>
      <dsp:txXfrm>
        <a:off x="443626" y="2108505"/>
        <a:ext cx="3008858" cy="1805314"/>
      </dsp:txXfrm>
    </dsp:sp>
    <dsp:sp modelId="{1398ABF1-DC93-444C-BF42-E9709FBD1645}">
      <dsp:nvSpPr>
        <dsp:cNvPr id="0" name=""/>
        <dsp:cNvSpPr/>
      </dsp:nvSpPr>
      <dsp:spPr>
        <a:xfrm>
          <a:off x="3753370" y="2108505"/>
          <a:ext cx="3008858" cy="1805314"/>
        </a:xfrm>
        <a:prstGeom prst="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Pastoral support </a:t>
          </a:r>
          <a:endParaRPr lang="en-US" sz="2800" kern="1200"/>
        </a:p>
      </dsp:txBody>
      <dsp:txXfrm>
        <a:off x="3753370" y="2108505"/>
        <a:ext cx="3008858" cy="1805314"/>
      </dsp:txXfrm>
    </dsp:sp>
    <dsp:sp modelId="{16DFE6FB-6154-4617-B069-AAFE31FCF8AD}">
      <dsp:nvSpPr>
        <dsp:cNvPr id="0" name=""/>
        <dsp:cNvSpPr/>
      </dsp:nvSpPr>
      <dsp:spPr>
        <a:xfrm>
          <a:off x="7063114" y="2108505"/>
          <a:ext cx="3008858" cy="1805314"/>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Year tutor</a:t>
          </a:r>
          <a:endParaRPr lang="en-US" sz="2800" kern="1200"/>
        </a:p>
      </dsp:txBody>
      <dsp:txXfrm>
        <a:off x="7063114" y="2108505"/>
        <a:ext cx="3008858" cy="1805314"/>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267D981-AB07-46F9-94D2-66D13479B686}" type="datetimeFigureOut">
              <a:rPr lang="en-GB" smtClean="0"/>
              <a:t>29/01/2024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51E84FF-E610-47DA-9119-2597F1062CBB}" type="slidenum">
              <a:rPr lang="en-GB" smtClean="0"/>
              <a:t>‹#›</a:t>
            </a:fld>
            <a:endParaRPr lang="en-GB"/>
          </a:p>
        </p:txBody>
      </p:sp>
    </p:spTree>
    <p:extLst>
      <p:ext uri="{BB962C8B-B14F-4D97-AF65-F5344CB8AC3E}">
        <p14:creationId xmlns:p14="http://schemas.microsoft.com/office/powerpoint/2010/main" val="40463571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51E84FF-E610-47DA-9119-2597F1062CBB}" type="slidenum">
              <a:rPr lang="en-GB" smtClean="0"/>
              <a:t>1</a:t>
            </a:fld>
            <a:endParaRPr lang="en-GB"/>
          </a:p>
        </p:txBody>
      </p:sp>
    </p:spTree>
    <p:extLst>
      <p:ext uri="{BB962C8B-B14F-4D97-AF65-F5344CB8AC3E}">
        <p14:creationId xmlns:p14="http://schemas.microsoft.com/office/powerpoint/2010/main" val="2135610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5943AF53-8336-452B-BE8C-D108C997F162}" type="datetimeFigureOut">
              <a:rPr lang="en-GB" smtClean="0"/>
              <a:t>29/01/2024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3220AEF-A6C7-424C-AF46-208460D18A2A}" type="slidenum">
              <a:rPr lang="en-GB" smtClean="0"/>
              <a:t>‹#›</a:t>
            </a:fld>
            <a:endParaRPr lang="en-GB"/>
          </a:p>
        </p:txBody>
      </p:sp>
    </p:spTree>
    <p:extLst>
      <p:ext uri="{BB962C8B-B14F-4D97-AF65-F5344CB8AC3E}">
        <p14:creationId xmlns:p14="http://schemas.microsoft.com/office/powerpoint/2010/main" val="6291008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943AF53-8336-452B-BE8C-D108C997F162}" type="datetimeFigureOut">
              <a:rPr lang="en-GB" smtClean="0"/>
              <a:t>29/01/2024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3220AEF-A6C7-424C-AF46-208460D18A2A}" type="slidenum">
              <a:rPr lang="en-GB" smtClean="0"/>
              <a:t>‹#›</a:t>
            </a:fld>
            <a:endParaRPr lang="en-GB"/>
          </a:p>
        </p:txBody>
      </p:sp>
    </p:spTree>
    <p:extLst>
      <p:ext uri="{BB962C8B-B14F-4D97-AF65-F5344CB8AC3E}">
        <p14:creationId xmlns:p14="http://schemas.microsoft.com/office/powerpoint/2010/main" val="662099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943AF53-8336-452B-BE8C-D108C997F162}" type="datetimeFigureOut">
              <a:rPr lang="en-GB" smtClean="0"/>
              <a:t>29/01/2024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3220AEF-A6C7-424C-AF46-208460D18A2A}" type="slidenum">
              <a:rPr lang="en-GB" smtClean="0"/>
              <a:t>‹#›</a:t>
            </a:fld>
            <a:endParaRPr lang="en-GB"/>
          </a:p>
        </p:txBody>
      </p:sp>
    </p:spTree>
    <p:extLst>
      <p:ext uri="{BB962C8B-B14F-4D97-AF65-F5344CB8AC3E}">
        <p14:creationId xmlns:p14="http://schemas.microsoft.com/office/powerpoint/2010/main" val="3441124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943AF53-8336-452B-BE8C-D108C997F162}" type="datetimeFigureOut">
              <a:rPr lang="en-GB" smtClean="0"/>
              <a:t>29/01/2024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3220AEF-A6C7-424C-AF46-208460D18A2A}" type="slidenum">
              <a:rPr lang="en-GB" smtClean="0"/>
              <a:t>‹#›</a:t>
            </a:fld>
            <a:endParaRPr lang="en-GB"/>
          </a:p>
        </p:txBody>
      </p:sp>
    </p:spTree>
    <p:extLst>
      <p:ext uri="{BB962C8B-B14F-4D97-AF65-F5344CB8AC3E}">
        <p14:creationId xmlns:p14="http://schemas.microsoft.com/office/powerpoint/2010/main" val="38226611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943AF53-8336-452B-BE8C-D108C997F162}" type="datetimeFigureOut">
              <a:rPr lang="en-GB" smtClean="0"/>
              <a:t>29/01/2024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3220AEF-A6C7-424C-AF46-208460D18A2A}" type="slidenum">
              <a:rPr lang="en-GB" smtClean="0"/>
              <a:t>‹#›</a:t>
            </a:fld>
            <a:endParaRPr lang="en-GB"/>
          </a:p>
        </p:txBody>
      </p:sp>
    </p:spTree>
    <p:extLst>
      <p:ext uri="{BB962C8B-B14F-4D97-AF65-F5344CB8AC3E}">
        <p14:creationId xmlns:p14="http://schemas.microsoft.com/office/powerpoint/2010/main" val="38208549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943AF53-8336-452B-BE8C-D108C997F162}" type="datetimeFigureOut">
              <a:rPr lang="en-GB" smtClean="0"/>
              <a:t>29/01/2024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3220AEF-A6C7-424C-AF46-208460D18A2A}" type="slidenum">
              <a:rPr lang="en-GB" smtClean="0"/>
              <a:t>‹#›</a:t>
            </a:fld>
            <a:endParaRPr lang="en-GB"/>
          </a:p>
        </p:txBody>
      </p:sp>
    </p:spTree>
    <p:extLst>
      <p:ext uri="{BB962C8B-B14F-4D97-AF65-F5344CB8AC3E}">
        <p14:creationId xmlns:p14="http://schemas.microsoft.com/office/powerpoint/2010/main" val="25354597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943AF53-8336-452B-BE8C-D108C997F162}" type="datetimeFigureOut">
              <a:rPr lang="en-GB" smtClean="0"/>
              <a:t>29/01/2024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3220AEF-A6C7-424C-AF46-208460D18A2A}" type="slidenum">
              <a:rPr lang="en-GB" smtClean="0"/>
              <a:t>‹#›</a:t>
            </a:fld>
            <a:endParaRPr lang="en-GB"/>
          </a:p>
        </p:txBody>
      </p:sp>
    </p:spTree>
    <p:extLst>
      <p:ext uri="{BB962C8B-B14F-4D97-AF65-F5344CB8AC3E}">
        <p14:creationId xmlns:p14="http://schemas.microsoft.com/office/powerpoint/2010/main" val="34353015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943AF53-8336-452B-BE8C-D108C997F162}" type="datetimeFigureOut">
              <a:rPr lang="en-GB" smtClean="0"/>
              <a:t>29/01/2024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3220AEF-A6C7-424C-AF46-208460D18A2A}" type="slidenum">
              <a:rPr lang="en-GB" smtClean="0"/>
              <a:t>‹#›</a:t>
            </a:fld>
            <a:endParaRPr lang="en-GB"/>
          </a:p>
        </p:txBody>
      </p:sp>
    </p:spTree>
    <p:extLst>
      <p:ext uri="{BB962C8B-B14F-4D97-AF65-F5344CB8AC3E}">
        <p14:creationId xmlns:p14="http://schemas.microsoft.com/office/powerpoint/2010/main" val="19976698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943AF53-8336-452B-BE8C-D108C997F162}" type="datetimeFigureOut">
              <a:rPr lang="en-GB" smtClean="0"/>
              <a:t>29/01/2024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3220AEF-A6C7-424C-AF46-208460D18A2A}" type="slidenum">
              <a:rPr lang="en-GB" smtClean="0"/>
              <a:t>‹#›</a:t>
            </a:fld>
            <a:endParaRPr lang="en-GB"/>
          </a:p>
        </p:txBody>
      </p:sp>
    </p:spTree>
    <p:extLst>
      <p:ext uri="{BB962C8B-B14F-4D97-AF65-F5344CB8AC3E}">
        <p14:creationId xmlns:p14="http://schemas.microsoft.com/office/powerpoint/2010/main" val="30807089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943AF53-8336-452B-BE8C-D108C997F162}" type="datetimeFigureOut">
              <a:rPr lang="en-GB" smtClean="0"/>
              <a:t>29/01/2024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3220AEF-A6C7-424C-AF46-208460D18A2A}" type="slidenum">
              <a:rPr lang="en-GB" smtClean="0"/>
              <a:t>‹#›</a:t>
            </a:fld>
            <a:endParaRPr lang="en-GB"/>
          </a:p>
        </p:txBody>
      </p:sp>
    </p:spTree>
    <p:extLst>
      <p:ext uri="{BB962C8B-B14F-4D97-AF65-F5344CB8AC3E}">
        <p14:creationId xmlns:p14="http://schemas.microsoft.com/office/powerpoint/2010/main" val="35630073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943AF53-8336-452B-BE8C-D108C997F162}" type="datetimeFigureOut">
              <a:rPr lang="en-GB" smtClean="0"/>
              <a:t>29/01/2024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3220AEF-A6C7-424C-AF46-208460D18A2A}" type="slidenum">
              <a:rPr lang="en-GB" smtClean="0"/>
              <a:t>‹#›</a:t>
            </a:fld>
            <a:endParaRPr lang="en-GB"/>
          </a:p>
        </p:txBody>
      </p:sp>
    </p:spTree>
    <p:extLst>
      <p:ext uri="{BB962C8B-B14F-4D97-AF65-F5344CB8AC3E}">
        <p14:creationId xmlns:p14="http://schemas.microsoft.com/office/powerpoint/2010/main" val="32832929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943AF53-8336-452B-BE8C-D108C997F162}" type="datetimeFigureOut">
              <a:rPr lang="en-GB" smtClean="0"/>
              <a:t>29/01/2024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3220AEF-A6C7-424C-AF46-208460D18A2A}" type="slidenum">
              <a:rPr lang="en-GB" smtClean="0"/>
              <a:t>‹#›</a:t>
            </a:fld>
            <a:endParaRPr lang="en-GB"/>
          </a:p>
        </p:txBody>
      </p:sp>
    </p:spTree>
    <p:extLst>
      <p:ext uri="{BB962C8B-B14F-4D97-AF65-F5344CB8AC3E}">
        <p14:creationId xmlns:p14="http://schemas.microsoft.com/office/powerpoint/2010/main" val="94504893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sv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5555856-9970-4BC3-9AA9-6A917F53AF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421721"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7F487851-BFAF-46D8-A1ED-50CAD6E46F5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6590662" y="4267832"/>
            <a:ext cx="4805996" cy="1297115"/>
          </a:xfrm>
        </p:spPr>
        <p:txBody>
          <a:bodyPr anchor="t">
            <a:normAutofit/>
          </a:bodyPr>
          <a:lstStyle/>
          <a:p>
            <a:pPr algn="l"/>
            <a:r>
              <a:rPr lang="en-GB" sz="4100" dirty="0">
                <a:solidFill>
                  <a:srgbClr val="000000"/>
                </a:solidFill>
              </a:rPr>
              <a:t>Introduction to Physiology</a:t>
            </a:r>
          </a:p>
        </p:txBody>
      </p:sp>
      <p:sp>
        <p:nvSpPr>
          <p:cNvPr id="3" name="Subtitle 2"/>
          <p:cNvSpPr>
            <a:spLocks noGrp="1"/>
          </p:cNvSpPr>
          <p:nvPr>
            <p:ph type="subTitle" idx="1"/>
          </p:nvPr>
        </p:nvSpPr>
        <p:spPr>
          <a:xfrm>
            <a:off x="6590966" y="3428999"/>
            <a:ext cx="4805691" cy="838831"/>
          </a:xfrm>
        </p:spPr>
        <p:txBody>
          <a:bodyPr anchor="b">
            <a:normAutofit/>
          </a:bodyPr>
          <a:lstStyle/>
          <a:p>
            <a:pPr algn="l"/>
            <a:r>
              <a:rPr lang="en-US" sz="1800" dirty="0">
                <a:solidFill>
                  <a:srgbClr val="000000"/>
                </a:solidFill>
              </a:rPr>
              <a:t>BMHP5023</a:t>
            </a:r>
            <a:endParaRPr lang="en-GB" sz="1800" dirty="0">
              <a:solidFill>
                <a:srgbClr val="000000"/>
              </a:solidFill>
            </a:endParaRPr>
          </a:p>
        </p:txBody>
      </p:sp>
      <p:sp>
        <p:nvSpPr>
          <p:cNvPr id="14" name="Freeform 50">
            <a:extLst>
              <a:ext uri="{FF2B5EF4-FFF2-40B4-BE49-F238E27FC236}">
                <a16:creationId xmlns:a16="http://schemas.microsoft.com/office/drawing/2014/main" id="{13722DD7-BA73-4776-93A3-94491FEF72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1159"/>
            <a:ext cx="5464879" cy="6276841"/>
          </a:xfrm>
          <a:custGeom>
            <a:avLst/>
            <a:gdLst>
              <a:gd name="connsiteX0" fmla="*/ 3299930 w 5464879"/>
              <a:gd name="connsiteY0" fmla="*/ 0 h 6276841"/>
              <a:gd name="connsiteX1" fmla="*/ 5398992 w 5464879"/>
              <a:gd name="connsiteY1" fmla="*/ 753544 h 6276841"/>
              <a:gd name="connsiteX2" fmla="*/ 5464879 w 5464879"/>
              <a:gd name="connsiteY2" fmla="*/ 813426 h 6276841"/>
              <a:gd name="connsiteX3" fmla="*/ 5464879 w 5464879"/>
              <a:gd name="connsiteY3" fmla="*/ 5786434 h 6276841"/>
              <a:gd name="connsiteX4" fmla="*/ 5398992 w 5464879"/>
              <a:gd name="connsiteY4" fmla="*/ 5846317 h 6276841"/>
              <a:gd name="connsiteX5" fmla="*/ 4872873 w 5464879"/>
              <a:gd name="connsiteY5" fmla="*/ 6201577 h 6276841"/>
              <a:gd name="connsiteX6" fmla="*/ 4716632 w 5464879"/>
              <a:gd name="connsiteY6" fmla="*/ 6276841 h 6276841"/>
              <a:gd name="connsiteX7" fmla="*/ 1883227 w 5464879"/>
              <a:gd name="connsiteY7" fmla="*/ 6276841 h 6276841"/>
              <a:gd name="connsiteX8" fmla="*/ 1726987 w 5464879"/>
              <a:gd name="connsiteY8" fmla="*/ 6201577 h 6276841"/>
              <a:gd name="connsiteX9" fmla="*/ 0 w 5464879"/>
              <a:gd name="connsiteY9" fmla="*/ 3299930 h 6276841"/>
              <a:gd name="connsiteX10" fmla="*/ 3299930 w 5464879"/>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64879" h="6276841">
                <a:moveTo>
                  <a:pt x="3299930" y="0"/>
                </a:moveTo>
                <a:cubicBezTo>
                  <a:pt x="4097274" y="0"/>
                  <a:pt x="4828569" y="282789"/>
                  <a:pt x="5398992" y="753544"/>
                </a:cubicBezTo>
                <a:lnTo>
                  <a:pt x="5464879" y="813426"/>
                </a:lnTo>
                <a:lnTo>
                  <a:pt x="5464879" y="5786434"/>
                </a:lnTo>
                <a:lnTo>
                  <a:pt x="5398992" y="5846317"/>
                </a:lnTo>
                <a:cubicBezTo>
                  <a:pt x="5236014" y="5980818"/>
                  <a:pt x="5059904" y="6099975"/>
                  <a:pt x="4872873" y="6201577"/>
                </a:cubicBezTo>
                <a:lnTo>
                  <a:pt x="4716632" y="6276841"/>
                </a:lnTo>
                <a:lnTo>
                  <a:pt x="1883227" y="6276841"/>
                </a:lnTo>
                <a:lnTo>
                  <a:pt x="1726987" y="6201577"/>
                </a:lnTo>
                <a:cubicBezTo>
                  <a:pt x="698316" y="5642769"/>
                  <a:pt x="0" y="4552900"/>
                  <a:pt x="0" y="3299930"/>
                </a:cubicBezTo>
                <a:cubicBezTo>
                  <a:pt x="0" y="1477429"/>
                  <a:pt x="1477429" y="0"/>
                  <a:pt x="3299930"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Brain in head">
            <a:extLst>
              <a:ext uri="{FF2B5EF4-FFF2-40B4-BE49-F238E27FC236}">
                <a16:creationId xmlns:a16="http://schemas.microsoft.com/office/drawing/2014/main" id="{6F8682A2-2984-44F8-B355-35983C02ECA2}"/>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spTree>
    <p:extLst>
      <p:ext uri="{BB962C8B-B14F-4D97-AF65-F5344CB8AC3E}">
        <p14:creationId xmlns:p14="http://schemas.microsoft.com/office/powerpoint/2010/main" val="42547576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GB">
                <a:solidFill>
                  <a:srgbClr val="FFFFFF"/>
                </a:solidFill>
              </a:rPr>
              <a:t>Contents</a:t>
            </a:r>
          </a:p>
        </p:txBody>
      </p:sp>
      <p:sp>
        <p:nvSpPr>
          <p:cNvPr id="3" name="Content Placeholder 2"/>
          <p:cNvSpPr>
            <a:spLocks noGrp="1"/>
          </p:cNvSpPr>
          <p:nvPr>
            <p:ph idx="1"/>
          </p:nvPr>
        </p:nvSpPr>
        <p:spPr>
          <a:xfrm>
            <a:off x="6090574" y="801866"/>
            <a:ext cx="5306084" cy="5230634"/>
          </a:xfrm>
        </p:spPr>
        <p:txBody>
          <a:bodyPr anchor="ctr">
            <a:normAutofit/>
          </a:bodyPr>
          <a:lstStyle/>
          <a:p>
            <a:r>
              <a:rPr lang="en-GB" sz="2400" dirty="0">
                <a:solidFill>
                  <a:srgbClr val="000000"/>
                </a:solidFill>
              </a:rPr>
              <a:t>Overview of the module</a:t>
            </a:r>
          </a:p>
          <a:p>
            <a:r>
              <a:rPr lang="en-GB" sz="2400" dirty="0">
                <a:solidFill>
                  <a:srgbClr val="000000"/>
                </a:solidFill>
              </a:rPr>
              <a:t>Aim</a:t>
            </a:r>
          </a:p>
          <a:p>
            <a:r>
              <a:rPr lang="en-GB" sz="2400" dirty="0">
                <a:solidFill>
                  <a:srgbClr val="000000"/>
                </a:solidFill>
              </a:rPr>
              <a:t>Learning outcomes</a:t>
            </a:r>
          </a:p>
          <a:p>
            <a:r>
              <a:rPr lang="en-GB" sz="2400" dirty="0">
                <a:solidFill>
                  <a:srgbClr val="000000"/>
                </a:solidFill>
              </a:rPr>
              <a:t>Assignments</a:t>
            </a:r>
          </a:p>
          <a:p>
            <a:r>
              <a:rPr lang="en-GB" sz="2400" dirty="0">
                <a:solidFill>
                  <a:srgbClr val="000000"/>
                </a:solidFill>
              </a:rPr>
              <a:t>Indicative content</a:t>
            </a:r>
          </a:p>
          <a:p>
            <a:r>
              <a:rPr lang="en-GB" sz="2400" dirty="0">
                <a:solidFill>
                  <a:srgbClr val="000000"/>
                </a:solidFill>
              </a:rPr>
              <a:t>Expectations of the student</a:t>
            </a:r>
          </a:p>
          <a:p>
            <a:r>
              <a:rPr lang="en-GB" sz="2400" dirty="0">
                <a:solidFill>
                  <a:srgbClr val="000000"/>
                </a:solidFill>
              </a:rPr>
              <a:t>Expectations of the staff</a:t>
            </a:r>
          </a:p>
          <a:p>
            <a:endParaRPr lang="en-GB" sz="2400" dirty="0">
              <a:solidFill>
                <a:srgbClr val="000000"/>
              </a:solidFill>
            </a:endParaRPr>
          </a:p>
        </p:txBody>
      </p:sp>
    </p:spTree>
    <p:extLst>
      <p:ext uri="{BB962C8B-B14F-4D97-AF65-F5344CB8AC3E}">
        <p14:creationId xmlns:p14="http://schemas.microsoft.com/office/powerpoint/2010/main" val="32500975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GB">
                <a:solidFill>
                  <a:srgbClr val="FFFFFF"/>
                </a:solidFill>
              </a:rPr>
              <a:t>In this module you will…</a:t>
            </a:r>
          </a:p>
        </p:txBody>
      </p:sp>
      <p:sp>
        <p:nvSpPr>
          <p:cNvPr id="3" name="Content Placeholder 2"/>
          <p:cNvSpPr>
            <a:spLocks noGrp="1"/>
          </p:cNvSpPr>
          <p:nvPr>
            <p:ph idx="1"/>
          </p:nvPr>
        </p:nvSpPr>
        <p:spPr>
          <a:xfrm>
            <a:off x="6090574" y="801866"/>
            <a:ext cx="5306084" cy="5230634"/>
          </a:xfrm>
        </p:spPr>
        <p:txBody>
          <a:bodyPr anchor="ctr">
            <a:normAutofit/>
          </a:bodyPr>
          <a:lstStyle/>
          <a:p>
            <a:r>
              <a:rPr lang="en-GB" sz="2400">
                <a:solidFill>
                  <a:srgbClr val="000000"/>
                </a:solidFill>
              </a:rPr>
              <a:t>Be able to identify the areas of human anatomy</a:t>
            </a:r>
          </a:p>
          <a:p>
            <a:r>
              <a:rPr lang="en-GB" sz="2400">
                <a:solidFill>
                  <a:srgbClr val="000000"/>
                </a:solidFill>
              </a:rPr>
              <a:t>Understand the relationship between health and lifestyle</a:t>
            </a:r>
          </a:p>
          <a:p>
            <a:r>
              <a:rPr lang="en-GB" sz="2400">
                <a:solidFill>
                  <a:srgbClr val="000000"/>
                </a:solidFill>
              </a:rPr>
              <a:t>Understand the impact of nutrition on health</a:t>
            </a:r>
          </a:p>
          <a:p>
            <a:r>
              <a:rPr lang="en-GB" sz="2400">
                <a:solidFill>
                  <a:srgbClr val="000000"/>
                </a:solidFill>
              </a:rPr>
              <a:t>Understand the impact of activity on health</a:t>
            </a:r>
          </a:p>
          <a:p>
            <a:r>
              <a:rPr lang="en-GB" sz="2400">
                <a:solidFill>
                  <a:srgbClr val="000000"/>
                </a:solidFill>
              </a:rPr>
              <a:t>Identify abnormal physiology in humans</a:t>
            </a:r>
          </a:p>
          <a:p>
            <a:r>
              <a:rPr lang="en-GB" sz="2400">
                <a:solidFill>
                  <a:srgbClr val="000000"/>
                </a:solidFill>
              </a:rPr>
              <a:t>Identify indicators of ill-health in humans</a:t>
            </a:r>
          </a:p>
        </p:txBody>
      </p:sp>
    </p:spTree>
    <p:extLst>
      <p:ext uri="{BB962C8B-B14F-4D97-AF65-F5344CB8AC3E}">
        <p14:creationId xmlns:p14="http://schemas.microsoft.com/office/powerpoint/2010/main" val="29965045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7">
            <a:extLst>
              <a:ext uri="{FF2B5EF4-FFF2-40B4-BE49-F238E27FC236}">
                <a16:creationId xmlns:a16="http://schemas.microsoft.com/office/drawing/2014/main" id="{2CB6C291-6CAF-46DF-ACFF-AADF0FD03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4" name="Picture 9">
            <a:extLst>
              <a:ext uri="{FF2B5EF4-FFF2-40B4-BE49-F238E27FC236}">
                <a16:creationId xmlns:a16="http://schemas.microsoft.com/office/drawing/2014/main" id="{1EBADBCA-DA20-4279-93C6-011DEF18AA7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rcRect l="42953" t="3964" b="3964"/>
          <a:stretch>
            <a:fillRect/>
          </a:stretch>
        </p:blipFill>
        <p:spPr>
          <a:xfrm>
            <a:off x="0" y="1"/>
            <a:ext cx="7554138" cy="6857999"/>
          </a:xfrm>
          <a:custGeom>
            <a:avLst/>
            <a:gdLst>
              <a:gd name="connsiteX0" fmla="*/ 0 w 7554138"/>
              <a:gd name="connsiteY0" fmla="*/ 0 h 6857999"/>
              <a:gd name="connsiteX1" fmla="*/ 7554138 w 7554138"/>
              <a:gd name="connsiteY1" fmla="*/ 0 h 6857999"/>
              <a:gd name="connsiteX2" fmla="*/ 7554138 w 7554138"/>
              <a:gd name="connsiteY2" fmla="*/ 6857999 h 6857999"/>
              <a:gd name="connsiteX3" fmla="*/ 0 w 7554138"/>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7554138" h="6857999">
                <a:moveTo>
                  <a:pt x="0" y="0"/>
                </a:moveTo>
                <a:lnTo>
                  <a:pt x="7554138" y="0"/>
                </a:lnTo>
                <a:lnTo>
                  <a:pt x="7554138" y="6857999"/>
                </a:lnTo>
                <a:lnTo>
                  <a:pt x="0" y="6857999"/>
                </a:lnTo>
                <a:close/>
              </a:path>
            </a:pathLst>
          </a:custGeom>
        </p:spPr>
      </p:pic>
      <p:sp>
        <p:nvSpPr>
          <p:cNvPr id="2" name="Title 1"/>
          <p:cNvSpPr>
            <a:spLocks noGrp="1"/>
          </p:cNvSpPr>
          <p:nvPr>
            <p:ph type="title"/>
          </p:nvPr>
        </p:nvSpPr>
        <p:spPr>
          <a:xfrm>
            <a:off x="640080" y="1243013"/>
            <a:ext cx="3855720" cy="4371974"/>
          </a:xfrm>
        </p:spPr>
        <p:txBody>
          <a:bodyPr>
            <a:normAutofit/>
          </a:bodyPr>
          <a:lstStyle/>
          <a:p>
            <a:r>
              <a:rPr lang="en-GB">
                <a:solidFill>
                  <a:srgbClr val="FFFFFF"/>
                </a:solidFill>
              </a:rPr>
              <a:t>Aim</a:t>
            </a:r>
          </a:p>
        </p:txBody>
      </p:sp>
      <p:sp>
        <p:nvSpPr>
          <p:cNvPr id="12" name="Rectangle 11">
            <a:extLst>
              <a:ext uri="{FF2B5EF4-FFF2-40B4-BE49-F238E27FC236}">
                <a16:creationId xmlns:a16="http://schemas.microsoft.com/office/drawing/2014/main" id="{4735DC46-5663-471D-AADB-81E00E65BC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0850" y="0"/>
            <a:ext cx="539115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172200" y="804672"/>
            <a:ext cx="5221224" cy="5230368"/>
          </a:xfrm>
        </p:spPr>
        <p:txBody>
          <a:bodyPr anchor="ctr">
            <a:normAutofit/>
          </a:bodyPr>
          <a:lstStyle/>
          <a:p>
            <a:r>
              <a:rPr lang="en-GB" sz="2400">
                <a:solidFill>
                  <a:srgbClr val="000000"/>
                </a:solidFill>
              </a:rPr>
              <a:t>The aim of this module is to provide a holistic overview of the structure and functioning of the human body as appropriate for those working in the health and social care sector.</a:t>
            </a:r>
          </a:p>
        </p:txBody>
      </p:sp>
    </p:spTree>
    <p:extLst>
      <p:ext uri="{BB962C8B-B14F-4D97-AF65-F5344CB8AC3E}">
        <p14:creationId xmlns:p14="http://schemas.microsoft.com/office/powerpoint/2010/main" val="4270328780"/>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44D65982-4F00-4330-8DAA-DE6A9E4D6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lor Cover">
            <a:extLst>
              <a:ext uri="{FF2B5EF4-FFF2-40B4-BE49-F238E27FC236}">
                <a16:creationId xmlns:a16="http://schemas.microsoft.com/office/drawing/2014/main" id="{009115B9-5BFD-478D-9C87-29ADB3AF17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8D57F946-2E03-4DE1-91F8-25BEDC6635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2"/>
            <a:ext cx="3468234" cy="6858000"/>
            <a:chOff x="651279" y="598259"/>
            <a:chExt cx="10889442" cy="5680742"/>
          </a:xfrm>
        </p:grpSpPr>
        <p:sp>
          <p:nvSpPr>
            <p:cNvPr id="13" name="Color">
              <a:extLst>
                <a:ext uri="{FF2B5EF4-FFF2-40B4-BE49-F238E27FC236}">
                  <a16:creationId xmlns:a16="http://schemas.microsoft.com/office/drawing/2014/main" id="{1598881B-E007-4AAF-BA50-0AD6182192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87A6DD9E-16A5-46AE-A522-D46D6BEDF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99B6AB68-4EB5-1283-89B4-A9B229A8DF80}"/>
              </a:ext>
            </a:extLst>
          </p:cNvPr>
          <p:cNvSpPr>
            <a:spLocks noGrp="1"/>
          </p:cNvSpPr>
          <p:nvPr>
            <p:ph type="title"/>
          </p:nvPr>
        </p:nvSpPr>
        <p:spPr>
          <a:xfrm rot="16200000">
            <a:off x="-1325880" y="1947672"/>
            <a:ext cx="5961888" cy="2788920"/>
          </a:xfrm>
        </p:spPr>
        <p:txBody>
          <a:bodyPr anchor="ctr">
            <a:normAutofit/>
          </a:bodyPr>
          <a:lstStyle/>
          <a:p>
            <a:pPr marL="457200" fontAlgn="base"/>
            <a:r>
              <a:rPr lang="en-GB">
                <a:solidFill>
                  <a:schemeClr val="bg1"/>
                </a:solidFill>
                <a:effectLst/>
                <a:latin typeface="Segoe UI" panose="020B0502040204020203" pitchFamily="34" charset="0"/>
                <a:ea typeface="Times New Roman" panose="02020603050405020304" pitchFamily="18" charset="0"/>
              </a:rPr>
              <a:t> </a:t>
            </a:r>
            <a:br>
              <a:rPr lang="en-GB">
                <a:solidFill>
                  <a:schemeClr val="bg1"/>
                </a:solidFill>
                <a:effectLst/>
                <a:latin typeface="Times New Roman" panose="02020603050405020304" pitchFamily="18" charset="0"/>
                <a:ea typeface="Times New Roman" panose="02020603050405020304" pitchFamily="18" charset="0"/>
              </a:rPr>
            </a:br>
            <a:r>
              <a:rPr lang="en-GB" b="1">
                <a:solidFill>
                  <a:schemeClr val="bg1"/>
                </a:solidFill>
                <a:effectLst/>
                <a:latin typeface="Arial" panose="020B0604020202020204" pitchFamily="34" charset="0"/>
                <a:ea typeface="Times New Roman" panose="02020603050405020304" pitchFamily="18" charset="0"/>
              </a:rPr>
              <a:t>Assignment 1- written report Aim</a:t>
            </a:r>
            <a:r>
              <a:rPr lang="en-GB">
                <a:solidFill>
                  <a:schemeClr val="bg1"/>
                </a:solidFill>
                <a:effectLst/>
                <a:latin typeface="Arial" panose="020B0604020202020204" pitchFamily="34" charset="0"/>
                <a:ea typeface="Times New Roman" panose="02020603050405020304" pitchFamily="18" charset="0"/>
              </a:rPr>
              <a:t>: </a:t>
            </a:r>
            <a:br>
              <a:rPr lang="en-GB">
                <a:solidFill>
                  <a:schemeClr val="bg1"/>
                </a:solidFill>
                <a:effectLst/>
                <a:latin typeface="Times New Roman" panose="02020603050405020304" pitchFamily="18" charset="0"/>
                <a:ea typeface="Times New Roman" panose="02020603050405020304" pitchFamily="18" charset="0"/>
              </a:rPr>
            </a:br>
            <a:endParaRPr lang="en-GB">
              <a:solidFill>
                <a:schemeClr val="bg1"/>
              </a:solidFill>
            </a:endParaRPr>
          </a:p>
        </p:txBody>
      </p:sp>
      <p:sp>
        <p:nvSpPr>
          <p:cNvPr id="3" name="Content Placeholder 2">
            <a:extLst>
              <a:ext uri="{FF2B5EF4-FFF2-40B4-BE49-F238E27FC236}">
                <a16:creationId xmlns:a16="http://schemas.microsoft.com/office/drawing/2014/main" id="{40CA4830-A643-2E32-5201-447EEB0F104E}"/>
              </a:ext>
            </a:extLst>
          </p:cNvPr>
          <p:cNvSpPr>
            <a:spLocks noGrp="1"/>
          </p:cNvSpPr>
          <p:nvPr>
            <p:ph idx="1"/>
          </p:nvPr>
        </p:nvSpPr>
        <p:spPr>
          <a:xfrm>
            <a:off x="4071068" y="841247"/>
            <a:ext cx="6877878" cy="5120640"/>
          </a:xfrm>
        </p:spPr>
        <p:txBody>
          <a:bodyPr anchor="ctr">
            <a:normAutofit/>
          </a:bodyPr>
          <a:lstStyle/>
          <a:p>
            <a:r>
              <a:rPr lang="en-GB" sz="1800">
                <a:solidFill>
                  <a:schemeClr val="tx2"/>
                </a:solidFill>
                <a:effectLst/>
                <a:latin typeface="Arial" panose="020B0604020202020204" pitchFamily="34" charset="0"/>
                <a:ea typeface="Times New Roman" panose="02020603050405020304" pitchFamily="18" charset="0"/>
              </a:rPr>
              <a:t>The aim of this report is to assess the health and well-being of the fictional case study below, considering aspects of a person's physical, mental, emotional, and social well-being. Students are required to critically analyse the case study's health status, identify potential challenges, and propose evidence-based strategies to promote overall health and well-being. </a:t>
            </a:r>
            <a:endParaRPr lang="en-GB" sz="1800">
              <a:solidFill>
                <a:schemeClr val="tx2"/>
              </a:solidFill>
              <a:effectLst/>
              <a:latin typeface="Times New Roman" panose="02020603050405020304" pitchFamily="18" charset="0"/>
              <a:ea typeface="Times New Roman" panose="02020603050405020304" pitchFamily="18" charset="0"/>
            </a:endParaRPr>
          </a:p>
          <a:p>
            <a:endParaRPr lang="en-GB" sz="1800">
              <a:solidFill>
                <a:schemeClr val="tx2"/>
              </a:solidFill>
            </a:endParaRPr>
          </a:p>
        </p:txBody>
      </p:sp>
    </p:spTree>
    <p:extLst>
      <p:ext uri="{BB962C8B-B14F-4D97-AF65-F5344CB8AC3E}">
        <p14:creationId xmlns:p14="http://schemas.microsoft.com/office/powerpoint/2010/main" val="25508371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44D65982-4F00-4330-8DAA-DE6A9E4D6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lor Cover">
            <a:extLst>
              <a:ext uri="{FF2B5EF4-FFF2-40B4-BE49-F238E27FC236}">
                <a16:creationId xmlns:a16="http://schemas.microsoft.com/office/drawing/2014/main" id="{009115B9-5BFD-478D-9C87-29ADB3AF17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8D57F946-2E03-4DE1-91F8-25BEDC6635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2"/>
            <a:ext cx="3468234" cy="6858000"/>
            <a:chOff x="651279" y="598259"/>
            <a:chExt cx="10889442" cy="5680742"/>
          </a:xfrm>
        </p:grpSpPr>
        <p:sp>
          <p:nvSpPr>
            <p:cNvPr id="13" name="Color">
              <a:extLst>
                <a:ext uri="{FF2B5EF4-FFF2-40B4-BE49-F238E27FC236}">
                  <a16:creationId xmlns:a16="http://schemas.microsoft.com/office/drawing/2014/main" id="{1598881B-E007-4AAF-BA50-0AD6182192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87A6DD9E-16A5-46AE-A522-D46D6BEDF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052522C0-146F-215B-5A48-31CFE5ACBE38}"/>
              </a:ext>
            </a:extLst>
          </p:cNvPr>
          <p:cNvSpPr>
            <a:spLocks noGrp="1"/>
          </p:cNvSpPr>
          <p:nvPr>
            <p:ph type="title"/>
          </p:nvPr>
        </p:nvSpPr>
        <p:spPr>
          <a:xfrm rot="16200000">
            <a:off x="-1325880" y="1947672"/>
            <a:ext cx="5961888" cy="2788920"/>
          </a:xfrm>
        </p:spPr>
        <p:txBody>
          <a:bodyPr anchor="ctr">
            <a:normAutofit/>
          </a:bodyPr>
          <a:lstStyle/>
          <a:p>
            <a:r>
              <a:rPr lang="en-US" sz="4800">
                <a:solidFill>
                  <a:schemeClr val="bg1"/>
                </a:solidFill>
              </a:rPr>
              <a:t>Case study </a:t>
            </a:r>
            <a:endParaRPr lang="en-GB" sz="4800">
              <a:solidFill>
                <a:schemeClr val="bg1"/>
              </a:solidFill>
            </a:endParaRPr>
          </a:p>
        </p:txBody>
      </p:sp>
      <p:sp>
        <p:nvSpPr>
          <p:cNvPr id="3" name="Content Placeholder 2">
            <a:extLst>
              <a:ext uri="{FF2B5EF4-FFF2-40B4-BE49-F238E27FC236}">
                <a16:creationId xmlns:a16="http://schemas.microsoft.com/office/drawing/2014/main" id="{79E472B2-F184-8882-C7FC-8DB29A3344E1}"/>
              </a:ext>
            </a:extLst>
          </p:cNvPr>
          <p:cNvSpPr>
            <a:spLocks noGrp="1"/>
          </p:cNvSpPr>
          <p:nvPr>
            <p:ph idx="1"/>
          </p:nvPr>
        </p:nvSpPr>
        <p:spPr>
          <a:xfrm>
            <a:off x="4071068" y="841247"/>
            <a:ext cx="6877878" cy="5120640"/>
          </a:xfrm>
        </p:spPr>
        <p:txBody>
          <a:bodyPr anchor="ctr">
            <a:normAutofit/>
          </a:bodyPr>
          <a:lstStyle/>
          <a:p>
            <a:r>
              <a:rPr lang="en-GB" sz="1800">
                <a:solidFill>
                  <a:schemeClr val="tx2"/>
                </a:solidFill>
                <a:effectLst/>
                <a:highlight>
                  <a:srgbClr val="D3D3D3"/>
                </a:highlight>
                <a:latin typeface="Arial" panose="020B0604020202020204" pitchFamily="34" charset="0"/>
                <a:ea typeface="Times New Roman" panose="02020603050405020304" pitchFamily="18" charset="0"/>
              </a:rPr>
              <a:t>"</a:t>
            </a:r>
            <a:r>
              <a:rPr lang="en-GB" sz="1800">
                <a:solidFill>
                  <a:schemeClr val="tx2"/>
                </a:solidFill>
                <a:effectLst/>
                <a:latin typeface="Arial" panose="020B0604020202020204" pitchFamily="34" charset="0"/>
                <a:ea typeface="Times New Roman" panose="02020603050405020304" pitchFamily="18" charset="0"/>
              </a:rPr>
              <a:t>Alex," a 32-year-old office worker. Alex lives alone and leads a sedentary lifestyle due to long work hours in an office and has been experiencing stress and poor sleep. Additionally, Alex has been struggling with maintaining a healthy diet, including socializing with friends and family due to work commitments. Alex previously smoked tobacco for 15 years, however, now vapes regularly, whilst Alex drinks alcohol every night aiming to relieve stress and sleep. Alex has a family history of heart attack, liver cirrhosis, Hepatitis A and C and lung cancer.  </a:t>
            </a:r>
            <a:endParaRPr lang="en-GB" sz="1800">
              <a:solidFill>
                <a:schemeClr val="tx2"/>
              </a:solidFill>
              <a:effectLst/>
              <a:latin typeface="Times New Roman" panose="02020603050405020304" pitchFamily="18" charset="0"/>
              <a:ea typeface="Times New Roman" panose="02020603050405020304" pitchFamily="18" charset="0"/>
            </a:endParaRPr>
          </a:p>
          <a:p>
            <a:endParaRPr lang="en-GB" sz="1800">
              <a:solidFill>
                <a:schemeClr val="tx2"/>
              </a:solidFill>
            </a:endParaRPr>
          </a:p>
        </p:txBody>
      </p:sp>
    </p:spTree>
    <p:extLst>
      <p:ext uri="{BB962C8B-B14F-4D97-AF65-F5344CB8AC3E}">
        <p14:creationId xmlns:p14="http://schemas.microsoft.com/office/powerpoint/2010/main" val="13916949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44D65982-4F00-4330-8DAA-DE6A9E4D6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lor Cover">
            <a:extLst>
              <a:ext uri="{FF2B5EF4-FFF2-40B4-BE49-F238E27FC236}">
                <a16:creationId xmlns:a16="http://schemas.microsoft.com/office/drawing/2014/main" id="{009115B9-5BFD-478D-9C87-29ADB3AF17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8D57F946-2E03-4DE1-91F8-25BEDC6635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2"/>
            <a:ext cx="3468234" cy="6858000"/>
            <a:chOff x="651279" y="598259"/>
            <a:chExt cx="10889442" cy="5680742"/>
          </a:xfrm>
        </p:grpSpPr>
        <p:sp>
          <p:nvSpPr>
            <p:cNvPr id="13" name="Color">
              <a:extLst>
                <a:ext uri="{FF2B5EF4-FFF2-40B4-BE49-F238E27FC236}">
                  <a16:creationId xmlns:a16="http://schemas.microsoft.com/office/drawing/2014/main" id="{1598881B-E007-4AAF-BA50-0AD6182192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87A6DD9E-16A5-46AE-A522-D46D6BEDF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92930B30-C503-F487-2BF3-7B531401B4A1}"/>
              </a:ext>
            </a:extLst>
          </p:cNvPr>
          <p:cNvSpPr>
            <a:spLocks noGrp="1"/>
          </p:cNvSpPr>
          <p:nvPr>
            <p:ph type="title"/>
          </p:nvPr>
        </p:nvSpPr>
        <p:spPr>
          <a:xfrm rot="16200000">
            <a:off x="-1325880" y="1947672"/>
            <a:ext cx="5961888" cy="2788920"/>
          </a:xfrm>
        </p:spPr>
        <p:txBody>
          <a:bodyPr anchor="ctr">
            <a:normAutofit/>
          </a:bodyPr>
          <a:lstStyle/>
          <a:p>
            <a:r>
              <a:rPr lang="en-GB" sz="4800" b="1">
                <a:solidFill>
                  <a:schemeClr val="bg1"/>
                </a:solidFill>
                <a:effectLst/>
                <a:latin typeface="Arial" panose="020B0604020202020204" pitchFamily="34" charset="0"/>
                <a:ea typeface="Times New Roman" panose="02020603050405020304" pitchFamily="18" charset="0"/>
              </a:rPr>
              <a:t>Assignment Task guidance</a:t>
            </a:r>
            <a:endParaRPr lang="en-GB" sz="4800">
              <a:solidFill>
                <a:schemeClr val="bg1"/>
              </a:solidFill>
            </a:endParaRPr>
          </a:p>
        </p:txBody>
      </p:sp>
      <p:sp>
        <p:nvSpPr>
          <p:cNvPr id="3" name="Content Placeholder 2">
            <a:extLst>
              <a:ext uri="{FF2B5EF4-FFF2-40B4-BE49-F238E27FC236}">
                <a16:creationId xmlns:a16="http://schemas.microsoft.com/office/drawing/2014/main" id="{2504C9CA-9931-36D1-EA94-A73424CA9AB7}"/>
              </a:ext>
            </a:extLst>
          </p:cNvPr>
          <p:cNvSpPr>
            <a:spLocks noGrp="1"/>
          </p:cNvSpPr>
          <p:nvPr>
            <p:ph idx="1"/>
          </p:nvPr>
        </p:nvSpPr>
        <p:spPr>
          <a:xfrm>
            <a:off x="4071068" y="841247"/>
            <a:ext cx="6877878" cy="5120640"/>
          </a:xfrm>
        </p:spPr>
        <p:txBody>
          <a:bodyPr anchor="ctr">
            <a:normAutofit/>
          </a:bodyPr>
          <a:lstStyle/>
          <a:p>
            <a:pPr marL="342900" lvl="0" indent="-342900" fontAlgn="base">
              <a:buSzPts val="1000"/>
              <a:buFont typeface="Symbol" panose="05050102010706020507" pitchFamily="18" charset="2"/>
              <a:buChar char=""/>
              <a:tabLst>
                <a:tab pos="457200" algn="l"/>
              </a:tabLst>
            </a:pPr>
            <a:r>
              <a:rPr lang="en-GB" sz="1500" dirty="0">
                <a:solidFill>
                  <a:schemeClr val="tx2"/>
                </a:solidFill>
                <a:effectLst/>
                <a:latin typeface="Arial" panose="020B0604020202020204" pitchFamily="34" charset="0"/>
                <a:ea typeface="Times New Roman" panose="02020603050405020304" pitchFamily="18" charset="0"/>
              </a:rPr>
              <a:t>Introduce the case study character "Alex" and provide a brief overview of their background and lifestyle. </a:t>
            </a:r>
            <a:endParaRPr lang="en-GB" sz="1500" dirty="0">
              <a:solidFill>
                <a:schemeClr val="tx2"/>
              </a:solidFill>
              <a:effectLst/>
              <a:latin typeface="Times New Roman" panose="02020603050405020304" pitchFamily="18" charset="0"/>
              <a:ea typeface="Times New Roman" panose="02020603050405020304" pitchFamily="18" charset="0"/>
            </a:endParaRPr>
          </a:p>
          <a:p>
            <a:pPr marL="457200" fontAlgn="base"/>
            <a:r>
              <a:rPr lang="en-GB" sz="1500" dirty="0">
                <a:solidFill>
                  <a:schemeClr val="tx2"/>
                </a:solidFill>
                <a:effectLst/>
                <a:latin typeface="Arial" panose="020B0604020202020204" pitchFamily="34" charset="0"/>
                <a:ea typeface="Times New Roman" panose="02020603050405020304" pitchFamily="18" charset="0"/>
              </a:rPr>
              <a:t> </a:t>
            </a:r>
            <a:endParaRPr lang="en-GB" sz="1500" dirty="0">
              <a:solidFill>
                <a:schemeClr val="tx2"/>
              </a:solidFill>
              <a:effectLst/>
              <a:latin typeface="Times New Roman" panose="02020603050405020304" pitchFamily="18" charset="0"/>
              <a:ea typeface="Times New Roman" panose="02020603050405020304" pitchFamily="18" charset="0"/>
            </a:endParaRPr>
          </a:p>
          <a:p>
            <a:pPr marL="342900" lvl="0" indent="-342900" fontAlgn="base">
              <a:buSzPts val="1000"/>
              <a:buFont typeface="Symbol" panose="05050102010706020507" pitchFamily="18" charset="2"/>
              <a:buChar char=""/>
              <a:tabLst>
                <a:tab pos="457200" algn="l"/>
              </a:tabLst>
            </a:pPr>
            <a:r>
              <a:rPr lang="en-GB" sz="1500" dirty="0">
                <a:solidFill>
                  <a:schemeClr val="tx2"/>
                </a:solidFill>
                <a:effectLst/>
                <a:latin typeface="Arial" panose="020B0604020202020204" pitchFamily="34" charset="0"/>
                <a:ea typeface="Times New Roman" panose="02020603050405020304" pitchFamily="18" charset="0"/>
              </a:rPr>
              <a:t>Evaluate Alex's physical health, including factors such as activity levels, social interaction, nutrition, sleep patterns, and any existing health conditions.  </a:t>
            </a:r>
            <a:endParaRPr lang="en-GB" sz="1500" dirty="0">
              <a:solidFill>
                <a:schemeClr val="tx2"/>
              </a:solidFill>
              <a:effectLst/>
              <a:latin typeface="Times New Roman" panose="02020603050405020304" pitchFamily="18" charset="0"/>
              <a:ea typeface="Times New Roman" panose="02020603050405020304" pitchFamily="18" charset="0"/>
            </a:endParaRPr>
          </a:p>
          <a:p>
            <a:pPr marL="457200" fontAlgn="base"/>
            <a:r>
              <a:rPr lang="en-GB" sz="1500" dirty="0">
                <a:solidFill>
                  <a:schemeClr val="tx2"/>
                </a:solidFill>
                <a:effectLst/>
                <a:latin typeface="Arial" panose="020B0604020202020204" pitchFamily="34" charset="0"/>
                <a:ea typeface="Times New Roman" panose="02020603050405020304" pitchFamily="18" charset="0"/>
              </a:rPr>
              <a:t> </a:t>
            </a:r>
            <a:endParaRPr lang="en-GB" sz="1500" dirty="0">
              <a:solidFill>
                <a:schemeClr val="tx2"/>
              </a:solidFill>
              <a:effectLst/>
              <a:latin typeface="Times New Roman" panose="02020603050405020304" pitchFamily="18" charset="0"/>
              <a:ea typeface="Times New Roman" panose="02020603050405020304" pitchFamily="18" charset="0"/>
            </a:endParaRPr>
          </a:p>
          <a:p>
            <a:pPr marL="342900" lvl="0" indent="-342900" fontAlgn="base">
              <a:buSzPts val="1000"/>
              <a:buFont typeface="Symbol" panose="05050102010706020507" pitchFamily="18" charset="2"/>
              <a:buChar char=""/>
              <a:tabLst>
                <a:tab pos="457200" algn="l"/>
              </a:tabLst>
            </a:pPr>
            <a:r>
              <a:rPr lang="en-GB" sz="1500" dirty="0">
                <a:solidFill>
                  <a:schemeClr val="tx2"/>
                </a:solidFill>
                <a:effectLst/>
                <a:latin typeface="Arial" panose="020B0604020202020204" pitchFamily="34" charset="0"/>
                <a:ea typeface="Times New Roman" panose="02020603050405020304" pitchFamily="18" charset="0"/>
              </a:rPr>
              <a:t>Identify the potential associated diseases/ health issues and related physiological impact, including potential impact upon Alex's mental and emotional well-being.</a:t>
            </a:r>
            <a:endParaRPr lang="en-GB" sz="1500" dirty="0">
              <a:solidFill>
                <a:schemeClr val="tx2"/>
              </a:solidFill>
              <a:effectLst/>
              <a:latin typeface="Times New Roman" panose="02020603050405020304" pitchFamily="18" charset="0"/>
              <a:ea typeface="Times New Roman" panose="02020603050405020304" pitchFamily="18" charset="0"/>
            </a:endParaRPr>
          </a:p>
          <a:p>
            <a:pPr marL="457200" fontAlgn="base"/>
            <a:r>
              <a:rPr lang="en-GB" sz="1500" dirty="0">
                <a:solidFill>
                  <a:schemeClr val="tx2"/>
                </a:solidFill>
                <a:effectLst/>
                <a:latin typeface="Arial" panose="020B0604020202020204" pitchFamily="34" charset="0"/>
                <a:ea typeface="Times New Roman" panose="02020603050405020304" pitchFamily="18" charset="0"/>
              </a:rPr>
              <a:t> </a:t>
            </a:r>
            <a:endParaRPr lang="en-GB" sz="1500" dirty="0">
              <a:solidFill>
                <a:schemeClr val="tx2"/>
              </a:solidFill>
              <a:effectLst/>
              <a:latin typeface="Times New Roman" panose="02020603050405020304" pitchFamily="18" charset="0"/>
              <a:ea typeface="Times New Roman" panose="02020603050405020304" pitchFamily="18" charset="0"/>
            </a:endParaRPr>
          </a:p>
          <a:p>
            <a:pPr marL="457200" fontAlgn="base"/>
            <a:r>
              <a:rPr lang="en-GB" sz="1500" dirty="0">
                <a:solidFill>
                  <a:schemeClr val="tx2"/>
                </a:solidFill>
                <a:effectLst/>
                <a:latin typeface="Arial" panose="020B0604020202020204" pitchFamily="34" charset="0"/>
                <a:ea typeface="Times New Roman" panose="02020603050405020304" pitchFamily="18" charset="0"/>
              </a:rPr>
              <a:t>  </a:t>
            </a:r>
            <a:endParaRPr lang="en-GB" sz="1500" dirty="0">
              <a:solidFill>
                <a:schemeClr val="tx2"/>
              </a:solidFill>
              <a:effectLst/>
              <a:latin typeface="Times New Roman" panose="02020603050405020304" pitchFamily="18" charset="0"/>
              <a:ea typeface="Times New Roman" panose="02020603050405020304" pitchFamily="18" charset="0"/>
            </a:endParaRPr>
          </a:p>
          <a:p>
            <a:pPr marL="342900" lvl="0" indent="-342900" fontAlgn="base">
              <a:buSzPts val="1000"/>
              <a:buFont typeface="Symbol" panose="05050102010706020507" pitchFamily="18" charset="2"/>
              <a:buChar char=""/>
              <a:tabLst>
                <a:tab pos="457200" algn="l"/>
              </a:tabLst>
            </a:pPr>
            <a:r>
              <a:rPr lang="en-GB" sz="1500" dirty="0">
                <a:solidFill>
                  <a:schemeClr val="tx2"/>
                </a:solidFill>
                <a:effectLst/>
                <a:latin typeface="Arial" panose="020B0604020202020204" pitchFamily="34" charset="0"/>
                <a:ea typeface="Times New Roman" panose="02020603050405020304" pitchFamily="18" charset="0"/>
              </a:rPr>
              <a:t>Each assessment must offer UK evidence-based sustainable health</a:t>
            </a:r>
            <a:r>
              <a:rPr lang="en-GB" sz="1500" u="sng" dirty="0">
                <a:solidFill>
                  <a:schemeClr val="tx2"/>
                </a:solidFill>
                <a:effectLst/>
                <a:latin typeface="Arial" panose="020B0604020202020204" pitchFamily="34" charset="0"/>
                <a:ea typeface="Times New Roman" panose="02020603050405020304" pitchFamily="18" charset="0"/>
              </a:rPr>
              <a:t> </a:t>
            </a:r>
            <a:r>
              <a:rPr lang="en-GB" sz="1500" dirty="0">
                <a:solidFill>
                  <a:schemeClr val="tx2"/>
                </a:solidFill>
                <a:effectLst/>
                <a:latin typeface="Arial" panose="020B0604020202020204" pitchFamily="34" charset="0"/>
                <a:ea typeface="Times New Roman" panose="02020603050405020304" pitchFamily="18" charset="0"/>
              </a:rPr>
              <a:t>strategies to improve Alex's health and wellbeing that are practical and related to Alex’s lifestyle. </a:t>
            </a:r>
            <a:endParaRPr lang="en-GB" sz="1500" dirty="0">
              <a:solidFill>
                <a:schemeClr val="tx2"/>
              </a:solidFill>
              <a:effectLst/>
              <a:latin typeface="Times New Roman" panose="02020603050405020304" pitchFamily="18" charset="0"/>
              <a:ea typeface="Times New Roman" panose="02020603050405020304" pitchFamily="18" charset="0"/>
            </a:endParaRPr>
          </a:p>
          <a:p>
            <a:pPr marL="1143000" fontAlgn="base"/>
            <a:r>
              <a:rPr lang="en-GB" sz="1500" dirty="0">
                <a:solidFill>
                  <a:schemeClr val="tx2"/>
                </a:solidFill>
                <a:effectLst/>
                <a:latin typeface="Arial" panose="020B0604020202020204" pitchFamily="34" charset="0"/>
                <a:ea typeface="Times New Roman" panose="02020603050405020304" pitchFamily="18" charset="0"/>
              </a:rPr>
              <a:t> </a:t>
            </a:r>
            <a:endParaRPr lang="en-GB" sz="1500" dirty="0">
              <a:solidFill>
                <a:schemeClr val="tx2"/>
              </a:solidFill>
              <a:effectLst/>
              <a:latin typeface="Times New Roman" panose="02020603050405020304" pitchFamily="18" charset="0"/>
              <a:ea typeface="Times New Roman" panose="02020603050405020304" pitchFamily="18" charset="0"/>
            </a:endParaRPr>
          </a:p>
          <a:p>
            <a:pPr marL="342900" lvl="0" indent="-342900" fontAlgn="base">
              <a:buSzPts val="1000"/>
              <a:buFont typeface="Symbol" panose="05050102010706020507" pitchFamily="18" charset="2"/>
              <a:buChar char=""/>
              <a:tabLst>
                <a:tab pos="457200" algn="l"/>
              </a:tabLst>
            </a:pPr>
            <a:r>
              <a:rPr lang="en-GB" sz="1500" dirty="0">
                <a:solidFill>
                  <a:schemeClr val="tx2"/>
                </a:solidFill>
                <a:effectLst/>
                <a:latin typeface="Arial" panose="020B0604020202020204" pitchFamily="34" charset="0"/>
                <a:ea typeface="Times New Roman" panose="02020603050405020304" pitchFamily="18" charset="0"/>
              </a:rPr>
              <a:t>Minimum 10 references with a correct reference list</a:t>
            </a:r>
            <a:endParaRPr lang="en-GB" sz="1500" dirty="0">
              <a:solidFill>
                <a:schemeClr val="tx2"/>
              </a:solidFill>
            </a:endParaRPr>
          </a:p>
        </p:txBody>
      </p:sp>
    </p:spTree>
    <p:extLst>
      <p:ext uri="{BB962C8B-B14F-4D97-AF65-F5344CB8AC3E}">
        <p14:creationId xmlns:p14="http://schemas.microsoft.com/office/powerpoint/2010/main" val="31493660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44D65982-4F00-4330-8DAA-DE6A9E4D6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lor Cover">
            <a:extLst>
              <a:ext uri="{FF2B5EF4-FFF2-40B4-BE49-F238E27FC236}">
                <a16:creationId xmlns:a16="http://schemas.microsoft.com/office/drawing/2014/main" id="{009115B9-5BFD-478D-9C87-29ADB3AF17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8D57F946-2E03-4DE1-91F8-25BEDC6635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2"/>
            <a:ext cx="3468234" cy="6858000"/>
            <a:chOff x="651279" y="598259"/>
            <a:chExt cx="10889442" cy="5680742"/>
          </a:xfrm>
        </p:grpSpPr>
        <p:sp>
          <p:nvSpPr>
            <p:cNvPr id="13" name="Color">
              <a:extLst>
                <a:ext uri="{FF2B5EF4-FFF2-40B4-BE49-F238E27FC236}">
                  <a16:creationId xmlns:a16="http://schemas.microsoft.com/office/drawing/2014/main" id="{1598881B-E007-4AAF-BA50-0AD6182192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87A6DD9E-16A5-46AE-A522-D46D6BEDF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7B7358D8-5DC6-7376-4D6F-AB9BB158837D}"/>
              </a:ext>
            </a:extLst>
          </p:cNvPr>
          <p:cNvSpPr>
            <a:spLocks noGrp="1"/>
          </p:cNvSpPr>
          <p:nvPr>
            <p:ph type="title"/>
          </p:nvPr>
        </p:nvSpPr>
        <p:spPr>
          <a:xfrm rot="16200000">
            <a:off x="-1325880" y="1947672"/>
            <a:ext cx="5961888" cy="2788920"/>
          </a:xfrm>
        </p:spPr>
        <p:txBody>
          <a:bodyPr anchor="ctr">
            <a:normAutofit/>
          </a:bodyPr>
          <a:lstStyle/>
          <a:p>
            <a:r>
              <a:rPr lang="en-US" sz="4800">
                <a:solidFill>
                  <a:schemeClr val="bg1"/>
                </a:solidFill>
              </a:rPr>
              <a:t>Assessment 2 </a:t>
            </a:r>
            <a:endParaRPr lang="en-GB" sz="4800">
              <a:solidFill>
                <a:schemeClr val="bg1"/>
              </a:solidFill>
            </a:endParaRPr>
          </a:p>
        </p:txBody>
      </p:sp>
      <p:sp>
        <p:nvSpPr>
          <p:cNvPr id="3" name="Content Placeholder 2">
            <a:extLst>
              <a:ext uri="{FF2B5EF4-FFF2-40B4-BE49-F238E27FC236}">
                <a16:creationId xmlns:a16="http://schemas.microsoft.com/office/drawing/2014/main" id="{C627C2E0-8D68-97E7-F622-E9FD7191C97C}"/>
              </a:ext>
            </a:extLst>
          </p:cNvPr>
          <p:cNvSpPr>
            <a:spLocks noGrp="1"/>
          </p:cNvSpPr>
          <p:nvPr>
            <p:ph idx="1"/>
          </p:nvPr>
        </p:nvSpPr>
        <p:spPr>
          <a:xfrm>
            <a:off x="4071068" y="841247"/>
            <a:ext cx="6877878" cy="5120640"/>
          </a:xfrm>
        </p:spPr>
        <p:txBody>
          <a:bodyPr anchor="ctr">
            <a:normAutofit/>
          </a:bodyPr>
          <a:lstStyle/>
          <a:p>
            <a:pPr marL="457200"/>
            <a:r>
              <a:rPr lang="en-GB" sz="1500" dirty="0">
                <a:solidFill>
                  <a:schemeClr val="tx2"/>
                </a:solidFill>
                <a:effectLst/>
                <a:latin typeface="Arial" panose="020B0604020202020204" pitchFamily="34" charset="0"/>
                <a:ea typeface="Times New Roman" panose="02020603050405020304" pitchFamily="18" charset="0"/>
              </a:rPr>
              <a:t>Your practical component requires three parts- </a:t>
            </a:r>
            <a:endParaRPr lang="en-GB" sz="1500" dirty="0">
              <a:solidFill>
                <a:schemeClr val="tx2"/>
              </a:solidFill>
              <a:effectLst/>
              <a:latin typeface="Times New Roman" panose="02020603050405020304" pitchFamily="18" charset="0"/>
              <a:ea typeface="Times New Roman" panose="02020603050405020304" pitchFamily="18" charset="0"/>
            </a:endParaRPr>
          </a:p>
          <a:p>
            <a:pPr marL="457200"/>
            <a:r>
              <a:rPr lang="en-GB" sz="1500" dirty="0">
                <a:solidFill>
                  <a:schemeClr val="tx2"/>
                </a:solidFill>
                <a:effectLst/>
                <a:latin typeface="Arial" panose="020B0604020202020204" pitchFamily="34" charset="0"/>
                <a:ea typeface="Times New Roman" panose="02020603050405020304" pitchFamily="18" charset="0"/>
              </a:rPr>
              <a:t> </a:t>
            </a:r>
            <a:endParaRPr lang="en-GB" sz="1500" dirty="0">
              <a:solidFill>
                <a:schemeClr val="tx2"/>
              </a:solidFill>
              <a:effectLst/>
              <a:latin typeface="Times New Roman" panose="02020603050405020304" pitchFamily="18" charset="0"/>
              <a:ea typeface="Times New Roman" panose="02020603050405020304" pitchFamily="18" charset="0"/>
            </a:endParaRPr>
          </a:p>
          <a:p>
            <a:pPr marL="457200"/>
            <a:r>
              <a:rPr lang="en-GB" sz="1500" dirty="0">
                <a:solidFill>
                  <a:schemeClr val="tx2"/>
                </a:solidFill>
                <a:effectLst/>
                <a:latin typeface="Arial" panose="020B0604020202020204" pitchFamily="34" charset="0"/>
                <a:ea typeface="Times New Roman" panose="02020603050405020304" pitchFamily="18" charset="0"/>
              </a:rPr>
              <a:t>Part1- detail of related anatomy and physiology to you chosen scenario below.</a:t>
            </a:r>
            <a:endParaRPr lang="en-GB" sz="1500" dirty="0">
              <a:solidFill>
                <a:schemeClr val="tx2"/>
              </a:solidFill>
              <a:effectLst/>
              <a:latin typeface="Times New Roman" panose="02020603050405020304" pitchFamily="18" charset="0"/>
              <a:ea typeface="Times New Roman" panose="02020603050405020304" pitchFamily="18" charset="0"/>
            </a:endParaRPr>
          </a:p>
          <a:p>
            <a:pPr marL="457200"/>
            <a:r>
              <a:rPr lang="en-GB" sz="1500" dirty="0">
                <a:solidFill>
                  <a:schemeClr val="tx2"/>
                </a:solidFill>
                <a:effectLst/>
                <a:latin typeface="Arial" panose="020B0604020202020204" pitchFamily="34" charset="0"/>
                <a:ea typeface="Times New Roman" panose="02020603050405020304" pitchFamily="18" charset="0"/>
              </a:rPr>
              <a:t>Part 2- a detailed account of the related response to your scenario.</a:t>
            </a:r>
            <a:endParaRPr lang="en-GB" sz="1500" dirty="0">
              <a:solidFill>
                <a:schemeClr val="tx2"/>
              </a:solidFill>
              <a:effectLst/>
              <a:latin typeface="Times New Roman" panose="02020603050405020304" pitchFamily="18" charset="0"/>
              <a:ea typeface="Times New Roman" panose="02020603050405020304" pitchFamily="18" charset="0"/>
            </a:endParaRPr>
          </a:p>
          <a:p>
            <a:pPr marL="457200"/>
            <a:r>
              <a:rPr lang="en-GB" sz="1500" dirty="0">
                <a:solidFill>
                  <a:schemeClr val="tx2"/>
                </a:solidFill>
                <a:effectLst/>
                <a:latin typeface="Arial" panose="020B0604020202020204" pitchFamily="34" charset="0"/>
                <a:ea typeface="Times New Roman" panose="02020603050405020304" pitchFamily="18" charset="0"/>
              </a:rPr>
              <a:t>Part 3- evidence based recommendations. </a:t>
            </a:r>
            <a:endParaRPr lang="en-GB" sz="1500" dirty="0">
              <a:solidFill>
                <a:schemeClr val="tx2"/>
              </a:solidFill>
              <a:effectLst/>
              <a:latin typeface="Times New Roman" panose="02020603050405020304" pitchFamily="18" charset="0"/>
              <a:ea typeface="Times New Roman" panose="02020603050405020304" pitchFamily="18" charset="0"/>
            </a:endParaRPr>
          </a:p>
          <a:p>
            <a:pPr marL="457200"/>
            <a:endParaRPr lang="en-GB" sz="1500" dirty="0">
              <a:solidFill>
                <a:schemeClr val="tx2"/>
              </a:solidFill>
              <a:effectLst/>
              <a:latin typeface="Times New Roman" panose="02020603050405020304" pitchFamily="18" charset="0"/>
              <a:ea typeface="Times New Roman" panose="02020603050405020304" pitchFamily="18" charset="0"/>
            </a:endParaRPr>
          </a:p>
          <a:p>
            <a:pPr marL="457200"/>
            <a:endParaRPr lang="en-GB" sz="1500" dirty="0">
              <a:solidFill>
                <a:schemeClr val="tx2"/>
              </a:solidFill>
              <a:effectLst/>
              <a:latin typeface="Times New Roman" panose="02020603050405020304" pitchFamily="18" charset="0"/>
              <a:ea typeface="Times New Roman" panose="02020603050405020304" pitchFamily="18" charset="0"/>
            </a:endParaRPr>
          </a:p>
          <a:p>
            <a:pPr marL="457200" fontAlgn="base"/>
            <a:r>
              <a:rPr lang="en-GB" sz="1500" dirty="0">
                <a:solidFill>
                  <a:schemeClr val="tx2"/>
                </a:solidFill>
                <a:effectLst/>
                <a:latin typeface="Arial" panose="020B0604020202020204" pitchFamily="34" charset="0"/>
                <a:ea typeface="Times New Roman" panose="02020603050405020304" pitchFamily="18" charset="0"/>
              </a:rPr>
              <a:t>Students are first required to choose one of the following medical emergency scenarios – </a:t>
            </a:r>
            <a:endParaRPr lang="en-GB" sz="1500" dirty="0">
              <a:solidFill>
                <a:schemeClr val="tx2"/>
              </a:solidFill>
              <a:effectLst/>
              <a:latin typeface="Times New Roman" panose="02020603050405020304" pitchFamily="18" charset="0"/>
              <a:ea typeface="Times New Roman" panose="02020603050405020304" pitchFamily="18" charset="0"/>
            </a:endParaRPr>
          </a:p>
          <a:p>
            <a:pPr indent="0" fontAlgn="base">
              <a:buNone/>
            </a:pPr>
            <a:r>
              <a:rPr lang="en-GB" sz="1500" dirty="0">
                <a:solidFill>
                  <a:schemeClr val="tx2"/>
                </a:solidFill>
                <a:effectLst/>
                <a:latin typeface="Arial" panose="020B0604020202020204" pitchFamily="34" charset="0"/>
                <a:ea typeface="Times New Roman" panose="02020603050405020304" pitchFamily="18" charset="0"/>
              </a:rPr>
              <a:t> </a:t>
            </a:r>
            <a:endParaRPr lang="en-GB" sz="1500" dirty="0">
              <a:solidFill>
                <a:schemeClr val="tx2"/>
              </a:solidFill>
              <a:effectLst/>
              <a:latin typeface="Times New Roman" panose="02020603050405020304" pitchFamily="18" charset="0"/>
              <a:ea typeface="Times New Roman" panose="02020603050405020304" pitchFamily="18" charset="0"/>
            </a:endParaRPr>
          </a:p>
          <a:p>
            <a:pPr marL="342900" lvl="0" indent="-342900" fontAlgn="base">
              <a:buSzPts val="1000"/>
              <a:buFont typeface="Symbol" panose="05050102010706020507" pitchFamily="18" charset="2"/>
              <a:buChar char=""/>
              <a:tabLst>
                <a:tab pos="457200" algn="l"/>
              </a:tabLst>
            </a:pPr>
            <a:r>
              <a:rPr lang="en-GB" sz="1500" dirty="0">
                <a:solidFill>
                  <a:schemeClr val="tx2"/>
                </a:solidFill>
                <a:effectLst/>
                <a:latin typeface="Arial" panose="020B0604020202020204" pitchFamily="34" charset="0"/>
                <a:ea typeface="Times New Roman" panose="02020603050405020304" pitchFamily="18" charset="0"/>
              </a:rPr>
              <a:t>Cardiac arrest </a:t>
            </a:r>
            <a:endParaRPr lang="en-GB" sz="1500" dirty="0">
              <a:solidFill>
                <a:schemeClr val="tx2"/>
              </a:solidFill>
              <a:effectLst/>
              <a:latin typeface="Times New Roman" panose="02020603050405020304" pitchFamily="18" charset="0"/>
              <a:ea typeface="Times New Roman" panose="02020603050405020304" pitchFamily="18" charset="0"/>
            </a:endParaRPr>
          </a:p>
          <a:p>
            <a:pPr marL="342900" lvl="0" indent="-342900" fontAlgn="base">
              <a:buSzPts val="1000"/>
              <a:buFont typeface="Symbol" panose="05050102010706020507" pitchFamily="18" charset="2"/>
              <a:buChar char=""/>
              <a:tabLst>
                <a:tab pos="457200" algn="l"/>
              </a:tabLst>
            </a:pPr>
            <a:r>
              <a:rPr lang="en-GB" sz="1500" dirty="0">
                <a:solidFill>
                  <a:schemeClr val="tx2"/>
                </a:solidFill>
                <a:effectLst/>
                <a:latin typeface="Arial" panose="020B0604020202020204" pitchFamily="34" charset="0"/>
                <a:ea typeface="Times New Roman" panose="02020603050405020304" pitchFamily="18" charset="0"/>
              </a:rPr>
              <a:t>Stroke </a:t>
            </a:r>
            <a:endParaRPr lang="en-GB" sz="1500" dirty="0">
              <a:solidFill>
                <a:schemeClr val="tx2"/>
              </a:solidFill>
              <a:effectLst/>
              <a:latin typeface="Times New Roman" panose="02020603050405020304" pitchFamily="18" charset="0"/>
              <a:ea typeface="Times New Roman" panose="02020603050405020304" pitchFamily="18" charset="0"/>
            </a:endParaRPr>
          </a:p>
          <a:p>
            <a:pPr marL="342900" lvl="0" indent="-342900" fontAlgn="base">
              <a:buSzPts val="1000"/>
              <a:buFont typeface="Symbol" panose="05050102010706020507" pitchFamily="18" charset="2"/>
              <a:buChar char=""/>
              <a:tabLst>
                <a:tab pos="457200" algn="l"/>
              </a:tabLst>
            </a:pPr>
            <a:r>
              <a:rPr lang="en-GB" sz="1500" dirty="0">
                <a:solidFill>
                  <a:schemeClr val="tx2"/>
                </a:solidFill>
                <a:effectLst/>
                <a:latin typeface="Arial" panose="020B0604020202020204" pitchFamily="34" charset="0"/>
                <a:ea typeface="Times New Roman" panose="02020603050405020304" pitchFamily="18" charset="0"/>
              </a:rPr>
              <a:t>Diabetes  </a:t>
            </a:r>
            <a:endParaRPr lang="en-GB" sz="1500" dirty="0">
              <a:solidFill>
                <a:schemeClr val="tx2"/>
              </a:solidFill>
              <a:effectLst/>
              <a:latin typeface="Times New Roman" panose="02020603050405020304" pitchFamily="18" charset="0"/>
              <a:ea typeface="Times New Roman" panose="02020603050405020304" pitchFamily="18" charset="0"/>
            </a:endParaRPr>
          </a:p>
          <a:p>
            <a:pPr marL="342900" lvl="0" indent="-342900" fontAlgn="base">
              <a:buSzPts val="1000"/>
              <a:buFont typeface="Symbol" panose="05050102010706020507" pitchFamily="18" charset="2"/>
              <a:buChar char=""/>
              <a:tabLst>
                <a:tab pos="457200" algn="l"/>
              </a:tabLst>
            </a:pPr>
            <a:r>
              <a:rPr lang="en-GB" sz="1500" dirty="0">
                <a:solidFill>
                  <a:schemeClr val="tx2"/>
                </a:solidFill>
                <a:effectLst/>
                <a:latin typeface="Arial" panose="020B0604020202020204" pitchFamily="34" charset="0"/>
                <a:ea typeface="Times New Roman" panose="02020603050405020304" pitchFamily="18" charset="0"/>
              </a:rPr>
              <a:t>COPD </a:t>
            </a:r>
            <a:endParaRPr lang="en-GB" sz="1500" dirty="0">
              <a:solidFill>
                <a:schemeClr val="tx2"/>
              </a:solidFill>
              <a:effectLst/>
              <a:latin typeface="Times New Roman" panose="02020603050405020304" pitchFamily="18" charset="0"/>
              <a:ea typeface="Times New Roman" panose="02020603050405020304" pitchFamily="18" charset="0"/>
            </a:endParaRPr>
          </a:p>
          <a:p>
            <a:endParaRPr lang="en-GB" sz="1500" dirty="0">
              <a:solidFill>
                <a:schemeClr val="tx2"/>
              </a:solidFill>
            </a:endParaRPr>
          </a:p>
        </p:txBody>
      </p:sp>
    </p:spTree>
    <p:extLst>
      <p:ext uri="{BB962C8B-B14F-4D97-AF65-F5344CB8AC3E}">
        <p14:creationId xmlns:p14="http://schemas.microsoft.com/office/powerpoint/2010/main" val="36349865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0325F-7573-203A-AB6A-F415F7289B54}"/>
              </a:ext>
            </a:extLst>
          </p:cNvPr>
          <p:cNvSpPr>
            <a:spLocks noGrp="1"/>
          </p:cNvSpPr>
          <p:nvPr>
            <p:ph type="title"/>
          </p:nvPr>
        </p:nvSpPr>
        <p:spPr/>
        <p:txBody>
          <a:bodyPr/>
          <a:lstStyle/>
          <a:p>
            <a:r>
              <a:rPr lang="en-GB" sz="4400" b="1" dirty="0">
                <a:solidFill>
                  <a:srgbClr val="000000"/>
                </a:solidFill>
                <a:effectLst/>
                <a:latin typeface="Arial" panose="020B0604020202020204" pitchFamily="34" charset="0"/>
                <a:ea typeface="Times New Roman" panose="02020603050405020304" pitchFamily="18" charset="0"/>
              </a:rPr>
              <a:t>Part 2-</a:t>
            </a:r>
            <a:endParaRPr lang="en-GB" dirty="0"/>
          </a:p>
        </p:txBody>
      </p:sp>
      <p:sp>
        <p:nvSpPr>
          <p:cNvPr id="3" name="Content Placeholder 2">
            <a:extLst>
              <a:ext uri="{FF2B5EF4-FFF2-40B4-BE49-F238E27FC236}">
                <a16:creationId xmlns:a16="http://schemas.microsoft.com/office/drawing/2014/main" id="{D88E8667-74CD-46DB-F426-66968D539CD7}"/>
              </a:ext>
            </a:extLst>
          </p:cNvPr>
          <p:cNvSpPr>
            <a:spLocks noGrp="1"/>
          </p:cNvSpPr>
          <p:nvPr>
            <p:ph idx="1"/>
          </p:nvPr>
        </p:nvSpPr>
        <p:spPr/>
        <p:txBody>
          <a:bodyPr/>
          <a:lstStyle/>
          <a:p>
            <a:pPr marL="342900" lvl="0" indent="-342900" fontAlgn="base">
              <a:buFont typeface="Symbol" panose="05050102010706020507" pitchFamily="18" charset="2"/>
              <a:buChar char=""/>
            </a:pPr>
            <a:r>
              <a:rPr lang="en-GB" sz="1800" dirty="0">
                <a:solidFill>
                  <a:srgbClr val="000000"/>
                </a:solidFill>
                <a:effectLst/>
                <a:latin typeface="Arial" panose="020B0604020202020204" pitchFamily="34" charset="0"/>
                <a:ea typeface="Times New Roman" panose="02020603050405020304" pitchFamily="18" charset="0"/>
              </a:rPr>
              <a:t>Students will then be required to discuss the immediate care provided of their chosen emergency scenario, whilst demonstrating an understanding of the correct sequence of actions for Basic Life Saving (BLS) in relation to their chosen scenario, including: </a:t>
            </a:r>
            <a:endParaRPr lang="en-GB" sz="1800" dirty="0">
              <a:effectLst/>
              <a:latin typeface="Times New Roman" panose="02020603050405020304" pitchFamily="18" charset="0"/>
              <a:ea typeface="Times New Roman" panose="02020603050405020304" pitchFamily="18" charset="0"/>
            </a:endParaRPr>
          </a:p>
          <a:p>
            <a:pPr fontAlgn="base"/>
            <a:r>
              <a:rPr lang="en-GB" sz="1800" dirty="0">
                <a:solidFill>
                  <a:srgbClr val="000000"/>
                </a:solidFill>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fontAlgn="base">
              <a:buSzPts val="1000"/>
              <a:buFont typeface="Courier New" panose="02070309020205020404" pitchFamily="49" charset="0"/>
              <a:buChar char="o"/>
              <a:tabLst>
                <a:tab pos="457200" algn="l"/>
              </a:tabLst>
            </a:pP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Assessing the scene for safety and checking the person's responsiveness. </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342900" lvl="0" indent="-342900" fontAlgn="base">
              <a:buSzPts val="1000"/>
              <a:buFont typeface="Courier New" panose="02070309020205020404" pitchFamily="49" charset="0"/>
              <a:buChar char="o"/>
              <a:tabLst>
                <a:tab pos="457200" algn="l"/>
              </a:tabLst>
            </a:pP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Activating the emergency response system and calling for help. </a:t>
            </a: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42257458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Slide Background Fill">
            <a:extLst>
              <a:ext uri="{FF2B5EF4-FFF2-40B4-BE49-F238E27FC236}">
                <a16:creationId xmlns:a16="http://schemas.microsoft.com/office/drawing/2014/main" id="{44D65982-4F00-4330-8DAA-DE6A9E4D6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Color Cover">
            <a:extLst>
              <a:ext uri="{FF2B5EF4-FFF2-40B4-BE49-F238E27FC236}">
                <a16:creationId xmlns:a16="http://schemas.microsoft.com/office/drawing/2014/main" id="{009115B9-5BFD-478D-9C87-29ADB3AF17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6" name="Group 25">
            <a:extLst>
              <a:ext uri="{FF2B5EF4-FFF2-40B4-BE49-F238E27FC236}">
                <a16:creationId xmlns:a16="http://schemas.microsoft.com/office/drawing/2014/main" id="{8D57F946-2E03-4DE1-91F8-25BEDC6635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2"/>
            <a:ext cx="3468234" cy="6858000"/>
            <a:chOff x="651279" y="598259"/>
            <a:chExt cx="10889442" cy="5680742"/>
          </a:xfrm>
        </p:grpSpPr>
        <p:sp>
          <p:nvSpPr>
            <p:cNvPr id="13" name="Color">
              <a:extLst>
                <a:ext uri="{FF2B5EF4-FFF2-40B4-BE49-F238E27FC236}">
                  <a16:creationId xmlns:a16="http://schemas.microsoft.com/office/drawing/2014/main" id="{1598881B-E007-4AAF-BA50-0AD6182192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Color">
              <a:extLst>
                <a:ext uri="{FF2B5EF4-FFF2-40B4-BE49-F238E27FC236}">
                  <a16:creationId xmlns:a16="http://schemas.microsoft.com/office/drawing/2014/main" id="{87A6DD9E-16A5-46AE-A522-D46D6BEDF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8" name="Group 2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9" name="Freeform: Shape 2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0" name="Freeform: Shape 2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234AB370-6566-4CBB-3240-AC3C88164BBB}"/>
              </a:ext>
            </a:extLst>
          </p:cNvPr>
          <p:cNvSpPr>
            <a:spLocks noGrp="1"/>
          </p:cNvSpPr>
          <p:nvPr>
            <p:ph type="title"/>
          </p:nvPr>
        </p:nvSpPr>
        <p:spPr>
          <a:xfrm rot="16200000">
            <a:off x="-1325880" y="1947672"/>
            <a:ext cx="5961888" cy="2788920"/>
          </a:xfrm>
        </p:spPr>
        <p:txBody>
          <a:bodyPr anchor="ctr">
            <a:normAutofit/>
          </a:bodyPr>
          <a:lstStyle/>
          <a:p>
            <a:r>
              <a:rPr lang="en-US" sz="4800">
                <a:solidFill>
                  <a:schemeClr val="bg1"/>
                </a:solidFill>
              </a:rPr>
              <a:t>Part 3</a:t>
            </a:r>
            <a:endParaRPr lang="en-GB" sz="4800">
              <a:solidFill>
                <a:schemeClr val="bg1"/>
              </a:solidFill>
            </a:endParaRPr>
          </a:p>
        </p:txBody>
      </p:sp>
      <p:sp>
        <p:nvSpPr>
          <p:cNvPr id="3" name="Content Placeholder 2">
            <a:extLst>
              <a:ext uri="{FF2B5EF4-FFF2-40B4-BE49-F238E27FC236}">
                <a16:creationId xmlns:a16="http://schemas.microsoft.com/office/drawing/2014/main" id="{8FF06926-D50A-69C9-69AE-B6A314811AB5}"/>
              </a:ext>
            </a:extLst>
          </p:cNvPr>
          <p:cNvSpPr>
            <a:spLocks noGrp="1"/>
          </p:cNvSpPr>
          <p:nvPr>
            <p:ph idx="1"/>
          </p:nvPr>
        </p:nvSpPr>
        <p:spPr>
          <a:xfrm>
            <a:off x="4071068" y="841247"/>
            <a:ext cx="6877878" cy="5120640"/>
          </a:xfrm>
        </p:spPr>
        <p:txBody>
          <a:bodyPr anchor="ctr">
            <a:normAutofit/>
          </a:bodyPr>
          <a:lstStyle/>
          <a:p>
            <a:r>
              <a:rPr lang="en-GB" sz="1800" dirty="0">
                <a:solidFill>
                  <a:schemeClr val="tx2"/>
                </a:solidFill>
                <a:effectLst/>
                <a:latin typeface="Arial" panose="020B0604020202020204" pitchFamily="34" charset="0"/>
                <a:ea typeface="Times New Roman" panose="02020603050405020304" pitchFamily="18" charset="0"/>
              </a:rPr>
              <a:t>Students are then to provide evidenced-based recommendations to prevent/ manage/ improve the particular health condition related to the chosen scenario</a:t>
            </a:r>
            <a:endParaRPr lang="en-GB" sz="1800" dirty="0">
              <a:solidFill>
                <a:schemeClr val="tx2"/>
              </a:solidFill>
            </a:endParaRPr>
          </a:p>
        </p:txBody>
      </p:sp>
    </p:spTree>
    <p:extLst>
      <p:ext uri="{BB962C8B-B14F-4D97-AF65-F5344CB8AC3E}">
        <p14:creationId xmlns:p14="http://schemas.microsoft.com/office/powerpoint/2010/main" val="34344504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5F2E7E6-0185-44B7-851D-B22EE2A0DE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391"/>
            <a:ext cx="12192000" cy="208337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838200" y="368515"/>
            <a:ext cx="10515600" cy="1325563"/>
          </a:xfrm>
        </p:spPr>
        <p:txBody>
          <a:bodyPr>
            <a:normAutofit/>
          </a:bodyPr>
          <a:lstStyle/>
          <a:p>
            <a:pPr algn="ctr"/>
            <a:r>
              <a:rPr lang="en-GB" sz="6600">
                <a:solidFill>
                  <a:schemeClr val="bg1">
                    <a:lumMod val="95000"/>
                  </a:schemeClr>
                </a:solidFill>
              </a:rPr>
              <a:t>Expectations of the staff</a:t>
            </a:r>
          </a:p>
        </p:txBody>
      </p:sp>
      <p:graphicFrame>
        <p:nvGraphicFramePr>
          <p:cNvPr id="5" name="Content Placeholder 2">
            <a:extLst>
              <a:ext uri="{FF2B5EF4-FFF2-40B4-BE49-F238E27FC236}">
                <a16:creationId xmlns:a16="http://schemas.microsoft.com/office/drawing/2014/main" id="{F033B897-C535-4780-905B-939D1C17CBF9}"/>
              </a:ext>
            </a:extLst>
          </p:cNvPr>
          <p:cNvGraphicFramePr>
            <a:graphicFrameLocks noGrp="1"/>
          </p:cNvGraphicFramePr>
          <p:nvPr>
            <p:ph idx="1"/>
            <p:extLst>
              <p:ext uri="{D42A27DB-BD31-4B8C-83A1-F6EECF244321}">
                <p14:modId xmlns:p14="http://schemas.microsoft.com/office/powerpoint/2010/main" val="1583148911"/>
              </p:ext>
            </p:extLst>
          </p:nvPr>
        </p:nvGraphicFramePr>
        <p:xfrm>
          <a:off x="838200" y="2265218"/>
          <a:ext cx="10515600" cy="39161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014000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56826" y="1112969"/>
            <a:ext cx="3937298" cy="4166010"/>
          </a:xfrm>
        </p:spPr>
        <p:txBody>
          <a:bodyPr>
            <a:normAutofit/>
          </a:bodyPr>
          <a:lstStyle/>
          <a:p>
            <a:r>
              <a:rPr lang="en-GB">
                <a:solidFill>
                  <a:srgbClr val="FFFFFF"/>
                </a:solidFill>
              </a:rPr>
              <a:t>Expectations of the Student</a:t>
            </a:r>
          </a:p>
        </p:txBody>
      </p:sp>
      <p:sp>
        <p:nvSpPr>
          <p:cNvPr id="19"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p:cNvSpPr>
            <a:spLocks noGrp="1"/>
          </p:cNvSpPr>
          <p:nvPr>
            <p:ph idx="1"/>
          </p:nvPr>
        </p:nvSpPr>
        <p:spPr>
          <a:xfrm>
            <a:off x="6096000" y="820880"/>
            <a:ext cx="5257799" cy="4889350"/>
          </a:xfrm>
        </p:spPr>
        <p:txBody>
          <a:bodyPr anchor="t">
            <a:normAutofit/>
          </a:bodyPr>
          <a:lstStyle/>
          <a:p>
            <a:r>
              <a:rPr lang="en-GB" dirty="0"/>
              <a:t>Autonomy</a:t>
            </a:r>
          </a:p>
          <a:p>
            <a:r>
              <a:rPr lang="en-GB" dirty="0"/>
              <a:t>Responsibility</a:t>
            </a:r>
          </a:p>
          <a:p>
            <a:r>
              <a:rPr lang="en-GB" dirty="0"/>
              <a:t>Time Management</a:t>
            </a:r>
          </a:p>
          <a:p>
            <a:r>
              <a:rPr lang="en-GB" dirty="0"/>
              <a:t>Engagement in tutorials and online resources </a:t>
            </a:r>
          </a:p>
          <a:p>
            <a:r>
              <a:rPr lang="en-GB" dirty="0"/>
              <a:t>Reading</a:t>
            </a:r>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1952114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TotalTime>
  <Words>576</Words>
  <Application>Microsoft Office PowerPoint</Application>
  <PresentationFormat>Widescreen</PresentationFormat>
  <Paragraphs>69</Paragraphs>
  <Slides>12</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Arial</vt:lpstr>
      <vt:lpstr>Calibri</vt:lpstr>
      <vt:lpstr>Calibri Light</vt:lpstr>
      <vt:lpstr>Courier New</vt:lpstr>
      <vt:lpstr>Segoe UI</vt:lpstr>
      <vt:lpstr>Symbol</vt:lpstr>
      <vt:lpstr>Times New Roman</vt:lpstr>
      <vt:lpstr>Office Theme</vt:lpstr>
      <vt:lpstr>Introduction to Physiology</vt:lpstr>
      <vt:lpstr>Contents</vt:lpstr>
      <vt:lpstr>In this module you will…</vt:lpstr>
      <vt:lpstr>Aim</vt:lpstr>
      <vt:lpstr>  Assignment 1- written report Aim:  </vt:lpstr>
      <vt:lpstr>Case study </vt:lpstr>
      <vt:lpstr>Assignment Task guidance</vt:lpstr>
      <vt:lpstr>Assessment 2 </vt:lpstr>
      <vt:lpstr>Part 2-</vt:lpstr>
      <vt:lpstr>Part 3</vt:lpstr>
      <vt:lpstr>Expectations of the staff</vt:lpstr>
      <vt:lpstr>Expectations of the Student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Physiology</dc:title>
  <dc:creator>Felicity Page</dc:creator>
  <cp:lastModifiedBy>Felicity Peacock</cp:lastModifiedBy>
  <cp:revision>4</cp:revision>
  <dcterms:created xsi:type="dcterms:W3CDTF">2020-07-13T16:02:05Z</dcterms:created>
  <dcterms:modified xsi:type="dcterms:W3CDTF">2024-01-29T17:06:16Z</dcterms:modified>
</cp:coreProperties>
</file>