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98" r:id="rId2"/>
    <p:sldId id="289" r:id="rId3"/>
    <p:sldId id="323" r:id="rId4"/>
    <p:sldId id="314" r:id="rId5"/>
    <p:sldId id="322" r:id="rId6"/>
    <p:sldId id="327" r:id="rId7"/>
    <p:sldId id="320" r:id="rId8"/>
    <p:sldId id="325" r:id="rId9"/>
    <p:sldId id="326" r:id="rId10"/>
    <p:sldId id="329" r:id="rId11"/>
    <p:sldId id="330" r:id="rId12"/>
    <p:sldId id="324" r:id="rId13"/>
    <p:sldId id="379" r:id="rId14"/>
    <p:sldId id="321" r:id="rId15"/>
    <p:sldId id="299" r:id="rId1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291AD"/>
    <a:srgbClr val="FFFFA6"/>
    <a:srgbClr val="D9EFC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B192F5-6721-45BF-A2F7-96849A9F21E3}" v="93" dt="2025-04-02T14:54:49.444"/>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中度样式 4 - 强调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4C1A8A3-306A-4EB7-A6B1-4F7E0EB9C5D6}" styleName="中度样式 3 - 强调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60"/>
  </p:normalViewPr>
  <p:slideViewPr>
    <p:cSldViewPr snapToGrid="0">
      <p:cViewPr varScale="1">
        <p:scale>
          <a:sx n="86" d="100"/>
          <a:sy n="86" d="100"/>
        </p:scale>
        <p:origin x="48" y="4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CE558C-4763-4D74-AB7C-0092A5C794A1}" type="datetimeFigureOut">
              <a:rPr lang="zh-CN" altLang="en-US" smtClean="0"/>
              <a:t>2025/4/15</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3488B5-4848-473A-9E14-64F610302DD2}" type="slidenum">
              <a:rPr lang="zh-CN" altLang="en-US" smtClean="0"/>
              <a:t>‹#›</a:t>
            </a:fld>
            <a:endParaRPr lang="zh-CN" altLang="en-US"/>
          </a:p>
        </p:txBody>
      </p:sp>
    </p:spTree>
    <p:extLst>
      <p:ext uri="{BB962C8B-B14F-4D97-AF65-F5344CB8AC3E}">
        <p14:creationId xmlns:p14="http://schemas.microsoft.com/office/powerpoint/2010/main" val="3024314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6BB43D-12DA-D4A9-4943-CF71B8CBC00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9F2274C0-7F32-92C8-D99F-34971F559EB4}"/>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E4FBB961-72EC-D571-B2D3-6DFB65904F3E}"/>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A4BBEAEB-2493-5E7D-296C-1254763C0136}"/>
              </a:ext>
            </a:extLst>
          </p:cNvPr>
          <p:cNvSpPr>
            <a:spLocks noGrp="1"/>
          </p:cNvSpPr>
          <p:nvPr>
            <p:ph type="sldNum" sz="quarter" idx="10"/>
          </p:nvPr>
        </p:nvSpPr>
        <p:spPr/>
        <p:txBody>
          <a:bodyPr/>
          <a:lstStyle/>
          <a:p>
            <a:fld id="{4C250233-BFF7-48CF-B7EF-DE542B3E8644}" type="slidenum">
              <a:rPr lang="zh-CN" altLang="en-US" smtClean="0"/>
              <a:t>1</a:t>
            </a:fld>
            <a:endParaRPr lang="zh-CN" altLang="en-US"/>
          </a:p>
        </p:txBody>
      </p:sp>
    </p:spTree>
    <p:extLst>
      <p:ext uri="{BB962C8B-B14F-4D97-AF65-F5344CB8AC3E}">
        <p14:creationId xmlns:p14="http://schemas.microsoft.com/office/powerpoint/2010/main" val="48484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4C250233-BFF7-48CF-B7EF-DE542B3E8644}"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06A07-02D1-71D3-E058-0329C9704074}"/>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1AF900F7-D64B-1D18-91DA-EB7C714DA0CB}"/>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F7023C96-F6D7-CC65-8A3A-AD67E041D51C}"/>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42E31AE3-07E8-6F58-AEC8-C1FAF18DCF2D}"/>
              </a:ext>
            </a:extLst>
          </p:cNvPr>
          <p:cNvSpPr>
            <a:spLocks noGrp="1"/>
          </p:cNvSpPr>
          <p:nvPr>
            <p:ph type="sldNum" sz="quarter" idx="5"/>
          </p:nvPr>
        </p:nvSpPr>
        <p:spPr/>
        <p:txBody>
          <a:bodyPr/>
          <a:lstStyle/>
          <a:p>
            <a:fld id="{FD3488B5-4848-473A-9E14-64F610302DD2}" type="slidenum">
              <a:rPr lang="zh-CN" altLang="en-US" smtClean="0"/>
              <a:t>3</a:t>
            </a:fld>
            <a:endParaRPr lang="zh-CN" altLang="en-US"/>
          </a:p>
        </p:txBody>
      </p:sp>
    </p:spTree>
    <p:extLst>
      <p:ext uri="{BB962C8B-B14F-4D97-AF65-F5344CB8AC3E}">
        <p14:creationId xmlns:p14="http://schemas.microsoft.com/office/powerpoint/2010/main" val="348679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44F55-D839-0EC6-322A-15D56BDE929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7FACEF1D-DCD5-F047-5765-0978E6395B12}"/>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2DD63B2C-ECC6-B741-D4E2-3713A8ABA8EE}"/>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08C294A4-A46E-A071-FC2F-5FE8AF7E03CE}"/>
              </a:ext>
            </a:extLst>
          </p:cNvPr>
          <p:cNvSpPr>
            <a:spLocks noGrp="1"/>
          </p:cNvSpPr>
          <p:nvPr>
            <p:ph type="sldNum" sz="quarter" idx="5"/>
          </p:nvPr>
        </p:nvSpPr>
        <p:spPr/>
        <p:txBody>
          <a:bodyPr/>
          <a:lstStyle/>
          <a:p>
            <a:fld id="{FD3488B5-4848-473A-9E14-64F610302DD2}" type="slidenum">
              <a:rPr lang="zh-CN" altLang="en-US" smtClean="0"/>
              <a:t>4</a:t>
            </a:fld>
            <a:endParaRPr lang="zh-CN" altLang="en-US"/>
          </a:p>
        </p:txBody>
      </p:sp>
    </p:spTree>
    <p:extLst>
      <p:ext uri="{BB962C8B-B14F-4D97-AF65-F5344CB8AC3E}">
        <p14:creationId xmlns:p14="http://schemas.microsoft.com/office/powerpoint/2010/main" val="3882566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FD78C-1B01-1866-665F-309C4C5BAA8B}"/>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0B42C98-1590-35A2-8D08-7541981B0B50}"/>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8C1837A6-6F46-692D-24E7-0667185EA7F0}"/>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41F822FF-2A6B-2A79-F0FC-728DCB683703}"/>
              </a:ext>
            </a:extLst>
          </p:cNvPr>
          <p:cNvSpPr>
            <a:spLocks noGrp="1"/>
          </p:cNvSpPr>
          <p:nvPr>
            <p:ph type="sldNum" sz="quarter" idx="10"/>
          </p:nvPr>
        </p:nvSpPr>
        <p:spPr/>
        <p:txBody>
          <a:bodyPr/>
          <a:lstStyle/>
          <a:p>
            <a:fld id="{4C250233-BFF7-48CF-B7EF-DE542B3E8644}" type="slidenum">
              <a:rPr lang="zh-CN" altLang="en-US" smtClean="0"/>
              <a:t>5</a:t>
            </a:fld>
            <a:endParaRPr lang="zh-CN" altLang="en-US"/>
          </a:p>
        </p:txBody>
      </p:sp>
    </p:spTree>
    <p:extLst>
      <p:ext uri="{BB962C8B-B14F-4D97-AF65-F5344CB8AC3E}">
        <p14:creationId xmlns:p14="http://schemas.microsoft.com/office/powerpoint/2010/main" val="1822547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6C3B7-6B42-677D-54D4-1E3ED7C7A8FA}"/>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7C167F5E-D6BC-6ADA-D6F6-5F95D56D81D2}"/>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FF1D2AF0-844B-ED90-E0FB-5167D17CA6CB}"/>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6C8C7808-3FB8-AC41-CCE8-317F29C8C02F}"/>
              </a:ext>
            </a:extLst>
          </p:cNvPr>
          <p:cNvSpPr>
            <a:spLocks noGrp="1"/>
          </p:cNvSpPr>
          <p:nvPr>
            <p:ph type="sldNum" sz="quarter" idx="10"/>
          </p:nvPr>
        </p:nvSpPr>
        <p:spPr/>
        <p:txBody>
          <a:bodyPr/>
          <a:lstStyle/>
          <a:p>
            <a:fld id="{4C250233-BFF7-48CF-B7EF-DE542B3E8644}" type="slidenum">
              <a:rPr lang="zh-CN" altLang="en-US" smtClean="0"/>
              <a:t>6</a:t>
            </a:fld>
            <a:endParaRPr lang="zh-CN" altLang="en-US"/>
          </a:p>
        </p:txBody>
      </p:sp>
    </p:spTree>
    <p:extLst>
      <p:ext uri="{BB962C8B-B14F-4D97-AF65-F5344CB8AC3E}">
        <p14:creationId xmlns:p14="http://schemas.microsoft.com/office/powerpoint/2010/main" val="1873458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F51DE-6D15-C6E2-2BF5-2B5F125EB1B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C358DB5-B5C9-F4BE-823C-0FC743168847}"/>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D075B608-6BBA-637F-BD45-AEA2B7BA1E3D}"/>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081775CD-B8BA-0027-0B43-3611DE71D1AC}"/>
              </a:ext>
            </a:extLst>
          </p:cNvPr>
          <p:cNvSpPr>
            <a:spLocks noGrp="1"/>
          </p:cNvSpPr>
          <p:nvPr>
            <p:ph type="sldNum" sz="quarter" idx="10"/>
          </p:nvPr>
        </p:nvSpPr>
        <p:spPr/>
        <p:txBody>
          <a:bodyPr/>
          <a:lstStyle/>
          <a:p>
            <a:fld id="{4C250233-BFF7-48CF-B7EF-DE542B3E8644}" type="slidenum">
              <a:rPr lang="zh-CN" altLang="en-US" smtClean="0"/>
              <a:t>7</a:t>
            </a:fld>
            <a:endParaRPr lang="zh-CN" altLang="en-US"/>
          </a:p>
        </p:txBody>
      </p:sp>
    </p:spTree>
    <p:extLst>
      <p:ext uri="{BB962C8B-B14F-4D97-AF65-F5344CB8AC3E}">
        <p14:creationId xmlns:p14="http://schemas.microsoft.com/office/powerpoint/2010/main" val="1698776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741E1-C127-FB02-5E2A-353C0FDA164C}"/>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8D34F5D4-432F-2F02-78CE-D3E2ED9D7090}"/>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910F0243-6A01-E1F6-E49D-BF8C7F3AC1FC}"/>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D0DFBB41-3888-232C-6BD5-AEAC4E384E1A}"/>
              </a:ext>
            </a:extLst>
          </p:cNvPr>
          <p:cNvSpPr>
            <a:spLocks noGrp="1"/>
          </p:cNvSpPr>
          <p:nvPr>
            <p:ph type="sldNum" sz="quarter" idx="10"/>
          </p:nvPr>
        </p:nvSpPr>
        <p:spPr/>
        <p:txBody>
          <a:bodyPr/>
          <a:lstStyle/>
          <a:p>
            <a:fld id="{4C250233-BFF7-48CF-B7EF-DE542B3E8644}" type="slidenum">
              <a:rPr lang="zh-CN" altLang="en-US" smtClean="0"/>
              <a:t>8</a:t>
            </a:fld>
            <a:endParaRPr lang="zh-CN" altLang="en-US"/>
          </a:p>
        </p:txBody>
      </p:sp>
    </p:spTree>
    <p:extLst>
      <p:ext uri="{BB962C8B-B14F-4D97-AF65-F5344CB8AC3E}">
        <p14:creationId xmlns:p14="http://schemas.microsoft.com/office/powerpoint/2010/main" val="1942745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0195C-5961-8F1D-DEEA-136A3D85ADE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6167C5CD-2C2C-A08A-1635-FC19833679DA}"/>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819FE1CF-9B64-510F-A106-47EEDF00A909}"/>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8B08F13E-D9C1-2FAC-6C14-B3D22D7C8A14}"/>
              </a:ext>
            </a:extLst>
          </p:cNvPr>
          <p:cNvSpPr>
            <a:spLocks noGrp="1"/>
          </p:cNvSpPr>
          <p:nvPr>
            <p:ph type="sldNum" sz="quarter" idx="10"/>
          </p:nvPr>
        </p:nvSpPr>
        <p:spPr/>
        <p:txBody>
          <a:bodyPr/>
          <a:lstStyle/>
          <a:p>
            <a:fld id="{4C250233-BFF7-48CF-B7EF-DE542B3E8644}" type="slidenum">
              <a:rPr lang="zh-CN" altLang="en-US" smtClean="0"/>
              <a:t>9</a:t>
            </a:fld>
            <a:endParaRPr lang="zh-CN" altLang="en-US"/>
          </a:p>
        </p:txBody>
      </p:sp>
    </p:spTree>
    <p:extLst>
      <p:ext uri="{BB962C8B-B14F-4D97-AF65-F5344CB8AC3E}">
        <p14:creationId xmlns:p14="http://schemas.microsoft.com/office/powerpoint/2010/main" val="3660311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39708-7813-CCAD-0078-621D9A0BD55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6167A48-ECBE-C240-2061-BF2BA06E2110}"/>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6B4F959E-253B-BE89-CBC4-2BC2ADCAA285}"/>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A0E67EA0-FCC6-DEAC-03FC-C4417D506524}"/>
              </a:ext>
            </a:extLst>
          </p:cNvPr>
          <p:cNvSpPr>
            <a:spLocks noGrp="1"/>
          </p:cNvSpPr>
          <p:nvPr>
            <p:ph type="sldNum" sz="quarter" idx="10"/>
          </p:nvPr>
        </p:nvSpPr>
        <p:spPr/>
        <p:txBody>
          <a:bodyPr/>
          <a:lstStyle/>
          <a:p>
            <a:fld id="{4C250233-BFF7-48CF-B7EF-DE542B3E8644}" type="slidenum">
              <a:rPr lang="zh-CN" altLang="en-US" smtClean="0"/>
              <a:t>10</a:t>
            </a:fld>
            <a:endParaRPr lang="zh-CN" altLang="en-US"/>
          </a:p>
        </p:txBody>
      </p:sp>
    </p:spTree>
    <p:extLst>
      <p:ext uri="{BB962C8B-B14F-4D97-AF65-F5344CB8AC3E}">
        <p14:creationId xmlns:p14="http://schemas.microsoft.com/office/powerpoint/2010/main" val="1265277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A38B6-686B-86F0-22A8-694709BDAA42}"/>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12A397CD-28AC-B1D1-C085-955A020765BF}"/>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15CABEFB-4AE3-A665-4126-D70227D1F57A}"/>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51C3F205-8DCD-ED9B-6458-EFC227AA6EC9}"/>
              </a:ext>
            </a:extLst>
          </p:cNvPr>
          <p:cNvSpPr>
            <a:spLocks noGrp="1"/>
          </p:cNvSpPr>
          <p:nvPr>
            <p:ph type="sldNum" sz="quarter" idx="10"/>
          </p:nvPr>
        </p:nvSpPr>
        <p:spPr/>
        <p:txBody>
          <a:bodyPr/>
          <a:lstStyle/>
          <a:p>
            <a:fld id="{4C250233-BFF7-48CF-B7EF-DE542B3E8644}" type="slidenum">
              <a:rPr lang="zh-CN" altLang="en-US" smtClean="0"/>
              <a:t>11</a:t>
            </a:fld>
            <a:endParaRPr lang="zh-CN" altLang="en-US"/>
          </a:p>
        </p:txBody>
      </p:sp>
    </p:spTree>
    <p:extLst>
      <p:ext uri="{BB962C8B-B14F-4D97-AF65-F5344CB8AC3E}">
        <p14:creationId xmlns:p14="http://schemas.microsoft.com/office/powerpoint/2010/main" val="3476513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08F66-60C5-919A-1BF9-D6E1543F1B63}"/>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E57C4A7-0BF7-0036-E00C-E2A9C7CF9795}"/>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8F0D6FAC-6A19-13B2-9C7E-3FFAD0DF7706}"/>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73F5A6AB-1C0B-22A0-1A7E-A52B89D8164F}"/>
              </a:ext>
            </a:extLst>
          </p:cNvPr>
          <p:cNvSpPr>
            <a:spLocks noGrp="1"/>
          </p:cNvSpPr>
          <p:nvPr>
            <p:ph type="sldNum" sz="quarter" idx="10"/>
          </p:nvPr>
        </p:nvSpPr>
        <p:spPr/>
        <p:txBody>
          <a:bodyPr/>
          <a:lstStyle/>
          <a:p>
            <a:fld id="{4C250233-BFF7-48CF-B7EF-DE542B3E8644}" type="slidenum">
              <a:rPr lang="zh-CN" altLang="en-US" smtClean="0"/>
              <a:t>12</a:t>
            </a:fld>
            <a:endParaRPr lang="zh-CN" altLang="en-US"/>
          </a:p>
        </p:txBody>
      </p:sp>
    </p:spTree>
    <p:extLst>
      <p:ext uri="{BB962C8B-B14F-4D97-AF65-F5344CB8AC3E}">
        <p14:creationId xmlns:p14="http://schemas.microsoft.com/office/powerpoint/2010/main" val="29394119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41385-56D8-1571-D4C8-86BA263D2416}"/>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B57931E9-58DF-709C-AE21-B0112413325E}"/>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EEC970A9-5895-4772-37C7-ADC8A16D33AE}"/>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B8C39141-771A-CB43-9AA4-13A44DA5AEF3}"/>
              </a:ext>
            </a:extLst>
          </p:cNvPr>
          <p:cNvSpPr>
            <a:spLocks noGrp="1"/>
          </p:cNvSpPr>
          <p:nvPr>
            <p:ph type="sldNum" sz="quarter" idx="10"/>
          </p:nvPr>
        </p:nvSpPr>
        <p:spPr/>
        <p:txBody>
          <a:bodyPr/>
          <a:lstStyle/>
          <a:p>
            <a:fld id="{4C250233-BFF7-48CF-B7EF-DE542B3E8644}" type="slidenum">
              <a:rPr lang="zh-CN" altLang="en-US" smtClean="0"/>
              <a:t>13</a:t>
            </a:fld>
            <a:endParaRPr lang="zh-CN" altLang="en-US"/>
          </a:p>
        </p:txBody>
      </p:sp>
    </p:spTree>
    <p:extLst>
      <p:ext uri="{BB962C8B-B14F-4D97-AF65-F5344CB8AC3E}">
        <p14:creationId xmlns:p14="http://schemas.microsoft.com/office/powerpoint/2010/main" val="35949574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196DD-6A12-E6FA-07B0-56D239FEFC2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8F049AD-7C06-754A-2609-DCDE268A537D}"/>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FD3D01B9-83D6-F38C-877B-7BC56D5C619B}"/>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BE644816-9019-EF12-77E3-F7582C292B43}"/>
              </a:ext>
            </a:extLst>
          </p:cNvPr>
          <p:cNvSpPr>
            <a:spLocks noGrp="1"/>
          </p:cNvSpPr>
          <p:nvPr>
            <p:ph type="sldNum" sz="quarter" idx="10"/>
          </p:nvPr>
        </p:nvSpPr>
        <p:spPr/>
        <p:txBody>
          <a:bodyPr/>
          <a:lstStyle/>
          <a:p>
            <a:fld id="{4C250233-BFF7-48CF-B7EF-DE542B3E8644}" type="slidenum">
              <a:rPr lang="zh-CN" altLang="en-US" smtClean="0"/>
              <a:t>14</a:t>
            </a:fld>
            <a:endParaRPr lang="zh-CN" altLang="en-US"/>
          </a:p>
        </p:txBody>
      </p:sp>
    </p:spTree>
    <p:extLst>
      <p:ext uri="{BB962C8B-B14F-4D97-AF65-F5344CB8AC3E}">
        <p14:creationId xmlns:p14="http://schemas.microsoft.com/office/powerpoint/2010/main" val="1743423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4166A6-8DA0-A9EA-537D-8C6CFBD29643}"/>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32BAECC2-C425-BE3A-3C8A-D11490442C82}"/>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A5A2D64F-3D13-BF2A-2B01-532C5B849266}"/>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EF553545-8165-F458-B22F-C2057B59952E}"/>
              </a:ext>
            </a:extLst>
          </p:cNvPr>
          <p:cNvSpPr>
            <a:spLocks noGrp="1"/>
          </p:cNvSpPr>
          <p:nvPr>
            <p:ph type="sldNum" sz="quarter" idx="5"/>
          </p:nvPr>
        </p:nvSpPr>
        <p:spPr/>
        <p:txBody>
          <a:bodyPr/>
          <a:lstStyle/>
          <a:p>
            <a:fld id="{FD3488B5-4848-473A-9E14-64F610302DD2}" type="slidenum">
              <a:rPr lang="zh-CN" altLang="en-US" smtClean="0"/>
              <a:t>15</a:t>
            </a:fld>
            <a:endParaRPr lang="zh-CN" altLang="en-US"/>
          </a:p>
        </p:txBody>
      </p:sp>
    </p:spTree>
    <p:extLst>
      <p:ext uri="{BB962C8B-B14F-4D97-AF65-F5344CB8AC3E}">
        <p14:creationId xmlns:p14="http://schemas.microsoft.com/office/powerpoint/2010/main" val="3429400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5CFE90C-A5D5-8EDC-227B-CA4839C4B72C}"/>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7BAA7CFE-A362-979F-E11F-D22001A45E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1B095EA1-F059-C6B5-15AF-0EDDB0DE6CC4}"/>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5" name="页脚占位符 4">
            <a:extLst>
              <a:ext uri="{FF2B5EF4-FFF2-40B4-BE49-F238E27FC236}">
                <a16:creationId xmlns:a16="http://schemas.microsoft.com/office/drawing/2014/main" id="{5EB2607D-3D66-3C8E-E7D0-6673D1210A4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D4E22BB-12FB-1EA3-D9E4-6D4FEE89E324}"/>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219222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B44111A-6283-786E-F8A9-A5595FD11D36}"/>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7C2950E0-39D2-1882-0D33-821977F64AD6}"/>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30F6E61-ED3E-90C7-1118-329A59727041}"/>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5" name="页脚占位符 4">
            <a:extLst>
              <a:ext uri="{FF2B5EF4-FFF2-40B4-BE49-F238E27FC236}">
                <a16:creationId xmlns:a16="http://schemas.microsoft.com/office/drawing/2014/main" id="{8926A7C4-B645-93E2-7083-9BF6E5EFE7A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DC8000D-0F62-D194-C210-646240968390}"/>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2621229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0302578-42A6-27EC-B497-310FE5697B74}"/>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351CDB54-0CA7-432E-B3DC-E34E24A85C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F3DC5F9E-61B8-C0A1-2672-4DD2B8DAF416}"/>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5" name="页脚占位符 4">
            <a:extLst>
              <a:ext uri="{FF2B5EF4-FFF2-40B4-BE49-F238E27FC236}">
                <a16:creationId xmlns:a16="http://schemas.microsoft.com/office/drawing/2014/main" id="{04E7A3E4-094F-6777-0F74-E92071BD09B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E50DF485-BC71-AB95-3418-C6719840923C}"/>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3559724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C72D773-32C3-E4C2-8F20-89BA768D4C3E}"/>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7E5F039-711F-9256-7BDE-B77592F08E05}"/>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611CFED2-FAED-4FC0-B0F6-E1CBF086761A}"/>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C1F91839-29E2-D32C-6E59-38DA3BD4D805}"/>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6" name="页脚占位符 5">
            <a:extLst>
              <a:ext uri="{FF2B5EF4-FFF2-40B4-BE49-F238E27FC236}">
                <a16:creationId xmlns:a16="http://schemas.microsoft.com/office/drawing/2014/main" id="{DBF211E2-91C0-F48A-147F-8DB4B3EC70CA}"/>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FDD65494-CB9A-CEB9-B31D-C2C405A5DEEC}"/>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2407167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5EA54BC-4FA7-D610-7AD7-84DE87DCEC21}"/>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F26FC77A-74B4-7F2E-CF2E-9C384ABDA7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5C13E31A-5A9F-78F8-AEE9-4E54A4537F4C}"/>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6982FDE4-C444-5514-DA04-84FD31F3C1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2895A85D-0F82-6B1B-1949-D86F9C5E5AB1}"/>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70312F24-507A-2364-DF7B-5D94A84D0655}"/>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8" name="页脚占位符 7">
            <a:extLst>
              <a:ext uri="{FF2B5EF4-FFF2-40B4-BE49-F238E27FC236}">
                <a16:creationId xmlns:a16="http://schemas.microsoft.com/office/drawing/2014/main" id="{30106831-A84B-F197-3EB4-4BB5E81F1518}"/>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0CA6CA2B-E758-0AF2-D068-F56EC29A1947}"/>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1772341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AF944F7-5368-EC08-83D3-3FB7356691AB}"/>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C76639FB-3B1D-2351-95A8-E91E65E5A38D}"/>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4" name="页脚占位符 3">
            <a:extLst>
              <a:ext uri="{FF2B5EF4-FFF2-40B4-BE49-F238E27FC236}">
                <a16:creationId xmlns:a16="http://schemas.microsoft.com/office/drawing/2014/main" id="{192AF33B-5774-90D6-A7FF-F67CBA623A16}"/>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40BE4AE9-FBBF-1159-9FFD-849E8381B8D2}"/>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1709336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58D90935-25FC-A209-1149-90C408946A4B}"/>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3" name="页脚占位符 2">
            <a:extLst>
              <a:ext uri="{FF2B5EF4-FFF2-40B4-BE49-F238E27FC236}">
                <a16:creationId xmlns:a16="http://schemas.microsoft.com/office/drawing/2014/main" id="{4499366A-BFB9-4DCE-A8E7-4F8D4D878774}"/>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F20D9B5A-8DC9-EE8B-7951-B5BA6B9E4644}"/>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155959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D26E7C0-A731-E6B1-5B5A-DF63701BEABD}"/>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9F8195DE-B9F4-AC7A-B83E-EFFA183F7A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7B48350C-C358-2278-9B05-7B056CB16F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BE4F0EA-FE47-537C-7555-4346EA660B66}"/>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6" name="页脚占位符 5">
            <a:extLst>
              <a:ext uri="{FF2B5EF4-FFF2-40B4-BE49-F238E27FC236}">
                <a16:creationId xmlns:a16="http://schemas.microsoft.com/office/drawing/2014/main" id="{7C1C1B6E-37D5-0839-FD7C-8F9FEFC26F63}"/>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DBA1D1B3-09C3-1FBD-31E0-2FF07F5D0CA0}"/>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738176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FB3FE79-1010-9033-EF6F-047B0159C47E}"/>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8431F9EF-912F-B1AD-CAFB-AAFD426409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D6A8F799-16C1-A8D4-2EAB-E518AFCA80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EEA3903-F399-FA6A-9F1B-8487CD4E1133}"/>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6" name="页脚占位符 5">
            <a:extLst>
              <a:ext uri="{FF2B5EF4-FFF2-40B4-BE49-F238E27FC236}">
                <a16:creationId xmlns:a16="http://schemas.microsoft.com/office/drawing/2014/main" id="{0A4340DA-33E8-857D-A95D-333E55F8724E}"/>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0AD511A-644E-BCB6-69C8-9048BF35D54C}"/>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2258726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2805B35-B8CA-3A63-5490-C2C76C01920B}"/>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15BA3460-F640-EDA1-5B60-18BC5350D080}"/>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1D908DE-F746-A0B3-576C-EE925BE96207}"/>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5" name="页脚占位符 4">
            <a:extLst>
              <a:ext uri="{FF2B5EF4-FFF2-40B4-BE49-F238E27FC236}">
                <a16:creationId xmlns:a16="http://schemas.microsoft.com/office/drawing/2014/main" id="{B3305D1F-FA99-ED10-BCC6-9EDD87CD1DBE}"/>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E373242B-67F5-75A3-821B-6C601AB668A6}"/>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191641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AE2D9EE3-091B-A09F-B021-598748016730}"/>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61688ED4-C85D-B4CD-43D6-32EDA13EF92C}"/>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48E08901-8D86-5189-B57A-414A353C6F8A}"/>
              </a:ext>
            </a:extLst>
          </p:cNvPr>
          <p:cNvSpPr>
            <a:spLocks noGrp="1"/>
          </p:cNvSpPr>
          <p:nvPr>
            <p:ph type="dt" sz="half" idx="10"/>
          </p:nvPr>
        </p:nvSpPr>
        <p:spPr/>
        <p:txBody>
          <a:bodyPr/>
          <a:lstStyle/>
          <a:p>
            <a:fld id="{4D980E4E-43EE-4C9E-BB99-8EC032B27565}" type="datetimeFigureOut">
              <a:rPr lang="zh-CN" altLang="en-US" smtClean="0"/>
              <a:t>2025/4/15</a:t>
            </a:fld>
            <a:endParaRPr lang="zh-CN" altLang="en-US"/>
          </a:p>
        </p:txBody>
      </p:sp>
      <p:sp>
        <p:nvSpPr>
          <p:cNvPr id="5" name="页脚占位符 4">
            <a:extLst>
              <a:ext uri="{FF2B5EF4-FFF2-40B4-BE49-F238E27FC236}">
                <a16:creationId xmlns:a16="http://schemas.microsoft.com/office/drawing/2014/main" id="{CB50366B-E94F-B0E0-98D1-77F9F26A0B5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633425D-B883-3CFD-9B28-C2BA1EDB2EA1}"/>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3072908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E7C250F4-9446-03ED-6470-BA243F0464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F9811505-CE3D-655A-4039-DB771C4555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01342E7-DF9D-DDB8-1F9F-2C41039740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980E4E-43EE-4C9E-BB99-8EC032B27565}" type="datetimeFigureOut">
              <a:rPr lang="zh-CN" altLang="en-US" smtClean="0"/>
              <a:t>2025/4/15</a:t>
            </a:fld>
            <a:endParaRPr lang="zh-CN" altLang="en-US"/>
          </a:p>
        </p:txBody>
      </p:sp>
      <p:sp>
        <p:nvSpPr>
          <p:cNvPr id="5" name="页脚占位符 4">
            <a:extLst>
              <a:ext uri="{FF2B5EF4-FFF2-40B4-BE49-F238E27FC236}">
                <a16:creationId xmlns:a16="http://schemas.microsoft.com/office/drawing/2014/main" id="{C08ABA60-6787-3643-04FC-87025F184C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F6CE41F5-B1C9-744A-DF5F-F167BF82D0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4006363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2.xml"/><Relationship Id="rId7" Type="http://schemas.openxmlformats.org/officeDocument/2006/relationships/hyperlink" Target="https://doi.org/10.1080/01434632.2022.2137516" TargetMode="Externa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hyperlink" Target="https://docs.lib.purdue.edu/dissertations/AAI10607646/" TargetMode="External"/><Relationship Id="rId5" Type="http://schemas.openxmlformats.org/officeDocument/2006/relationships/hyperlink" Target="https://doi.org/10.1111/flan.12498" TargetMode="Externa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xml"/><Relationship Id="rId7" Type="http://schemas.microsoft.com/office/2007/relationships/hdphoto" Target="../media/hdphoto1.wdp"/><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41C88-B5BF-3F6D-E537-E81550C35BE1}"/>
            </a:ext>
          </a:extLst>
        </p:cNvPr>
        <p:cNvGrpSpPr/>
        <p:nvPr/>
      </p:nvGrpSpPr>
      <p:grpSpPr>
        <a:xfrm>
          <a:off x="0" y="0"/>
          <a:ext cx="0" cy="0"/>
          <a:chOff x="0" y="0"/>
          <a:chExt cx="0" cy="0"/>
        </a:xfrm>
      </p:grpSpPr>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FE69F10A-6A65-4467-B17A-F00EA0D630D1}"/>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pic>
        <p:nvPicPr>
          <p:cNvPr id="29" name="Picture 4"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7743ABB1-9770-F53E-D8A9-9346C509FFA5}"/>
              </a:ext>
            </a:extLst>
          </p:cNvPr>
          <p:cNvPicPr>
            <a:picLocks noChangeAspect="1" noChangeArrowheads="1"/>
          </p:cNvPicPr>
          <p:nvPr/>
        </p:nvPicPr>
        <p:blipFill>
          <a:blip r:embed="rId5">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80956" y="419927"/>
            <a:ext cx="3394187" cy="5923537"/>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4"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21609CA3-4A6C-CA51-2043-7A62DC401CB4}"/>
              </a:ext>
            </a:extLst>
          </p:cNvPr>
          <p:cNvPicPr>
            <a:picLocks noChangeAspect="1" noChangeArrowheads="1"/>
          </p:cNvPicPr>
          <p:nvPr/>
        </p:nvPicPr>
        <p:blipFill>
          <a:blip r:embed="rId5">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flipH="1">
            <a:off x="982" y="346834"/>
            <a:ext cx="3394187" cy="5923537"/>
          </a:xfrm>
          <a:prstGeom prst="rect">
            <a:avLst/>
          </a:prstGeom>
          <a:noFill/>
          <a:extLst>
            <a:ext uri="{909E8E84-426E-40DD-AFC4-6F175D3DCCD1}">
              <a14:hiddenFill xmlns:a14="http://schemas.microsoft.com/office/drawing/2010/main">
                <a:solidFill>
                  <a:srgbClr val="FFFFFF"/>
                </a:solidFill>
              </a14:hiddenFill>
            </a:ext>
          </a:extLst>
        </p:spPr>
      </p:pic>
      <p:grpSp>
        <p:nvGrpSpPr>
          <p:cNvPr id="8" name="组合 7">
            <a:extLst>
              <a:ext uri="{FF2B5EF4-FFF2-40B4-BE49-F238E27FC236}">
                <a16:creationId xmlns:a16="http://schemas.microsoft.com/office/drawing/2014/main" id="{0A262F79-C13F-52B9-062A-397D1D5124F1}"/>
              </a:ext>
            </a:extLst>
          </p:cNvPr>
          <p:cNvGrpSpPr/>
          <p:nvPr/>
        </p:nvGrpSpPr>
        <p:grpSpPr>
          <a:xfrm>
            <a:off x="4477788" y="3990064"/>
            <a:ext cx="2815245" cy="1296832"/>
            <a:chOff x="7015" y="2746"/>
            <a:chExt cx="5111" cy="1118"/>
          </a:xfrm>
        </p:grpSpPr>
        <p:pic>
          <p:nvPicPr>
            <p:cNvPr id="55" name="Picture 6"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C832024B-CA88-2485-7722-0A80812EEAFE}"/>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16200000">
              <a:off x="9012" y="749"/>
              <a:ext cx="1118" cy="5111"/>
            </a:xfrm>
            <a:prstGeom prst="rect">
              <a:avLst/>
            </a:prstGeom>
            <a:noFill/>
            <a:extLst>
              <a:ext uri="{909E8E84-426E-40DD-AFC4-6F175D3DCCD1}">
                <a14:hiddenFill xmlns:a14="http://schemas.microsoft.com/office/drawing/2010/main">
                  <a:solidFill>
                    <a:srgbClr val="FFFFFF"/>
                  </a:solidFill>
                </a14:hiddenFill>
              </a:ext>
            </a:extLst>
          </p:spPr>
        </p:pic>
        <p:sp>
          <p:nvSpPr>
            <p:cNvPr id="61" name="文本框 60">
              <a:extLst>
                <a:ext uri="{FF2B5EF4-FFF2-40B4-BE49-F238E27FC236}">
                  <a16:creationId xmlns:a16="http://schemas.microsoft.com/office/drawing/2014/main" id="{A2E744A1-6B1C-4B62-146E-72742B2CA767}"/>
                </a:ext>
              </a:extLst>
            </p:cNvPr>
            <p:cNvSpPr txBox="1"/>
            <p:nvPr/>
          </p:nvSpPr>
          <p:spPr>
            <a:xfrm>
              <a:off x="7382" y="2764"/>
              <a:ext cx="4377" cy="962"/>
            </a:xfrm>
            <a:prstGeom prst="rect">
              <a:avLst/>
            </a:prstGeom>
            <a:noFill/>
          </p:spPr>
          <p:txBody>
            <a:bodyPr wrap="square" rtlCol="0">
              <a:spAutoFit/>
            </a:bodyPr>
            <a:lstStyle/>
            <a:p>
              <a:pPr algn="ctr">
                <a:lnSpc>
                  <a:spcPct val="200000"/>
                </a:lnSpc>
              </a:pPr>
              <a:r>
                <a:rPr lang="en-US" altLang="zh-CN"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Name: Li </a:t>
              </a:r>
              <a:r>
                <a:rPr lang="en-US" altLang="zh-CN" b="1" dirty="0" err="1">
                  <a:solidFill>
                    <a:srgbClr val="6291AD"/>
                  </a:solidFill>
                  <a:latin typeface="Times New Roman" panose="02020603050405020304" pitchFamily="18" charset="0"/>
                  <a:ea typeface="华文新魏" panose="02010800040101010101" charset="-122"/>
                  <a:cs typeface="Times New Roman" panose="02020603050405020304" pitchFamily="18" charset="0"/>
                </a:rPr>
                <a:t>Li</a:t>
              </a:r>
              <a:endParaRPr lang="en-US" altLang="zh-CN" b="1" dirty="0">
                <a:solidFill>
                  <a:srgbClr val="6291AD"/>
                </a:solidFill>
                <a:latin typeface="Times New Roman" panose="02020603050405020304" pitchFamily="18" charset="0"/>
                <a:ea typeface="华文新魏" panose="02010800040101010101" charset="-122"/>
                <a:cs typeface="Times New Roman" panose="02020603050405020304" pitchFamily="18" charset="0"/>
              </a:endParaRPr>
            </a:p>
            <a:p>
              <a:pPr algn="ctr">
                <a:lnSpc>
                  <a:spcPct val="200000"/>
                </a:lnSpc>
              </a:pPr>
              <a:r>
                <a:rPr lang="en-US" altLang="zh-CN"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 ID: 2407513 </a:t>
              </a:r>
            </a:p>
          </p:txBody>
        </p:sp>
      </p:grpSp>
      <p:sp>
        <p:nvSpPr>
          <p:cNvPr id="3" name="文本框 2">
            <a:extLst>
              <a:ext uri="{FF2B5EF4-FFF2-40B4-BE49-F238E27FC236}">
                <a16:creationId xmlns:a16="http://schemas.microsoft.com/office/drawing/2014/main" id="{A01897F0-5366-BDFD-94C5-E0F94B3FB2AE}"/>
              </a:ext>
            </a:extLst>
          </p:cNvPr>
          <p:cNvSpPr txBox="1"/>
          <p:nvPr/>
        </p:nvSpPr>
        <p:spPr>
          <a:xfrm>
            <a:off x="429791" y="1387341"/>
            <a:ext cx="11119358" cy="1481175"/>
          </a:xfrm>
          <a:prstGeom prst="rect">
            <a:avLst/>
          </a:prstGeom>
          <a:noFill/>
        </p:spPr>
        <p:txBody>
          <a:bodyPr wrap="square" rtlCol="0">
            <a:spAutoFit/>
          </a:bodyPr>
          <a:lstStyle/>
          <a:p>
            <a:pPr algn="ctr">
              <a:lnSpc>
                <a:spcPct val="150000"/>
              </a:lnSpc>
            </a:pPr>
            <a:r>
              <a:rPr lang="en-US" altLang="zh-CN" sz="3200"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Exploring Learners’ Attitudes Toward English and Mongolian in Classroom Settings</a:t>
            </a:r>
          </a:p>
        </p:txBody>
      </p:sp>
      <p:pic>
        <p:nvPicPr>
          <p:cNvPr id="6" name="视频 5">
            <a:hlinkClick r:id="" action="ppaction://media"/>
            <a:extLst>
              <a:ext uri="{FF2B5EF4-FFF2-40B4-BE49-F238E27FC236}">
                <a16:creationId xmlns:a16="http://schemas.microsoft.com/office/drawing/2014/main" id="{DBECA00C-27F6-7884-FD40-E7C2B9AD581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5456899"/>
      </p:ext>
    </p:extLst>
  </p:cSld>
  <p:clrMapOvr>
    <a:masterClrMapping/>
  </p:clrMapOvr>
  <mc:AlternateContent xmlns:mc="http://schemas.openxmlformats.org/markup-compatibility/2006">
    <mc:Choice xmlns:p14="http://schemas.microsoft.com/office/powerpoint/2010/main" Requires="p14">
      <p:transition spd="slow" p14:dur="999" advTm="16653"/>
    </mc:Choice>
    <mc:Fallback>
      <p:transition spd="slow" advTm="16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pic>
        <p:nvPicPr>
          <p:cNvPr id="29" name="Picture 4"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p:cNvPicPr>
            <a:picLocks noChangeAspect="1" noChangeArrowheads="1"/>
          </p:cNvPicPr>
          <p:nvPr/>
        </p:nvPicPr>
        <p:blipFill>
          <a:blip r:embed="rId5">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80956" y="419927"/>
            <a:ext cx="3394187" cy="5923537"/>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4"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p:cNvPicPr>
            <a:picLocks noChangeAspect="1" noChangeArrowheads="1"/>
          </p:cNvPicPr>
          <p:nvPr/>
        </p:nvPicPr>
        <p:blipFill>
          <a:blip r:embed="rId5">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flipH="1">
            <a:off x="982" y="346834"/>
            <a:ext cx="3394187" cy="5923537"/>
          </a:xfrm>
          <a:prstGeom prst="rect">
            <a:avLst/>
          </a:prstGeom>
          <a:noFill/>
          <a:extLst>
            <a:ext uri="{909E8E84-426E-40DD-AFC4-6F175D3DCCD1}">
              <a14:hiddenFill xmlns:a14="http://schemas.microsoft.com/office/drawing/2010/main">
                <a:solidFill>
                  <a:srgbClr val="FFFFFF"/>
                </a:solidFill>
              </a14:hiddenFill>
            </a:ext>
          </a:extLst>
        </p:spPr>
      </p:pic>
      <p:sp>
        <p:nvSpPr>
          <p:cNvPr id="59" name="文本框 58"/>
          <p:cNvSpPr txBox="1"/>
          <p:nvPr/>
        </p:nvSpPr>
        <p:spPr>
          <a:xfrm>
            <a:off x="4873507" y="575433"/>
            <a:ext cx="2396931" cy="769441"/>
          </a:xfrm>
          <a:prstGeom prst="rect">
            <a:avLst/>
          </a:prstGeom>
          <a:noFill/>
        </p:spPr>
        <p:txBody>
          <a:bodyPr vert="horz" wrap="square" rtlCol="0">
            <a:spAutoFit/>
          </a:bodyPr>
          <a:lstStyle/>
          <a:p>
            <a:r>
              <a:rPr lang="en-US" altLang="zh-CN" sz="4400"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Contents</a:t>
            </a:r>
            <a:endParaRPr lang="zh-CN" altLang="en-US" sz="4400" b="1" dirty="0">
              <a:solidFill>
                <a:srgbClr val="6291AD"/>
              </a:solidFill>
              <a:latin typeface="Times New Roman" panose="02020603050405020304" pitchFamily="18" charset="0"/>
              <a:ea typeface="华文新魏" panose="02010800040101010101" charset="-122"/>
              <a:cs typeface="Times New Roman" panose="02020603050405020304" pitchFamily="18" charset="0"/>
            </a:endParaRPr>
          </a:p>
        </p:txBody>
      </p:sp>
      <p:sp>
        <p:nvSpPr>
          <p:cNvPr id="61" name="文本框 60"/>
          <p:cNvSpPr txBox="1"/>
          <p:nvPr/>
        </p:nvSpPr>
        <p:spPr>
          <a:xfrm>
            <a:off x="4676687" y="1983716"/>
            <a:ext cx="3752418" cy="3349956"/>
          </a:xfrm>
          <a:prstGeom prst="rect">
            <a:avLst/>
          </a:prstGeom>
          <a:noFill/>
        </p:spPr>
        <p:txBody>
          <a:bodyPr wrap="square" rtlCol="0">
            <a:spAutoFit/>
          </a:bodyPr>
          <a:lstStyle/>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Rationale</a:t>
            </a: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Aims and Objectives</a:t>
            </a:r>
            <a:endParaRPr lang="en-US" altLang="zh-CN" sz="2400" b="1" dirty="0">
              <a:solidFill>
                <a:srgbClr val="6291AD"/>
              </a:solidFill>
              <a:latin typeface="Times New Roman" panose="02020603050405020304" pitchFamily="18" charset="0"/>
              <a:ea typeface="华文新魏" panose="02010800040101010101" charset="-122"/>
              <a:cs typeface="Times New Roman" panose="02020603050405020304" pitchFamily="18" charset="0"/>
            </a:endParaRP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Research Design</a:t>
            </a: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Ethical Considerations</a:t>
            </a:r>
            <a:endParaRPr lang="en-US" altLang="zh-CN" sz="2400" b="1" dirty="0">
              <a:solidFill>
                <a:srgbClr val="6291AD"/>
              </a:solidFill>
              <a:latin typeface="Times New Roman" panose="02020603050405020304" pitchFamily="18" charset="0"/>
              <a:ea typeface="华文新魏" panose="02010800040101010101" charset="-122"/>
              <a:cs typeface="Times New Roman" panose="02020603050405020304" pitchFamily="18" charset="0"/>
            </a:endParaRP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Timetable</a:t>
            </a: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Bibliography</a:t>
            </a:r>
          </a:p>
        </p:txBody>
      </p:sp>
      <p:pic>
        <p:nvPicPr>
          <p:cNvPr id="5" name="视频 4">
            <a:hlinkClick r:id="" action="ppaction://media"/>
            <a:extLst>
              <a:ext uri="{FF2B5EF4-FFF2-40B4-BE49-F238E27FC236}">
                <a16:creationId xmlns:a16="http://schemas.microsoft.com/office/drawing/2014/main" id="{329BC4BE-DB0E-F89C-D6EA-48BB0262415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999" advTm="8000"/>
    </mc:Choice>
    <mc:Fallback>
      <p:transition spd="slow" advTm="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ACD3F6-1E41-CE62-FE8B-8F9C4CCDB050}"/>
            </a:ext>
          </a:extLst>
        </p:cNvPr>
        <p:cNvGrpSpPr/>
        <p:nvPr/>
      </p:nvGrpSpPr>
      <p:grpSpPr>
        <a:xfrm>
          <a:off x="0" y="0"/>
          <a:ext cx="0" cy="0"/>
          <a:chOff x="0" y="0"/>
          <a:chExt cx="0" cy="0"/>
        </a:xfrm>
      </p:grpSpPr>
      <p:grpSp>
        <p:nvGrpSpPr>
          <p:cNvPr id="2" name="组合 1"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69750E15-376F-F6A3-B425-D9EC84488EF7}"/>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5" name="矩形 4">
              <a:extLst>
                <a:ext uri="{FF2B5EF4-FFF2-40B4-BE49-F238E27FC236}">
                  <a16:creationId xmlns:a16="http://schemas.microsoft.com/office/drawing/2014/main" id="{F3477679-C9E4-7F9F-FFF5-6602198C57F2}"/>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矩形 5">
              <a:extLst>
                <a:ext uri="{FF2B5EF4-FFF2-40B4-BE49-F238E27FC236}">
                  <a16:creationId xmlns:a16="http://schemas.microsoft.com/office/drawing/2014/main" id="{92D1FC45-39C6-ABD4-1677-F4B0E191C15B}"/>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文本框 8"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910674C1-81E5-4570-8C11-44166FD54BB4}"/>
              </a:ext>
            </a:extLst>
          </p:cNvPr>
          <p:cNvSpPr txBox="1"/>
          <p:nvPr/>
        </p:nvSpPr>
        <p:spPr>
          <a:xfrm>
            <a:off x="1203324" y="1750779"/>
            <a:ext cx="9662474" cy="3366563"/>
          </a:xfrm>
          <a:prstGeom prst="rect">
            <a:avLst/>
          </a:prstGeom>
          <a:noFill/>
        </p:spPr>
        <p:txBody>
          <a:bodyPr vert="horz" wrap="square" rtlCol="0">
            <a:spAutoFit/>
          </a:bodyPr>
          <a:lstStyle/>
          <a:p>
            <a:pPr marL="285750" indent="-285750" algn="just">
              <a:lnSpc>
                <a:spcPct val="150000"/>
              </a:lnSpc>
              <a:buFont typeface="Arial" panose="020B0604020202020204" pitchFamily="34" charset="0"/>
              <a:buChar char="•"/>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Bilingualism and Multilingualism: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In an increasingly globalized world, the ability to communicate in multiple languages becomes essential. </a:t>
            </a:r>
          </a:p>
          <a:p>
            <a:pPr marL="285750" indent="-285750" algn="just">
              <a:lnSpc>
                <a:spcPct val="150000"/>
              </a:lnSpc>
              <a:buFont typeface="Arial" panose="020B0604020202020204" pitchFamily="34" charset="0"/>
              <a:buChar char="•"/>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Cultural Identity and Ethnicity: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Language is deeply tied to cultural identity. Learners’ perceptions of their ethnic group may impact their attitudes towards learning different languages in the classroom settings.</a:t>
            </a:r>
          </a:p>
          <a:p>
            <a:pPr marL="285750" indent="-285750" algn="just">
              <a:lnSpc>
                <a:spcPct val="150000"/>
              </a:lnSpc>
              <a:buFont typeface="Arial" panose="020B0604020202020204" pitchFamily="34" charset="0"/>
              <a:buChar char="•"/>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Language Attitude and Achievement: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The connection between learners’ attitudes toward a language and their actual achievements is significant. Language attitudes greatly influence students’ language learning outcomes, thereby guiding educational practices.</a:t>
            </a:r>
          </a:p>
        </p:txBody>
      </p:sp>
      <p:sp>
        <p:nvSpPr>
          <p:cNvPr id="3" name="文本框 2">
            <a:extLst>
              <a:ext uri="{FF2B5EF4-FFF2-40B4-BE49-F238E27FC236}">
                <a16:creationId xmlns:a16="http://schemas.microsoft.com/office/drawing/2014/main" id="{404585E3-3BE7-4A89-EE28-3F7E2EF55104}"/>
              </a:ext>
            </a:extLst>
          </p:cNvPr>
          <p:cNvSpPr txBox="1"/>
          <p:nvPr/>
        </p:nvSpPr>
        <p:spPr>
          <a:xfrm>
            <a:off x="780354" y="1109029"/>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Rationale</a:t>
            </a:r>
          </a:p>
        </p:txBody>
      </p:sp>
      <p:pic>
        <p:nvPicPr>
          <p:cNvPr id="7" name="视频 6">
            <a:hlinkClick r:id="" action="ppaction://media"/>
            <a:extLst>
              <a:ext uri="{FF2B5EF4-FFF2-40B4-BE49-F238E27FC236}">
                <a16:creationId xmlns:a16="http://schemas.microsoft.com/office/drawing/2014/main" id="{05C2EC27-97DD-2A0F-ADA9-CF621EFF0B1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7564509"/>
      </p:ext>
    </p:extLst>
  </p:cSld>
  <p:clrMapOvr>
    <a:masterClrMapping/>
  </p:clrMapOvr>
  <mc:AlternateContent xmlns:mc="http://schemas.openxmlformats.org/markup-compatibility/2006">
    <mc:Choice xmlns:p14="http://schemas.microsoft.com/office/powerpoint/2010/main" Requires="p14">
      <p:transition spd="slow" p14:dur="2000" advTm="54543"/>
    </mc:Choice>
    <mc:Fallback>
      <p:transition spd="slow" advTm="54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F095C-4911-3856-6C08-B90982BEEB3D}"/>
            </a:ext>
          </a:extLst>
        </p:cNvPr>
        <p:cNvGrpSpPr/>
        <p:nvPr/>
      </p:nvGrpSpPr>
      <p:grpSpPr>
        <a:xfrm>
          <a:off x="0" y="0"/>
          <a:ext cx="0" cy="0"/>
          <a:chOff x="0" y="0"/>
          <a:chExt cx="0" cy="0"/>
        </a:xfrm>
      </p:grpSpPr>
      <p:grpSp>
        <p:nvGrpSpPr>
          <p:cNvPr id="2" name="组合 1"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F07BD7AC-AEF1-D464-6EF7-63935B13752B}"/>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5" name="矩形 4">
              <a:extLst>
                <a:ext uri="{FF2B5EF4-FFF2-40B4-BE49-F238E27FC236}">
                  <a16:creationId xmlns:a16="http://schemas.microsoft.com/office/drawing/2014/main" id="{E46AE776-7320-D18F-81BA-73BE138E9A70}"/>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矩形 5">
              <a:extLst>
                <a:ext uri="{FF2B5EF4-FFF2-40B4-BE49-F238E27FC236}">
                  <a16:creationId xmlns:a16="http://schemas.microsoft.com/office/drawing/2014/main" id="{9D6704EF-FC49-DDBE-B489-116C72E70B99}"/>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文本框 8"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EEC3A0EE-76B2-26B9-6FE4-D0B65BC8A608}"/>
              </a:ext>
            </a:extLst>
          </p:cNvPr>
          <p:cNvSpPr txBox="1"/>
          <p:nvPr/>
        </p:nvSpPr>
        <p:spPr>
          <a:xfrm>
            <a:off x="1298910" y="1728014"/>
            <a:ext cx="9594179" cy="3782061"/>
          </a:xfrm>
          <a:prstGeom prst="rect">
            <a:avLst/>
          </a:prstGeom>
          <a:noFill/>
        </p:spPr>
        <p:txBody>
          <a:bodyPr vert="horz" wrap="square" rtlCol="0">
            <a:spAutoFit/>
          </a:bodyPr>
          <a:lstStyle/>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Language attitudes play a vital role in how students interact with and engage in the learning process, influencing their overall success in learning a new language.</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Previous research often combines language attitude with motivation, leading to confusion between the two concepts, which are sometimes used interchangeably. While language attitude is indeed related to motivation, it is a distinct construct that warrants individual examination. </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Motivational factors have been extensively studied in the context of language learning; however, language attitudes remain underexplored.</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In Inner Mongolia, English and Mongolian coexist in the education system. However, the cultural and ethnic influences on language attitudes still require further exploration.</a:t>
            </a:r>
          </a:p>
        </p:txBody>
      </p:sp>
      <p:sp>
        <p:nvSpPr>
          <p:cNvPr id="3" name="文本框 2">
            <a:extLst>
              <a:ext uri="{FF2B5EF4-FFF2-40B4-BE49-F238E27FC236}">
                <a16:creationId xmlns:a16="http://schemas.microsoft.com/office/drawing/2014/main" id="{33C6FDB0-DBA7-7574-5382-80570A704612}"/>
              </a:ext>
            </a:extLst>
          </p:cNvPr>
          <p:cNvSpPr txBox="1"/>
          <p:nvPr/>
        </p:nvSpPr>
        <p:spPr>
          <a:xfrm>
            <a:off x="986444" y="1117588"/>
            <a:ext cx="9932446"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Rationale</a:t>
            </a:r>
          </a:p>
        </p:txBody>
      </p:sp>
      <p:pic>
        <p:nvPicPr>
          <p:cNvPr id="7" name="视频 6">
            <a:hlinkClick r:id="" action="ppaction://media"/>
            <a:extLst>
              <a:ext uri="{FF2B5EF4-FFF2-40B4-BE49-F238E27FC236}">
                <a16:creationId xmlns:a16="http://schemas.microsoft.com/office/drawing/2014/main" id="{C27FC08A-E680-CD1E-D51F-B4F3E965AC8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5187249"/>
      </p:ext>
    </p:extLst>
  </p:cSld>
  <p:clrMapOvr>
    <a:masterClrMapping/>
  </p:clrMapOvr>
  <mc:AlternateContent xmlns:mc="http://schemas.openxmlformats.org/markup-compatibility/2006">
    <mc:Choice xmlns:p14="http://schemas.microsoft.com/office/powerpoint/2010/main" Requires="p14">
      <p:transition spd="slow" p14:dur="2000" advTm="73153"/>
    </mc:Choice>
    <mc:Fallback>
      <p:transition spd="slow" advTm="73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F2569-B100-6BE3-C1C2-B02588F6E5F5}"/>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72EC21FC-F950-0A4B-7442-C8FF2E6B057C}"/>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E46479EE-1CC9-79E6-F7FE-3BD90D04F48A}"/>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39307404-551E-8BE4-2068-46E42CED7493}"/>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9FD59811-9794-0060-1E88-BA1FB81C407B}"/>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21CDF962-F1C1-15F3-A0AC-80FC34A27BE8}"/>
              </a:ext>
            </a:extLst>
          </p:cNvPr>
          <p:cNvSpPr txBox="1"/>
          <p:nvPr/>
        </p:nvSpPr>
        <p:spPr>
          <a:xfrm>
            <a:off x="1346986" y="1724316"/>
            <a:ext cx="9678285" cy="2211118"/>
          </a:xfrm>
          <a:prstGeom prst="rect">
            <a:avLst/>
          </a:prstGeom>
          <a:noFill/>
        </p:spPr>
        <p:txBody>
          <a:bodyPr vert="horz" wrap="square" rtlCol="0">
            <a:spAutoFit/>
          </a:bodyPr>
          <a:lstStyle/>
          <a:p>
            <a:pPr marL="285750" indent="-285750" algn="just">
              <a:lnSpc>
                <a:spcPts val="28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Understanding language attitudes is crucial for developing effective pedagogical strategies and enhancing the language learning experience.</a:t>
            </a:r>
          </a:p>
          <a:p>
            <a:pPr marL="285750" indent="-285750" algn="just">
              <a:lnSpc>
                <a:spcPts val="28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Create an instrument to measure language attitudes while exploring the contexts and factors that influence these attitudes among learners.</a:t>
            </a:r>
          </a:p>
          <a:p>
            <a:pPr marL="285750" indent="-285750" algn="just">
              <a:lnSpc>
                <a:spcPts val="28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Provide valuable insights into how learners’ attitudes affect their language learning, addressing a critical gap in the existing literature.</a:t>
            </a:r>
          </a:p>
        </p:txBody>
      </p:sp>
      <p:sp>
        <p:nvSpPr>
          <p:cNvPr id="3" name="文本框 2">
            <a:extLst>
              <a:ext uri="{FF2B5EF4-FFF2-40B4-BE49-F238E27FC236}">
                <a16:creationId xmlns:a16="http://schemas.microsoft.com/office/drawing/2014/main" id="{5B311597-3D34-B1AD-AE50-50072D524C31}"/>
              </a:ext>
            </a:extLst>
          </p:cNvPr>
          <p:cNvSpPr txBox="1"/>
          <p:nvPr/>
        </p:nvSpPr>
        <p:spPr>
          <a:xfrm>
            <a:off x="888213" y="689333"/>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Aims and Objectives​</a:t>
            </a:r>
          </a:p>
        </p:txBody>
      </p:sp>
      <p:sp>
        <p:nvSpPr>
          <p:cNvPr id="2" name="Freeform 227">
            <a:extLst>
              <a:ext uri="{FF2B5EF4-FFF2-40B4-BE49-F238E27FC236}">
                <a16:creationId xmlns:a16="http://schemas.microsoft.com/office/drawing/2014/main" id="{1E924667-27DF-07C6-9197-63924C157882}"/>
              </a:ext>
            </a:extLst>
          </p:cNvPr>
          <p:cNvSpPr>
            <a:spLocks noEditPoints="1"/>
          </p:cNvSpPr>
          <p:nvPr/>
        </p:nvSpPr>
        <p:spPr bwMode="auto">
          <a:xfrm rot="5196877">
            <a:off x="1256175" y="1287279"/>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A93BA8EE-A291-7648-B980-C588CBF73495}"/>
              </a:ext>
            </a:extLst>
          </p:cNvPr>
          <p:cNvSpPr txBox="1"/>
          <p:nvPr/>
        </p:nvSpPr>
        <p:spPr>
          <a:xfrm>
            <a:off x="1746389" y="1232060"/>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Aims​​</a:t>
            </a:r>
          </a:p>
        </p:txBody>
      </p:sp>
      <p:sp>
        <p:nvSpPr>
          <p:cNvPr id="6" name="文本框 5">
            <a:extLst>
              <a:ext uri="{FF2B5EF4-FFF2-40B4-BE49-F238E27FC236}">
                <a16:creationId xmlns:a16="http://schemas.microsoft.com/office/drawing/2014/main" id="{97AE09BB-8FF8-FD2C-4548-D331C2AD9684}"/>
              </a:ext>
            </a:extLst>
          </p:cNvPr>
          <p:cNvSpPr txBox="1"/>
          <p:nvPr/>
        </p:nvSpPr>
        <p:spPr>
          <a:xfrm>
            <a:off x="1346987" y="4646504"/>
            <a:ext cx="9750678" cy="1427570"/>
          </a:xfrm>
          <a:prstGeom prst="rect">
            <a:avLst/>
          </a:prstGeom>
          <a:noFill/>
        </p:spPr>
        <p:txBody>
          <a:bodyPr wrap="square" rtlCol="0">
            <a:spAutoFit/>
          </a:bodyPr>
          <a:lstStyle/>
          <a:p>
            <a:pPr algn="just"/>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RQ1: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What are the dimensions or factors that underlie language attitudes toward learning English and Mongolian in classroom settings?</a:t>
            </a:r>
          </a:p>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RQ2: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How are learners’ attitudes affected by their ethnicity?</a:t>
            </a:r>
          </a:p>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RQ3: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How are language attitudes connected to language achievements?</a:t>
            </a:r>
          </a:p>
        </p:txBody>
      </p:sp>
      <p:sp>
        <p:nvSpPr>
          <p:cNvPr id="8" name="Freeform 227">
            <a:extLst>
              <a:ext uri="{FF2B5EF4-FFF2-40B4-BE49-F238E27FC236}">
                <a16:creationId xmlns:a16="http://schemas.microsoft.com/office/drawing/2014/main" id="{E263E051-64A8-E47B-297F-92F2FAECC593}"/>
              </a:ext>
            </a:extLst>
          </p:cNvPr>
          <p:cNvSpPr>
            <a:spLocks noEditPoints="1"/>
          </p:cNvSpPr>
          <p:nvPr/>
        </p:nvSpPr>
        <p:spPr bwMode="auto">
          <a:xfrm rot="5196877">
            <a:off x="1312990" y="411561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9" name="文本框 8">
            <a:extLst>
              <a:ext uri="{FF2B5EF4-FFF2-40B4-BE49-F238E27FC236}">
                <a16:creationId xmlns:a16="http://schemas.microsoft.com/office/drawing/2014/main" id="{23E22536-74CB-D355-B1CA-6156205539BD}"/>
              </a:ext>
            </a:extLst>
          </p:cNvPr>
          <p:cNvSpPr txBox="1"/>
          <p:nvPr/>
        </p:nvSpPr>
        <p:spPr>
          <a:xfrm>
            <a:off x="1803204" y="406039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questions​​</a:t>
            </a:r>
          </a:p>
        </p:txBody>
      </p:sp>
      <p:pic>
        <p:nvPicPr>
          <p:cNvPr id="10" name="视频 9">
            <a:hlinkClick r:id="" action="ppaction://media"/>
            <a:extLst>
              <a:ext uri="{FF2B5EF4-FFF2-40B4-BE49-F238E27FC236}">
                <a16:creationId xmlns:a16="http://schemas.microsoft.com/office/drawing/2014/main" id="{663169C6-D707-01A0-BEAB-5F463F0D4D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9913206"/>
      </p:ext>
    </p:extLst>
  </p:cSld>
  <p:clrMapOvr>
    <a:masterClrMapping/>
  </p:clrMapOvr>
  <mc:AlternateContent xmlns:mc="http://schemas.openxmlformats.org/markup-compatibility/2006">
    <mc:Choice xmlns:p14="http://schemas.microsoft.com/office/powerpoint/2010/main" Requires="p14">
      <p:transition spd="slow" p14:dur="999" advTm="73083"/>
    </mc:Choice>
    <mc:Fallback>
      <p:transition spd="slow" advTm="73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74ECB-331F-F55F-0789-8DE35473EDA5}"/>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0D3961FE-37E9-4254-A9DF-77D3E8A9485B}"/>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7B01F17F-0A61-C21F-9703-58C58E3BDDFD}"/>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7C7922D1-449A-D7E1-9BD0-2165B3A16FFF}"/>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6F75CBA3-EBCC-BF1C-CEEE-E1D337D14C84}"/>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3" name="文本框 2">
            <a:extLst>
              <a:ext uri="{FF2B5EF4-FFF2-40B4-BE49-F238E27FC236}">
                <a16:creationId xmlns:a16="http://schemas.microsoft.com/office/drawing/2014/main" id="{4314E881-6F8B-8C10-D94D-4E3C3F02F0CE}"/>
              </a:ext>
            </a:extLst>
          </p:cNvPr>
          <p:cNvSpPr txBox="1"/>
          <p:nvPr/>
        </p:nvSpPr>
        <p:spPr>
          <a:xfrm>
            <a:off x="913035" y="956360"/>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92A527DC-5356-9D97-67CC-C4901A590BD2}"/>
              </a:ext>
            </a:extLst>
          </p:cNvPr>
          <p:cNvSpPr>
            <a:spLocks noEditPoints="1"/>
          </p:cNvSpPr>
          <p:nvPr/>
        </p:nvSpPr>
        <p:spPr bwMode="auto">
          <a:xfrm rot="5196877">
            <a:off x="1239117" y="1880813"/>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65F35CAB-5E66-083F-18C8-CAFA8D810324}"/>
              </a:ext>
            </a:extLst>
          </p:cNvPr>
          <p:cNvSpPr txBox="1"/>
          <p:nvPr/>
        </p:nvSpPr>
        <p:spPr>
          <a:xfrm>
            <a:off x="1729331" y="1825594"/>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Context​​</a:t>
            </a:r>
          </a:p>
        </p:txBody>
      </p:sp>
      <p:sp>
        <p:nvSpPr>
          <p:cNvPr id="7" name="文本框 6"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B6E56B3F-A0FB-D74F-91E9-D74101575DEF}"/>
              </a:ext>
            </a:extLst>
          </p:cNvPr>
          <p:cNvSpPr txBox="1"/>
          <p:nvPr/>
        </p:nvSpPr>
        <p:spPr>
          <a:xfrm>
            <a:off x="1273113" y="2508817"/>
            <a:ext cx="9678285" cy="2535566"/>
          </a:xfrm>
          <a:prstGeom prst="rect">
            <a:avLst/>
          </a:prstGeom>
          <a:noFill/>
        </p:spPr>
        <p:txBody>
          <a:bodyPr vert="horz" wrap="square" rtlCol="0">
            <a:spAutoFit/>
          </a:bodyPr>
          <a:lstStyle/>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This study will be conducted in middle schools in Inner Mongolia, where both English and Mongolian are integral components of the educational curriculum. Given the region’s rich diversity, with a significant Mongolian population alongside various ethnic minorities, understanding learners’ attitudes towards both languages is essential. This research aims to explore what factors influences language attitudes, particularly in relation to the specified research questions regarding language attitudes, ethnicity, and language achievement.</a:t>
            </a:r>
          </a:p>
        </p:txBody>
      </p:sp>
      <p:pic>
        <p:nvPicPr>
          <p:cNvPr id="8" name="视频 7">
            <a:hlinkClick r:id="" action="ppaction://media"/>
            <a:extLst>
              <a:ext uri="{FF2B5EF4-FFF2-40B4-BE49-F238E27FC236}">
                <a16:creationId xmlns:a16="http://schemas.microsoft.com/office/drawing/2014/main" id="{E80AD9A6-38ED-D79A-9C94-54783FD7671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1966428"/>
      </p:ext>
    </p:extLst>
  </p:cSld>
  <p:clrMapOvr>
    <a:masterClrMapping/>
  </p:clrMapOvr>
  <mc:AlternateContent xmlns:mc="http://schemas.openxmlformats.org/markup-compatibility/2006">
    <mc:Choice xmlns:p14="http://schemas.microsoft.com/office/powerpoint/2010/main" Requires="p14">
      <p:transition spd="slow" p14:dur="999" advTm="53083"/>
    </mc:Choice>
    <mc:Fallback>
      <p:transition spd="slow" advTm="53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17B75-5D73-5848-DCE4-048A16C1F75A}"/>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CB49AD64-CDB2-CB76-56F2-4ABB075878CA}"/>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0437B88F-1299-06A7-EDF5-CB9D5DCD0A31}"/>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27494042-0BFF-6F65-9040-3AC5FFB8CAB5}"/>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B0211FA2-0C30-1103-AA49-5A0D624ABDF9}"/>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3" name="文本框 2">
            <a:extLst>
              <a:ext uri="{FF2B5EF4-FFF2-40B4-BE49-F238E27FC236}">
                <a16:creationId xmlns:a16="http://schemas.microsoft.com/office/drawing/2014/main" id="{62A2BEAA-9FCF-D498-08CC-735090C636DC}"/>
              </a:ext>
            </a:extLst>
          </p:cNvPr>
          <p:cNvSpPr txBox="1"/>
          <p:nvPr/>
        </p:nvSpPr>
        <p:spPr>
          <a:xfrm>
            <a:off x="890868" y="974812"/>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58CD426A-7A07-5909-F0FA-F3B8CE081A78}"/>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E36FF499-FF08-633A-2C0B-D2767D689EAE}"/>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Participants​​</a:t>
            </a:r>
          </a:p>
        </p:txBody>
      </p:sp>
      <p:sp>
        <p:nvSpPr>
          <p:cNvPr id="7" name="文本框 6">
            <a:extLst>
              <a:ext uri="{FF2B5EF4-FFF2-40B4-BE49-F238E27FC236}">
                <a16:creationId xmlns:a16="http://schemas.microsoft.com/office/drawing/2014/main" id="{476A05C0-4702-884B-7F66-99E794A4B30F}"/>
              </a:ext>
            </a:extLst>
          </p:cNvPr>
          <p:cNvSpPr txBox="1"/>
          <p:nvPr/>
        </p:nvSpPr>
        <p:spPr>
          <a:xfrm>
            <a:off x="1273113" y="2128000"/>
            <a:ext cx="10113818" cy="3782061"/>
          </a:xfrm>
          <a:prstGeom prst="rect">
            <a:avLst/>
          </a:prstGeom>
          <a:noFill/>
        </p:spPr>
        <p:txBody>
          <a:bodyPr wrap="square" rtlCol="0">
            <a:spAutoFit/>
          </a:bodyPr>
          <a:lstStyle/>
          <a:p>
            <a:pPr>
              <a:lnSpc>
                <a:spcPct val="150000"/>
              </a:lnSpc>
            </a:pPr>
            <a:r>
              <a:rPr lang="en-US" altLang="zh-CN" b="1" dirty="0">
                <a:latin typeface="Times New Roman" panose="02020603050405020304" pitchFamily="18" charset="0"/>
                <a:cs typeface="Times New Roman" panose="02020603050405020304" pitchFamily="18" charset="0"/>
              </a:rPr>
              <a:t>Group 1: Bilingual Learners (English &amp; Mongolian )</a:t>
            </a:r>
          </a:p>
          <a:p>
            <a:pPr>
              <a:lnSpc>
                <a:spcPct val="150000"/>
              </a:lnSpc>
            </a:pPr>
            <a:r>
              <a:rPr lang="en-US" altLang="zh-CN" dirty="0">
                <a:latin typeface="Times New Roman" panose="02020603050405020304" pitchFamily="18" charset="0"/>
                <a:cs typeface="Times New Roman" panose="02020603050405020304" pitchFamily="18" charset="0"/>
              </a:rPr>
              <a:t>This group includes students currently learning both English and Mongolian in the classroom.</a:t>
            </a:r>
          </a:p>
          <a:p>
            <a:pPr>
              <a:lnSpc>
                <a:spcPct val="150000"/>
              </a:lnSpc>
            </a:pPr>
            <a:r>
              <a:rPr lang="en-US" altLang="zh-CN" dirty="0">
                <a:latin typeface="Times New Roman" panose="02020603050405020304" pitchFamily="18" charset="0"/>
                <a:cs typeface="Times New Roman" panose="02020603050405020304" pitchFamily="18" charset="0"/>
              </a:rPr>
              <a:t>The makeup of this group will include: </a:t>
            </a:r>
          </a:p>
          <a:p>
            <a:pPr marL="285750" indent="-285750">
              <a:lnSpc>
                <a:spcPct val="150000"/>
              </a:lnSpc>
              <a:buFont typeface="Arial" panose="020B0604020202020204" pitchFamily="34" charset="0"/>
              <a:buChar char="•"/>
            </a:pPr>
            <a:r>
              <a:rPr lang="en-US" altLang="zh-CN" b="1" dirty="0">
                <a:latin typeface="Times New Roman" panose="02020603050405020304" pitchFamily="18" charset="0"/>
                <a:cs typeface="Times New Roman" panose="02020603050405020304" pitchFamily="18" charset="0"/>
              </a:rPr>
              <a:t>Mongolian students: </a:t>
            </a:r>
            <a:r>
              <a:rPr lang="en-US" altLang="zh-CN" dirty="0">
                <a:latin typeface="Times New Roman" panose="02020603050405020304" pitchFamily="18" charset="0"/>
                <a:cs typeface="Times New Roman" panose="02020603050405020304" pitchFamily="18" charset="0"/>
              </a:rPr>
              <a:t>Mongolian ethnic students.</a:t>
            </a:r>
          </a:p>
          <a:p>
            <a:pPr marL="285750" indent="-285750">
              <a:lnSpc>
                <a:spcPct val="150000"/>
              </a:lnSpc>
              <a:buFont typeface="Arial" panose="020B0604020202020204" pitchFamily="34" charset="0"/>
              <a:buChar char="•"/>
            </a:pPr>
            <a:r>
              <a:rPr lang="en-US" altLang="zh-CN" b="1" dirty="0">
                <a:latin typeface="Times New Roman" panose="02020603050405020304" pitchFamily="18" charset="0"/>
                <a:cs typeface="Times New Roman" panose="02020603050405020304" pitchFamily="18" charset="0"/>
              </a:rPr>
              <a:t>Non-Mongolian students: </a:t>
            </a:r>
            <a:r>
              <a:rPr lang="en-US" altLang="zh-CN" dirty="0">
                <a:latin typeface="Times New Roman" panose="02020603050405020304" pitchFamily="18" charset="0"/>
                <a:cs typeface="Times New Roman" panose="02020603050405020304" pitchFamily="18" charset="0"/>
              </a:rPr>
              <a:t>Students from other ethnic backgrounds.</a:t>
            </a:r>
          </a:p>
          <a:p>
            <a:pPr>
              <a:lnSpc>
                <a:spcPct val="150000"/>
              </a:lnSpc>
            </a:pPr>
            <a:endParaRPr lang="en-US" altLang="zh-CN" dirty="0">
              <a:latin typeface="Times New Roman" panose="02020603050405020304" pitchFamily="18" charset="0"/>
              <a:cs typeface="Times New Roman" panose="02020603050405020304" pitchFamily="18" charset="0"/>
            </a:endParaRPr>
          </a:p>
          <a:p>
            <a:pPr>
              <a:lnSpc>
                <a:spcPct val="150000"/>
              </a:lnSpc>
            </a:pPr>
            <a:r>
              <a:rPr lang="en-US" altLang="zh-CN" b="1" dirty="0">
                <a:latin typeface="Times New Roman" panose="02020603050405020304" pitchFamily="18" charset="0"/>
                <a:cs typeface="Times New Roman" panose="02020603050405020304" pitchFamily="18" charset="0"/>
              </a:rPr>
              <a:t>Group 2: English-Only Learners</a:t>
            </a:r>
          </a:p>
          <a:p>
            <a:pPr>
              <a:lnSpc>
                <a:spcPct val="150000"/>
              </a:lnSpc>
            </a:pPr>
            <a:r>
              <a:rPr lang="en-US" altLang="zh-CN" dirty="0">
                <a:latin typeface="Times New Roman" panose="02020603050405020304" pitchFamily="18" charset="0"/>
                <a:cs typeface="Times New Roman" panose="02020603050405020304" pitchFamily="18" charset="0"/>
              </a:rPr>
              <a:t>This group includes students currently learning English in the classroom, without instruction in Mongolian.</a:t>
            </a:r>
          </a:p>
          <a:p>
            <a:pPr>
              <a:lnSpc>
                <a:spcPct val="150000"/>
              </a:lnSpc>
            </a:pPr>
            <a:r>
              <a:rPr lang="en-US" altLang="zh-CN" dirty="0">
                <a:latin typeface="Times New Roman" panose="02020603050405020304" pitchFamily="18" charset="0"/>
                <a:cs typeface="Times New Roman" panose="02020603050405020304" pitchFamily="18" charset="0"/>
              </a:rPr>
              <a:t>Participants will encompass a mix of ethnic backgrounds.</a:t>
            </a:r>
          </a:p>
        </p:txBody>
      </p:sp>
      <p:pic>
        <p:nvPicPr>
          <p:cNvPr id="8" name="视频 7">
            <a:hlinkClick r:id="" action="ppaction://media"/>
            <a:extLst>
              <a:ext uri="{FF2B5EF4-FFF2-40B4-BE49-F238E27FC236}">
                <a16:creationId xmlns:a16="http://schemas.microsoft.com/office/drawing/2014/main" id="{A62A998E-0E52-B781-D69D-13E7250B151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2179013"/>
      </p:ext>
    </p:extLst>
  </p:cSld>
  <p:clrMapOvr>
    <a:masterClrMapping/>
  </p:clrMapOvr>
  <mc:AlternateContent xmlns:mc="http://schemas.openxmlformats.org/markup-compatibility/2006">
    <mc:Choice xmlns:p14="http://schemas.microsoft.com/office/powerpoint/2010/main" Requires="p14">
      <p:transition spd="slow" p14:dur="999" advTm="34284"/>
    </mc:Choice>
    <mc:Fallback>
      <p:transition spd="slow" advTm="34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22B41-591E-8EB4-F0EA-C1726936EC9D}"/>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92F0F68B-7842-636E-8996-8547C9A746A1}"/>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F4255EA7-04EC-FA76-4123-21D642F068C0}"/>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4211E438-BE76-CF1A-5A30-18F7E386EE50}"/>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B9236CB4-7FC4-C017-EB9A-9D4B0B3532F8}"/>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0E4F1F6B-F317-E62E-E590-EA36C2995CC8}"/>
              </a:ext>
            </a:extLst>
          </p:cNvPr>
          <p:cNvSpPr txBox="1"/>
          <p:nvPr/>
        </p:nvSpPr>
        <p:spPr>
          <a:xfrm>
            <a:off x="1212522" y="2306050"/>
            <a:ext cx="9937616" cy="2120068"/>
          </a:xfrm>
          <a:prstGeom prst="rect">
            <a:avLst/>
          </a:prstGeom>
          <a:noFill/>
        </p:spPr>
        <p:txBody>
          <a:bodyPr vert="horz" wrap="square" rtlCol="0">
            <a:spAutoFit/>
          </a:bodyPr>
          <a:lstStyle/>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1. Language Attitudes Questionnaire for Language Learners (LAQ-LL)</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LAQ-LL is designed to measure </a:t>
            </a: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various dimensions of language attitudes (RQ1).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The questionnaire is divided into five attitudinal areas: Attitudes towards multilingualism, language learning, a specific language, language classes and the language group and cultural aspects.</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Responses from this questionnaire will be collected from both groups to compare attitudes.</a:t>
            </a:r>
          </a:p>
        </p:txBody>
      </p:sp>
      <p:sp>
        <p:nvSpPr>
          <p:cNvPr id="3" name="文本框 2">
            <a:extLst>
              <a:ext uri="{FF2B5EF4-FFF2-40B4-BE49-F238E27FC236}">
                <a16:creationId xmlns:a16="http://schemas.microsoft.com/office/drawing/2014/main" id="{64808803-E9A9-23A6-000C-D49CDC78996B}"/>
              </a:ext>
            </a:extLst>
          </p:cNvPr>
          <p:cNvSpPr txBox="1"/>
          <p:nvPr/>
        </p:nvSpPr>
        <p:spPr>
          <a:xfrm>
            <a:off x="918577" y="963558"/>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CDD1F64A-58BA-F443-F4C1-713AD5A95247}"/>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22EAF1AC-72D1-D9E0-B54B-589CBF0C0C84}"/>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Instruments​​</a:t>
            </a:r>
          </a:p>
        </p:txBody>
      </p:sp>
      <p:pic>
        <p:nvPicPr>
          <p:cNvPr id="7" name="视频 6">
            <a:hlinkClick r:id="" action="ppaction://media"/>
            <a:extLst>
              <a:ext uri="{FF2B5EF4-FFF2-40B4-BE49-F238E27FC236}">
                <a16:creationId xmlns:a16="http://schemas.microsoft.com/office/drawing/2014/main" id="{F29A8729-980B-B6DA-B78F-68D2DE1E7D8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0160999"/>
      </p:ext>
    </p:extLst>
  </p:cSld>
  <p:clrMapOvr>
    <a:masterClrMapping/>
  </p:clrMapOvr>
  <mc:AlternateContent xmlns:mc="http://schemas.openxmlformats.org/markup-compatibility/2006">
    <mc:Choice xmlns:p14="http://schemas.microsoft.com/office/powerpoint/2010/main" Requires="p14">
      <p:transition spd="slow" p14:dur="999" advTm="45935"/>
    </mc:Choice>
    <mc:Fallback>
      <p:transition spd="slow" advTm="45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9F4B2-613D-FDCB-8196-0ADFDDB6CB92}"/>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488E2145-429D-DA7E-2043-DB0F8BFCAED9}"/>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CC2719B4-FF3B-44BA-B514-84073E33C119}"/>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812EC151-20EC-2866-2C5F-F55F1DDD215E}"/>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B4C1EFE3-1A84-E42A-4C21-FB92F0950D77}"/>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261B7EF7-6A39-CC89-2BF7-1A98CC249DD0}"/>
              </a:ext>
            </a:extLst>
          </p:cNvPr>
          <p:cNvSpPr txBox="1"/>
          <p:nvPr/>
        </p:nvSpPr>
        <p:spPr>
          <a:xfrm>
            <a:off x="1328531" y="2173340"/>
            <a:ext cx="9749564" cy="3782061"/>
          </a:xfrm>
          <a:prstGeom prst="rect">
            <a:avLst/>
          </a:prstGeom>
          <a:noFill/>
        </p:spPr>
        <p:txBody>
          <a:bodyPr vert="horz" wrap="square" rtlCol="0">
            <a:spAutoFit/>
          </a:bodyPr>
          <a:lstStyle/>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2. Background Questionnaire</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A background questionnaire will be utilized to collect demographic information and contextual data to illustrate </a:t>
            </a: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the relationship between language attitudes and ethnicity (RQ2)</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This questionnaire will include: </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General demographic questions (gender, age, ethnicity, hometown).</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Language background detailing the languages spoken at home and proficiency levels (languages spoken, parents’ first language, </a:t>
            </a:r>
            <a:r>
              <a:rPr lang="en-US" altLang="zh-CN" dirty="0" err="1">
                <a:latin typeface="Times New Roman" panose="02020603050405020304" pitchFamily="18" charset="0"/>
                <a:ea typeface="方正宋刻本秀楷简体" panose="02000000000000000000" pitchFamily="2" charset="-122"/>
                <a:cs typeface="Times New Roman" panose="02020603050405020304" pitchFamily="18" charset="0"/>
              </a:rPr>
              <a:t>etc</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Questions related to past experiences, such as travel and study abroad, which may influence language attitudes. </a:t>
            </a:r>
          </a:p>
        </p:txBody>
      </p:sp>
      <p:sp>
        <p:nvSpPr>
          <p:cNvPr id="3" name="文本框 2">
            <a:extLst>
              <a:ext uri="{FF2B5EF4-FFF2-40B4-BE49-F238E27FC236}">
                <a16:creationId xmlns:a16="http://schemas.microsoft.com/office/drawing/2014/main" id="{EE47685B-3415-B441-92CA-CDDEA1776E3B}"/>
              </a:ext>
            </a:extLst>
          </p:cNvPr>
          <p:cNvSpPr txBox="1"/>
          <p:nvPr/>
        </p:nvSpPr>
        <p:spPr>
          <a:xfrm>
            <a:off x="918577" y="902599"/>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26E0D428-863E-BBB4-3971-6371CE5B40D0}"/>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2D4A4D00-AD41-E456-B754-DFAEEBAD67C1}"/>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Instruments ​​</a:t>
            </a:r>
          </a:p>
        </p:txBody>
      </p:sp>
      <p:pic>
        <p:nvPicPr>
          <p:cNvPr id="7" name="视频 6">
            <a:hlinkClick r:id="" action="ppaction://media"/>
            <a:extLst>
              <a:ext uri="{FF2B5EF4-FFF2-40B4-BE49-F238E27FC236}">
                <a16:creationId xmlns:a16="http://schemas.microsoft.com/office/drawing/2014/main" id="{BBCF6220-E61C-4851-CF92-C2B4986C8FB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3609024"/>
      </p:ext>
    </p:extLst>
  </p:cSld>
  <p:clrMapOvr>
    <a:masterClrMapping/>
  </p:clrMapOvr>
  <mc:AlternateContent xmlns:mc="http://schemas.openxmlformats.org/markup-compatibility/2006">
    <mc:Choice xmlns:p14="http://schemas.microsoft.com/office/powerpoint/2010/main" Requires="p14">
      <p:transition spd="slow" p14:dur="999" advTm="31622"/>
    </mc:Choice>
    <mc:Fallback>
      <p:transition spd="slow" advTm="31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FCD5B-0AAA-7A8F-ECB6-5A949461522B}"/>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A272BC94-D3AD-8ED1-5A64-6638C27FCF79}"/>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16818216-9052-93AB-2AD2-395E5DBD7B6E}"/>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4D7752F5-12F0-7191-5203-1906A7890187}"/>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4FA993B5-ACEA-D474-C6C6-F92A91F64D3B}"/>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36003CD0-6B11-1509-2646-9D1614030BAF}"/>
              </a:ext>
            </a:extLst>
          </p:cNvPr>
          <p:cNvSpPr txBox="1"/>
          <p:nvPr/>
        </p:nvSpPr>
        <p:spPr>
          <a:xfrm>
            <a:off x="1328531" y="2173340"/>
            <a:ext cx="9678285" cy="2951064"/>
          </a:xfrm>
          <a:prstGeom prst="rect">
            <a:avLst/>
          </a:prstGeom>
          <a:noFill/>
        </p:spPr>
        <p:txBody>
          <a:bodyPr vert="horz" wrap="square" rtlCol="0">
            <a:spAutoFit/>
          </a:bodyPr>
          <a:lstStyle/>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3. Language Proficiency Tests</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Standardized language proficiency tests will be administered to assess students’ language skills. These tests will be conducted in: </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English for both groups.</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Mongolian for Group 1 only.</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Proficiency assessments will help establish </a:t>
            </a: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correlations between language attitudes and actual language achievements (RQ3)</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a:t>
            </a:r>
          </a:p>
        </p:txBody>
      </p:sp>
      <p:sp>
        <p:nvSpPr>
          <p:cNvPr id="3" name="文本框 2">
            <a:extLst>
              <a:ext uri="{FF2B5EF4-FFF2-40B4-BE49-F238E27FC236}">
                <a16:creationId xmlns:a16="http://schemas.microsoft.com/office/drawing/2014/main" id="{C702E909-686C-D57A-81C4-A9AF3F7AD8A7}"/>
              </a:ext>
            </a:extLst>
          </p:cNvPr>
          <p:cNvSpPr txBox="1"/>
          <p:nvPr/>
        </p:nvSpPr>
        <p:spPr>
          <a:xfrm>
            <a:off x="918577" y="902599"/>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0F2A162F-FBF5-607F-F151-A6DA3EBBFB31}"/>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27694369-95A9-6C24-1A7F-4BAE63468CBF}"/>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Instruments ​​</a:t>
            </a:r>
          </a:p>
        </p:txBody>
      </p:sp>
      <p:pic>
        <p:nvPicPr>
          <p:cNvPr id="7" name="视频 6">
            <a:hlinkClick r:id="" action="ppaction://media"/>
            <a:extLst>
              <a:ext uri="{FF2B5EF4-FFF2-40B4-BE49-F238E27FC236}">
                <a16:creationId xmlns:a16="http://schemas.microsoft.com/office/drawing/2014/main" id="{56F23392-DFAF-A718-B7DF-41D3F853148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2539358"/>
      </p:ext>
    </p:extLst>
  </p:cSld>
  <p:clrMapOvr>
    <a:masterClrMapping/>
  </p:clrMapOvr>
  <mc:AlternateContent xmlns:mc="http://schemas.openxmlformats.org/markup-compatibility/2006">
    <mc:Choice xmlns:p14="http://schemas.microsoft.com/office/powerpoint/2010/main" Requires="p14">
      <p:transition spd="slow" p14:dur="999" advTm="46906"/>
    </mc:Choice>
    <mc:Fallback>
      <p:transition spd="slow" advTm="46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3C4AB-BCBB-191D-074F-1778CFD62A76}"/>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82D302D9-7519-9796-7491-CC000869C058}"/>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50532032-21C5-A4E7-B4E3-D571DC07BCB9}"/>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6FAED22E-5C7A-1161-A022-3B4FD41F6C8E}"/>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515801B3-68E1-F531-F68A-F591601CB3BA}"/>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341BAE8F-968A-1828-3EDF-2F17FDE35EF0}"/>
              </a:ext>
            </a:extLst>
          </p:cNvPr>
          <p:cNvSpPr txBox="1"/>
          <p:nvPr/>
        </p:nvSpPr>
        <p:spPr>
          <a:xfrm>
            <a:off x="1328531" y="2173340"/>
            <a:ext cx="9678285" cy="2951064"/>
          </a:xfrm>
          <a:prstGeom prst="rect">
            <a:avLst/>
          </a:prstGeom>
          <a:noFill/>
        </p:spPr>
        <p:txBody>
          <a:bodyPr vert="horz" wrap="square" rtlCol="0">
            <a:spAutoFit/>
          </a:bodyPr>
          <a:lstStyle/>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Quantitative </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The data will be analyzed using SPSS to identify trends and correlations related to the research questions. </a:t>
            </a:r>
          </a:p>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Qualitative</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Qualitative data from open-ended questions in the LAQ-LL and feedback from the background questionnaire will be thematically analyzed to provide deeper insights into language attitudes and individual experiences.</a:t>
            </a:r>
          </a:p>
        </p:txBody>
      </p:sp>
      <p:sp>
        <p:nvSpPr>
          <p:cNvPr id="3" name="文本框 2">
            <a:extLst>
              <a:ext uri="{FF2B5EF4-FFF2-40B4-BE49-F238E27FC236}">
                <a16:creationId xmlns:a16="http://schemas.microsoft.com/office/drawing/2014/main" id="{DD38394E-1147-0983-E697-DB6FF071265E}"/>
              </a:ext>
            </a:extLst>
          </p:cNvPr>
          <p:cNvSpPr txBox="1"/>
          <p:nvPr/>
        </p:nvSpPr>
        <p:spPr>
          <a:xfrm>
            <a:off x="918577" y="902599"/>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68E8EE0F-16D9-4CCE-464F-CA526B2BD277}"/>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6A1C876D-DB6A-B78E-8377-8EF59103A82A}"/>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Data Analysis ​​</a:t>
            </a:r>
          </a:p>
        </p:txBody>
      </p:sp>
      <p:pic>
        <p:nvPicPr>
          <p:cNvPr id="7" name="视频 6">
            <a:hlinkClick r:id="" action="ppaction://media"/>
            <a:extLst>
              <a:ext uri="{FF2B5EF4-FFF2-40B4-BE49-F238E27FC236}">
                <a16:creationId xmlns:a16="http://schemas.microsoft.com/office/drawing/2014/main" id="{B4945048-F341-9BAC-BA72-4B6592B2148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6755965"/>
      </p:ext>
    </p:extLst>
  </p:cSld>
  <p:clrMapOvr>
    <a:masterClrMapping/>
  </p:clrMapOvr>
  <mc:AlternateContent xmlns:mc="http://schemas.openxmlformats.org/markup-compatibility/2006">
    <mc:Choice xmlns:p14="http://schemas.microsoft.com/office/powerpoint/2010/main" Requires="p14">
      <p:transition spd="slow" p14:dur="999" advTm="26054"/>
    </mc:Choice>
    <mc:Fallback>
      <p:transition spd="slow" advTm="2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B2E81-ECFF-D1C6-6E08-F7247A9D200B}"/>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F99554B1-782C-D271-DBB4-673CB455B807}"/>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4B941D86-4DCE-71AD-090E-07BC95C0F3DD}"/>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3D5EFCBF-1012-93DF-E872-614105BC8729}"/>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86C4ACE5-8724-A08C-6834-B39FCED9F56C}"/>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DA9E426B-608A-0349-D7D7-0AB090A5B7BB}"/>
              </a:ext>
            </a:extLst>
          </p:cNvPr>
          <p:cNvSpPr txBox="1"/>
          <p:nvPr/>
        </p:nvSpPr>
        <p:spPr>
          <a:xfrm>
            <a:off x="1594539" y="2370271"/>
            <a:ext cx="8824080" cy="2777940"/>
          </a:xfrm>
          <a:prstGeom prst="rect">
            <a:avLst/>
          </a:prstGeom>
          <a:noFill/>
        </p:spPr>
        <p:txBody>
          <a:bodyPr vert="horz" wrap="square" rtlCol="0">
            <a:spAutoFit/>
          </a:bodyPr>
          <a:lstStyle/>
          <a:p>
            <a:pPr algn="just">
              <a:lnSpc>
                <a:spcPct val="20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Official approval for the study:</a:t>
            </a:r>
          </a:p>
          <a:p>
            <a:pPr marL="285750" indent="-285750" algn="just">
              <a:lnSpc>
                <a:spcPct val="20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The local education authority and its subordinate schools </a:t>
            </a:r>
          </a:p>
          <a:p>
            <a:pPr marL="285750" indent="-285750" algn="just">
              <a:lnSpc>
                <a:spcPct val="20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Consent from all participants or their guardians, where applicable.</a:t>
            </a:r>
          </a:p>
          <a:p>
            <a:pPr marL="285750" indent="-285750" algn="just">
              <a:lnSpc>
                <a:spcPct val="20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Right to withdraw preserved.</a:t>
            </a:r>
          </a:p>
          <a:p>
            <a:pPr marL="285750" indent="-285750" algn="just">
              <a:lnSpc>
                <a:spcPct val="200000"/>
              </a:lnSpc>
              <a:buFont typeface="Arial" panose="020B0604020202020204" pitchFamily="34" charset="0"/>
              <a:buChar char="•"/>
            </a:pPr>
            <a:endPar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endParaRPr>
          </a:p>
        </p:txBody>
      </p:sp>
      <p:sp>
        <p:nvSpPr>
          <p:cNvPr id="3" name="文本框 2">
            <a:extLst>
              <a:ext uri="{FF2B5EF4-FFF2-40B4-BE49-F238E27FC236}">
                <a16:creationId xmlns:a16="http://schemas.microsoft.com/office/drawing/2014/main" id="{53B7C389-4972-F6D1-25A6-7281BCFCF4DB}"/>
              </a:ext>
            </a:extLst>
          </p:cNvPr>
          <p:cNvSpPr txBox="1"/>
          <p:nvPr/>
        </p:nvSpPr>
        <p:spPr>
          <a:xfrm>
            <a:off x="907493" y="1025125"/>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Ethical Considerations​​​</a:t>
            </a:r>
          </a:p>
        </p:txBody>
      </p:sp>
      <p:pic>
        <p:nvPicPr>
          <p:cNvPr id="5" name="视频 4">
            <a:hlinkClick r:id="" action="ppaction://media"/>
            <a:extLst>
              <a:ext uri="{FF2B5EF4-FFF2-40B4-BE49-F238E27FC236}">
                <a16:creationId xmlns:a16="http://schemas.microsoft.com/office/drawing/2014/main" id="{12C50D29-119F-D965-A44F-0FC8231AC59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1316431"/>
      </p:ext>
    </p:extLst>
  </p:cSld>
  <p:clrMapOvr>
    <a:masterClrMapping/>
  </p:clrMapOvr>
  <mc:AlternateContent xmlns:mc="http://schemas.openxmlformats.org/markup-compatibility/2006">
    <mc:Choice xmlns:p14="http://schemas.microsoft.com/office/powerpoint/2010/main" Requires="p14">
      <p:transition spd="slow" p14:dur="999" advTm="24596"/>
    </mc:Choice>
    <mc:Fallback>
      <p:transition spd="slow" advTm="24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AFC46-E196-2F28-217F-853AA44AEAC0}"/>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4B363DBC-1C04-C097-BE9F-4AB518E4774B}"/>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C55DB671-5373-159A-EA37-06E0F553FDEA}"/>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Times New Roman" panose="02020603050405020304" pitchFamily="18" charset="0"/>
                <a:cs typeface="Times New Roman" panose="02020603050405020304" pitchFamily="18" charset="0"/>
              </a:endParaRPr>
            </a:p>
          </p:txBody>
        </p:sp>
        <p:sp>
          <p:nvSpPr>
            <p:cNvPr id="16" name="矩形 15">
              <a:extLst>
                <a:ext uri="{FF2B5EF4-FFF2-40B4-BE49-F238E27FC236}">
                  <a16:creationId xmlns:a16="http://schemas.microsoft.com/office/drawing/2014/main" id="{271DAF31-3A47-541D-C386-6C8ACDEFD726}"/>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pitchFamily="18" charset="0"/>
                <a:cs typeface="Times New Roman" panose="02020603050405020304" pitchFamily="18" charset="0"/>
              </a:endParaRPr>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A6F79B23-3FFA-10A7-5907-B63210A68B55}"/>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3" name="文本框 2">
            <a:extLst>
              <a:ext uri="{FF2B5EF4-FFF2-40B4-BE49-F238E27FC236}">
                <a16:creationId xmlns:a16="http://schemas.microsoft.com/office/drawing/2014/main" id="{E7E8D55F-45A1-3083-DD48-57FA0D3A7907}"/>
              </a:ext>
            </a:extLst>
          </p:cNvPr>
          <p:cNvSpPr txBox="1"/>
          <p:nvPr/>
        </p:nvSpPr>
        <p:spPr>
          <a:xfrm>
            <a:off x="877002" y="962813"/>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Timetable</a:t>
            </a:r>
          </a:p>
        </p:txBody>
      </p:sp>
      <p:graphicFrame>
        <p:nvGraphicFramePr>
          <p:cNvPr id="10" name="表格 9">
            <a:extLst>
              <a:ext uri="{FF2B5EF4-FFF2-40B4-BE49-F238E27FC236}">
                <a16:creationId xmlns:a16="http://schemas.microsoft.com/office/drawing/2014/main" id="{7572412D-3035-1A93-6BC3-EBB7A6AD5A51}"/>
              </a:ext>
            </a:extLst>
          </p:cNvPr>
          <p:cNvGraphicFramePr>
            <a:graphicFrameLocks noGrp="1"/>
          </p:cNvGraphicFramePr>
          <p:nvPr>
            <p:extLst>
              <p:ext uri="{D42A27DB-BD31-4B8C-83A1-F6EECF244321}">
                <p14:modId xmlns:p14="http://schemas.microsoft.com/office/powerpoint/2010/main" val="3572293060"/>
              </p:ext>
            </p:extLst>
          </p:nvPr>
        </p:nvGraphicFramePr>
        <p:xfrm>
          <a:off x="785084" y="1934488"/>
          <a:ext cx="10621831" cy="3713490"/>
        </p:xfrm>
        <a:graphic>
          <a:graphicData uri="http://schemas.openxmlformats.org/drawingml/2006/table">
            <a:tbl>
              <a:tblPr/>
              <a:tblGrid>
                <a:gridCol w="640614">
                  <a:extLst>
                    <a:ext uri="{9D8B030D-6E8A-4147-A177-3AD203B41FA5}">
                      <a16:colId xmlns:a16="http://schemas.microsoft.com/office/drawing/2014/main" val="1783582465"/>
                    </a:ext>
                  </a:extLst>
                </a:gridCol>
                <a:gridCol w="1521245">
                  <a:extLst>
                    <a:ext uri="{9D8B030D-6E8A-4147-A177-3AD203B41FA5}">
                      <a16:colId xmlns:a16="http://schemas.microsoft.com/office/drawing/2014/main" val="1001294959"/>
                    </a:ext>
                  </a:extLst>
                </a:gridCol>
                <a:gridCol w="2640145">
                  <a:extLst>
                    <a:ext uri="{9D8B030D-6E8A-4147-A177-3AD203B41FA5}">
                      <a16:colId xmlns:a16="http://schemas.microsoft.com/office/drawing/2014/main" val="3700401152"/>
                    </a:ext>
                  </a:extLst>
                </a:gridCol>
                <a:gridCol w="447679">
                  <a:extLst>
                    <a:ext uri="{9D8B030D-6E8A-4147-A177-3AD203B41FA5}">
                      <a16:colId xmlns:a16="http://schemas.microsoft.com/office/drawing/2014/main" val="1013802576"/>
                    </a:ext>
                  </a:extLst>
                </a:gridCol>
                <a:gridCol w="447679">
                  <a:extLst>
                    <a:ext uri="{9D8B030D-6E8A-4147-A177-3AD203B41FA5}">
                      <a16:colId xmlns:a16="http://schemas.microsoft.com/office/drawing/2014/main" val="972430326"/>
                    </a:ext>
                  </a:extLst>
                </a:gridCol>
                <a:gridCol w="447679">
                  <a:extLst>
                    <a:ext uri="{9D8B030D-6E8A-4147-A177-3AD203B41FA5}">
                      <a16:colId xmlns:a16="http://schemas.microsoft.com/office/drawing/2014/main" val="3448504708"/>
                    </a:ext>
                  </a:extLst>
                </a:gridCol>
                <a:gridCol w="447679">
                  <a:extLst>
                    <a:ext uri="{9D8B030D-6E8A-4147-A177-3AD203B41FA5}">
                      <a16:colId xmlns:a16="http://schemas.microsoft.com/office/drawing/2014/main" val="3700054240"/>
                    </a:ext>
                  </a:extLst>
                </a:gridCol>
                <a:gridCol w="447679">
                  <a:extLst>
                    <a:ext uri="{9D8B030D-6E8A-4147-A177-3AD203B41FA5}">
                      <a16:colId xmlns:a16="http://schemas.microsoft.com/office/drawing/2014/main" val="3724859315"/>
                    </a:ext>
                  </a:extLst>
                </a:gridCol>
                <a:gridCol w="447679">
                  <a:extLst>
                    <a:ext uri="{9D8B030D-6E8A-4147-A177-3AD203B41FA5}">
                      <a16:colId xmlns:a16="http://schemas.microsoft.com/office/drawing/2014/main" val="1396041532"/>
                    </a:ext>
                  </a:extLst>
                </a:gridCol>
                <a:gridCol w="447679">
                  <a:extLst>
                    <a:ext uri="{9D8B030D-6E8A-4147-A177-3AD203B41FA5}">
                      <a16:colId xmlns:a16="http://schemas.microsoft.com/office/drawing/2014/main" val="3023199574"/>
                    </a:ext>
                  </a:extLst>
                </a:gridCol>
                <a:gridCol w="447679">
                  <a:extLst>
                    <a:ext uri="{9D8B030D-6E8A-4147-A177-3AD203B41FA5}">
                      <a16:colId xmlns:a16="http://schemas.microsoft.com/office/drawing/2014/main" val="1363225738"/>
                    </a:ext>
                  </a:extLst>
                </a:gridCol>
                <a:gridCol w="447679">
                  <a:extLst>
                    <a:ext uri="{9D8B030D-6E8A-4147-A177-3AD203B41FA5}">
                      <a16:colId xmlns:a16="http://schemas.microsoft.com/office/drawing/2014/main" val="1894324660"/>
                    </a:ext>
                  </a:extLst>
                </a:gridCol>
                <a:gridCol w="447679">
                  <a:extLst>
                    <a:ext uri="{9D8B030D-6E8A-4147-A177-3AD203B41FA5}">
                      <a16:colId xmlns:a16="http://schemas.microsoft.com/office/drawing/2014/main" val="284194730"/>
                    </a:ext>
                  </a:extLst>
                </a:gridCol>
                <a:gridCol w="447679">
                  <a:extLst>
                    <a:ext uri="{9D8B030D-6E8A-4147-A177-3AD203B41FA5}">
                      <a16:colId xmlns:a16="http://schemas.microsoft.com/office/drawing/2014/main" val="3808390989"/>
                    </a:ext>
                  </a:extLst>
                </a:gridCol>
                <a:gridCol w="447679">
                  <a:extLst>
                    <a:ext uri="{9D8B030D-6E8A-4147-A177-3AD203B41FA5}">
                      <a16:colId xmlns:a16="http://schemas.microsoft.com/office/drawing/2014/main" val="3976395525"/>
                    </a:ext>
                  </a:extLst>
                </a:gridCol>
                <a:gridCol w="447679">
                  <a:extLst>
                    <a:ext uri="{9D8B030D-6E8A-4147-A177-3AD203B41FA5}">
                      <a16:colId xmlns:a16="http://schemas.microsoft.com/office/drawing/2014/main" val="1406776767"/>
                    </a:ext>
                  </a:extLst>
                </a:gridCol>
              </a:tblGrid>
              <a:tr h="337590">
                <a:tc rowSpan="2">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No.</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rowSpan="2" gridSpan="2">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Task</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rowSpan="2" hMerge="1">
                  <a:txBody>
                    <a:bodyPr/>
                    <a:lstStyle/>
                    <a:p>
                      <a:endParaRPr lang="zh-CN" altLang="en-US"/>
                    </a:p>
                  </a:txBody>
                  <a:tcPr/>
                </a:tc>
                <a:tc gridSpan="8">
                  <a:txBody>
                    <a:bodyPr/>
                    <a:lstStyle/>
                    <a:p>
                      <a:pPr algn="ctr" fontAlgn="ctr"/>
                      <a:r>
                        <a:rPr lang="en-US" altLang="zh-CN" sz="1600" b="1" i="0" u="none" strike="noStrike" dirty="0">
                          <a:solidFill>
                            <a:srgbClr val="000000"/>
                          </a:solidFill>
                          <a:effectLst/>
                          <a:latin typeface="Times New Roman" panose="02020603050405020304" pitchFamily="18" charset="0"/>
                          <a:ea typeface="等线" panose="02010600030101010101" pitchFamily="2" charset="-122"/>
                        </a:rPr>
                        <a:t>2025</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gridSpan="5">
                  <a:txBody>
                    <a:bodyPr/>
                    <a:lstStyle/>
                    <a:p>
                      <a:pPr algn="ctr" fontAlgn="ctr"/>
                      <a:r>
                        <a:rPr lang="en-US" altLang="zh-CN" sz="1600" b="1" i="0" u="none" strike="noStrike">
                          <a:solidFill>
                            <a:srgbClr val="000000"/>
                          </a:solidFill>
                          <a:effectLst/>
                          <a:latin typeface="Times New Roman" panose="02020603050405020304" pitchFamily="18" charset="0"/>
                          <a:ea typeface="等线" panose="02010600030101010101" pitchFamily="2" charset="-122"/>
                        </a:rPr>
                        <a:t>2026</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extLst>
                  <a:ext uri="{0D108BD9-81ED-4DB2-BD59-A6C34878D82A}">
                    <a16:rowId xmlns:a16="http://schemas.microsoft.com/office/drawing/2014/main" val="532225327"/>
                  </a:ext>
                </a:extLst>
              </a:tr>
              <a:tr h="337590">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May</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Jun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Jul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Aug</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Sep</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Oct</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Nov</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Dec</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Jan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Feb</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Mar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Apr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May</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extLst>
                  <a:ext uri="{0D108BD9-81ED-4DB2-BD59-A6C34878D82A}">
                    <a16:rowId xmlns:a16="http://schemas.microsoft.com/office/drawing/2014/main" val="2507531664"/>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1</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Introduction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ctr" fontAlgn="ctr"/>
                      <a:r>
                        <a:rPr lang="zh-CN" altLang="en-US" sz="1600" b="0" i="0" u="none" strike="noStrike">
                          <a:solidFill>
                            <a:srgbClr val="FF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ctr" fontAlgn="ctr"/>
                      <a:r>
                        <a:rPr lang="zh-CN" altLang="en-US" sz="1600" b="0" i="0" u="none" strike="noStrike">
                          <a:solidFill>
                            <a:srgbClr val="FF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5553906"/>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2</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Literature Review</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2878860"/>
                  </a:ext>
                </a:extLst>
              </a:tr>
              <a:tr h="337590">
                <a:tc rowSpan="4">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3</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4">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Methodology</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Official approval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33937411"/>
                  </a:ext>
                </a:extLst>
              </a:tr>
              <a:tr h="337590">
                <a:tc vMerge="1">
                  <a:txBody>
                    <a:bodyPr/>
                    <a:lstStyle/>
                    <a:p>
                      <a:endParaRPr lang="zh-CN" altLang="en-US"/>
                    </a:p>
                  </a:txBody>
                  <a:tcPr/>
                </a:tc>
                <a:tc vMerge="1">
                  <a:txBody>
                    <a:bodyPr/>
                    <a:lstStyle/>
                    <a:p>
                      <a:endParaRPr lang="zh-CN" altLang="en-US"/>
                    </a:p>
                  </a:txBody>
                  <a:tcPr/>
                </a:tc>
                <a:tc>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Questionnaire Survey</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64543383"/>
                  </a:ext>
                </a:extLst>
              </a:tr>
              <a:tr h="337590">
                <a:tc vMerge="1">
                  <a:txBody>
                    <a:bodyPr/>
                    <a:lstStyle/>
                    <a:p>
                      <a:endParaRPr lang="zh-CN" altLang="en-US"/>
                    </a:p>
                  </a:txBody>
                  <a:tcPr/>
                </a:tc>
                <a:tc vMerge="1">
                  <a:txBody>
                    <a:bodyPr/>
                    <a:lstStyle/>
                    <a:p>
                      <a:endParaRPr lang="zh-CN" altLang="en-US"/>
                    </a:p>
                  </a:txBody>
                  <a:tcPr/>
                </a:tc>
                <a:tc>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LAQ-LL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67832149"/>
                  </a:ext>
                </a:extLst>
              </a:tr>
              <a:tr h="337590">
                <a:tc vMerge="1">
                  <a:txBody>
                    <a:bodyPr/>
                    <a:lstStyle/>
                    <a:p>
                      <a:endParaRPr lang="zh-CN" altLang="en-US"/>
                    </a:p>
                  </a:txBody>
                  <a:tcPr/>
                </a:tc>
                <a:tc vMerge="1">
                  <a:txBody>
                    <a:bodyPr/>
                    <a:lstStyle/>
                    <a:p>
                      <a:endParaRPr lang="zh-CN" altLang="en-US"/>
                    </a:p>
                  </a:txBody>
                  <a:tcPr/>
                </a:tc>
                <a:tc>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Language Proficiency Tests</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20455636"/>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4</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Results</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8352119"/>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5</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Discussion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80372105"/>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6</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Conclusion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extLst>
                  <a:ext uri="{0D108BD9-81ED-4DB2-BD59-A6C34878D82A}">
                    <a16:rowId xmlns:a16="http://schemas.microsoft.com/office/drawing/2014/main" val="3340771575"/>
                  </a:ext>
                </a:extLst>
              </a:tr>
            </a:tbl>
          </a:graphicData>
        </a:graphic>
      </p:graphicFrame>
      <p:pic>
        <p:nvPicPr>
          <p:cNvPr id="5" name="视频 4">
            <a:hlinkClick r:id="" action="ppaction://media"/>
            <a:extLst>
              <a:ext uri="{FF2B5EF4-FFF2-40B4-BE49-F238E27FC236}">
                <a16:creationId xmlns:a16="http://schemas.microsoft.com/office/drawing/2014/main" id="{4CB7F3AC-90B3-0299-5474-4B6778A2C67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4345953"/>
      </p:ext>
    </p:extLst>
  </p:cSld>
  <p:clrMapOvr>
    <a:masterClrMapping/>
  </p:clrMapOvr>
  <mc:AlternateContent xmlns:mc="http://schemas.openxmlformats.org/markup-compatibility/2006">
    <mc:Choice xmlns:p14="http://schemas.microsoft.com/office/powerpoint/2010/main" Requires="p14">
      <p:transition spd="slow" p14:dur="999" advTm="25151"/>
    </mc:Choice>
    <mc:Fallback>
      <p:transition spd="slow" advTm="25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E6BB5-59E8-7406-3235-CB4C703BAFC9}"/>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395F5ECB-B048-3448-170F-8CAA08910164}"/>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34C7C577-D68F-9777-48A4-F8E3EA0E823A}"/>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5016234D-5C68-F777-13FC-FB367A274481}"/>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425249D7-742D-15EE-2BE1-4ED8973D1133}"/>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04426470-E6A9-F171-7C6A-E29FDDE34898}"/>
              </a:ext>
            </a:extLst>
          </p:cNvPr>
          <p:cNvSpPr txBox="1"/>
          <p:nvPr/>
        </p:nvSpPr>
        <p:spPr>
          <a:xfrm>
            <a:off x="996845" y="1367375"/>
            <a:ext cx="10198310" cy="4827860"/>
          </a:xfrm>
          <a:prstGeom prst="rect">
            <a:avLst/>
          </a:prstGeom>
          <a:noFill/>
        </p:spPr>
        <p:txBody>
          <a:bodyPr vert="horz" wrap="square" rtlCol="0">
            <a:spAutoFit/>
          </a:bodyPr>
          <a:lstStyle/>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Artamonova, T. (2020) ‘L2 learners’ language attitudes and their assessment’, Foreign Language Annals, 53(4), pp. 807-826. DOI: </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hlinkClick r:id="rId5"/>
              </a:rPr>
              <a:t>https://doi.org/10.1111/flan.12498</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Artamonova, T. (2017) </a:t>
            </a:r>
            <a:r>
              <a:rPr lang="en-US" altLang="zh-CN" sz="1600" i="1" kern="0" dirty="0">
                <a:latin typeface="Times New Roman" panose="02020603050405020304" pitchFamily="18" charset="0"/>
                <a:ea typeface="宋体" panose="02010600030101010101" pitchFamily="2" charset="-122"/>
                <a:cs typeface="Times New Roman" panose="02020603050405020304" pitchFamily="18" charset="0"/>
              </a:rPr>
              <a:t>Assessing The Impact of Short-term Study Abroad on L2 Learners’ Attitudes Towards Spanish</a:t>
            </a:r>
            <a:r>
              <a:rPr lang="en-US" altLang="zh-CN" sz="1600" kern="0" dirty="0">
                <a:latin typeface="Times New Roman" panose="02020603050405020304" pitchFamily="18" charset="0"/>
                <a:ea typeface="宋体" panose="02010600030101010101" pitchFamily="2" charset="-122"/>
                <a:cs typeface="Times New Roman" panose="02020603050405020304" pitchFamily="18" charset="0"/>
              </a:rPr>
              <a:t>. PhD Thesis. Purdue University. Available at: </a:t>
            </a:r>
            <a:r>
              <a:rPr lang="en-US" altLang="zh-CN" sz="1600" kern="0" dirty="0">
                <a:latin typeface="Times New Roman" panose="02020603050405020304" pitchFamily="18" charset="0"/>
                <a:ea typeface="宋体" panose="02010600030101010101" pitchFamily="2" charset="-122"/>
                <a:cs typeface="Times New Roman" panose="02020603050405020304" pitchFamily="18" charset="0"/>
                <a:hlinkClick r:id="rId6"/>
              </a:rPr>
              <a:t>https://docs.lib.purdue.edu/dissertations/AAI10607646/</a:t>
            </a:r>
            <a:r>
              <a:rPr lang="en-US" altLang="zh-CN" sz="1600" kern="0" dirty="0">
                <a:latin typeface="Times New Roman" panose="02020603050405020304" pitchFamily="18" charset="0"/>
                <a:ea typeface="宋体" panose="02010600030101010101" pitchFamily="2" charset="-122"/>
                <a:cs typeface="Times New Roman" panose="02020603050405020304" pitchFamily="18" charset="0"/>
              </a:rPr>
              <a:t> (Accessed: 25 March 2025)</a:t>
            </a:r>
            <a:endParaRPr lang="nl-NL" altLang="zh-CN" sz="1600" kern="0" dirty="0">
              <a:latin typeface="Times New Roman" panose="02020603050405020304" pitchFamily="18" charset="0"/>
              <a:ea typeface="宋体" panose="02010600030101010101" pitchFamily="2" charset="-122"/>
              <a:cs typeface="Times New Roman" panose="02020603050405020304" pitchFamily="18" charset="0"/>
            </a:endParaRP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Baker, C. (1992)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Attitudes and language</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Clevedon: Multilingual Matters.</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Ellis R. (1994)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Understanding Second Language Acquisition</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Oxford: Oxford University Press.</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Khasinah, S. (2014) ‘Factors influencing second language acquisition’, Englisia Journal, 1(2), pp. 256-269. DOI: http://dx.doi.org/10.22373/ej.v1i2.187.</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Krashen, S.D. (1981)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Second Language Acquisition and Second Language Learning</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Oxford: Pergamon Press.</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Li, C. and Wei, L. (2022) ‘Language attitudes: construct, measurement, and associations with language achievements’,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Journal of Multilingual and Multicultural Development</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pp. 1-26. DOI: </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hlinkClick r:id="rId7"/>
              </a:rPr>
              <a:t>https://doi.org/10.1080/01434632.2022.2137516</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Wei, L. (2007)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The Bilingualism Reader</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London: Routledge.</a:t>
            </a:r>
          </a:p>
        </p:txBody>
      </p:sp>
      <p:sp>
        <p:nvSpPr>
          <p:cNvPr id="3" name="文本框 2">
            <a:extLst>
              <a:ext uri="{FF2B5EF4-FFF2-40B4-BE49-F238E27FC236}">
                <a16:creationId xmlns:a16="http://schemas.microsoft.com/office/drawing/2014/main" id="{2818325F-842D-6519-7EFF-0904D06F6CD1}"/>
              </a:ext>
            </a:extLst>
          </p:cNvPr>
          <p:cNvSpPr txBox="1"/>
          <p:nvPr/>
        </p:nvSpPr>
        <p:spPr>
          <a:xfrm>
            <a:off x="885326" y="825016"/>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Bibliography</a:t>
            </a:r>
          </a:p>
        </p:txBody>
      </p:sp>
      <p:pic>
        <p:nvPicPr>
          <p:cNvPr id="5" name="视频 4">
            <a:hlinkClick r:id="" action="ppaction://media"/>
            <a:extLst>
              <a:ext uri="{FF2B5EF4-FFF2-40B4-BE49-F238E27FC236}">
                <a16:creationId xmlns:a16="http://schemas.microsoft.com/office/drawing/2014/main" id="{23B1EB89-5233-804E-8214-C93BBC908B6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5867456"/>
      </p:ext>
    </p:extLst>
  </p:cSld>
  <p:clrMapOvr>
    <a:masterClrMapping/>
  </p:clrMapOvr>
  <mc:AlternateContent xmlns:mc="http://schemas.openxmlformats.org/markup-compatibility/2006">
    <mc:Choice xmlns:p14="http://schemas.microsoft.com/office/powerpoint/2010/main" Requires="p14">
      <p:transition spd="slow" p14:dur="999" advTm="9380"/>
    </mc:Choice>
    <mc:Fallback>
      <p:transition spd="slow" advTm="9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7B97C-D836-216D-07D8-8A4865D80F75}"/>
            </a:ext>
          </a:extLst>
        </p:cNvPr>
        <p:cNvGrpSpPr/>
        <p:nvPr/>
      </p:nvGrpSpPr>
      <p:grpSpPr>
        <a:xfrm>
          <a:off x="0" y="0"/>
          <a:ext cx="0" cy="0"/>
          <a:chOff x="0" y="0"/>
          <a:chExt cx="0" cy="0"/>
        </a:xfrm>
      </p:grpSpPr>
      <p:pic>
        <p:nvPicPr>
          <p:cNvPr id="3" name="Picture 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FA24316B-42A1-17D4-5624-6DED7495CF75}"/>
              </a:ext>
            </a:extLst>
          </p:cNvPr>
          <p:cNvPicPr>
            <a:picLocks noChangeAspect="1" noChangeArrowheads="1"/>
          </p:cNvPicPr>
          <p:nvPr/>
        </p:nvPicPr>
        <p:blipFill rotWithShape="1">
          <a:blip r:embed="rId5">
            <a:duotone>
              <a:schemeClr val="bg2">
                <a:shade val="45000"/>
                <a:satMod val="135000"/>
              </a:schemeClr>
              <a:prstClr val="white"/>
            </a:duotone>
            <a:extLst>
              <a:ext uri="{28A0092B-C50C-407E-A947-70E740481C1C}">
                <a14:useLocalDpi xmlns:a14="http://schemas.microsoft.com/office/drawing/2010/main" val="0"/>
              </a:ext>
            </a:extLst>
          </a:blip>
          <a:srcRect t="34665" b="52424"/>
          <a:stretch>
            <a:fillRect/>
          </a:stretch>
        </p:blipFill>
        <p:spPr bwMode="auto">
          <a:xfrm flipH="1">
            <a:off x="-1" y="4231999"/>
            <a:ext cx="12183271" cy="2626001"/>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ADF99671-79A9-F233-9802-DB8A7782FBCB}"/>
              </a:ext>
            </a:extLst>
          </p:cNvPr>
          <p:cNvPicPr>
            <a:picLocks noChangeAspect="1" noChangeArrowheads="1"/>
          </p:cNvPicPr>
          <p:nvPr/>
        </p:nvPicPr>
        <p:blipFill rotWithShape="1">
          <a:blip r:embed="rId6">
            <a:duotone>
              <a:schemeClr val="bg2">
                <a:shade val="45000"/>
                <a:satMod val="135000"/>
              </a:schemeClr>
              <a:prstClr val="white"/>
            </a:duotone>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rcRect l="5398" t="2654" r="65926" b="27165"/>
          <a:stretch>
            <a:fillRect/>
          </a:stretch>
        </p:blipFill>
        <p:spPr bwMode="auto">
          <a:xfrm>
            <a:off x="14459" y="0"/>
            <a:ext cx="1797269" cy="4398579"/>
          </a:xfrm>
          <a:prstGeom prst="rect">
            <a:avLst/>
          </a:prstGeom>
          <a:noFill/>
          <a:extLst>
            <a:ext uri="{909E8E84-426E-40DD-AFC4-6F175D3DCCD1}">
              <a14:hiddenFill xmlns:a14="http://schemas.microsoft.com/office/drawing/2010/main">
                <a:solidFill>
                  <a:srgbClr val="FFFFFF"/>
                </a:solidFill>
              </a14:hiddenFill>
            </a:ext>
          </a:extLst>
        </p:spPr>
      </p:pic>
      <p:sp>
        <p:nvSpPr>
          <p:cNvPr id="42" name="文本框 41">
            <a:extLst>
              <a:ext uri="{FF2B5EF4-FFF2-40B4-BE49-F238E27FC236}">
                <a16:creationId xmlns:a16="http://schemas.microsoft.com/office/drawing/2014/main" id="{3D20633B-0826-4A73-47CB-0A4ADEF93068}"/>
              </a:ext>
            </a:extLst>
          </p:cNvPr>
          <p:cNvSpPr txBox="1"/>
          <p:nvPr/>
        </p:nvSpPr>
        <p:spPr>
          <a:xfrm>
            <a:off x="2571956" y="2285278"/>
            <a:ext cx="6300914" cy="1200329"/>
          </a:xfrm>
          <a:prstGeom prst="rect">
            <a:avLst/>
          </a:prstGeom>
          <a:noFill/>
        </p:spPr>
        <p:txBody>
          <a:bodyPr wrap="square">
            <a:spAutoFit/>
          </a:bodyPr>
          <a:lstStyle/>
          <a:p>
            <a:pPr algn="ctr"/>
            <a:r>
              <a:rPr lang="en-US" altLang="zh-CN" sz="72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Thank you!</a:t>
            </a:r>
          </a:p>
        </p:txBody>
      </p:sp>
      <p:pic>
        <p:nvPicPr>
          <p:cNvPr id="4" name="视频 3">
            <a:hlinkClick r:id="" action="ppaction://media"/>
            <a:extLst>
              <a:ext uri="{FF2B5EF4-FFF2-40B4-BE49-F238E27FC236}">
                <a16:creationId xmlns:a16="http://schemas.microsoft.com/office/drawing/2014/main" id="{0AF0FA25-E2C6-C30C-EA6E-2899721613D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9149"/>
      </p:ext>
    </p:extLst>
  </p:cSld>
  <p:clrMapOvr>
    <a:masterClrMapping/>
  </p:clrMapOvr>
  <mc:AlternateContent xmlns:mc="http://schemas.openxmlformats.org/markup-compatibility/2006">
    <mc:Choice xmlns:p14="http://schemas.microsoft.com/office/powerpoint/2010/main" Requires="p14">
      <p:transition spd="slow" p14:dur="2000" advTm="6110"/>
    </mc:Choice>
    <mc:Fallback>
      <p:transition spd="slow" advTm="6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ont">
      <a:majorFont>
        <a:latin typeface="等线 Light"/>
        <a:ea typeface="等线 Light"/>
        <a:cs typeface=""/>
      </a:majorFont>
      <a:minorFont>
        <a:latin typeface="等线"/>
        <a:ea typeface="等线"/>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4203</TotalTime>
  <Words>1262</Words>
  <Application>Microsoft Office PowerPoint</Application>
  <PresentationFormat>宽屏</PresentationFormat>
  <Paragraphs>261</Paragraphs>
  <Slides>15</Slides>
  <Notes>15</Notes>
  <HiddenSlides>0</HiddenSlides>
  <MMClips>15</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15</vt:i4>
      </vt:variant>
    </vt:vector>
  </HeadingPairs>
  <TitlesOfParts>
    <vt:vector size="20" baseType="lpstr">
      <vt:lpstr>等线</vt:lpstr>
      <vt:lpstr>等线 Light</vt:lpstr>
      <vt:lpstr>Arial</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Li</dc:creator>
  <cp:lastModifiedBy>Li Li (2407513)</cp:lastModifiedBy>
  <cp:revision>162</cp:revision>
  <dcterms:created xsi:type="dcterms:W3CDTF">2024-11-09T12:47:38Z</dcterms:created>
  <dcterms:modified xsi:type="dcterms:W3CDTF">2025-04-15T20:13:34Z</dcterms:modified>
</cp:coreProperties>
</file>