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handoutMasterIdLst>
    <p:handoutMasterId r:id="rId26"/>
  </p:handoutMasterIdLst>
  <p:sldIdLst>
    <p:sldId id="256" r:id="rId4"/>
    <p:sldId id="286" r:id="rId5"/>
    <p:sldId id="274" r:id="rId6"/>
    <p:sldId id="273" r:id="rId7"/>
    <p:sldId id="257" r:id="rId8"/>
    <p:sldId id="258" r:id="rId9"/>
    <p:sldId id="260" r:id="rId10"/>
    <p:sldId id="261" r:id="rId11"/>
    <p:sldId id="262" r:id="rId12"/>
    <p:sldId id="270" r:id="rId13"/>
    <p:sldId id="263" r:id="rId14"/>
    <p:sldId id="288" r:id="rId15"/>
    <p:sldId id="264" r:id="rId16"/>
    <p:sldId id="265" r:id="rId17"/>
    <p:sldId id="266" r:id="rId18"/>
    <p:sldId id="276" r:id="rId19"/>
    <p:sldId id="278" r:id="rId20"/>
    <p:sldId id="280" r:id="rId21"/>
    <p:sldId id="282" r:id="rId22"/>
    <p:sldId id="284" r:id="rId23"/>
    <p:sldId id="285" r:id="rId24"/>
    <p:sldId id="287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CCB378-5F14-4875-B771-804C0F13636A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2E1DD-96E0-48AB-B80C-ACD3278D95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860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D7C1-0896-4E6C-9A99-BE3EA33F475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211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0741-8459-43A5-9E69-CD4DDDBEEF6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226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B7AB6-FC44-4493-9F1E-F2A88F83532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82731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B958-A38B-40B7-96C6-1E37C3C18EE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89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2CA4-143B-4776-8CC9-F7D5B1CDBCA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4586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0A4E2-1112-4AE3-A1BB-D09C2897FBB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005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B53D-0286-49F9-B5E5-C7799EA004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5089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E7E52-8823-480C-A7AD-82F7F9834F9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8443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F9556-10F4-4492-877C-5E915E97456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8305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B0107-ECB5-446D-BAEF-2E767C4CCC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3399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D37B6-CDCC-4A3E-B492-E56CCC3ECC3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6082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D7C1-0896-4E6C-9A99-BE3EA33F475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3682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0741-8459-43A5-9E69-CD4DDDBEEF6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0069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B7AB6-FC44-4493-9F1E-F2A88F83532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28183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B958-A38B-40B7-96C6-1E37C3C18EE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1996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2CA4-143B-4776-8CC9-F7D5B1CDBCA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4504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0A4E2-1112-4AE3-A1BB-D09C2897FBB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4637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B53D-0286-49F9-B5E5-C7799EA004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7751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E7E52-8823-480C-A7AD-82F7F9834F9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9811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F9556-10F4-4492-877C-5E915E97456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9046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B0107-ECB5-446D-BAEF-2E767C4CCC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5958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D37B6-CDCC-4A3E-B492-E56CCC3ECC3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044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1107C03-8BE9-4443-BAF4-53CA213FBC19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BE11217B-52E7-49BC-AD5A-0EEF3DC6FFD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0515D-ED2D-4273-B7F8-F736AD3E20A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737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0515D-ED2D-4273-B7F8-F736AD3E20A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253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hkJy20LLTAhWKwBQKHdu4D2sQjRwIBw&amp;url=http://mystudentevents.com/events/uwtsd-carmarthen-open-days/&amp;psig=AFQjCNE3rHs36Y7bIMtI-e4rgdVkvhOYaA&amp;ust=1492763726426074" TargetMode="Externa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t&amp;rct=j&amp;q=&amp;esrc=s&amp;source=web&amp;cd=1&amp;cad=rja&amp;uact=8&amp;ved=0CCUQyCkwAA&amp;url=http://www.youtube.com/watch?v=xNLRo3jWPcg&amp;feature=kp&amp;ei=zFu5U_WKEq2O7Qb7hgE&amp;usg=AFQjCNHNCpVxpF4DcBUNHrX0nQopTC6ntg" TargetMode="External"/><Relationship Id="rId2" Type="http://schemas.openxmlformats.org/officeDocument/2006/relationships/hyperlink" Target="https://www.mindtools.com/pages/videos/grow-transcript.htm" TargetMode="Externa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google.co.uk/url?sa=i&amp;rct=j&amp;q=&amp;esrc=s&amp;source=images&amp;cd=&amp;cad=rja&amp;uact=8&amp;docid=mfCWMTPeYe9c8M&amp;tbnid=f7x9WyAiYyNA5M:&amp;ved=0CAUQjRw&amp;url=http://www.1000ventures.com/business_guide/crosscuttings/coaching_grow.html&amp;ei=9F25U6f4JKGn0QWM9IGAAg&amp;psig=AFQjCNELqijbLPLtOf4PkLiwChDjKRpE4A&amp;ust=1404743537641282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://www.amazon.com/gp/product/186197650X?ie=UTF8&amp;tag=ten3busiecoac-20&amp;linkCode=as2&amp;camp=1789&amp;creative=9325&amp;creativeASIN=186197650X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Mentoring and Coaching in Educational and Professional Contexts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Session 1</a:t>
            </a:r>
            <a:endParaRPr lang="en-GB" dirty="0"/>
          </a:p>
        </p:txBody>
      </p:sp>
      <p:pic>
        <p:nvPicPr>
          <p:cNvPr id="1026" name="Picture 2" descr="Image result for uwtsd logo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81128"/>
            <a:ext cx="549086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3365" y="836712"/>
            <a:ext cx="7520940" cy="548640"/>
          </a:xfrm>
        </p:spPr>
        <p:txBody>
          <a:bodyPr/>
          <a:lstStyle/>
          <a:p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Agenda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9613" y="1700808"/>
            <a:ext cx="7520940" cy="357984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module handbook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Assessment of the module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Introduction to Mentoring and Coaching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are the differences between Mentoring and Coaching?</a:t>
            </a:r>
            <a:endParaRPr lang="en-GB" sz="24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386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1196752"/>
            <a:ext cx="7520940" cy="54864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Consider a ‘timeline’ of your life </a:t>
            </a:r>
            <a:endParaRPr lang="en-GB" sz="2400" b="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Tx/>
              <a:buChar char="-"/>
            </a:pP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identify </a:t>
            </a: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when a person was </a:t>
            </a: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influential</a:t>
            </a:r>
          </a:p>
          <a:p>
            <a:pPr>
              <a:buFontTx/>
              <a:buChar char="-"/>
            </a:pP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on </a:t>
            </a: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the timeline place an arrow at the year of influence and the initials or name of the person who was influential.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00" y="4221088"/>
            <a:ext cx="8864600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318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806" y="365760"/>
            <a:ext cx="7491916" cy="6180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695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Activity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52736"/>
            <a:ext cx="7520940" cy="3579849"/>
          </a:xfrm>
        </p:spPr>
        <p:txBody>
          <a:bodyPr>
            <a:normAutofit/>
          </a:bodyPr>
          <a:lstStyle/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List what you feel is </a:t>
            </a:r>
            <a:r>
              <a:rPr lang="en-GB" sz="2400" b="0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required from a mentor </a:t>
            </a: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by a colleague in a mentoring relationship.</a:t>
            </a:r>
          </a:p>
          <a:p>
            <a:pPr>
              <a:buNone/>
            </a:pPr>
            <a:endParaRPr lang="en-GB" sz="2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Or:</a:t>
            </a:r>
          </a:p>
          <a:p>
            <a:pPr>
              <a:buNone/>
            </a:pPr>
            <a:endParaRPr lang="en-GB" sz="2000" i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List what you feel is </a:t>
            </a:r>
            <a:r>
              <a:rPr lang="en-GB" sz="2400" b="0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required from a coach </a:t>
            </a: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by a colleague in a coaching relationship.</a:t>
            </a:r>
          </a:p>
          <a:p>
            <a:pPr>
              <a:buNone/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pPr marL="64008" indent="0" algn="ctr">
              <a:buNone/>
            </a:pPr>
            <a:r>
              <a:rPr lang="en-GB" sz="2400" dirty="0" smtClean="0"/>
              <a:t> </a:t>
            </a:r>
            <a:r>
              <a:rPr lang="en-GB" sz="3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Will a colleague be seeking the same things </a:t>
            </a:r>
          </a:p>
          <a:p>
            <a:pPr marL="64008" indent="0" algn="ctr">
              <a:buNone/>
            </a:pPr>
            <a:r>
              <a:rPr lang="en-GB" sz="3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from a mentor or coach?</a:t>
            </a:r>
          </a:p>
          <a:p>
            <a:endParaRPr lang="en-GB" sz="2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836712"/>
            <a:ext cx="7520940" cy="548640"/>
          </a:xfrm>
        </p:spPr>
        <p:txBody>
          <a:bodyPr/>
          <a:lstStyle/>
          <a:p>
            <a:r>
              <a:rPr lang="en-GB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Activity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28800"/>
            <a:ext cx="7520940" cy="3579849"/>
          </a:xfrm>
        </p:spPr>
        <p:txBody>
          <a:bodyPr>
            <a:normAutofit/>
          </a:bodyPr>
          <a:lstStyle/>
          <a:p>
            <a:r>
              <a:rPr lang="en-GB" sz="3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As a mentor/coach who will have to meet the needs of this colleague, what qualities/ attributes do you think you have to have in order to meet their expectations? </a:t>
            </a:r>
          </a:p>
          <a:p>
            <a:pPr>
              <a:buNone/>
            </a:pPr>
            <a:endParaRPr lang="en-GB" sz="3200" dirty="0" smtClean="0"/>
          </a:p>
          <a:p>
            <a:pPr>
              <a:buNone/>
            </a:pPr>
            <a:endParaRPr lang="en-GB" sz="3200" dirty="0" smtClean="0"/>
          </a:p>
          <a:p>
            <a:endParaRPr lang="en-GB" sz="3200" dirty="0" smtClean="0"/>
          </a:p>
          <a:p>
            <a:endParaRPr lang="en-GB" sz="3200" dirty="0" smtClean="0"/>
          </a:p>
          <a:p>
            <a:endParaRPr lang="en-GB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01266"/>
          </a:xfrm>
        </p:spPr>
        <p:txBody>
          <a:bodyPr>
            <a:normAutofit/>
          </a:bodyPr>
          <a:lstStyle/>
          <a:p>
            <a:r>
              <a:rPr lang="en-GB" b="1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is a mentor/ mentoring?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4080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800" dirty="0" smtClean="0"/>
          </a:p>
          <a:p>
            <a:pPr>
              <a:buNone/>
            </a:pP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Hall (2003) suggests:</a:t>
            </a:r>
          </a:p>
          <a:p>
            <a:pPr>
              <a:buNone/>
            </a:pPr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mentoring is an ill-defined concept which is deeply contested by some critics who see some manifestations of it as built upon a questionable ‘deficit’ model.</a:t>
            </a:r>
          </a:p>
          <a:p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entoring exists in many forms which are at least partly defined by the origin, purpose, nature, and site of the mentoring relationship. (p. 1)</a:t>
            </a:r>
          </a:p>
          <a:p>
            <a:endParaRPr lang="en-GB" sz="80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520940" cy="548640"/>
          </a:xfrm>
        </p:spPr>
        <p:txBody>
          <a:bodyPr>
            <a:normAutofit fontScale="90000"/>
          </a:bodyPr>
          <a:lstStyle/>
          <a:p>
            <a:r>
              <a:rPr lang="en-GB" sz="2200" b="1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is mentoring?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48680"/>
            <a:ext cx="8435280" cy="5906128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en-GB" sz="2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Typically defined as: a relationship between an experienced and a less experienced person in which the mentor provides guidance, advice, support (Haney, 1997). </a:t>
            </a:r>
          </a:p>
          <a:p>
            <a:pPr indent="0">
              <a:buNone/>
            </a:pPr>
            <a:r>
              <a:rPr lang="en-GB" sz="2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A way to:</a:t>
            </a:r>
          </a:p>
          <a:p>
            <a:pPr marL="685800">
              <a:buFontTx/>
              <a:buChar char="-"/>
            </a:pPr>
            <a:r>
              <a:rPr lang="en-GB" sz="2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help new employees learn about organisational culture </a:t>
            </a:r>
            <a:r>
              <a:rPr lang="en-GB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400" b="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Bierema</a:t>
            </a:r>
            <a:r>
              <a:rPr lang="en-GB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, 1996) </a:t>
            </a:r>
          </a:p>
          <a:p>
            <a:pPr marL="685800">
              <a:buFontTx/>
              <a:buChar char="-"/>
            </a:pPr>
            <a:r>
              <a:rPr lang="en-GB" sz="2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facilitate personal and career growth/development,</a:t>
            </a:r>
          </a:p>
          <a:p>
            <a:pPr marL="685800">
              <a:buFontTx/>
              <a:buChar char="-"/>
            </a:pPr>
            <a:r>
              <a:rPr lang="en-GB" sz="2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expand opportunities for those traditionally hampered by organisational barriers, such as women and minorities (</a:t>
            </a:r>
            <a:r>
              <a:rPr lang="en-GB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Gunn, 1995). </a:t>
            </a:r>
          </a:p>
          <a:p>
            <a:pPr indent="0">
              <a:buNone/>
            </a:pPr>
            <a:r>
              <a:rPr lang="en-GB" sz="2200" b="0" dirty="0">
                <a:latin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GB" sz="22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enefits are not only work related; mentoring can provide individuals with opportunities to enhance cultural awareness, aesthetic appreciation, and the potential to lead meaningful lives (</a:t>
            </a:r>
            <a:r>
              <a:rPr lang="en-GB" sz="1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Galbraith and Cohen, 1995).</a:t>
            </a:r>
          </a:p>
          <a:p>
            <a:pPr indent="0">
              <a:buNone/>
            </a:pPr>
            <a:endParaRPr lang="en-GB" sz="1400" b="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Hidden talents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277018"/>
            <a:ext cx="7709480" cy="3579849"/>
          </a:xfrm>
        </p:spPr>
        <p:txBody>
          <a:bodyPr>
            <a:noAutofit/>
          </a:bodyPr>
          <a:lstStyle/>
          <a:p>
            <a:endParaRPr lang="en-GB" sz="2200" b="0" dirty="0" smtClean="0"/>
          </a:p>
          <a:p>
            <a:endParaRPr lang="en-GB" sz="2200" b="0" dirty="0"/>
          </a:p>
          <a:p>
            <a:r>
              <a:rPr lang="en-GB" sz="2200" b="0" dirty="0" err="1" smtClean="0"/>
              <a:t>Malderez</a:t>
            </a:r>
            <a:r>
              <a:rPr lang="en-GB" sz="2200" b="0" dirty="0" smtClean="0"/>
              <a:t> (2001) suggests that much of our talent remains hidden until required - we are rather like an iceberg with seven eighths of our talents are hidden beneath the surface. </a:t>
            </a:r>
          </a:p>
          <a:p>
            <a:r>
              <a:rPr lang="en-GB" sz="2200" b="0" dirty="0" smtClean="0"/>
              <a:t>On the diagram (in Area A) identify those of your talents that are obvious to all. </a:t>
            </a:r>
          </a:p>
          <a:p>
            <a:r>
              <a:rPr lang="en-GB" sz="2200" b="0" dirty="0" smtClean="0"/>
              <a:t>In the area below the blue line list a few of your talents that are not so obvious to others.</a:t>
            </a:r>
            <a:endParaRPr lang="en-GB" sz="2200" b="0" dirty="0"/>
          </a:p>
        </p:txBody>
      </p:sp>
      <p:sp>
        <p:nvSpPr>
          <p:cNvPr id="4" name="Freeform 3"/>
          <p:cNvSpPr/>
          <p:nvPr/>
        </p:nvSpPr>
        <p:spPr>
          <a:xfrm>
            <a:off x="4865861" y="278674"/>
            <a:ext cx="3267945" cy="2066357"/>
          </a:xfrm>
          <a:custGeom>
            <a:avLst/>
            <a:gdLst>
              <a:gd name="connsiteX0" fmla="*/ 158985 w 3267945"/>
              <a:gd name="connsiteY0" fmla="*/ 1767840 h 2066357"/>
              <a:gd name="connsiteX1" fmla="*/ 80608 w 3267945"/>
              <a:gd name="connsiteY1" fmla="*/ 1767840 h 2066357"/>
              <a:gd name="connsiteX2" fmla="*/ 28356 w 3267945"/>
              <a:gd name="connsiteY2" fmla="*/ 1733006 h 2066357"/>
              <a:gd name="connsiteX3" fmla="*/ 10939 w 3267945"/>
              <a:gd name="connsiteY3" fmla="*/ 1698172 h 2066357"/>
              <a:gd name="connsiteX4" fmla="*/ 10939 w 3267945"/>
              <a:gd name="connsiteY4" fmla="*/ 1550126 h 2066357"/>
              <a:gd name="connsiteX5" fmla="*/ 63190 w 3267945"/>
              <a:gd name="connsiteY5" fmla="*/ 1480457 h 2066357"/>
              <a:gd name="connsiteX6" fmla="*/ 71899 w 3267945"/>
              <a:gd name="connsiteY6" fmla="*/ 1454332 h 2066357"/>
              <a:gd name="connsiteX7" fmla="*/ 98025 w 3267945"/>
              <a:gd name="connsiteY7" fmla="*/ 1436915 h 2066357"/>
              <a:gd name="connsiteX8" fmla="*/ 150276 w 3267945"/>
              <a:gd name="connsiteY8" fmla="*/ 1419497 h 2066357"/>
              <a:gd name="connsiteX9" fmla="*/ 211236 w 3267945"/>
              <a:gd name="connsiteY9" fmla="*/ 1402080 h 2066357"/>
              <a:gd name="connsiteX10" fmla="*/ 237362 w 3267945"/>
              <a:gd name="connsiteY10" fmla="*/ 1375955 h 2066357"/>
              <a:gd name="connsiteX11" fmla="*/ 263488 w 3267945"/>
              <a:gd name="connsiteY11" fmla="*/ 1367246 h 2066357"/>
              <a:gd name="connsiteX12" fmla="*/ 289613 w 3267945"/>
              <a:gd name="connsiteY12" fmla="*/ 1349829 h 2066357"/>
              <a:gd name="connsiteX13" fmla="*/ 307030 w 3267945"/>
              <a:gd name="connsiteY13" fmla="*/ 1323703 h 2066357"/>
              <a:gd name="connsiteX14" fmla="*/ 324448 w 3267945"/>
              <a:gd name="connsiteY14" fmla="*/ 1306286 h 2066357"/>
              <a:gd name="connsiteX15" fmla="*/ 359282 w 3267945"/>
              <a:gd name="connsiteY15" fmla="*/ 1236617 h 2066357"/>
              <a:gd name="connsiteX16" fmla="*/ 376699 w 3267945"/>
              <a:gd name="connsiteY16" fmla="*/ 1210492 h 2066357"/>
              <a:gd name="connsiteX17" fmla="*/ 394116 w 3267945"/>
              <a:gd name="connsiteY17" fmla="*/ 1175657 h 2066357"/>
              <a:gd name="connsiteX18" fmla="*/ 420242 w 3267945"/>
              <a:gd name="connsiteY18" fmla="*/ 1140823 h 2066357"/>
              <a:gd name="connsiteX19" fmla="*/ 446368 w 3267945"/>
              <a:gd name="connsiteY19" fmla="*/ 1088572 h 2066357"/>
              <a:gd name="connsiteX20" fmla="*/ 472493 w 3267945"/>
              <a:gd name="connsiteY20" fmla="*/ 1071155 h 2066357"/>
              <a:gd name="connsiteX21" fmla="*/ 524745 w 3267945"/>
              <a:gd name="connsiteY21" fmla="*/ 1036320 h 2066357"/>
              <a:gd name="connsiteX22" fmla="*/ 550870 w 3267945"/>
              <a:gd name="connsiteY22" fmla="*/ 1010195 h 2066357"/>
              <a:gd name="connsiteX23" fmla="*/ 576996 w 3267945"/>
              <a:gd name="connsiteY23" fmla="*/ 1001486 h 2066357"/>
              <a:gd name="connsiteX24" fmla="*/ 603122 w 3267945"/>
              <a:gd name="connsiteY24" fmla="*/ 984069 h 2066357"/>
              <a:gd name="connsiteX25" fmla="*/ 637956 w 3267945"/>
              <a:gd name="connsiteY25" fmla="*/ 931817 h 2066357"/>
              <a:gd name="connsiteX26" fmla="*/ 672790 w 3267945"/>
              <a:gd name="connsiteY26" fmla="*/ 896983 h 2066357"/>
              <a:gd name="connsiteX27" fmla="*/ 716333 w 3267945"/>
              <a:gd name="connsiteY27" fmla="*/ 827315 h 2066357"/>
              <a:gd name="connsiteX28" fmla="*/ 751168 w 3267945"/>
              <a:gd name="connsiteY28" fmla="*/ 792480 h 2066357"/>
              <a:gd name="connsiteX29" fmla="*/ 846962 w 3267945"/>
              <a:gd name="connsiteY29" fmla="*/ 661852 h 2066357"/>
              <a:gd name="connsiteX30" fmla="*/ 864379 w 3267945"/>
              <a:gd name="connsiteY30" fmla="*/ 635726 h 2066357"/>
              <a:gd name="connsiteX31" fmla="*/ 881796 w 3267945"/>
              <a:gd name="connsiteY31" fmla="*/ 600892 h 2066357"/>
              <a:gd name="connsiteX32" fmla="*/ 907922 w 3267945"/>
              <a:gd name="connsiteY32" fmla="*/ 513806 h 2066357"/>
              <a:gd name="connsiteX33" fmla="*/ 925339 w 3267945"/>
              <a:gd name="connsiteY33" fmla="*/ 487680 h 2066357"/>
              <a:gd name="connsiteX34" fmla="*/ 968882 w 3267945"/>
              <a:gd name="connsiteY34" fmla="*/ 400595 h 2066357"/>
              <a:gd name="connsiteX35" fmla="*/ 1003716 w 3267945"/>
              <a:gd name="connsiteY35" fmla="*/ 357052 h 2066357"/>
              <a:gd name="connsiteX36" fmla="*/ 1012425 w 3267945"/>
              <a:gd name="connsiteY36" fmla="*/ 330926 h 2066357"/>
              <a:gd name="connsiteX37" fmla="*/ 1038550 w 3267945"/>
              <a:gd name="connsiteY37" fmla="*/ 269966 h 2066357"/>
              <a:gd name="connsiteX38" fmla="*/ 1073385 w 3267945"/>
              <a:gd name="connsiteY38" fmla="*/ 174172 h 2066357"/>
              <a:gd name="connsiteX39" fmla="*/ 1116928 w 3267945"/>
              <a:gd name="connsiteY39" fmla="*/ 121920 h 2066357"/>
              <a:gd name="connsiteX40" fmla="*/ 1134345 w 3267945"/>
              <a:gd name="connsiteY40" fmla="*/ 95795 h 2066357"/>
              <a:gd name="connsiteX41" fmla="*/ 1177888 w 3267945"/>
              <a:gd name="connsiteY41" fmla="*/ 60960 h 2066357"/>
              <a:gd name="connsiteX42" fmla="*/ 1195305 w 3267945"/>
              <a:gd name="connsiteY42" fmla="*/ 26126 h 2066357"/>
              <a:gd name="connsiteX43" fmla="*/ 1247556 w 3267945"/>
              <a:gd name="connsiteY43" fmla="*/ 0 h 2066357"/>
              <a:gd name="connsiteX44" fmla="*/ 1308516 w 3267945"/>
              <a:gd name="connsiteY44" fmla="*/ 8709 h 2066357"/>
              <a:gd name="connsiteX45" fmla="*/ 1386893 w 3267945"/>
              <a:gd name="connsiteY45" fmla="*/ 17417 h 2066357"/>
              <a:gd name="connsiteX46" fmla="*/ 1404310 w 3267945"/>
              <a:gd name="connsiteY46" fmla="*/ 43543 h 2066357"/>
              <a:gd name="connsiteX47" fmla="*/ 1413019 w 3267945"/>
              <a:gd name="connsiteY47" fmla="*/ 130629 h 2066357"/>
              <a:gd name="connsiteX48" fmla="*/ 1456562 w 3267945"/>
              <a:gd name="connsiteY48" fmla="*/ 182880 h 2066357"/>
              <a:gd name="connsiteX49" fmla="*/ 1473979 w 3267945"/>
              <a:gd name="connsiteY49" fmla="*/ 209006 h 2066357"/>
              <a:gd name="connsiteX50" fmla="*/ 1491396 w 3267945"/>
              <a:gd name="connsiteY50" fmla="*/ 304800 h 2066357"/>
              <a:gd name="connsiteX51" fmla="*/ 1500105 w 3267945"/>
              <a:gd name="connsiteY51" fmla="*/ 357052 h 2066357"/>
              <a:gd name="connsiteX52" fmla="*/ 1517522 w 3267945"/>
              <a:gd name="connsiteY52" fmla="*/ 383177 h 2066357"/>
              <a:gd name="connsiteX53" fmla="*/ 1656859 w 3267945"/>
              <a:gd name="connsiteY53" fmla="*/ 374469 h 2066357"/>
              <a:gd name="connsiteX54" fmla="*/ 1682985 w 3267945"/>
              <a:gd name="connsiteY54" fmla="*/ 426720 h 2066357"/>
              <a:gd name="connsiteX55" fmla="*/ 1709110 w 3267945"/>
              <a:gd name="connsiteY55" fmla="*/ 435429 h 2066357"/>
              <a:gd name="connsiteX56" fmla="*/ 1778779 w 3267945"/>
              <a:gd name="connsiteY56" fmla="*/ 444137 h 2066357"/>
              <a:gd name="connsiteX57" fmla="*/ 1796196 w 3267945"/>
              <a:gd name="connsiteY57" fmla="*/ 548640 h 2066357"/>
              <a:gd name="connsiteX58" fmla="*/ 1813613 w 3267945"/>
              <a:gd name="connsiteY58" fmla="*/ 600892 h 2066357"/>
              <a:gd name="connsiteX59" fmla="*/ 1822322 w 3267945"/>
              <a:gd name="connsiteY59" fmla="*/ 644435 h 2066357"/>
              <a:gd name="connsiteX60" fmla="*/ 1865865 w 3267945"/>
              <a:gd name="connsiteY60" fmla="*/ 679269 h 2066357"/>
              <a:gd name="connsiteX61" fmla="*/ 2109705 w 3267945"/>
              <a:gd name="connsiteY61" fmla="*/ 696686 h 2066357"/>
              <a:gd name="connsiteX62" fmla="*/ 2135830 w 3267945"/>
              <a:gd name="connsiteY62" fmla="*/ 705395 h 2066357"/>
              <a:gd name="connsiteX63" fmla="*/ 2170665 w 3267945"/>
              <a:gd name="connsiteY63" fmla="*/ 748937 h 2066357"/>
              <a:gd name="connsiteX64" fmla="*/ 2179373 w 3267945"/>
              <a:gd name="connsiteY64" fmla="*/ 801189 h 2066357"/>
              <a:gd name="connsiteX65" fmla="*/ 2196790 w 3267945"/>
              <a:gd name="connsiteY65" fmla="*/ 966652 h 2066357"/>
              <a:gd name="connsiteX66" fmla="*/ 2214208 w 3267945"/>
              <a:gd name="connsiteY66" fmla="*/ 1018903 h 2066357"/>
              <a:gd name="connsiteX67" fmla="*/ 2266459 w 3267945"/>
              <a:gd name="connsiteY67" fmla="*/ 1062446 h 2066357"/>
              <a:gd name="connsiteX68" fmla="*/ 2292585 w 3267945"/>
              <a:gd name="connsiteY68" fmla="*/ 1088572 h 2066357"/>
              <a:gd name="connsiteX69" fmla="*/ 2318710 w 3267945"/>
              <a:gd name="connsiteY69" fmla="*/ 1105989 h 2066357"/>
              <a:gd name="connsiteX70" fmla="*/ 2336128 w 3267945"/>
              <a:gd name="connsiteY70" fmla="*/ 1123406 h 2066357"/>
              <a:gd name="connsiteX71" fmla="*/ 2362253 w 3267945"/>
              <a:gd name="connsiteY71" fmla="*/ 1132115 h 2066357"/>
              <a:gd name="connsiteX72" fmla="*/ 2440630 w 3267945"/>
              <a:gd name="connsiteY72" fmla="*/ 1210492 h 2066357"/>
              <a:gd name="connsiteX73" fmla="*/ 2466756 w 3267945"/>
              <a:gd name="connsiteY73" fmla="*/ 1227909 h 2066357"/>
              <a:gd name="connsiteX74" fmla="*/ 2501590 w 3267945"/>
              <a:gd name="connsiteY74" fmla="*/ 1245326 h 2066357"/>
              <a:gd name="connsiteX75" fmla="*/ 2527716 w 3267945"/>
              <a:gd name="connsiteY75" fmla="*/ 1271452 h 2066357"/>
              <a:gd name="connsiteX76" fmla="*/ 2571259 w 3267945"/>
              <a:gd name="connsiteY76" fmla="*/ 1341120 h 2066357"/>
              <a:gd name="connsiteX77" fmla="*/ 2588676 w 3267945"/>
              <a:gd name="connsiteY77" fmla="*/ 1367246 h 2066357"/>
              <a:gd name="connsiteX78" fmla="*/ 2632219 w 3267945"/>
              <a:gd name="connsiteY78" fmla="*/ 1384663 h 2066357"/>
              <a:gd name="connsiteX79" fmla="*/ 2693179 w 3267945"/>
              <a:gd name="connsiteY79" fmla="*/ 1428206 h 2066357"/>
              <a:gd name="connsiteX80" fmla="*/ 2719305 w 3267945"/>
              <a:gd name="connsiteY80" fmla="*/ 1436915 h 2066357"/>
              <a:gd name="connsiteX81" fmla="*/ 2771556 w 3267945"/>
              <a:gd name="connsiteY81" fmla="*/ 1463040 h 2066357"/>
              <a:gd name="connsiteX82" fmla="*/ 2797682 w 3267945"/>
              <a:gd name="connsiteY82" fmla="*/ 1489166 h 2066357"/>
              <a:gd name="connsiteX83" fmla="*/ 2823808 w 3267945"/>
              <a:gd name="connsiteY83" fmla="*/ 1506583 h 2066357"/>
              <a:gd name="connsiteX84" fmla="*/ 2841225 w 3267945"/>
              <a:gd name="connsiteY84" fmla="*/ 1532709 h 2066357"/>
              <a:gd name="connsiteX85" fmla="*/ 2902185 w 3267945"/>
              <a:gd name="connsiteY85" fmla="*/ 1593669 h 2066357"/>
              <a:gd name="connsiteX86" fmla="*/ 2980562 w 3267945"/>
              <a:gd name="connsiteY86" fmla="*/ 1689463 h 2066357"/>
              <a:gd name="connsiteX87" fmla="*/ 3006688 w 3267945"/>
              <a:gd name="connsiteY87" fmla="*/ 1698172 h 2066357"/>
              <a:gd name="connsiteX88" fmla="*/ 3024105 w 3267945"/>
              <a:gd name="connsiteY88" fmla="*/ 1724297 h 2066357"/>
              <a:gd name="connsiteX89" fmla="*/ 3041522 w 3267945"/>
              <a:gd name="connsiteY89" fmla="*/ 1741715 h 2066357"/>
              <a:gd name="connsiteX90" fmla="*/ 3058939 w 3267945"/>
              <a:gd name="connsiteY90" fmla="*/ 1776549 h 2066357"/>
              <a:gd name="connsiteX91" fmla="*/ 3067648 w 3267945"/>
              <a:gd name="connsiteY91" fmla="*/ 1802675 h 2066357"/>
              <a:gd name="connsiteX92" fmla="*/ 3137316 w 3267945"/>
              <a:gd name="connsiteY92" fmla="*/ 1846217 h 2066357"/>
              <a:gd name="connsiteX93" fmla="*/ 3154733 w 3267945"/>
              <a:gd name="connsiteY93" fmla="*/ 1863635 h 2066357"/>
              <a:gd name="connsiteX94" fmla="*/ 3180859 w 3267945"/>
              <a:gd name="connsiteY94" fmla="*/ 1881052 h 2066357"/>
              <a:gd name="connsiteX95" fmla="*/ 3233110 w 3267945"/>
              <a:gd name="connsiteY95" fmla="*/ 1959429 h 2066357"/>
              <a:gd name="connsiteX96" fmla="*/ 3267945 w 3267945"/>
              <a:gd name="connsiteY96" fmla="*/ 1985555 h 2066357"/>
              <a:gd name="connsiteX97" fmla="*/ 3259236 w 3267945"/>
              <a:gd name="connsiteY97" fmla="*/ 2063932 h 2066357"/>
              <a:gd name="connsiteX98" fmla="*/ 3233110 w 3267945"/>
              <a:gd name="connsiteY98" fmla="*/ 2055223 h 2066357"/>
              <a:gd name="connsiteX99" fmla="*/ 3172150 w 3267945"/>
              <a:gd name="connsiteY99" fmla="*/ 2046515 h 2066357"/>
              <a:gd name="connsiteX100" fmla="*/ 3137316 w 3267945"/>
              <a:gd name="connsiteY100" fmla="*/ 2029097 h 2066357"/>
              <a:gd name="connsiteX101" fmla="*/ 3102482 w 3267945"/>
              <a:gd name="connsiteY101" fmla="*/ 2002972 h 2066357"/>
              <a:gd name="connsiteX102" fmla="*/ 3067648 w 3267945"/>
              <a:gd name="connsiteY102" fmla="*/ 1994263 h 2066357"/>
              <a:gd name="connsiteX103" fmla="*/ 3015396 w 3267945"/>
              <a:gd name="connsiteY103" fmla="*/ 1959429 h 2066357"/>
              <a:gd name="connsiteX104" fmla="*/ 2919602 w 3267945"/>
              <a:gd name="connsiteY104" fmla="*/ 1915886 h 2066357"/>
              <a:gd name="connsiteX105" fmla="*/ 2876059 w 3267945"/>
              <a:gd name="connsiteY105" fmla="*/ 1898469 h 2066357"/>
              <a:gd name="connsiteX106" fmla="*/ 2780265 w 3267945"/>
              <a:gd name="connsiteY106" fmla="*/ 1881052 h 2066357"/>
              <a:gd name="connsiteX107" fmla="*/ 2440630 w 3267945"/>
              <a:gd name="connsiteY107" fmla="*/ 1872343 h 2066357"/>
              <a:gd name="connsiteX108" fmla="*/ 2205499 w 3267945"/>
              <a:gd name="connsiteY108" fmla="*/ 1863635 h 2066357"/>
              <a:gd name="connsiteX109" fmla="*/ 2100996 w 3267945"/>
              <a:gd name="connsiteY109" fmla="*/ 1837509 h 2066357"/>
              <a:gd name="connsiteX110" fmla="*/ 2031328 w 3267945"/>
              <a:gd name="connsiteY110" fmla="*/ 1828800 h 2066357"/>
              <a:gd name="connsiteX111" fmla="*/ 1970368 w 3267945"/>
              <a:gd name="connsiteY111" fmla="*/ 1820092 h 2066357"/>
              <a:gd name="connsiteX112" fmla="*/ 1944242 w 3267945"/>
              <a:gd name="connsiteY112" fmla="*/ 1811383 h 2066357"/>
              <a:gd name="connsiteX113" fmla="*/ 1857156 w 3267945"/>
              <a:gd name="connsiteY113" fmla="*/ 1793966 h 2066357"/>
              <a:gd name="connsiteX114" fmla="*/ 1430436 w 3267945"/>
              <a:gd name="connsiteY114" fmla="*/ 1811383 h 2066357"/>
              <a:gd name="connsiteX115" fmla="*/ 1308516 w 3267945"/>
              <a:gd name="connsiteY115" fmla="*/ 1828800 h 2066357"/>
              <a:gd name="connsiteX116" fmla="*/ 1256265 w 3267945"/>
              <a:gd name="connsiteY116" fmla="*/ 1846217 h 2066357"/>
              <a:gd name="connsiteX117" fmla="*/ 1055968 w 3267945"/>
              <a:gd name="connsiteY117" fmla="*/ 1837509 h 2066357"/>
              <a:gd name="connsiteX118" fmla="*/ 1003716 w 3267945"/>
              <a:gd name="connsiteY118" fmla="*/ 1802675 h 2066357"/>
              <a:gd name="connsiteX119" fmla="*/ 925339 w 3267945"/>
              <a:gd name="connsiteY119" fmla="*/ 1793966 h 2066357"/>
              <a:gd name="connsiteX120" fmla="*/ 881796 w 3267945"/>
              <a:gd name="connsiteY120" fmla="*/ 1785257 h 2066357"/>
              <a:gd name="connsiteX121" fmla="*/ 820836 w 3267945"/>
              <a:gd name="connsiteY121" fmla="*/ 1776549 h 2066357"/>
              <a:gd name="connsiteX122" fmla="*/ 507328 w 3267945"/>
              <a:gd name="connsiteY122" fmla="*/ 1785257 h 2066357"/>
              <a:gd name="connsiteX123" fmla="*/ 298322 w 3267945"/>
              <a:gd name="connsiteY123" fmla="*/ 1793966 h 2066357"/>
              <a:gd name="connsiteX124" fmla="*/ 158985 w 3267945"/>
              <a:gd name="connsiteY124" fmla="*/ 1767840 h 2066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</a:cxnLst>
            <a:rect l="l" t="t" r="r" b="b"/>
            <a:pathLst>
              <a:path w="3267945" h="2066357">
                <a:moveTo>
                  <a:pt x="158985" y="1767840"/>
                </a:moveTo>
                <a:cubicBezTo>
                  <a:pt x="122699" y="1763486"/>
                  <a:pt x="124543" y="1794201"/>
                  <a:pt x="80608" y="1767840"/>
                </a:cubicBezTo>
                <a:cubicBezTo>
                  <a:pt x="62658" y="1757070"/>
                  <a:pt x="28356" y="1733006"/>
                  <a:pt x="28356" y="1733006"/>
                </a:cubicBezTo>
                <a:cubicBezTo>
                  <a:pt x="22550" y="1721395"/>
                  <a:pt x="15497" y="1710327"/>
                  <a:pt x="10939" y="1698172"/>
                </a:cubicBezTo>
                <a:cubicBezTo>
                  <a:pt x="-6307" y="1652183"/>
                  <a:pt x="-721" y="1594432"/>
                  <a:pt x="10939" y="1550126"/>
                </a:cubicBezTo>
                <a:cubicBezTo>
                  <a:pt x="17972" y="1523401"/>
                  <a:pt x="43663" y="1499985"/>
                  <a:pt x="63190" y="1480457"/>
                </a:cubicBezTo>
                <a:cubicBezTo>
                  <a:pt x="66093" y="1471749"/>
                  <a:pt x="66164" y="1461500"/>
                  <a:pt x="71899" y="1454332"/>
                </a:cubicBezTo>
                <a:cubicBezTo>
                  <a:pt x="78438" y="1446159"/>
                  <a:pt x="88461" y="1441166"/>
                  <a:pt x="98025" y="1436915"/>
                </a:cubicBezTo>
                <a:cubicBezTo>
                  <a:pt x="114802" y="1429458"/>
                  <a:pt x="132859" y="1425303"/>
                  <a:pt x="150276" y="1419497"/>
                </a:cubicBezTo>
                <a:cubicBezTo>
                  <a:pt x="187743" y="1407008"/>
                  <a:pt x="167514" y="1413011"/>
                  <a:pt x="211236" y="1402080"/>
                </a:cubicBezTo>
                <a:cubicBezTo>
                  <a:pt x="219945" y="1393372"/>
                  <a:pt x="227115" y="1382786"/>
                  <a:pt x="237362" y="1375955"/>
                </a:cubicBezTo>
                <a:cubicBezTo>
                  <a:pt x="245000" y="1370863"/>
                  <a:pt x="255277" y="1371351"/>
                  <a:pt x="263488" y="1367246"/>
                </a:cubicBezTo>
                <a:cubicBezTo>
                  <a:pt x="272849" y="1362565"/>
                  <a:pt x="280905" y="1355635"/>
                  <a:pt x="289613" y="1349829"/>
                </a:cubicBezTo>
                <a:cubicBezTo>
                  <a:pt x="295419" y="1341120"/>
                  <a:pt x="300492" y="1331876"/>
                  <a:pt x="307030" y="1323703"/>
                </a:cubicBezTo>
                <a:cubicBezTo>
                  <a:pt x="312159" y="1317292"/>
                  <a:pt x="320224" y="1313327"/>
                  <a:pt x="324448" y="1306286"/>
                </a:cubicBezTo>
                <a:cubicBezTo>
                  <a:pt x="337806" y="1284022"/>
                  <a:pt x="344880" y="1258220"/>
                  <a:pt x="359282" y="1236617"/>
                </a:cubicBezTo>
                <a:cubicBezTo>
                  <a:pt x="365088" y="1227909"/>
                  <a:pt x="371506" y="1219579"/>
                  <a:pt x="376699" y="1210492"/>
                </a:cubicBezTo>
                <a:cubicBezTo>
                  <a:pt x="383140" y="1199220"/>
                  <a:pt x="387235" y="1186666"/>
                  <a:pt x="394116" y="1175657"/>
                </a:cubicBezTo>
                <a:cubicBezTo>
                  <a:pt x="401809" y="1163349"/>
                  <a:pt x="411533" y="1152434"/>
                  <a:pt x="420242" y="1140823"/>
                </a:cubicBezTo>
                <a:cubicBezTo>
                  <a:pt x="427325" y="1119571"/>
                  <a:pt x="429484" y="1105456"/>
                  <a:pt x="446368" y="1088572"/>
                </a:cubicBezTo>
                <a:cubicBezTo>
                  <a:pt x="453769" y="1081171"/>
                  <a:pt x="464320" y="1077693"/>
                  <a:pt x="472493" y="1071155"/>
                </a:cubicBezTo>
                <a:cubicBezTo>
                  <a:pt x="516820" y="1035692"/>
                  <a:pt x="454532" y="1071426"/>
                  <a:pt x="524745" y="1036320"/>
                </a:cubicBezTo>
                <a:cubicBezTo>
                  <a:pt x="533453" y="1027612"/>
                  <a:pt x="540623" y="1017026"/>
                  <a:pt x="550870" y="1010195"/>
                </a:cubicBezTo>
                <a:cubicBezTo>
                  <a:pt x="558508" y="1005103"/>
                  <a:pt x="568785" y="1005591"/>
                  <a:pt x="576996" y="1001486"/>
                </a:cubicBezTo>
                <a:cubicBezTo>
                  <a:pt x="586357" y="996805"/>
                  <a:pt x="594413" y="989875"/>
                  <a:pt x="603122" y="984069"/>
                </a:cubicBezTo>
                <a:cubicBezTo>
                  <a:pt x="614733" y="966652"/>
                  <a:pt x="623154" y="946619"/>
                  <a:pt x="637956" y="931817"/>
                </a:cubicBezTo>
                <a:cubicBezTo>
                  <a:pt x="649567" y="920206"/>
                  <a:pt x="662937" y="910120"/>
                  <a:pt x="672790" y="896983"/>
                </a:cubicBezTo>
                <a:cubicBezTo>
                  <a:pt x="750042" y="793982"/>
                  <a:pt x="622781" y="934232"/>
                  <a:pt x="716333" y="827315"/>
                </a:cubicBezTo>
                <a:cubicBezTo>
                  <a:pt x="727147" y="814957"/>
                  <a:pt x="741086" y="805442"/>
                  <a:pt x="751168" y="792480"/>
                </a:cubicBezTo>
                <a:cubicBezTo>
                  <a:pt x="824976" y="697585"/>
                  <a:pt x="793771" y="741639"/>
                  <a:pt x="846962" y="661852"/>
                </a:cubicBezTo>
                <a:cubicBezTo>
                  <a:pt x="852768" y="653143"/>
                  <a:pt x="859698" y="645087"/>
                  <a:pt x="864379" y="635726"/>
                </a:cubicBezTo>
                <a:cubicBezTo>
                  <a:pt x="870185" y="624115"/>
                  <a:pt x="877238" y="613047"/>
                  <a:pt x="881796" y="600892"/>
                </a:cubicBezTo>
                <a:cubicBezTo>
                  <a:pt x="912194" y="519831"/>
                  <a:pt x="860282" y="620997"/>
                  <a:pt x="907922" y="513806"/>
                </a:cubicBezTo>
                <a:cubicBezTo>
                  <a:pt x="912173" y="504242"/>
                  <a:pt x="919533" y="496389"/>
                  <a:pt x="925339" y="487680"/>
                </a:cubicBezTo>
                <a:cubicBezTo>
                  <a:pt x="935173" y="448346"/>
                  <a:pt x="934321" y="435158"/>
                  <a:pt x="968882" y="400595"/>
                </a:cubicBezTo>
                <a:cubicBezTo>
                  <a:pt x="985081" y="384396"/>
                  <a:pt x="992731" y="379021"/>
                  <a:pt x="1003716" y="357052"/>
                </a:cubicBezTo>
                <a:cubicBezTo>
                  <a:pt x="1007821" y="348841"/>
                  <a:pt x="1008809" y="339364"/>
                  <a:pt x="1012425" y="330926"/>
                </a:cubicBezTo>
                <a:cubicBezTo>
                  <a:pt x="1030271" y="289286"/>
                  <a:pt x="1028337" y="307414"/>
                  <a:pt x="1038550" y="269966"/>
                </a:cubicBezTo>
                <a:cubicBezTo>
                  <a:pt x="1061575" y="185540"/>
                  <a:pt x="1041348" y="222227"/>
                  <a:pt x="1073385" y="174172"/>
                </a:cubicBezTo>
                <a:cubicBezTo>
                  <a:pt x="1090016" y="124274"/>
                  <a:pt x="1069478" y="169369"/>
                  <a:pt x="1116928" y="121920"/>
                </a:cubicBezTo>
                <a:cubicBezTo>
                  <a:pt x="1124329" y="114519"/>
                  <a:pt x="1127807" y="103968"/>
                  <a:pt x="1134345" y="95795"/>
                </a:cubicBezTo>
                <a:cubicBezTo>
                  <a:pt x="1148529" y="78065"/>
                  <a:pt x="1158486" y="73895"/>
                  <a:pt x="1177888" y="60960"/>
                </a:cubicBezTo>
                <a:cubicBezTo>
                  <a:pt x="1183694" y="49349"/>
                  <a:pt x="1186994" y="36099"/>
                  <a:pt x="1195305" y="26126"/>
                </a:cubicBezTo>
                <a:cubicBezTo>
                  <a:pt x="1208291" y="10543"/>
                  <a:pt x="1229724" y="5944"/>
                  <a:pt x="1247556" y="0"/>
                </a:cubicBezTo>
                <a:lnTo>
                  <a:pt x="1308516" y="8709"/>
                </a:lnTo>
                <a:cubicBezTo>
                  <a:pt x="1334599" y="11969"/>
                  <a:pt x="1362189" y="8434"/>
                  <a:pt x="1386893" y="17417"/>
                </a:cubicBezTo>
                <a:cubicBezTo>
                  <a:pt x="1396729" y="20994"/>
                  <a:pt x="1398504" y="34834"/>
                  <a:pt x="1404310" y="43543"/>
                </a:cubicBezTo>
                <a:cubicBezTo>
                  <a:pt x="1407213" y="72572"/>
                  <a:pt x="1406459" y="102203"/>
                  <a:pt x="1413019" y="130629"/>
                </a:cubicBezTo>
                <a:cubicBezTo>
                  <a:pt x="1417160" y="148573"/>
                  <a:pt x="1446695" y="171040"/>
                  <a:pt x="1456562" y="182880"/>
                </a:cubicBezTo>
                <a:cubicBezTo>
                  <a:pt x="1463263" y="190921"/>
                  <a:pt x="1468173" y="200297"/>
                  <a:pt x="1473979" y="209006"/>
                </a:cubicBezTo>
                <a:cubicBezTo>
                  <a:pt x="1488880" y="268608"/>
                  <a:pt x="1478914" y="223666"/>
                  <a:pt x="1491396" y="304800"/>
                </a:cubicBezTo>
                <a:cubicBezTo>
                  <a:pt x="1494081" y="322252"/>
                  <a:pt x="1494521" y="340301"/>
                  <a:pt x="1500105" y="357052"/>
                </a:cubicBezTo>
                <a:cubicBezTo>
                  <a:pt x="1503415" y="366981"/>
                  <a:pt x="1511716" y="374469"/>
                  <a:pt x="1517522" y="383177"/>
                </a:cubicBezTo>
                <a:cubicBezTo>
                  <a:pt x="1563968" y="380274"/>
                  <a:pt x="1610607" y="369330"/>
                  <a:pt x="1656859" y="374469"/>
                </a:cubicBezTo>
                <a:cubicBezTo>
                  <a:pt x="1675028" y="376488"/>
                  <a:pt x="1674772" y="418507"/>
                  <a:pt x="1682985" y="426720"/>
                </a:cubicBezTo>
                <a:cubicBezTo>
                  <a:pt x="1689476" y="433211"/>
                  <a:pt x="1700079" y="433787"/>
                  <a:pt x="1709110" y="435429"/>
                </a:cubicBezTo>
                <a:cubicBezTo>
                  <a:pt x="1732136" y="439616"/>
                  <a:pt x="1755556" y="441234"/>
                  <a:pt x="1778779" y="444137"/>
                </a:cubicBezTo>
                <a:cubicBezTo>
                  <a:pt x="1802591" y="515569"/>
                  <a:pt x="1767032" y="402813"/>
                  <a:pt x="1796196" y="548640"/>
                </a:cubicBezTo>
                <a:cubicBezTo>
                  <a:pt x="1799796" y="566643"/>
                  <a:pt x="1808782" y="583179"/>
                  <a:pt x="1813613" y="600892"/>
                </a:cubicBezTo>
                <a:cubicBezTo>
                  <a:pt x="1817508" y="615172"/>
                  <a:pt x="1817125" y="630576"/>
                  <a:pt x="1822322" y="644435"/>
                </a:cubicBezTo>
                <a:cubicBezTo>
                  <a:pt x="1830828" y="667118"/>
                  <a:pt x="1842092" y="676968"/>
                  <a:pt x="1865865" y="679269"/>
                </a:cubicBezTo>
                <a:cubicBezTo>
                  <a:pt x="1946973" y="687118"/>
                  <a:pt x="2028425" y="690880"/>
                  <a:pt x="2109705" y="696686"/>
                </a:cubicBezTo>
                <a:cubicBezTo>
                  <a:pt x="2118413" y="699589"/>
                  <a:pt x="2127959" y="700672"/>
                  <a:pt x="2135830" y="705395"/>
                </a:cubicBezTo>
                <a:cubicBezTo>
                  <a:pt x="2149620" y="713669"/>
                  <a:pt x="2162753" y="737069"/>
                  <a:pt x="2170665" y="748937"/>
                </a:cubicBezTo>
                <a:cubicBezTo>
                  <a:pt x="2173568" y="766354"/>
                  <a:pt x="2177423" y="783639"/>
                  <a:pt x="2179373" y="801189"/>
                </a:cubicBezTo>
                <a:cubicBezTo>
                  <a:pt x="2183193" y="835572"/>
                  <a:pt x="2187011" y="924276"/>
                  <a:pt x="2196790" y="966652"/>
                </a:cubicBezTo>
                <a:cubicBezTo>
                  <a:pt x="2200918" y="984541"/>
                  <a:pt x="2201226" y="1005921"/>
                  <a:pt x="2214208" y="1018903"/>
                </a:cubicBezTo>
                <a:cubicBezTo>
                  <a:pt x="2290524" y="1095222"/>
                  <a:pt x="2193721" y="1001831"/>
                  <a:pt x="2266459" y="1062446"/>
                </a:cubicBezTo>
                <a:cubicBezTo>
                  <a:pt x="2275920" y="1070330"/>
                  <a:pt x="2283124" y="1080687"/>
                  <a:pt x="2292585" y="1088572"/>
                </a:cubicBezTo>
                <a:cubicBezTo>
                  <a:pt x="2300625" y="1095272"/>
                  <a:pt x="2310537" y="1099451"/>
                  <a:pt x="2318710" y="1105989"/>
                </a:cubicBezTo>
                <a:cubicBezTo>
                  <a:pt x="2325121" y="1111118"/>
                  <a:pt x="2329087" y="1119182"/>
                  <a:pt x="2336128" y="1123406"/>
                </a:cubicBezTo>
                <a:cubicBezTo>
                  <a:pt x="2343999" y="1128129"/>
                  <a:pt x="2353545" y="1129212"/>
                  <a:pt x="2362253" y="1132115"/>
                </a:cubicBezTo>
                <a:cubicBezTo>
                  <a:pt x="2402891" y="1182911"/>
                  <a:pt x="2388382" y="1171306"/>
                  <a:pt x="2440630" y="1210492"/>
                </a:cubicBezTo>
                <a:cubicBezTo>
                  <a:pt x="2449003" y="1216772"/>
                  <a:pt x="2457669" y="1222716"/>
                  <a:pt x="2466756" y="1227909"/>
                </a:cubicBezTo>
                <a:cubicBezTo>
                  <a:pt x="2478027" y="1234350"/>
                  <a:pt x="2491026" y="1237780"/>
                  <a:pt x="2501590" y="1245326"/>
                </a:cubicBezTo>
                <a:cubicBezTo>
                  <a:pt x="2511612" y="1252484"/>
                  <a:pt x="2519007" y="1262743"/>
                  <a:pt x="2527716" y="1271452"/>
                </a:cubicBezTo>
                <a:cubicBezTo>
                  <a:pt x="2556968" y="1344583"/>
                  <a:pt x="2528359" y="1289640"/>
                  <a:pt x="2571259" y="1341120"/>
                </a:cubicBezTo>
                <a:cubicBezTo>
                  <a:pt x="2577960" y="1349161"/>
                  <a:pt x="2580159" y="1361162"/>
                  <a:pt x="2588676" y="1367246"/>
                </a:cubicBezTo>
                <a:cubicBezTo>
                  <a:pt x="2601397" y="1376332"/>
                  <a:pt x="2618554" y="1377071"/>
                  <a:pt x="2632219" y="1384663"/>
                </a:cubicBezTo>
                <a:cubicBezTo>
                  <a:pt x="2667741" y="1404397"/>
                  <a:pt x="2660518" y="1411876"/>
                  <a:pt x="2693179" y="1428206"/>
                </a:cubicBezTo>
                <a:cubicBezTo>
                  <a:pt x="2701390" y="1432311"/>
                  <a:pt x="2711094" y="1432810"/>
                  <a:pt x="2719305" y="1436915"/>
                </a:cubicBezTo>
                <a:cubicBezTo>
                  <a:pt x="2786824" y="1470675"/>
                  <a:pt x="2705894" y="1441154"/>
                  <a:pt x="2771556" y="1463040"/>
                </a:cubicBezTo>
                <a:cubicBezTo>
                  <a:pt x="2780265" y="1471749"/>
                  <a:pt x="2788221" y="1481282"/>
                  <a:pt x="2797682" y="1489166"/>
                </a:cubicBezTo>
                <a:cubicBezTo>
                  <a:pt x="2805723" y="1495866"/>
                  <a:pt x="2816407" y="1499182"/>
                  <a:pt x="2823808" y="1506583"/>
                </a:cubicBezTo>
                <a:cubicBezTo>
                  <a:pt x="2831209" y="1513984"/>
                  <a:pt x="2834223" y="1524929"/>
                  <a:pt x="2841225" y="1532709"/>
                </a:cubicBezTo>
                <a:cubicBezTo>
                  <a:pt x="2860449" y="1554069"/>
                  <a:pt x="2887400" y="1569027"/>
                  <a:pt x="2902185" y="1593669"/>
                </a:cubicBezTo>
                <a:cubicBezTo>
                  <a:pt x="2918919" y="1621559"/>
                  <a:pt x="2948449" y="1678758"/>
                  <a:pt x="2980562" y="1689463"/>
                </a:cubicBezTo>
                <a:lnTo>
                  <a:pt x="3006688" y="1698172"/>
                </a:lnTo>
                <a:cubicBezTo>
                  <a:pt x="3012494" y="1706880"/>
                  <a:pt x="3017567" y="1716124"/>
                  <a:pt x="3024105" y="1724297"/>
                </a:cubicBezTo>
                <a:cubicBezTo>
                  <a:pt x="3029234" y="1730708"/>
                  <a:pt x="3036968" y="1734883"/>
                  <a:pt x="3041522" y="1741715"/>
                </a:cubicBezTo>
                <a:cubicBezTo>
                  <a:pt x="3048723" y="1752517"/>
                  <a:pt x="3053825" y="1764617"/>
                  <a:pt x="3058939" y="1776549"/>
                </a:cubicBezTo>
                <a:cubicBezTo>
                  <a:pt x="3062555" y="1784987"/>
                  <a:pt x="3061771" y="1795623"/>
                  <a:pt x="3067648" y="1802675"/>
                </a:cubicBezTo>
                <a:cubicBezTo>
                  <a:pt x="3083797" y="1822054"/>
                  <a:pt x="3115502" y="1835310"/>
                  <a:pt x="3137316" y="1846217"/>
                </a:cubicBezTo>
                <a:cubicBezTo>
                  <a:pt x="3143122" y="1852023"/>
                  <a:pt x="3148322" y="1858506"/>
                  <a:pt x="3154733" y="1863635"/>
                </a:cubicBezTo>
                <a:cubicBezTo>
                  <a:pt x="3162906" y="1870173"/>
                  <a:pt x="3174047" y="1873105"/>
                  <a:pt x="3180859" y="1881052"/>
                </a:cubicBezTo>
                <a:cubicBezTo>
                  <a:pt x="3230605" y="1939089"/>
                  <a:pt x="3182979" y="1909298"/>
                  <a:pt x="3233110" y="1959429"/>
                </a:cubicBezTo>
                <a:cubicBezTo>
                  <a:pt x="3243373" y="1969692"/>
                  <a:pt x="3256333" y="1976846"/>
                  <a:pt x="3267945" y="1985555"/>
                </a:cubicBezTo>
                <a:cubicBezTo>
                  <a:pt x="3265042" y="2011681"/>
                  <a:pt x="3270992" y="2040421"/>
                  <a:pt x="3259236" y="2063932"/>
                </a:cubicBezTo>
                <a:cubicBezTo>
                  <a:pt x="3255131" y="2072143"/>
                  <a:pt x="3242112" y="2057023"/>
                  <a:pt x="3233110" y="2055223"/>
                </a:cubicBezTo>
                <a:cubicBezTo>
                  <a:pt x="3212982" y="2051198"/>
                  <a:pt x="3192470" y="2049418"/>
                  <a:pt x="3172150" y="2046515"/>
                </a:cubicBezTo>
                <a:cubicBezTo>
                  <a:pt x="3160539" y="2040709"/>
                  <a:pt x="3148325" y="2035978"/>
                  <a:pt x="3137316" y="2029097"/>
                </a:cubicBezTo>
                <a:cubicBezTo>
                  <a:pt x="3125008" y="2021404"/>
                  <a:pt x="3115464" y="2009463"/>
                  <a:pt x="3102482" y="2002972"/>
                </a:cubicBezTo>
                <a:cubicBezTo>
                  <a:pt x="3091777" y="1997619"/>
                  <a:pt x="3079259" y="1997166"/>
                  <a:pt x="3067648" y="1994263"/>
                </a:cubicBezTo>
                <a:cubicBezTo>
                  <a:pt x="3050231" y="1982652"/>
                  <a:pt x="3034119" y="1968790"/>
                  <a:pt x="3015396" y="1959429"/>
                </a:cubicBezTo>
                <a:cubicBezTo>
                  <a:pt x="2889676" y="1896569"/>
                  <a:pt x="2987274" y="1941263"/>
                  <a:pt x="2919602" y="1915886"/>
                </a:cubicBezTo>
                <a:cubicBezTo>
                  <a:pt x="2904965" y="1910397"/>
                  <a:pt x="2890889" y="1903412"/>
                  <a:pt x="2876059" y="1898469"/>
                </a:cubicBezTo>
                <a:cubicBezTo>
                  <a:pt x="2851604" y="1890317"/>
                  <a:pt x="2801123" y="1881959"/>
                  <a:pt x="2780265" y="1881052"/>
                </a:cubicBezTo>
                <a:cubicBezTo>
                  <a:pt x="2667123" y="1876133"/>
                  <a:pt x="2553827" y="1875773"/>
                  <a:pt x="2440630" y="1872343"/>
                </a:cubicBezTo>
                <a:lnTo>
                  <a:pt x="2205499" y="1863635"/>
                </a:lnTo>
                <a:cubicBezTo>
                  <a:pt x="2162720" y="1849375"/>
                  <a:pt x="2162865" y="1848427"/>
                  <a:pt x="2100996" y="1837509"/>
                </a:cubicBezTo>
                <a:cubicBezTo>
                  <a:pt x="2077949" y="1833442"/>
                  <a:pt x="2054526" y="1831893"/>
                  <a:pt x="2031328" y="1828800"/>
                </a:cubicBezTo>
                <a:lnTo>
                  <a:pt x="1970368" y="1820092"/>
                </a:lnTo>
                <a:cubicBezTo>
                  <a:pt x="1961659" y="1817189"/>
                  <a:pt x="1953187" y="1813447"/>
                  <a:pt x="1944242" y="1811383"/>
                </a:cubicBezTo>
                <a:cubicBezTo>
                  <a:pt x="1915397" y="1804726"/>
                  <a:pt x="1857156" y="1793966"/>
                  <a:pt x="1857156" y="1793966"/>
                </a:cubicBezTo>
                <a:lnTo>
                  <a:pt x="1430436" y="1811383"/>
                </a:lnTo>
                <a:cubicBezTo>
                  <a:pt x="1402881" y="1812808"/>
                  <a:pt x="1340934" y="1819959"/>
                  <a:pt x="1308516" y="1828800"/>
                </a:cubicBezTo>
                <a:cubicBezTo>
                  <a:pt x="1290804" y="1833630"/>
                  <a:pt x="1256265" y="1846217"/>
                  <a:pt x="1256265" y="1846217"/>
                </a:cubicBezTo>
                <a:cubicBezTo>
                  <a:pt x="1189499" y="1843314"/>
                  <a:pt x="1122600" y="1842634"/>
                  <a:pt x="1055968" y="1837509"/>
                </a:cubicBezTo>
                <a:cubicBezTo>
                  <a:pt x="992762" y="1832647"/>
                  <a:pt x="1070405" y="1824905"/>
                  <a:pt x="1003716" y="1802675"/>
                </a:cubicBezTo>
                <a:cubicBezTo>
                  <a:pt x="978778" y="1794363"/>
                  <a:pt x="951361" y="1797684"/>
                  <a:pt x="925339" y="1793966"/>
                </a:cubicBezTo>
                <a:cubicBezTo>
                  <a:pt x="910686" y="1791873"/>
                  <a:pt x="896396" y="1787690"/>
                  <a:pt x="881796" y="1785257"/>
                </a:cubicBezTo>
                <a:cubicBezTo>
                  <a:pt x="861549" y="1781883"/>
                  <a:pt x="841156" y="1779452"/>
                  <a:pt x="820836" y="1776549"/>
                </a:cubicBezTo>
                <a:lnTo>
                  <a:pt x="507328" y="1785257"/>
                </a:lnTo>
                <a:lnTo>
                  <a:pt x="298322" y="1793966"/>
                </a:lnTo>
                <a:cubicBezTo>
                  <a:pt x="243183" y="1795248"/>
                  <a:pt x="195271" y="1772194"/>
                  <a:pt x="158985" y="176784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3962400" y="1062446"/>
            <a:ext cx="4902926" cy="191588"/>
          </a:xfrm>
          <a:custGeom>
            <a:avLst/>
            <a:gdLst>
              <a:gd name="connsiteX0" fmla="*/ 0 w 4902926"/>
              <a:gd name="connsiteY0" fmla="*/ 26125 h 191588"/>
              <a:gd name="connsiteX1" fmla="*/ 43543 w 4902926"/>
              <a:gd name="connsiteY1" fmla="*/ 52251 h 191588"/>
              <a:gd name="connsiteX2" fmla="*/ 69669 w 4902926"/>
              <a:gd name="connsiteY2" fmla="*/ 69668 h 191588"/>
              <a:gd name="connsiteX3" fmla="*/ 121920 w 4902926"/>
              <a:gd name="connsiteY3" fmla="*/ 78377 h 191588"/>
              <a:gd name="connsiteX4" fmla="*/ 217714 w 4902926"/>
              <a:gd name="connsiteY4" fmla="*/ 104503 h 191588"/>
              <a:gd name="connsiteX5" fmla="*/ 365760 w 4902926"/>
              <a:gd name="connsiteY5" fmla="*/ 87085 h 191588"/>
              <a:gd name="connsiteX6" fmla="*/ 391886 w 4902926"/>
              <a:gd name="connsiteY6" fmla="*/ 69668 h 191588"/>
              <a:gd name="connsiteX7" fmla="*/ 470263 w 4902926"/>
              <a:gd name="connsiteY7" fmla="*/ 78377 h 191588"/>
              <a:gd name="connsiteX8" fmla="*/ 557349 w 4902926"/>
              <a:gd name="connsiteY8" fmla="*/ 130628 h 191588"/>
              <a:gd name="connsiteX9" fmla="*/ 583474 w 4902926"/>
              <a:gd name="connsiteY9" fmla="*/ 148045 h 191588"/>
              <a:gd name="connsiteX10" fmla="*/ 635726 w 4902926"/>
              <a:gd name="connsiteY10" fmla="*/ 165463 h 191588"/>
              <a:gd name="connsiteX11" fmla="*/ 801189 w 4902926"/>
              <a:gd name="connsiteY11" fmla="*/ 148045 h 191588"/>
              <a:gd name="connsiteX12" fmla="*/ 827314 w 4902926"/>
              <a:gd name="connsiteY12" fmla="*/ 139337 h 191588"/>
              <a:gd name="connsiteX13" fmla="*/ 870857 w 4902926"/>
              <a:gd name="connsiteY13" fmla="*/ 130628 h 191588"/>
              <a:gd name="connsiteX14" fmla="*/ 949234 w 4902926"/>
              <a:gd name="connsiteY14" fmla="*/ 69668 h 191588"/>
              <a:gd name="connsiteX15" fmla="*/ 1027611 w 4902926"/>
              <a:gd name="connsiteY15" fmla="*/ 78377 h 191588"/>
              <a:gd name="connsiteX16" fmla="*/ 1053737 w 4902926"/>
              <a:gd name="connsiteY16" fmla="*/ 95794 h 191588"/>
              <a:gd name="connsiteX17" fmla="*/ 1088571 w 4902926"/>
              <a:gd name="connsiteY17" fmla="*/ 104503 h 191588"/>
              <a:gd name="connsiteX18" fmla="*/ 1114697 w 4902926"/>
              <a:gd name="connsiteY18" fmla="*/ 121920 h 191588"/>
              <a:gd name="connsiteX19" fmla="*/ 1193074 w 4902926"/>
              <a:gd name="connsiteY19" fmla="*/ 139337 h 191588"/>
              <a:gd name="connsiteX20" fmla="*/ 1227909 w 4902926"/>
              <a:gd name="connsiteY20" fmla="*/ 148045 h 191588"/>
              <a:gd name="connsiteX21" fmla="*/ 1367246 w 4902926"/>
              <a:gd name="connsiteY21" fmla="*/ 139337 h 191588"/>
              <a:gd name="connsiteX22" fmla="*/ 1410789 w 4902926"/>
              <a:gd name="connsiteY22" fmla="*/ 95794 h 191588"/>
              <a:gd name="connsiteX23" fmla="*/ 1428206 w 4902926"/>
              <a:gd name="connsiteY23" fmla="*/ 60960 h 191588"/>
              <a:gd name="connsiteX24" fmla="*/ 1454331 w 4902926"/>
              <a:gd name="connsiteY24" fmla="*/ 52251 h 191588"/>
              <a:gd name="connsiteX25" fmla="*/ 1471749 w 4902926"/>
              <a:gd name="connsiteY25" fmla="*/ 69668 h 191588"/>
              <a:gd name="connsiteX26" fmla="*/ 1515291 w 4902926"/>
              <a:gd name="connsiteY26" fmla="*/ 121920 h 191588"/>
              <a:gd name="connsiteX27" fmla="*/ 1541417 w 4902926"/>
              <a:gd name="connsiteY27" fmla="*/ 130628 h 191588"/>
              <a:gd name="connsiteX28" fmla="*/ 1567543 w 4902926"/>
              <a:gd name="connsiteY28" fmla="*/ 148045 h 191588"/>
              <a:gd name="connsiteX29" fmla="*/ 1715589 w 4902926"/>
              <a:gd name="connsiteY29" fmla="*/ 148045 h 191588"/>
              <a:gd name="connsiteX30" fmla="*/ 1750423 w 4902926"/>
              <a:gd name="connsiteY30" fmla="*/ 139337 h 191588"/>
              <a:gd name="connsiteX31" fmla="*/ 1820091 w 4902926"/>
              <a:gd name="connsiteY31" fmla="*/ 104503 h 191588"/>
              <a:gd name="connsiteX32" fmla="*/ 1846217 w 4902926"/>
              <a:gd name="connsiteY32" fmla="*/ 87085 h 191588"/>
              <a:gd name="connsiteX33" fmla="*/ 1872343 w 4902926"/>
              <a:gd name="connsiteY33" fmla="*/ 78377 h 191588"/>
              <a:gd name="connsiteX34" fmla="*/ 1924594 w 4902926"/>
              <a:gd name="connsiteY34" fmla="*/ 34834 h 191588"/>
              <a:gd name="connsiteX35" fmla="*/ 1950720 w 4902926"/>
              <a:gd name="connsiteY35" fmla="*/ 26125 h 191588"/>
              <a:gd name="connsiteX36" fmla="*/ 1976846 w 4902926"/>
              <a:gd name="connsiteY36" fmla="*/ 87085 h 191588"/>
              <a:gd name="connsiteX37" fmla="*/ 2029097 w 4902926"/>
              <a:gd name="connsiteY37" fmla="*/ 104503 h 191588"/>
              <a:gd name="connsiteX38" fmla="*/ 2055223 w 4902926"/>
              <a:gd name="connsiteY38" fmla="*/ 113211 h 191588"/>
              <a:gd name="connsiteX39" fmla="*/ 2081349 w 4902926"/>
              <a:gd name="connsiteY39" fmla="*/ 121920 h 191588"/>
              <a:gd name="connsiteX40" fmla="*/ 2238103 w 4902926"/>
              <a:gd name="connsiteY40" fmla="*/ 113211 h 191588"/>
              <a:gd name="connsiteX41" fmla="*/ 2290354 w 4902926"/>
              <a:gd name="connsiteY41" fmla="*/ 69668 h 191588"/>
              <a:gd name="connsiteX42" fmla="*/ 2342606 w 4902926"/>
              <a:gd name="connsiteY42" fmla="*/ 26125 h 191588"/>
              <a:gd name="connsiteX43" fmla="*/ 2360023 w 4902926"/>
              <a:gd name="connsiteY43" fmla="*/ 43543 h 191588"/>
              <a:gd name="connsiteX44" fmla="*/ 2368731 w 4902926"/>
              <a:gd name="connsiteY44" fmla="*/ 69668 h 191588"/>
              <a:gd name="connsiteX45" fmla="*/ 2386149 w 4902926"/>
              <a:gd name="connsiteY45" fmla="*/ 95794 h 191588"/>
              <a:gd name="connsiteX46" fmla="*/ 2394857 w 4902926"/>
              <a:gd name="connsiteY46" fmla="*/ 121920 h 191588"/>
              <a:gd name="connsiteX47" fmla="*/ 2447109 w 4902926"/>
              <a:gd name="connsiteY47" fmla="*/ 148045 h 191588"/>
              <a:gd name="connsiteX48" fmla="*/ 2717074 w 4902926"/>
              <a:gd name="connsiteY48" fmla="*/ 139337 h 191588"/>
              <a:gd name="connsiteX49" fmla="*/ 2743200 w 4902926"/>
              <a:gd name="connsiteY49" fmla="*/ 121920 h 191588"/>
              <a:gd name="connsiteX50" fmla="*/ 2769326 w 4902926"/>
              <a:gd name="connsiteY50" fmla="*/ 113211 h 191588"/>
              <a:gd name="connsiteX51" fmla="*/ 2821577 w 4902926"/>
              <a:gd name="connsiteY51" fmla="*/ 60960 h 191588"/>
              <a:gd name="connsiteX52" fmla="*/ 2865120 w 4902926"/>
              <a:gd name="connsiteY52" fmla="*/ 8708 h 191588"/>
              <a:gd name="connsiteX53" fmla="*/ 2891246 w 4902926"/>
              <a:gd name="connsiteY53" fmla="*/ 0 h 191588"/>
              <a:gd name="connsiteX54" fmla="*/ 2917371 w 4902926"/>
              <a:gd name="connsiteY54" fmla="*/ 8708 h 191588"/>
              <a:gd name="connsiteX55" fmla="*/ 2934789 w 4902926"/>
              <a:gd name="connsiteY55" fmla="*/ 43543 h 191588"/>
              <a:gd name="connsiteX56" fmla="*/ 2978331 w 4902926"/>
              <a:gd name="connsiteY56" fmla="*/ 95794 h 191588"/>
              <a:gd name="connsiteX57" fmla="*/ 3013166 w 4902926"/>
              <a:gd name="connsiteY57" fmla="*/ 139337 h 191588"/>
              <a:gd name="connsiteX58" fmla="*/ 3048000 w 4902926"/>
              <a:gd name="connsiteY58" fmla="*/ 165463 h 191588"/>
              <a:gd name="connsiteX59" fmla="*/ 3213463 w 4902926"/>
              <a:gd name="connsiteY59" fmla="*/ 191588 h 191588"/>
              <a:gd name="connsiteX60" fmla="*/ 3326674 w 4902926"/>
              <a:gd name="connsiteY60" fmla="*/ 174171 h 191588"/>
              <a:gd name="connsiteX61" fmla="*/ 3352800 w 4902926"/>
              <a:gd name="connsiteY61" fmla="*/ 148045 h 191588"/>
              <a:gd name="connsiteX62" fmla="*/ 3387634 w 4902926"/>
              <a:gd name="connsiteY62" fmla="*/ 121920 h 191588"/>
              <a:gd name="connsiteX63" fmla="*/ 3413760 w 4902926"/>
              <a:gd name="connsiteY63" fmla="*/ 104503 h 191588"/>
              <a:gd name="connsiteX64" fmla="*/ 3466011 w 4902926"/>
              <a:gd name="connsiteY64" fmla="*/ 87085 h 191588"/>
              <a:gd name="connsiteX65" fmla="*/ 3509554 w 4902926"/>
              <a:gd name="connsiteY65" fmla="*/ 52251 h 191588"/>
              <a:gd name="connsiteX66" fmla="*/ 3544389 w 4902926"/>
              <a:gd name="connsiteY66" fmla="*/ 113211 h 191588"/>
              <a:gd name="connsiteX67" fmla="*/ 3596640 w 4902926"/>
              <a:gd name="connsiteY67" fmla="*/ 156754 h 191588"/>
              <a:gd name="connsiteX68" fmla="*/ 3779520 w 4902926"/>
              <a:gd name="connsiteY68" fmla="*/ 139337 h 191588"/>
              <a:gd name="connsiteX69" fmla="*/ 3831771 w 4902926"/>
              <a:gd name="connsiteY69" fmla="*/ 87085 h 191588"/>
              <a:gd name="connsiteX70" fmla="*/ 3849189 w 4902926"/>
              <a:gd name="connsiteY70" fmla="*/ 69668 h 191588"/>
              <a:gd name="connsiteX71" fmla="*/ 3884023 w 4902926"/>
              <a:gd name="connsiteY71" fmla="*/ 17417 h 191588"/>
              <a:gd name="connsiteX72" fmla="*/ 3910149 w 4902926"/>
              <a:gd name="connsiteY72" fmla="*/ 26125 h 191588"/>
              <a:gd name="connsiteX73" fmla="*/ 3927566 w 4902926"/>
              <a:gd name="connsiteY73" fmla="*/ 43543 h 191588"/>
              <a:gd name="connsiteX74" fmla="*/ 4005943 w 4902926"/>
              <a:gd name="connsiteY74" fmla="*/ 87085 h 191588"/>
              <a:gd name="connsiteX75" fmla="*/ 4032069 w 4902926"/>
              <a:gd name="connsiteY75" fmla="*/ 104503 h 191588"/>
              <a:gd name="connsiteX76" fmla="*/ 4119154 w 4902926"/>
              <a:gd name="connsiteY76" fmla="*/ 121920 h 191588"/>
              <a:gd name="connsiteX77" fmla="*/ 4267200 w 4902926"/>
              <a:gd name="connsiteY77" fmla="*/ 139337 h 191588"/>
              <a:gd name="connsiteX78" fmla="*/ 4310743 w 4902926"/>
              <a:gd name="connsiteY78" fmla="*/ 148045 h 191588"/>
              <a:gd name="connsiteX79" fmla="*/ 4389120 w 4902926"/>
              <a:gd name="connsiteY79" fmla="*/ 165463 h 191588"/>
              <a:gd name="connsiteX80" fmla="*/ 4441371 w 4902926"/>
              <a:gd name="connsiteY80" fmla="*/ 174171 h 191588"/>
              <a:gd name="connsiteX81" fmla="*/ 4641669 w 4902926"/>
              <a:gd name="connsiteY81" fmla="*/ 156754 h 191588"/>
              <a:gd name="connsiteX82" fmla="*/ 4685211 w 4902926"/>
              <a:gd name="connsiteY82" fmla="*/ 148045 h 191588"/>
              <a:gd name="connsiteX83" fmla="*/ 4711337 w 4902926"/>
              <a:gd name="connsiteY83" fmla="*/ 130628 h 191588"/>
              <a:gd name="connsiteX84" fmla="*/ 4781006 w 4902926"/>
              <a:gd name="connsiteY84" fmla="*/ 113211 h 191588"/>
              <a:gd name="connsiteX85" fmla="*/ 4807131 w 4902926"/>
              <a:gd name="connsiteY85" fmla="*/ 95794 h 191588"/>
              <a:gd name="connsiteX86" fmla="*/ 4841966 w 4902926"/>
              <a:gd name="connsiteY86" fmla="*/ 78377 h 191588"/>
              <a:gd name="connsiteX87" fmla="*/ 4902926 w 4902926"/>
              <a:gd name="connsiteY87" fmla="*/ 26125 h 191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4902926" h="191588">
                <a:moveTo>
                  <a:pt x="0" y="26125"/>
                </a:moveTo>
                <a:cubicBezTo>
                  <a:pt x="14514" y="34834"/>
                  <a:pt x="29189" y="43280"/>
                  <a:pt x="43543" y="52251"/>
                </a:cubicBezTo>
                <a:cubicBezTo>
                  <a:pt x="52419" y="57798"/>
                  <a:pt x="59740" y="66358"/>
                  <a:pt x="69669" y="69668"/>
                </a:cubicBezTo>
                <a:cubicBezTo>
                  <a:pt x="86420" y="75252"/>
                  <a:pt x="104655" y="74677"/>
                  <a:pt x="121920" y="78377"/>
                </a:cubicBezTo>
                <a:cubicBezTo>
                  <a:pt x="176931" y="90165"/>
                  <a:pt x="177916" y="91236"/>
                  <a:pt x="217714" y="104503"/>
                </a:cubicBezTo>
                <a:cubicBezTo>
                  <a:pt x="236987" y="103126"/>
                  <a:pt x="326171" y="106879"/>
                  <a:pt x="365760" y="87085"/>
                </a:cubicBezTo>
                <a:cubicBezTo>
                  <a:pt x="375121" y="82404"/>
                  <a:pt x="383177" y="75474"/>
                  <a:pt x="391886" y="69668"/>
                </a:cubicBezTo>
                <a:cubicBezTo>
                  <a:pt x="418012" y="72571"/>
                  <a:pt x="444650" y="72466"/>
                  <a:pt x="470263" y="78377"/>
                </a:cubicBezTo>
                <a:cubicBezTo>
                  <a:pt x="490740" y="83102"/>
                  <a:pt x="547636" y="124153"/>
                  <a:pt x="557349" y="130628"/>
                </a:cubicBezTo>
                <a:cubicBezTo>
                  <a:pt x="566057" y="136434"/>
                  <a:pt x="573545" y="144735"/>
                  <a:pt x="583474" y="148045"/>
                </a:cubicBezTo>
                <a:lnTo>
                  <a:pt x="635726" y="165463"/>
                </a:lnTo>
                <a:cubicBezTo>
                  <a:pt x="690880" y="159657"/>
                  <a:pt x="746238" y="155538"/>
                  <a:pt x="801189" y="148045"/>
                </a:cubicBezTo>
                <a:cubicBezTo>
                  <a:pt x="810284" y="146805"/>
                  <a:pt x="818409" y="141563"/>
                  <a:pt x="827314" y="139337"/>
                </a:cubicBezTo>
                <a:cubicBezTo>
                  <a:pt x="841674" y="135747"/>
                  <a:pt x="856343" y="133531"/>
                  <a:pt x="870857" y="130628"/>
                </a:cubicBezTo>
                <a:cubicBezTo>
                  <a:pt x="923580" y="77905"/>
                  <a:pt x="896041" y="96265"/>
                  <a:pt x="949234" y="69668"/>
                </a:cubicBezTo>
                <a:cubicBezTo>
                  <a:pt x="975360" y="72571"/>
                  <a:pt x="1002109" y="72002"/>
                  <a:pt x="1027611" y="78377"/>
                </a:cubicBezTo>
                <a:cubicBezTo>
                  <a:pt x="1037765" y="80916"/>
                  <a:pt x="1044117" y="91671"/>
                  <a:pt x="1053737" y="95794"/>
                </a:cubicBezTo>
                <a:cubicBezTo>
                  <a:pt x="1064738" y="100509"/>
                  <a:pt x="1076960" y="101600"/>
                  <a:pt x="1088571" y="104503"/>
                </a:cubicBezTo>
                <a:cubicBezTo>
                  <a:pt x="1097280" y="110309"/>
                  <a:pt x="1105335" y="117239"/>
                  <a:pt x="1114697" y="121920"/>
                </a:cubicBezTo>
                <a:cubicBezTo>
                  <a:pt x="1137292" y="133217"/>
                  <a:pt x="1170782" y="134879"/>
                  <a:pt x="1193074" y="139337"/>
                </a:cubicBezTo>
                <a:cubicBezTo>
                  <a:pt x="1204811" y="141684"/>
                  <a:pt x="1216297" y="145142"/>
                  <a:pt x="1227909" y="148045"/>
                </a:cubicBezTo>
                <a:cubicBezTo>
                  <a:pt x="1274355" y="145142"/>
                  <a:pt x="1321279" y="146595"/>
                  <a:pt x="1367246" y="139337"/>
                </a:cubicBezTo>
                <a:cubicBezTo>
                  <a:pt x="1387301" y="136171"/>
                  <a:pt x="1402345" y="110571"/>
                  <a:pt x="1410789" y="95794"/>
                </a:cubicBezTo>
                <a:cubicBezTo>
                  <a:pt x="1417230" y="84523"/>
                  <a:pt x="1419027" y="70140"/>
                  <a:pt x="1428206" y="60960"/>
                </a:cubicBezTo>
                <a:cubicBezTo>
                  <a:pt x="1434697" y="54469"/>
                  <a:pt x="1445623" y="55154"/>
                  <a:pt x="1454331" y="52251"/>
                </a:cubicBezTo>
                <a:cubicBezTo>
                  <a:pt x="1460137" y="58057"/>
                  <a:pt x="1466620" y="63257"/>
                  <a:pt x="1471749" y="69668"/>
                </a:cubicBezTo>
                <a:cubicBezTo>
                  <a:pt x="1490109" y="92617"/>
                  <a:pt x="1488695" y="104189"/>
                  <a:pt x="1515291" y="121920"/>
                </a:cubicBezTo>
                <a:cubicBezTo>
                  <a:pt x="1522929" y="127012"/>
                  <a:pt x="1532708" y="127725"/>
                  <a:pt x="1541417" y="130628"/>
                </a:cubicBezTo>
                <a:cubicBezTo>
                  <a:pt x="1550126" y="136434"/>
                  <a:pt x="1558182" y="143364"/>
                  <a:pt x="1567543" y="148045"/>
                </a:cubicBezTo>
                <a:cubicBezTo>
                  <a:pt x="1613429" y="170988"/>
                  <a:pt x="1668364" y="151418"/>
                  <a:pt x="1715589" y="148045"/>
                </a:cubicBezTo>
                <a:cubicBezTo>
                  <a:pt x="1727200" y="145142"/>
                  <a:pt x="1739375" y="143940"/>
                  <a:pt x="1750423" y="139337"/>
                </a:cubicBezTo>
                <a:cubicBezTo>
                  <a:pt x="1774390" y="129351"/>
                  <a:pt x="1798488" y="118905"/>
                  <a:pt x="1820091" y="104503"/>
                </a:cubicBezTo>
                <a:cubicBezTo>
                  <a:pt x="1828800" y="98697"/>
                  <a:pt x="1836855" y="91766"/>
                  <a:pt x="1846217" y="87085"/>
                </a:cubicBezTo>
                <a:cubicBezTo>
                  <a:pt x="1854428" y="82980"/>
                  <a:pt x="1863634" y="81280"/>
                  <a:pt x="1872343" y="78377"/>
                </a:cubicBezTo>
                <a:cubicBezTo>
                  <a:pt x="1891602" y="59118"/>
                  <a:pt x="1900346" y="46958"/>
                  <a:pt x="1924594" y="34834"/>
                </a:cubicBezTo>
                <a:cubicBezTo>
                  <a:pt x="1932805" y="30729"/>
                  <a:pt x="1942011" y="29028"/>
                  <a:pt x="1950720" y="26125"/>
                </a:cubicBezTo>
                <a:cubicBezTo>
                  <a:pt x="1954835" y="42585"/>
                  <a:pt x="1959026" y="75948"/>
                  <a:pt x="1976846" y="87085"/>
                </a:cubicBezTo>
                <a:cubicBezTo>
                  <a:pt x="1992415" y="96815"/>
                  <a:pt x="2011680" y="98697"/>
                  <a:pt x="2029097" y="104503"/>
                </a:cubicBezTo>
                <a:lnTo>
                  <a:pt x="2055223" y="113211"/>
                </a:lnTo>
                <a:lnTo>
                  <a:pt x="2081349" y="121920"/>
                </a:lnTo>
                <a:cubicBezTo>
                  <a:pt x="2133600" y="119017"/>
                  <a:pt x="2186297" y="120612"/>
                  <a:pt x="2238103" y="113211"/>
                </a:cubicBezTo>
                <a:cubicBezTo>
                  <a:pt x="2253503" y="111011"/>
                  <a:pt x="2281507" y="77251"/>
                  <a:pt x="2290354" y="69668"/>
                </a:cubicBezTo>
                <a:cubicBezTo>
                  <a:pt x="2362805" y="7568"/>
                  <a:pt x="2297363" y="71371"/>
                  <a:pt x="2342606" y="26125"/>
                </a:cubicBezTo>
                <a:cubicBezTo>
                  <a:pt x="2348412" y="31931"/>
                  <a:pt x="2355799" y="36502"/>
                  <a:pt x="2360023" y="43543"/>
                </a:cubicBezTo>
                <a:cubicBezTo>
                  <a:pt x="2364746" y="51414"/>
                  <a:pt x="2364626" y="61458"/>
                  <a:pt x="2368731" y="69668"/>
                </a:cubicBezTo>
                <a:cubicBezTo>
                  <a:pt x="2373412" y="79030"/>
                  <a:pt x="2380343" y="87085"/>
                  <a:pt x="2386149" y="95794"/>
                </a:cubicBezTo>
                <a:cubicBezTo>
                  <a:pt x="2389052" y="104503"/>
                  <a:pt x="2389123" y="114752"/>
                  <a:pt x="2394857" y="121920"/>
                </a:cubicBezTo>
                <a:cubicBezTo>
                  <a:pt x="2407135" y="137267"/>
                  <a:pt x="2429898" y="142309"/>
                  <a:pt x="2447109" y="148045"/>
                </a:cubicBezTo>
                <a:cubicBezTo>
                  <a:pt x="2537097" y="145142"/>
                  <a:pt x="2627387" y="147250"/>
                  <a:pt x="2717074" y="139337"/>
                </a:cubicBezTo>
                <a:cubicBezTo>
                  <a:pt x="2727500" y="138417"/>
                  <a:pt x="2733839" y="126601"/>
                  <a:pt x="2743200" y="121920"/>
                </a:cubicBezTo>
                <a:cubicBezTo>
                  <a:pt x="2751411" y="117815"/>
                  <a:pt x="2760617" y="116114"/>
                  <a:pt x="2769326" y="113211"/>
                </a:cubicBezTo>
                <a:cubicBezTo>
                  <a:pt x="2786743" y="95794"/>
                  <a:pt x="2807914" y="81455"/>
                  <a:pt x="2821577" y="60960"/>
                </a:cubicBezTo>
                <a:cubicBezTo>
                  <a:pt x="2834429" y="41682"/>
                  <a:pt x="2845004" y="22119"/>
                  <a:pt x="2865120" y="8708"/>
                </a:cubicBezTo>
                <a:cubicBezTo>
                  <a:pt x="2872758" y="3616"/>
                  <a:pt x="2882537" y="2903"/>
                  <a:pt x="2891246" y="0"/>
                </a:cubicBezTo>
                <a:cubicBezTo>
                  <a:pt x="2899954" y="2903"/>
                  <a:pt x="2910880" y="2217"/>
                  <a:pt x="2917371" y="8708"/>
                </a:cubicBezTo>
                <a:cubicBezTo>
                  <a:pt x="2926551" y="17888"/>
                  <a:pt x="2928348" y="32271"/>
                  <a:pt x="2934789" y="43543"/>
                </a:cubicBezTo>
                <a:cubicBezTo>
                  <a:pt x="2950954" y="71831"/>
                  <a:pt x="2954317" y="71779"/>
                  <a:pt x="2978331" y="95794"/>
                </a:cubicBezTo>
                <a:cubicBezTo>
                  <a:pt x="2990967" y="133701"/>
                  <a:pt x="2978698" y="114717"/>
                  <a:pt x="3013166" y="139337"/>
                </a:cubicBezTo>
                <a:cubicBezTo>
                  <a:pt x="3024977" y="147773"/>
                  <a:pt x="3034331" y="160581"/>
                  <a:pt x="3048000" y="165463"/>
                </a:cubicBezTo>
                <a:cubicBezTo>
                  <a:pt x="3088777" y="180026"/>
                  <a:pt x="3169671" y="186723"/>
                  <a:pt x="3213463" y="191588"/>
                </a:cubicBezTo>
                <a:cubicBezTo>
                  <a:pt x="3251200" y="185782"/>
                  <a:pt x="3290231" y="185559"/>
                  <a:pt x="3326674" y="174171"/>
                </a:cubicBezTo>
                <a:cubicBezTo>
                  <a:pt x="3338429" y="170497"/>
                  <a:pt x="3343449" y="156060"/>
                  <a:pt x="3352800" y="148045"/>
                </a:cubicBezTo>
                <a:cubicBezTo>
                  <a:pt x="3363820" y="138599"/>
                  <a:pt x="3375823" y="130356"/>
                  <a:pt x="3387634" y="121920"/>
                </a:cubicBezTo>
                <a:cubicBezTo>
                  <a:pt x="3396151" y="115837"/>
                  <a:pt x="3404196" y="108754"/>
                  <a:pt x="3413760" y="104503"/>
                </a:cubicBezTo>
                <a:cubicBezTo>
                  <a:pt x="3430537" y="97046"/>
                  <a:pt x="3466011" y="87085"/>
                  <a:pt x="3466011" y="87085"/>
                </a:cubicBezTo>
                <a:cubicBezTo>
                  <a:pt x="3472156" y="80940"/>
                  <a:pt x="3500401" y="50420"/>
                  <a:pt x="3509554" y="52251"/>
                </a:cubicBezTo>
                <a:cubicBezTo>
                  <a:pt x="3516397" y="53620"/>
                  <a:pt x="3544338" y="113121"/>
                  <a:pt x="3544389" y="113211"/>
                </a:cubicBezTo>
                <a:cubicBezTo>
                  <a:pt x="3564084" y="147677"/>
                  <a:pt x="3558550" y="137709"/>
                  <a:pt x="3596640" y="156754"/>
                </a:cubicBezTo>
                <a:cubicBezTo>
                  <a:pt x="3657600" y="150948"/>
                  <a:pt x="3720807" y="156734"/>
                  <a:pt x="3779520" y="139337"/>
                </a:cubicBezTo>
                <a:cubicBezTo>
                  <a:pt x="3803137" y="132339"/>
                  <a:pt x="3814354" y="104502"/>
                  <a:pt x="3831771" y="87085"/>
                </a:cubicBezTo>
                <a:cubicBezTo>
                  <a:pt x="3837577" y="81279"/>
                  <a:pt x="3844635" y="76500"/>
                  <a:pt x="3849189" y="69668"/>
                </a:cubicBezTo>
                <a:lnTo>
                  <a:pt x="3884023" y="17417"/>
                </a:lnTo>
                <a:cubicBezTo>
                  <a:pt x="3892732" y="20320"/>
                  <a:pt x="3902278" y="21402"/>
                  <a:pt x="3910149" y="26125"/>
                </a:cubicBezTo>
                <a:cubicBezTo>
                  <a:pt x="3917190" y="30349"/>
                  <a:pt x="3920997" y="38617"/>
                  <a:pt x="3927566" y="43543"/>
                </a:cubicBezTo>
                <a:cubicBezTo>
                  <a:pt x="3975476" y="79476"/>
                  <a:pt x="3965211" y="73509"/>
                  <a:pt x="4005943" y="87085"/>
                </a:cubicBezTo>
                <a:cubicBezTo>
                  <a:pt x="4014652" y="92891"/>
                  <a:pt x="4022449" y="100380"/>
                  <a:pt x="4032069" y="104503"/>
                </a:cubicBezTo>
                <a:cubicBezTo>
                  <a:pt x="4048226" y="111427"/>
                  <a:pt x="4107924" y="120192"/>
                  <a:pt x="4119154" y="121920"/>
                </a:cubicBezTo>
                <a:cubicBezTo>
                  <a:pt x="4283723" y="147238"/>
                  <a:pt x="4053480" y="110841"/>
                  <a:pt x="4267200" y="139337"/>
                </a:cubicBezTo>
                <a:cubicBezTo>
                  <a:pt x="4281872" y="141293"/>
                  <a:pt x="4296270" y="144944"/>
                  <a:pt x="4310743" y="148045"/>
                </a:cubicBezTo>
                <a:cubicBezTo>
                  <a:pt x="4336912" y="153653"/>
                  <a:pt x="4362877" y="160214"/>
                  <a:pt x="4389120" y="165463"/>
                </a:cubicBezTo>
                <a:cubicBezTo>
                  <a:pt x="4406434" y="168926"/>
                  <a:pt x="4423954" y="171268"/>
                  <a:pt x="4441371" y="174171"/>
                </a:cubicBezTo>
                <a:cubicBezTo>
                  <a:pt x="4508137" y="168365"/>
                  <a:pt x="4575032" y="163894"/>
                  <a:pt x="4641669" y="156754"/>
                </a:cubicBezTo>
                <a:cubicBezTo>
                  <a:pt x="4656386" y="155177"/>
                  <a:pt x="4671352" y="153242"/>
                  <a:pt x="4685211" y="148045"/>
                </a:cubicBezTo>
                <a:cubicBezTo>
                  <a:pt x="4695011" y="144370"/>
                  <a:pt x="4701537" y="134303"/>
                  <a:pt x="4711337" y="130628"/>
                </a:cubicBezTo>
                <a:cubicBezTo>
                  <a:pt x="4751091" y="115721"/>
                  <a:pt x="4748771" y="129329"/>
                  <a:pt x="4781006" y="113211"/>
                </a:cubicBezTo>
                <a:cubicBezTo>
                  <a:pt x="4790367" y="108530"/>
                  <a:pt x="4798044" y="100987"/>
                  <a:pt x="4807131" y="95794"/>
                </a:cubicBezTo>
                <a:cubicBezTo>
                  <a:pt x="4818403" y="89353"/>
                  <a:pt x="4830354" y="84183"/>
                  <a:pt x="4841966" y="78377"/>
                </a:cubicBezTo>
                <a:cubicBezTo>
                  <a:pt x="4890099" y="30244"/>
                  <a:pt x="4867150" y="44014"/>
                  <a:pt x="4902926" y="26125"/>
                </a:cubicBezTo>
              </a:path>
            </a:pathLst>
          </a:cu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012160" y="6669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is coaching?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764704"/>
            <a:ext cx="7488832" cy="4104456"/>
          </a:xfrm>
        </p:spPr>
        <p:txBody>
          <a:bodyPr>
            <a:noAutofit/>
          </a:bodyPr>
          <a:lstStyle/>
          <a:p>
            <a:pPr indent="0"/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“a helping relationship formed between a client… and a consultant who uses a wide variety of behavioural techniques and methods</a:t>
            </a: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”. </a:t>
            </a: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(Kilburn 1996</a:t>
            </a: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, p. 135</a:t>
            </a: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indent="0"/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aim is to achieve a “mutually identified set of goals…”.</a:t>
            </a:r>
          </a:p>
          <a:p>
            <a:pPr indent="0"/>
            <a:endParaRPr lang="en-GB" sz="2400" b="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0"/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International Coaching Federation (ICF) defines coaching as “… an ongoing relationship that focuses on clients taking action toward the realisation of their visions, goals, or desires.” </a:t>
            </a:r>
          </a:p>
          <a:p>
            <a:pPr indent="0"/>
            <a:endParaRPr lang="en-GB" sz="1800" b="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0"/>
            <a:endParaRPr lang="en-GB" sz="18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419872" y="5085184"/>
            <a:ext cx="590465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Peer coaching is a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process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through which two or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more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colleagues work together to reflect on current practices; expand, refine and build skills; share ideas; teach one another; conduct classroom research; or solve problems in the workplace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(Robbins, 1991</a:t>
            </a:r>
            <a:r>
              <a:rPr lang="en-GB" sz="1400" dirty="0" smtClean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59632" y="1196752"/>
            <a:ext cx="6840760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Coaching is always part of mentoring, but coaching does not always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involve mentoring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0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0"/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Coaching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within the context of a mentoring relationship has to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do with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skill of helping an individual fill a particular knowledge gap by learning</a:t>
            </a:r>
          </a:p>
          <a:p>
            <a:pPr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how to do things more effectively </a:t>
            </a:r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0" algn="r">
              <a:buNone/>
            </a:pPr>
            <a:r>
              <a:rPr lang="en-GB" sz="1400" dirty="0" smtClean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Zachary, 2000, p. 74</a:t>
            </a:r>
            <a:r>
              <a:rPr lang="en-GB" sz="1400" dirty="0" smtClean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85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339094" cy="72008"/>
          </a:xfrm>
        </p:spPr>
        <p:txBody>
          <a:bodyPr/>
          <a:lstStyle/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4826008"/>
          </a:xfrm>
        </p:spPr>
        <p:txBody>
          <a:bodyPr/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attributes of a coach</a:t>
            </a:r>
          </a:p>
          <a:p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44309" y="1052736"/>
            <a:ext cx="741682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For coaching to be effective it must… </a:t>
            </a:r>
          </a:p>
          <a:p>
            <a:pPr marL="342900" indent="-342900">
              <a:buFontTx/>
              <a:buChar char="-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offer a high level of content knowledge</a:t>
            </a:r>
          </a:p>
          <a:p>
            <a:pPr marL="342900" indent="-342900">
              <a:buFontTx/>
              <a:buChar char="-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take into account the context in which learning is taking place</a:t>
            </a:r>
          </a:p>
          <a:p>
            <a:pPr marL="342900" indent="-342900">
              <a:buFontTx/>
              <a:buChar char="-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address the goals of the organisation and its learners</a:t>
            </a:r>
          </a:p>
          <a:p>
            <a:pPr marL="342900" indent="-342900">
              <a:buFontTx/>
              <a:buChar char="-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involve the individuals in determining the direction their learning is to go              </a:t>
            </a:r>
            <a:r>
              <a:rPr lang="en-GB" sz="1400" dirty="0" smtClean="0">
                <a:latin typeface="Calibri" panose="020F0502020204030204" pitchFamily="34" charset="0"/>
                <a:cs typeface="Calibri" panose="020F0502020204030204" pitchFamily="34" charset="0"/>
              </a:rPr>
              <a:t>(Joyce, Murphy, Showers, &amp; Murphy, 1989)</a:t>
            </a:r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A coach’s strengths should fall into three areas: knowledge, skills, personal characteristics</a:t>
            </a:r>
            <a:r>
              <a:rPr lang="en-GB" sz="24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322" y="51470"/>
            <a:ext cx="8229600" cy="1145282"/>
          </a:xfrm>
        </p:spPr>
        <p:txBody>
          <a:bodyPr/>
          <a:lstStyle/>
          <a:p>
            <a:r>
              <a:rPr lang="en-GB" dirty="0" smtClean="0"/>
              <a:t>A coach: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392488"/>
          </a:xfrm>
        </p:spPr>
        <p:txBody>
          <a:bodyPr>
            <a:noAutofit/>
          </a:bodyPr>
          <a:lstStyle/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has knowledge of curriculum, instruction, assessment, and standards</a:t>
            </a:r>
          </a:p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has knowledge of curriculum-driven support materials and technology enhanced  resources for different levels, subject areas, and student needs</a:t>
            </a:r>
          </a:p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possesses the characteristic of being a good listener, which includes asking open-ended questions and using pauses effectively</a:t>
            </a:r>
          </a:p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possesses the characteristic of being trustworthy, which includes honouring confidentiality and being consistent in language and behaviour</a:t>
            </a:r>
          </a:p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has skills in collaborating with others and being a team player</a:t>
            </a:r>
          </a:p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has skills in being a good note-taker, collector of data, and researcher</a:t>
            </a:r>
          </a:p>
          <a:p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possesses teaching skill that can be used to model lessons and strategies; uses knowledge, skills, and characteristics to provide feedback and new ideas for various situations. (LPA, 2004, p.11).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Coaching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630" y="980728"/>
            <a:ext cx="8229600" cy="5042032"/>
          </a:xfrm>
        </p:spPr>
        <p:txBody>
          <a:bodyPr/>
          <a:lstStyle/>
          <a:p>
            <a:endParaRPr lang="en-GB" dirty="0" smtClean="0"/>
          </a:p>
          <a:p>
            <a:r>
              <a:rPr lang="en-GB" sz="2400" b="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Feger</a:t>
            </a: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 et al (2004) suggest that coaches need specific knowledge and skills:</a:t>
            </a:r>
            <a:endParaRPr lang="en-GB" sz="24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43608" y="2060848"/>
            <a:ext cx="691276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• Interpersonal skills</a:t>
            </a: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• Content knowledge</a:t>
            </a: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• Pedagogical knowledge</a:t>
            </a: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• Knowledge of the curriculum</a:t>
            </a: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• Awareness of coaching resources</a:t>
            </a: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• Knowledge of the practice of coaching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539552" y="404664"/>
            <a:ext cx="820891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The Advantages and Disadvantages of  using models for coaching.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benefits: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- helps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ensure a standardised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process used by everyone.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- readily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offers a common vocabulary and set of practices.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It therefore brings a confidence and structure that can be very helpful.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he downsides: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- some may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feel inhibited by following a model and pay more attention to progressing through set stages than engaging in deep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learning - defeating the purpose of using a model.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- once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 particular model is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used, some  may view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it as the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only route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coaching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when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there are many legitimate approaches.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51696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731618" y="404664"/>
            <a:ext cx="7920880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Many models for coaching have been put forward: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Grow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Stride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Coach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Fuel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Oskar Model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Hilda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Outcomes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Clear Model			And many more!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NB: These are structures to follow because when coaching  takes place the support is through structured conversation, which distinguishes it from most other types of support</a:t>
            </a:r>
          </a:p>
          <a:p>
            <a:endParaRPr lang="en-GB" sz="16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68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836712"/>
            <a:ext cx="7488832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prstClr val="black"/>
                </a:solidFill>
              </a:rPr>
              <a:t> </a:t>
            </a:r>
            <a:r>
              <a:rPr lang="en-GB" sz="2800" b="1" dirty="0" smtClean="0">
                <a:solidFill>
                  <a:prstClr val="black"/>
                </a:solidFill>
              </a:rPr>
              <a:t>The GROW Model</a:t>
            </a:r>
          </a:p>
          <a:p>
            <a:endParaRPr lang="en-GB" sz="1000" dirty="0" smtClean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 lvl="0"/>
            <a:r>
              <a:rPr lang="en-GB" sz="2400" dirty="0" smtClean="0">
                <a:solidFill>
                  <a:prstClr val="black"/>
                </a:solidFill>
                <a:cs typeface="Arial" panose="020B0604020202020204" pitchFamily="34" charset="0"/>
              </a:rPr>
              <a:t>‘Coaching is unlocking a person’s potential to maximise their own performance... helping them learn rather than teaching them’.                            </a:t>
            </a:r>
            <a:r>
              <a:rPr lang="en-GB" sz="1600" dirty="0" smtClean="0">
                <a:solidFill>
                  <a:prstClr val="black"/>
                </a:solidFill>
                <a:cs typeface="Arial" panose="020B0604020202020204" pitchFamily="34" charset="0"/>
              </a:rPr>
              <a:t>Sir </a:t>
            </a:r>
            <a:r>
              <a:rPr lang="en-GB" sz="1600" dirty="0">
                <a:solidFill>
                  <a:prstClr val="black"/>
                </a:solidFill>
                <a:cs typeface="Arial" panose="020B0604020202020204" pitchFamily="34" charset="0"/>
              </a:rPr>
              <a:t>John Whitmore (2002)</a:t>
            </a:r>
          </a:p>
          <a:p>
            <a:r>
              <a:rPr lang="en-GB" sz="2400" dirty="0" smtClean="0">
                <a:solidFill>
                  <a:prstClr val="black"/>
                </a:solidFill>
                <a:cs typeface="Arial" panose="020B0604020202020204" pitchFamily="34" charset="0"/>
              </a:rPr>
              <a:t>Whitmore also developed a model for the coaching process based on the acronym GROW.</a:t>
            </a:r>
          </a:p>
          <a:p>
            <a:endParaRPr lang="en-GB" sz="2400" dirty="0" smtClean="0">
              <a:solidFill>
                <a:prstClr val="black"/>
              </a:solidFill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prstClr val="black"/>
                </a:solidFill>
                <a:cs typeface="Arial" panose="020B0604020202020204" pitchFamily="34" charset="0"/>
              </a:rPr>
              <a:t>Read : The Grow Model  ‘A </a:t>
            </a:r>
            <a:r>
              <a:rPr lang="en-GB" sz="2400" dirty="0">
                <a:solidFill>
                  <a:prstClr val="black"/>
                </a:solidFill>
                <a:cs typeface="Arial" panose="020B0604020202020204" pitchFamily="34" charset="0"/>
              </a:rPr>
              <a:t>S</a:t>
            </a:r>
            <a:r>
              <a:rPr lang="en-GB" sz="2400" dirty="0" smtClean="0">
                <a:solidFill>
                  <a:prstClr val="black"/>
                </a:solidFill>
                <a:cs typeface="Arial" panose="020B0604020202020204" pitchFamily="34" charset="0"/>
              </a:rPr>
              <a:t>imple </a:t>
            </a:r>
            <a:r>
              <a:rPr lang="en-GB" sz="2400" dirty="0">
                <a:solidFill>
                  <a:prstClr val="black"/>
                </a:solidFill>
                <a:cs typeface="Arial" panose="020B0604020202020204" pitchFamily="34" charset="0"/>
              </a:rPr>
              <a:t>P</a:t>
            </a:r>
            <a:r>
              <a:rPr lang="en-GB" sz="2400" dirty="0" smtClean="0">
                <a:solidFill>
                  <a:prstClr val="black"/>
                </a:solidFill>
                <a:cs typeface="Arial" panose="020B0604020202020204" pitchFamily="34" charset="0"/>
              </a:rPr>
              <a:t>rocess for Coaching and Mentoring’ </a:t>
            </a:r>
          </a:p>
          <a:p>
            <a:r>
              <a:rPr lang="en-GB" sz="2400" b="1" i="1" dirty="0" smtClean="0">
                <a:solidFill>
                  <a:prstClr val="black"/>
                </a:solidFill>
                <a:cs typeface="Arial" panose="020B0604020202020204" pitchFamily="34" charset="0"/>
                <a:hlinkClick r:id="rId2"/>
              </a:rPr>
              <a:t>https</a:t>
            </a:r>
            <a:r>
              <a:rPr lang="en-GB" sz="2400" b="1" i="1" dirty="0">
                <a:solidFill>
                  <a:prstClr val="black"/>
                </a:solidFill>
                <a:cs typeface="Arial" panose="020B0604020202020204" pitchFamily="34" charset="0"/>
                <a:hlinkClick r:id="rId2"/>
              </a:rPr>
              <a:t>://</a:t>
            </a:r>
            <a:r>
              <a:rPr lang="en-GB" sz="2400" b="1" i="1" dirty="0" smtClean="0">
                <a:solidFill>
                  <a:prstClr val="black"/>
                </a:solidFill>
                <a:cs typeface="Arial" panose="020B0604020202020204" pitchFamily="34" charset="0"/>
                <a:hlinkClick r:id="rId2"/>
              </a:rPr>
              <a:t>www.mindtools.com/pages/videos/grow-transcript.htm</a:t>
            </a:r>
            <a:r>
              <a:rPr lang="en-GB" sz="2400" b="1" i="1" dirty="0" smtClean="0">
                <a:solidFill>
                  <a:prstClr val="black"/>
                </a:solidFill>
                <a:cs typeface="Arial" panose="020B0604020202020204" pitchFamily="34" charset="0"/>
              </a:rPr>
              <a:t> </a:t>
            </a:r>
          </a:p>
          <a:p>
            <a:r>
              <a:rPr lang="en-GB" sz="2400" i="1" dirty="0" smtClean="0">
                <a:solidFill>
                  <a:prstClr val="black"/>
                </a:solidFill>
                <a:cs typeface="Arial" panose="020B0604020202020204" pitchFamily="34" charset="0"/>
              </a:rPr>
              <a:t>Watch the following video clip:</a:t>
            </a:r>
          </a:p>
          <a:p>
            <a:r>
              <a:rPr lang="en-GB" sz="2400" i="1" dirty="0" smtClean="0">
                <a:solidFill>
                  <a:prstClr val="black"/>
                </a:solidFill>
                <a:cs typeface="Arial" panose="020B0604020202020204" pitchFamily="34" charset="0"/>
                <a:hlinkClick r:id="rId3"/>
              </a:rPr>
              <a:t>Coaching </a:t>
            </a:r>
            <a:r>
              <a:rPr lang="en-GB" sz="2400" i="1" dirty="0">
                <a:solidFill>
                  <a:prstClr val="black"/>
                </a:solidFill>
                <a:cs typeface="Arial" panose="020B0604020202020204" pitchFamily="34" charset="0"/>
                <a:hlinkClick r:id="rId3"/>
              </a:rPr>
              <a:t>and the GROW Model</a:t>
            </a:r>
            <a:r>
              <a:rPr lang="en-GB" sz="2400" dirty="0">
                <a:solidFill>
                  <a:prstClr val="black"/>
                </a:solidFill>
                <a:cs typeface="Arial" panose="020B0604020202020204" pitchFamily="34" charset="0"/>
                <a:hlinkClick r:id="rId3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cs typeface="Arial" panose="020B0604020202020204" pitchFamily="34" charset="0"/>
                <a:hlinkClick r:id="rId3"/>
              </a:rPr>
              <a:t>– YouTube</a:t>
            </a:r>
            <a:r>
              <a:rPr lang="en-GB" sz="2400" dirty="0" smtClean="0">
                <a:solidFill>
                  <a:prstClr val="black"/>
                </a:solidFill>
                <a:cs typeface="Arial" panose="020B0604020202020204" pitchFamily="34" charset="0"/>
              </a:rPr>
              <a:t> by Michael Heath (health warning it refers to business, but still worth a look).</a:t>
            </a:r>
            <a:endParaRPr lang="en-GB" i="1" dirty="0">
              <a:solidFill>
                <a:prstClr val="black"/>
              </a:solidFill>
            </a:endParaRPr>
          </a:p>
          <a:p>
            <a:endParaRPr lang="en-GB" dirty="0" smtClean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3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http://www.1000ventures.com/design_elements/selfmade/coaching_grow_6x4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602" y="908720"/>
            <a:ext cx="6528723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012160" y="5867980"/>
            <a:ext cx="25922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google images </a:t>
            </a:r>
            <a:r>
              <a:rPr lang="en-GB" sz="1400" dirty="0">
                <a:solidFill>
                  <a:prstClr val="black"/>
                </a:solidFill>
              </a:rPr>
              <a:t>a</a:t>
            </a:r>
            <a:r>
              <a:rPr lang="en-GB" sz="1400" dirty="0" smtClean="0">
                <a:solidFill>
                  <a:prstClr val="black"/>
                </a:solidFill>
              </a:rPr>
              <a:t>dapted </a:t>
            </a:r>
            <a:r>
              <a:rPr lang="en-GB" sz="1400" dirty="0">
                <a:solidFill>
                  <a:prstClr val="black"/>
                </a:solidFill>
              </a:rPr>
              <a:t>from </a:t>
            </a:r>
            <a:r>
              <a:rPr lang="en-GB" sz="1400" i="1" dirty="0">
                <a:solidFill>
                  <a:prstClr val="black"/>
                </a:solidFill>
                <a:hlinkClick r:id="rId4"/>
              </a:rPr>
              <a:t>The Tao of Coaching</a:t>
            </a:r>
            <a:r>
              <a:rPr lang="en-GB" sz="1400" dirty="0">
                <a:solidFill>
                  <a:prstClr val="black"/>
                </a:solidFill>
              </a:rPr>
              <a:t>, Max </a:t>
            </a:r>
            <a:r>
              <a:rPr lang="en-GB" sz="1400" dirty="0" err="1">
                <a:solidFill>
                  <a:prstClr val="black"/>
                </a:solidFill>
              </a:rPr>
              <a:t>Landsberg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95602" y="6309320"/>
            <a:ext cx="4584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Wrap-up is used interchangeably with What will you choose to do?</a:t>
            </a: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502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83568" y="836712"/>
            <a:ext cx="8064896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grow model has been shown to work in virtually all circumstances and it gives a good framework for any situation which would be helped by a solution  focused approach.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Goal setting is important as the coachee needs to express what they want to achieve. 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goals need to be positive… possible… precise… personal to the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coachee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…measurable… inspirational… manageable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small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steps…and written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down by 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coachee.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595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395536" y="620688"/>
            <a:ext cx="792088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Practise using the GROW model, to coach a colleague, be coached and to be an observer and to give feedback.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15/20 minutes per session to include feedback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Swop roles after 20 minutes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 suggest that you choose a real issue for this: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Some examples (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not an exhaustive list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could include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Developing lesson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Starters or plenaries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Addressing pupil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Spreading good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Developing Assessment for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Developing Pupil Voice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Establishing an effective learning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38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FBD9E-1FAF-4A79-BF17-E66308B589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476672"/>
            <a:ext cx="856895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Coaching Practice- Coachee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Take an issue that is current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Write down a few notes about the situation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 prepared to be coached on this issue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Coaching Practice- Coach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Your task is to coach someone on their issue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You are not role playing-this is real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Listen more than talk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Discover- don’t try to solve a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Practice using the </a:t>
            </a:r>
            <a:r>
              <a:rPr lang="en-GB" dirty="0">
                <a:solidFill>
                  <a:srgbClr val="002060"/>
                </a:solidFill>
              </a:rPr>
              <a:t>G</a:t>
            </a:r>
            <a:r>
              <a:rPr lang="en-GB" dirty="0" smtClean="0">
                <a:solidFill>
                  <a:srgbClr val="002060"/>
                </a:solidFill>
              </a:rPr>
              <a:t>ROW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Coaching Practice- </a:t>
            </a:r>
            <a:r>
              <a:rPr lang="en-GB" dirty="0" smtClean="0">
                <a:solidFill>
                  <a:srgbClr val="FF0000"/>
                </a:solidFill>
              </a:rPr>
              <a:t>Observer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You have the important role of giving feedback to the coach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Take notes as you listen and observe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Observe non-verbal communication too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2060"/>
                </a:solidFill>
              </a:rPr>
              <a:t>Look for- GROW, skills, attitudes, Empathy</a:t>
            </a:r>
            <a:r>
              <a:rPr lang="en-GB" smtClean="0">
                <a:solidFill>
                  <a:srgbClr val="002060"/>
                </a:solidFill>
              </a:rPr>
              <a:t>, Probing </a:t>
            </a:r>
            <a:r>
              <a:rPr lang="en-GB" dirty="0" smtClean="0">
                <a:solidFill>
                  <a:srgbClr val="002060"/>
                </a:solidFill>
              </a:rPr>
              <a:t>and discovering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75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726</TotalTime>
  <Words>1311</Words>
  <Application>Microsoft Office PowerPoint</Application>
  <PresentationFormat>On-screen Show (4:3)</PresentationFormat>
  <Paragraphs>173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Calibri</vt:lpstr>
      <vt:lpstr>Franklin Gothic Book</vt:lpstr>
      <vt:lpstr>Franklin Gothic Medium</vt:lpstr>
      <vt:lpstr>Tunga</vt:lpstr>
      <vt:lpstr>Wingdings</vt:lpstr>
      <vt:lpstr>Angles</vt:lpstr>
      <vt:lpstr>Office Theme</vt:lpstr>
      <vt:lpstr>1_Office Theme</vt:lpstr>
      <vt:lpstr>Mentoring and Coaching in Educational and Professional Contexts</vt:lpstr>
      <vt:lpstr>Agenda</vt:lpstr>
      <vt:lpstr>PowerPoint Presentation</vt:lpstr>
      <vt:lpstr>PowerPoint Presentation</vt:lpstr>
      <vt:lpstr>Activity</vt:lpstr>
      <vt:lpstr> </vt:lpstr>
      <vt:lpstr>Activity</vt:lpstr>
      <vt:lpstr>What is a mentor/ mentoring? </vt:lpstr>
      <vt:lpstr>What is mentoring? </vt:lpstr>
      <vt:lpstr>Hidden talents</vt:lpstr>
      <vt:lpstr>What is coaching? </vt:lpstr>
      <vt:lpstr>PowerPoint Presentation</vt:lpstr>
      <vt:lpstr>PowerPoint Presentation</vt:lpstr>
      <vt:lpstr>A coach:</vt:lpstr>
      <vt:lpstr>Coaching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Mentoring and Coaching in Educational and Professional Contexts</dc:title>
  <dc:creator>Junnine Marie Thomas-Williams</dc:creator>
  <cp:lastModifiedBy>Jill Morgan</cp:lastModifiedBy>
  <cp:revision>48</cp:revision>
  <cp:lastPrinted>2017-04-25T12:05:32Z</cp:lastPrinted>
  <dcterms:created xsi:type="dcterms:W3CDTF">2012-04-20T12:51:29Z</dcterms:created>
  <dcterms:modified xsi:type="dcterms:W3CDTF">2018-04-24T18:52:39Z</dcterms:modified>
</cp:coreProperties>
</file>