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7" r:id="rId1"/>
  </p:sldMasterIdLst>
  <p:notesMasterIdLst>
    <p:notesMasterId r:id="rId8"/>
  </p:notesMasterIdLst>
  <p:sldIdLst>
    <p:sldId id="332" r:id="rId2"/>
    <p:sldId id="334" r:id="rId3"/>
    <p:sldId id="339" r:id="rId4"/>
    <p:sldId id="336" r:id="rId5"/>
    <p:sldId id="337" r:id="rId6"/>
    <p:sldId id="340" r:id="rId7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63" userDrawn="1">
          <p15:clr>
            <a:srgbClr val="A4A3A4"/>
          </p15:clr>
        </p15:guide>
        <p15:guide id="2" orient="horz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643C20-FA6D-4091-958E-FB7B14038B06}" v="877" dt="2020-10-18T09:15:45.729"/>
    <p1510:client id="{92DC6F70-6C87-B6BF-09DE-6A0C29A441CC}" v="11621" dt="2020-10-18T14:13:52.448"/>
    <p1510:client id="{9FC4C88A-33CF-116C-A62F-C411E8DFF643}" v="4655" dt="2020-10-18T09:54:39.67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491" autoAdjust="0"/>
    <p:restoredTop sz="94660"/>
  </p:normalViewPr>
  <p:slideViewPr>
    <p:cSldViewPr snapToGrid="0">
      <p:cViewPr varScale="1">
        <p:scale>
          <a:sx n="83" d="100"/>
          <a:sy n="83" d="100"/>
        </p:scale>
        <p:origin x="66" y="222"/>
      </p:cViewPr>
      <p:guideLst>
        <p:guide pos="3863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43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60AD99-EDCD-4602-AFE8-7BD40ACD627E}" type="datetimeFigureOut">
              <a:rPr lang="en-GB"/>
              <a:t>08/12/2020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DAF2D7-A4BB-43B7-81E4-975608D35C18}" type="slidenum">
              <a:rPr lang="en-GB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4643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anchor="ctr">
            <a:normAutofit/>
          </a:bodyPr>
          <a:lstStyle>
            <a:lvl1pPr algn="ctr">
              <a:lnSpc>
                <a:spcPct val="83000"/>
              </a:lnSpc>
              <a:defRPr lang="en-US" sz="68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fld id="{EA0C0817-A112-4847-8014-A94B7D2A4EA3}" type="datetime1">
              <a:rPr lang="en-US" smtClean="0"/>
              <a:t>12/8/2020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2838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32B432-ACDA-4023-A761-2BAB76577B62}" type="datetime1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8583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anchor="ctr">
            <a:normAutofit/>
          </a:bodyPr>
          <a:lstStyle>
            <a:lvl1pPr algn="ctr">
              <a:lnSpc>
                <a:spcPct val="83000"/>
              </a:lnSpc>
              <a:defRPr lang="en-US" sz="68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9C646AA-F36E-4540-911D-FFFC0A0EF24A}" type="datetime1">
              <a:rPr lang="en-US" smtClean="0"/>
              <a:t>12/8/2020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77583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186D26-FA5F-4637-B602-B7C2DC34CFD4}" type="datetime1">
              <a:rPr lang="en-US" smtClean="0"/>
              <a:t>12/8/2020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858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8712" y="2074334"/>
            <a:ext cx="4663440" cy="640080"/>
          </a:xfrm>
        </p:spPr>
        <p:txBody>
          <a:bodyPr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7F15D8-96D1-4781-BC50-CA8A088B2FE4}" type="datetime1">
              <a:rPr lang="en-US" smtClean="0"/>
              <a:t>12/8/2020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3136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A96C99-B8F8-4528-BD05-0E16E943DC09}" type="datetime1">
              <a:rPr lang="en-US" smtClean="0"/>
              <a:t>12/8/2020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585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36942-C211-4B28-8DBD-C953E00AF71B}" type="datetime1">
              <a:rPr lang="en-US" smtClean="0"/>
              <a:t>12/8/2020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0787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32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7E8D12A6-918A-48BD-8CB9-CA713993B0EA}" type="datetime1">
              <a:rPr lang="en-US" smtClean="0"/>
              <a:t>12/8/2020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449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E778CE86-875F-4587-BCF6-FA054AFC0D53}" type="datetime1">
              <a:rPr lang="en-US" smtClean="0"/>
              <a:pPr/>
              <a:t>12/8/2020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anchor="b">
            <a:noAutofit/>
          </a:bodyPr>
          <a:lstStyle>
            <a:lvl1pPr algn="l">
              <a:lnSpc>
                <a:spcPct val="100000"/>
              </a:lnSpc>
              <a:defRPr sz="3200" b="0">
                <a:solidFill>
                  <a:schemeClr val="tx1"/>
                </a:solidFill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351425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4F40B7-36AB-4376-BE14-EF7004D79BB9}" type="datetime1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2481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87CAB8-DCAE-46A5-AADA-B3FAD11A54E0}" type="datetime1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9353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Rectangle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F6FA2B21-3FCD-4721-B95C-427943F61125}" type="datetime1">
              <a:rPr lang="en-US" smtClean="0"/>
              <a:t>12/8/2020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954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3" r:id="rId1"/>
    <p:sldLayoutId id="2147483834" r:id="rId2"/>
    <p:sldLayoutId id="2147483835" r:id="rId3"/>
    <p:sldLayoutId id="2147483836" r:id="rId4"/>
    <p:sldLayoutId id="2147483831" r:id="rId5"/>
    <p:sldLayoutId id="2147483826" r:id="rId6"/>
    <p:sldLayoutId id="2147483827" r:id="rId7"/>
    <p:sldLayoutId id="2147483828" r:id="rId8"/>
    <p:sldLayoutId id="2147483829" r:id="rId9"/>
    <p:sldLayoutId id="2147483830" r:id="rId10"/>
    <p:sldLayoutId id="214748383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visme.co/blog/report-writing-format/" TargetMode="Externa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nd.org.uk/media-a/4608/blue-light-programme_impact-on-the-public-report.pdf" TargetMode="External"/><Relationship Id="rId2" Type="http://schemas.openxmlformats.org/officeDocument/2006/relationships/hyperlink" Target="https://www.jrf.org.uk/reports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bing.com/search?q=cover+page&amp;form=WNSGPH&amp;qs=LS&amp;cvid=89bf965c95de44faa4ae1b78d62a3d9c&amp;pq=Cover+pa&amp;cc=GB&amp;setlang=en-GB&amp;nclid=976CD71D61B6EF62010C1919CC33B2BF&amp;ts=1607499098716&amp;wsso=Moderat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4691" y="1305232"/>
            <a:ext cx="3714750" cy="2686050"/>
          </a:xfrm>
          <a:prstGeom prst="rect">
            <a:avLst/>
          </a:prstGeom>
        </p:spPr>
      </p:pic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8477250" y="638010"/>
            <a:ext cx="3144774" cy="1645920"/>
          </a:xfrm>
        </p:spPr>
        <p:txBody>
          <a:bodyPr/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2400" b="1" dirty="0" smtClean="0">
                <a:solidFill>
                  <a:srgbClr val="FFFF00"/>
                </a:solidFill>
              </a:rPr>
              <a:t>Week 10 Counselling Specialisms and Populations</a:t>
            </a:r>
            <a:endParaRPr lang="en-GB" sz="2400" b="1" dirty="0">
              <a:solidFill>
                <a:srgbClr val="FFFF00"/>
              </a:solidFill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>
          <a:xfrm>
            <a:off x="8477250" y="2386583"/>
            <a:ext cx="3144774" cy="3864691"/>
          </a:xfrm>
        </p:spPr>
        <p:txBody>
          <a:bodyPr>
            <a:normAutofit/>
          </a:bodyPr>
          <a:lstStyle/>
          <a:p>
            <a:endParaRPr lang="en-GB" sz="2800" dirty="0" smtClean="0"/>
          </a:p>
          <a:p>
            <a:r>
              <a:rPr lang="en-GB" sz="2800" b="1" dirty="0" smtClean="0"/>
              <a:t>Guidance and Structure </a:t>
            </a:r>
          </a:p>
          <a:p>
            <a:r>
              <a:rPr lang="en-GB" sz="2800" b="1" dirty="0" smtClean="0"/>
              <a:t>Assessment 1: Report</a:t>
            </a:r>
            <a:endParaRPr lang="en-GB" sz="2800" b="1" dirty="0"/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4" r="264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315008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Structure and Guidance Review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GB" sz="3200" b="1" dirty="0">
                <a:solidFill>
                  <a:schemeClr val="bg1"/>
                </a:solidFill>
              </a:rPr>
              <a:t>REPORT Format </a:t>
            </a:r>
            <a:r>
              <a:rPr lang="en-GB" sz="3200" b="1" dirty="0" smtClean="0">
                <a:solidFill>
                  <a:schemeClr val="bg1"/>
                </a:solidFill>
              </a:rPr>
              <a:t> </a:t>
            </a:r>
          </a:p>
          <a:p>
            <a:pPr marL="0" indent="0" algn="just">
              <a:buNone/>
            </a:pPr>
            <a:r>
              <a:rPr lang="en-GB" sz="3200" i="1" dirty="0" smtClean="0">
                <a:solidFill>
                  <a:schemeClr val="bg1"/>
                </a:solidFill>
              </a:rPr>
              <a:t>Critically </a:t>
            </a:r>
            <a:r>
              <a:rPr lang="en-GB" sz="3200" i="1" dirty="0">
                <a:solidFill>
                  <a:schemeClr val="bg1"/>
                </a:solidFill>
              </a:rPr>
              <a:t>evaluate a presenting issue and a client population with reference to current theory, research and practice.  </a:t>
            </a:r>
            <a:endParaRPr lang="en-GB" sz="3200" i="1" dirty="0" smtClean="0">
              <a:solidFill>
                <a:schemeClr val="bg1"/>
              </a:solidFill>
            </a:endParaRPr>
          </a:p>
          <a:p>
            <a:pPr marL="0" indent="0" algn="just">
              <a:buNone/>
            </a:pPr>
            <a:r>
              <a:rPr lang="en-GB" sz="3200" b="1" i="1" dirty="0" smtClean="0">
                <a:solidFill>
                  <a:schemeClr val="bg1"/>
                </a:solidFill>
              </a:rPr>
              <a:t>Word Count 5,000 to 6,000. </a:t>
            </a:r>
            <a:endParaRPr lang="en-GB" sz="3200" b="1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4439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1908" y="701615"/>
            <a:ext cx="10259684" cy="5768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84202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738993"/>
          </a:xfrm>
        </p:spPr>
        <p:txBody>
          <a:bodyPr>
            <a:normAutofit/>
          </a:bodyPr>
          <a:lstStyle/>
          <a:p>
            <a:r>
              <a:rPr lang="en-GB" b="1" dirty="0" smtClean="0">
                <a:solidFill>
                  <a:srgbClr val="002060"/>
                </a:solidFill>
              </a:rPr>
              <a:t>REPORT FORMAT STRUCTURE </a:t>
            </a:r>
            <a:endParaRPr lang="en-GB" b="1" i="1" dirty="0">
              <a:solidFill>
                <a:schemeClr val="accent6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799" y="385313"/>
            <a:ext cx="7112479" cy="608449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3200" b="1" dirty="0" smtClean="0">
                <a:solidFill>
                  <a:srgbClr val="00B0F0"/>
                </a:solidFill>
              </a:rPr>
              <a:t>BASIC OUTLINE OF A REPORT</a:t>
            </a:r>
          </a:p>
          <a:p>
            <a:pPr marL="0" indent="0">
              <a:buNone/>
            </a:pPr>
            <a:endParaRPr lang="en-GB" sz="3200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Cover </a:t>
            </a:r>
            <a:r>
              <a:rPr lang="en-GB" sz="2000" b="1" dirty="0" smtClean="0">
                <a:solidFill>
                  <a:srgbClr val="FFFF00"/>
                </a:solidFill>
              </a:rPr>
              <a:t>Page (you may want an image)  </a:t>
            </a:r>
            <a:r>
              <a:rPr lang="en-GB" sz="2000" i="1" dirty="0" smtClean="0">
                <a:solidFill>
                  <a:schemeClr val="bg1"/>
                </a:solidFill>
              </a:rPr>
              <a:t>You may also use images through out your </a:t>
            </a:r>
            <a:r>
              <a:rPr lang="en-GB" sz="2000" i="1" dirty="0" smtClean="0">
                <a:solidFill>
                  <a:schemeClr val="bg1"/>
                </a:solidFill>
              </a:rPr>
              <a:t>report.</a:t>
            </a:r>
            <a:endParaRPr lang="en-GB" sz="2000" i="1" dirty="0" smtClean="0">
              <a:solidFill>
                <a:schemeClr val="bg1"/>
              </a:solidFill>
            </a:endParaRPr>
          </a:p>
          <a:p>
            <a:pPr lvl="1"/>
            <a:r>
              <a:rPr lang="en-GB" sz="2000" dirty="0" smtClean="0">
                <a:solidFill>
                  <a:schemeClr val="bg1"/>
                </a:solidFill>
              </a:rPr>
              <a:t>Title of your </a:t>
            </a:r>
            <a:r>
              <a:rPr lang="en-GB" sz="2000" dirty="0" smtClean="0">
                <a:solidFill>
                  <a:schemeClr val="bg1"/>
                </a:solidFill>
              </a:rPr>
              <a:t>Report – Create your own </a:t>
            </a:r>
            <a:r>
              <a:rPr lang="en-GB" sz="2000" dirty="0" err="1" smtClean="0">
                <a:solidFill>
                  <a:schemeClr val="bg1"/>
                </a:solidFill>
              </a:rPr>
              <a:t>tiltle</a:t>
            </a:r>
            <a:r>
              <a:rPr lang="en-GB" sz="2000" dirty="0" smtClean="0">
                <a:solidFill>
                  <a:schemeClr val="bg1"/>
                </a:solidFill>
              </a:rPr>
              <a:t>. </a:t>
            </a:r>
            <a:endParaRPr lang="en-GB" sz="2000" dirty="0" smtClean="0">
              <a:solidFill>
                <a:schemeClr val="bg1"/>
              </a:solidFill>
            </a:endParaRPr>
          </a:p>
          <a:p>
            <a:pPr lvl="1"/>
            <a:r>
              <a:rPr lang="en-GB" sz="2000" dirty="0" smtClean="0">
                <a:solidFill>
                  <a:schemeClr val="bg1"/>
                </a:solidFill>
              </a:rPr>
              <a:t>Name, programme, date </a:t>
            </a: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Table of Contents </a:t>
            </a:r>
            <a:r>
              <a:rPr lang="en-GB" sz="2000" i="1" dirty="0" smtClean="0">
                <a:solidFill>
                  <a:schemeClr val="bg1"/>
                </a:solidFill>
              </a:rPr>
              <a:t>(separate page from the rest of the report)</a:t>
            </a: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Summary/Outline</a:t>
            </a:r>
            <a:r>
              <a:rPr lang="en-GB" sz="2000" dirty="0" smtClean="0">
                <a:solidFill>
                  <a:schemeClr val="bg1"/>
                </a:solidFill>
              </a:rPr>
              <a:t> </a:t>
            </a:r>
            <a:r>
              <a:rPr lang="en-GB" sz="2000" dirty="0" smtClean="0">
                <a:solidFill>
                  <a:schemeClr val="bg1"/>
                </a:solidFill>
              </a:rPr>
              <a:t>of your presenting issue/and population </a:t>
            </a:r>
            <a:endParaRPr lang="en-GB" sz="2000" i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Introduction</a:t>
            </a:r>
            <a:r>
              <a:rPr lang="en-GB" sz="2000" dirty="0" smtClean="0">
                <a:solidFill>
                  <a:srgbClr val="FFFF00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Body </a:t>
            </a:r>
            <a:r>
              <a:rPr lang="en-GB" sz="2000" b="1" dirty="0" smtClean="0">
                <a:solidFill>
                  <a:schemeClr val="bg1"/>
                </a:solidFill>
              </a:rPr>
              <a:t>(divided up into various headings/subheadings)</a:t>
            </a:r>
            <a:r>
              <a:rPr lang="en-GB" sz="1700" b="1" dirty="0" smtClean="0">
                <a:solidFill>
                  <a:srgbClr val="FFFF00"/>
                </a:solidFill>
              </a:rPr>
              <a:t>                                               </a:t>
            </a: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Future </a:t>
            </a:r>
            <a:r>
              <a:rPr lang="en-GB" sz="2000" b="1" dirty="0" smtClean="0">
                <a:solidFill>
                  <a:srgbClr val="FFFF00"/>
                </a:solidFill>
              </a:rPr>
              <a:t>recommendations or implications                                     </a:t>
            </a:r>
            <a:endParaRPr lang="en-GB" sz="2000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Conclusion  </a:t>
            </a:r>
            <a:r>
              <a:rPr lang="en-GB" sz="2000" dirty="0" smtClean="0">
                <a:solidFill>
                  <a:srgbClr val="FFFF00"/>
                </a:solidFill>
              </a:rPr>
              <a:t>                                                                                      </a:t>
            </a:r>
            <a:endParaRPr lang="en-GB" sz="2000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References</a:t>
            </a:r>
            <a:r>
              <a:rPr lang="en-GB" sz="2000" dirty="0" smtClean="0">
                <a:solidFill>
                  <a:srgbClr val="FFFF00"/>
                </a:solidFill>
              </a:rPr>
              <a:t> </a:t>
            </a:r>
          </a:p>
          <a:p>
            <a:pPr marL="0" indent="0">
              <a:buNone/>
            </a:pPr>
            <a:r>
              <a:rPr lang="en-GB" sz="2000" b="1" dirty="0" smtClean="0">
                <a:solidFill>
                  <a:srgbClr val="FFFF00"/>
                </a:solidFill>
              </a:rPr>
              <a:t>Appendices</a:t>
            </a:r>
          </a:p>
          <a:p>
            <a:pPr marL="0" indent="0">
              <a:buNone/>
            </a:pPr>
            <a:r>
              <a:rPr lang="en-GB" sz="2000" b="1" dirty="0" smtClean="0">
                <a:solidFill>
                  <a:srgbClr val="00B0F0"/>
                </a:solidFill>
              </a:rPr>
              <a:t>Helpful Website </a:t>
            </a:r>
            <a:r>
              <a:rPr lang="en-GB" sz="2000" b="1" dirty="0" smtClean="0">
                <a:solidFill>
                  <a:srgbClr val="00B0F0"/>
                </a:solidFill>
              </a:rPr>
              <a:t>Report </a:t>
            </a:r>
            <a:r>
              <a:rPr lang="en-GB" sz="2000" b="1" dirty="0">
                <a:solidFill>
                  <a:srgbClr val="00B0F0"/>
                </a:solidFill>
              </a:rPr>
              <a:t>Writing</a:t>
            </a:r>
            <a:r>
              <a:rPr lang="en-GB" sz="2000" b="1" dirty="0">
                <a:solidFill>
                  <a:srgbClr val="FFFF00"/>
                </a:solidFill>
              </a:rPr>
              <a:t>: </a:t>
            </a:r>
            <a:r>
              <a:rPr lang="en-GB" sz="2000" b="1" dirty="0">
                <a:solidFill>
                  <a:srgbClr val="FFFF00"/>
                </a:solidFill>
                <a:hlinkClick r:id="rId2"/>
              </a:rPr>
              <a:t>https://visme.co/blog/report-writing-format</a:t>
            </a:r>
            <a:r>
              <a:rPr lang="en-GB" sz="2000" b="1" dirty="0" smtClean="0">
                <a:solidFill>
                  <a:srgbClr val="FFFF00"/>
                </a:solidFill>
                <a:hlinkClick r:id="rId2"/>
              </a:rPr>
              <a:t>/</a:t>
            </a:r>
            <a:endParaRPr lang="en-GB" sz="2000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GB" sz="2000" b="1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endParaRPr lang="en-GB" sz="2000" b="1" dirty="0" smtClean="0">
              <a:solidFill>
                <a:srgbClr val="FFFF00"/>
              </a:solidFill>
            </a:endParaRPr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 smtClean="0">
              <a:hlinkClick r:id="rId2"/>
            </a:endParaRPr>
          </a:p>
          <a:p>
            <a:endParaRPr lang="en-GB" dirty="0">
              <a:hlinkClick r:id="rId2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3756" y="3429000"/>
            <a:ext cx="2990850" cy="2095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806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4143" y="483080"/>
            <a:ext cx="10251057" cy="1253706"/>
          </a:xfrm>
        </p:spPr>
        <p:txBody>
          <a:bodyPr>
            <a:normAutofit/>
          </a:bodyPr>
          <a:lstStyle/>
          <a:p>
            <a:r>
              <a:rPr lang="en-GB" dirty="0" smtClean="0">
                <a:solidFill>
                  <a:srgbClr val="00B0F0"/>
                </a:solidFill>
              </a:rPr>
              <a:t>Additional Guidance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92347" y="1736786"/>
            <a:ext cx="11087819" cy="458976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sz="2400" b="1" dirty="0" smtClean="0">
                <a:solidFill>
                  <a:srgbClr val="00B0F0"/>
                </a:solidFill>
              </a:rPr>
              <a:t>Summary/Outline </a:t>
            </a:r>
            <a:r>
              <a:rPr lang="en-GB" sz="2400" b="1" dirty="0">
                <a:solidFill>
                  <a:schemeClr val="bg1"/>
                </a:solidFill>
              </a:rPr>
              <a:t>of your presenting issue/and population </a:t>
            </a:r>
            <a:r>
              <a:rPr lang="en-GB" sz="2400" i="1" dirty="0" smtClean="0">
                <a:solidFill>
                  <a:schemeClr val="bg1"/>
                </a:solidFill>
              </a:rPr>
              <a:t>(200-300 words) </a:t>
            </a:r>
            <a:r>
              <a:rPr lang="en-GB" sz="2400" i="1" dirty="0">
                <a:solidFill>
                  <a:schemeClr val="bg1"/>
                </a:solidFill>
              </a:rPr>
              <a:t>This helps to summarise what you will be exploring </a:t>
            </a:r>
          </a:p>
          <a:p>
            <a:pPr marL="0" indent="0">
              <a:buNone/>
            </a:pPr>
            <a:r>
              <a:rPr lang="en-GB" sz="2400" b="1" dirty="0" smtClean="0">
                <a:solidFill>
                  <a:srgbClr val="00B0F0"/>
                </a:solidFill>
              </a:rPr>
              <a:t>Introduction</a:t>
            </a:r>
          </a:p>
          <a:p>
            <a:pPr marL="0" indent="0">
              <a:buNone/>
            </a:pPr>
            <a:r>
              <a:rPr lang="en-GB" sz="2400" b="1" dirty="0" smtClean="0">
                <a:solidFill>
                  <a:srgbClr val="00B0F0"/>
                </a:solidFill>
              </a:rPr>
              <a:t>Body</a:t>
            </a:r>
            <a:endParaRPr lang="en-GB" sz="2400" b="1" dirty="0">
              <a:solidFill>
                <a:srgbClr val="00B0F0"/>
              </a:solidFill>
            </a:endParaRPr>
          </a:p>
          <a:p>
            <a:r>
              <a:rPr lang="en-GB" sz="2400" b="1" dirty="0">
                <a:solidFill>
                  <a:schemeClr val="bg1"/>
                </a:solidFill>
              </a:rPr>
              <a:t>Background</a:t>
            </a:r>
            <a:r>
              <a:rPr lang="en-GB" sz="2400" dirty="0">
                <a:solidFill>
                  <a:srgbClr val="00B0F0"/>
                </a:solidFill>
              </a:rPr>
              <a:t> </a:t>
            </a:r>
            <a:r>
              <a:rPr lang="en-GB" sz="2400" b="1" dirty="0">
                <a:solidFill>
                  <a:schemeClr val="bg1"/>
                </a:solidFill>
              </a:rPr>
              <a:t>and currency of the issue </a:t>
            </a:r>
            <a:r>
              <a:rPr lang="en-GB" sz="2400" i="1" dirty="0">
                <a:solidFill>
                  <a:schemeClr val="bg1"/>
                </a:solidFill>
              </a:rPr>
              <a:t>(there may be additional headers within the section)</a:t>
            </a:r>
          </a:p>
          <a:p>
            <a:r>
              <a:rPr lang="en-GB" sz="2400" b="1" dirty="0">
                <a:solidFill>
                  <a:schemeClr val="bg1"/>
                </a:solidFill>
              </a:rPr>
              <a:t>Theoretical </a:t>
            </a:r>
            <a:r>
              <a:rPr lang="en-GB" sz="2400" b="1" dirty="0" smtClean="0">
                <a:solidFill>
                  <a:schemeClr val="bg1"/>
                </a:solidFill>
              </a:rPr>
              <a:t>approaches </a:t>
            </a:r>
            <a:r>
              <a:rPr lang="en-GB" sz="2400" b="1" dirty="0">
                <a:solidFill>
                  <a:schemeClr val="bg1"/>
                </a:solidFill>
              </a:rPr>
              <a:t>or interventions </a:t>
            </a:r>
            <a:r>
              <a:rPr lang="en-GB" sz="2400" dirty="0" smtClean="0">
                <a:solidFill>
                  <a:schemeClr val="bg1"/>
                </a:solidFill>
              </a:rPr>
              <a:t>This </a:t>
            </a:r>
            <a:r>
              <a:rPr lang="en-GB" sz="2400" dirty="0">
                <a:solidFill>
                  <a:schemeClr val="bg1"/>
                </a:solidFill>
              </a:rPr>
              <a:t>is to reflect your knowledge of working with the issues/population. Current research and </a:t>
            </a:r>
            <a:r>
              <a:rPr lang="en-GB" sz="2400" dirty="0" smtClean="0">
                <a:solidFill>
                  <a:schemeClr val="bg1"/>
                </a:solidFill>
              </a:rPr>
              <a:t>practice/evidence-base</a:t>
            </a:r>
            <a:r>
              <a:rPr lang="en-GB" sz="2400" dirty="0">
                <a:solidFill>
                  <a:schemeClr val="bg1"/>
                </a:solidFill>
              </a:rPr>
              <a:t>.</a:t>
            </a:r>
            <a:r>
              <a:rPr lang="en-GB" sz="2400" i="1" dirty="0" smtClean="0">
                <a:solidFill>
                  <a:schemeClr val="bg1"/>
                </a:solidFill>
              </a:rPr>
              <a:t> </a:t>
            </a:r>
            <a:r>
              <a:rPr lang="en-GB" sz="2400" i="1" dirty="0">
                <a:solidFill>
                  <a:schemeClr val="bg1"/>
                </a:solidFill>
              </a:rPr>
              <a:t>(there may be additional headers within the section)</a:t>
            </a:r>
          </a:p>
          <a:p>
            <a:r>
              <a:rPr lang="en-GB" sz="2400" b="1" dirty="0" smtClean="0">
                <a:solidFill>
                  <a:schemeClr val="bg1"/>
                </a:solidFill>
              </a:rPr>
              <a:t>Ethical </a:t>
            </a:r>
            <a:r>
              <a:rPr lang="en-GB" sz="2400" b="1" dirty="0">
                <a:solidFill>
                  <a:schemeClr val="bg1"/>
                </a:solidFill>
              </a:rPr>
              <a:t>considerations or </a:t>
            </a:r>
            <a:r>
              <a:rPr lang="en-GB" sz="2400" b="1" dirty="0" smtClean="0">
                <a:solidFill>
                  <a:schemeClr val="bg1"/>
                </a:solidFill>
              </a:rPr>
              <a:t>dilemmas</a:t>
            </a:r>
            <a:r>
              <a:rPr lang="en-GB" sz="2400" i="1" dirty="0">
                <a:solidFill>
                  <a:schemeClr val="bg1"/>
                </a:solidFill>
              </a:rPr>
              <a:t>(there may be additional headers within the section)</a:t>
            </a:r>
          </a:p>
          <a:p>
            <a:pPr marL="0" indent="0">
              <a:buNone/>
            </a:pPr>
            <a:r>
              <a:rPr lang="en-GB" sz="2400" b="1" dirty="0" smtClean="0">
                <a:solidFill>
                  <a:srgbClr val="00B0F0"/>
                </a:solidFill>
              </a:rPr>
              <a:t>Future </a:t>
            </a:r>
            <a:r>
              <a:rPr lang="en-GB" sz="2400" b="1" dirty="0">
                <a:solidFill>
                  <a:srgbClr val="00B0F0"/>
                </a:solidFill>
              </a:rPr>
              <a:t>recommendations or implications 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</a:rPr>
              <a:t>Conclusion 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</a:rPr>
              <a:t>References </a:t>
            </a:r>
            <a:r>
              <a:rPr lang="en-GB" sz="2400" i="1" dirty="0">
                <a:solidFill>
                  <a:schemeClr val="bg1"/>
                </a:solidFill>
              </a:rPr>
              <a:t>(not added in the word count) </a:t>
            </a:r>
          </a:p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</a:rPr>
              <a:t>Appendices</a:t>
            </a:r>
            <a:r>
              <a:rPr lang="en-GB" sz="2400" b="1" dirty="0">
                <a:solidFill>
                  <a:schemeClr val="bg1"/>
                </a:solidFill>
              </a:rPr>
              <a:t> </a:t>
            </a:r>
            <a:r>
              <a:rPr lang="en-GB" sz="2400" i="1" dirty="0">
                <a:solidFill>
                  <a:schemeClr val="bg1"/>
                </a:solidFill>
              </a:rPr>
              <a:t>(not necessary and is not added in the word count)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8819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solidFill>
                  <a:srgbClr val="00B0F0"/>
                </a:solidFill>
              </a:rPr>
              <a:t>Examples of Reports</a:t>
            </a:r>
            <a:endParaRPr lang="en-GB" b="1" dirty="0">
              <a:solidFill>
                <a:srgbClr val="00B0F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400" b="1" dirty="0" smtClean="0">
                <a:solidFill>
                  <a:schemeClr val="bg1"/>
                </a:solidFill>
              </a:rPr>
              <a:t>These are just some examples of </a:t>
            </a:r>
            <a:r>
              <a:rPr lang="en-GB" sz="2400" b="1" dirty="0" err="1" smtClean="0">
                <a:solidFill>
                  <a:schemeClr val="bg1"/>
                </a:solidFill>
              </a:rPr>
              <a:t>differernt</a:t>
            </a:r>
            <a:r>
              <a:rPr lang="en-GB" sz="2400" b="1" dirty="0" smtClean="0">
                <a:solidFill>
                  <a:schemeClr val="bg1"/>
                </a:solidFill>
              </a:rPr>
              <a:t> type of reports.  </a:t>
            </a:r>
          </a:p>
          <a:p>
            <a:endParaRPr lang="en-GB" sz="2400" b="1" dirty="0">
              <a:solidFill>
                <a:schemeClr val="bg1"/>
              </a:solidFill>
            </a:endParaRPr>
          </a:p>
          <a:p>
            <a:r>
              <a:rPr lang="en-GB" sz="2400" b="1" dirty="0" smtClean="0">
                <a:solidFill>
                  <a:schemeClr val="bg1"/>
                </a:solidFill>
              </a:rPr>
              <a:t>Joseph Rowntree Foundation</a:t>
            </a:r>
            <a:r>
              <a:rPr lang="en-GB" sz="2400" dirty="0" smtClean="0"/>
              <a:t>:  </a:t>
            </a:r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www.jrf.org.uk/reports</a:t>
            </a:r>
            <a:endParaRPr lang="en-GB" sz="2400" dirty="0" smtClean="0"/>
          </a:p>
          <a:p>
            <a:r>
              <a:rPr lang="en-GB" sz="2400" b="1" dirty="0" smtClean="0">
                <a:solidFill>
                  <a:schemeClr val="bg1"/>
                </a:solidFill>
              </a:rPr>
              <a:t>MIND UK Research Report: </a:t>
            </a:r>
            <a:r>
              <a:rPr lang="en-GB" sz="2400" dirty="0">
                <a:hlinkClick r:id="rId3"/>
              </a:rPr>
              <a:t>https://</a:t>
            </a:r>
            <a:r>
              <a:rPr lang="en-GB" sz="2400" dirty="0" smtClean="0">
                <a:hlinkClick r:id="rId3"/>
              </a:rPr>
              <a:t>www.mind.org.uk/media-a/4608/blue-light-programme_impact-on-the-public-report.pdf</a:t>
            </a:r>
            <a:r>
              <a:rPr lang="en-GB" sz="2400" dirty="0" smtClean="0"/>
              <a:t> - </a:t>
            </a:r>
            <a:r>
              <a:rPr lang="en-GB" sz="2400" b="1" dirty="0" smtClean="0">
                <a:solidFill>
                  <a:schemeClr val="bg1"/>
                </a:solidFill>
              </a:rPr>
              <a:t>Very Good example</a:t>
            </a:r>
          </a:p>
          <a:p>
            <a:endParaRPr lang="en-GB" sz="2400" b="1" dirty="0">
              <a:solidFill>
                <a:schemeClr val="bg1"/>
              </a:solidFill>
            </a:endParaRPr>
          </a:p>
          <a:p>
            <a:r>
              <a:rPr lang="en-GB" sz="2400" b="1" dirty="0" smtClean="0">
                <a:solidFill>
                  <a:schemeClr val="bg1"/>
                </a:solidFill>
              </a:rPr>
              <a:t>Examples of Cover Pages:  </a:t>
            </a:r>
            <a:r>
              <a:rPr lang="en-GB" sz="2400" dirty="0">
                <a:hlinkClick r:id="rId4"/>
              </a:rPr>
              <a:t>https://www.bing.com/search?q=cover+page&amp;form=WNSGPH&amp;qs=LS&amp;cvid=89bf965c95de44faa4ae1b78d62a3d9c&amp;pq=Cover+pa&amp;cc=GB&amp;setlang=en-GB&amp;nclid=976CD71D61B6EF62010C1919CC33B2BF&amp;ts=1607499098716&amp;wsso=Moderate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615517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8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96A9A9"/>
      </a:accent1>
      <a:accent2>
        <a:srgbClr val="CB58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D0690C"/>
      </a:hlink>
      <a:folHlink>
        <a:srgbClr val="9696A0"/>
      </a:folHlink>
    </a:clrScheme>
    <a:fontScheme name="Savon">
      <a:maj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VTI" id="{A72E8C35-66DD-49F8-AF66-813F19B983AE}" vid="{93CCBC76-B7A1-4C3D-93EA-5CE34C4670F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5476</TotalTime>
  <Words>281</Words>
  <Application>Microsoft Office PowerPoint</Application>
  <PresentationFormat>Widescreen</PresentationFormat>
  <Paragraphs>43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Calibri</vt:lpstr>
      <vt:lpstr>Garamond</vt:lpstr>
      <vt:lpstr>Gill Sans MT</vt:lpstr>
      <vt:lpstr>SavonVTI</vt:lpstr>
      <vt:lpstr> Week 10 Counselling Specialisms and Populations</vt:lpstr>
      <vt:lpstr>Structure and Guidance Review</vt:lpstr>
      <vt:lpstr>PowerPoint Presentation</vt:lpstr>
      <vt:lpstr>REPORT FORMAT STRUCTURE </vt:lpstr>
      <vt:lpstr>Additional Guidance</vt:lpstr>
      <vt:lpstr>Examples of Reports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Slade</dc:creator>
  <cp:lastModifiedBy>Ruth Groff</cp:lastModifiedBy>
  <cp:revision>1282</cp:revision>
  <dcterms:created xsi:type="dcterms:W3CDTF">2020-10-18T09:07:00Z</dcterms:created>
  <dcterms:modified xsi:type="dcterms:W3CDTF">2020-12-09T07:39:30Z</dcterms:modified>
</cp:coreProperties>
</file>