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24"/>
  </p:notesMasterIdLst>
  <p:handoutMasterIdLst>
    <p:handoutMasterId r:id="rId25"/>
  </p:handoutMasterIdLst>
  <p:sldIdLst>
    <p:sldId id="256" r:id="rId2"/>
    <p:sldId id="574" r:id="rId3"/>
    <p:sldId id="473" r:id="rId4"/>
    <p:sldId id="575" r:id="rId5"/>
    <p:sldId id="475" r:id="rId6"/>
    <p:sldId id="576" r:id="rId7"/>
    <p:sldId id="577" r:id="rId8"/>
    <p:sldId id="578" r:id="rId9"/>
    <p:sldId id="579" r:id="rId10"/>
    <p:sldId id="580" r:id="rId11"/>
    <p:sldId id="581" r:id="rId12"/>
    <p:sldId id="582" r:id="rId13"/>
    <p:sldId id="583" r:id="rId14"/>
    <p:sldId id="584" r:id="rId15"/>
    <p:sldId id="585" r:id="rId16"/>
    <p:sldId id="586" r:id="rId17"/>
    <p:sldId id="587" r:id="rId18"/>
    <p:sldId id="588" r:id="rId19"/>
    <p:sldId id="589" r:id="rId20"/>
    <p:sldId id="590" r:id="rId21"/>
    <p:sldId id="550" r:id="rId22"/>
    <p:sldId id="418" r:id="rId23"/>
  </p:sldIdLst>
  <p:sldSz cx="9144000" cy="6858000" type="screen4x3"/>
  <p:notesSz cx="9144000" cy="6858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a:srgbClr val="331BC3"/>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678" y="18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47E29371-87FB-4F4D-AB47-2706D65751F0}" type="datetimeFigureOut">
              <a:rPr lang="en-GB" smtClean="0"/>
              <a:pPr/>
              <a:t>19/11/2017</a:t>
            </a:fld>
            <a:endParaRPr lang="en-GB"/>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7AE3EF0C-7EB4-4E82-BF7C-4C53F0C14FFA}" type="slidenum">
              <a:rPr lang="en-GB" smtClean="0"/>
              <a:pPr/>
              <a:t>‹#›</a:t>
            </a:fld>
            <a:endParaRPr lang="en-GB"/>
          </a:p>
        </p:txBody>
      </p:sp>
    </p:spTree>
    <p:extLst>
      <p:ext uri="{BB962C8B-B14F-4D97-AF65-F5344CB8AC3E}">
        <p14:creationId xmlns="" xmlns:p14="http://schemas.microsoft.com/office/powerpoint/2010/main" val="3195432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90DB64D1-7E7D-4EB9-829A-62A2D03CE4AA}" type="datetimeFigureOut">
              <a:rPr lang="en-GB" smtClean="0"/>
              <a:pPr/>
              <a:t>19/11/2017</a:t>
            </a:fld>
            <a:endParaRPr lang="en-GB"/>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0D193EC-F29A-4802-9DED-69FA59CA1CA4}" type="slidenum">
              <a:rPr lang="en-GB" smtClean="0"/>
              <a:pPr/>
              <a:t>‹#›</a:t>
            </a:fld>
            <a:endParaRPr lang="en-GB"/>
          </a:p>
        </p:txBody>
      </p:sp>
    </p:spTree>
    <p:extLst>
      <p:ext uri="{BB962C8B-B14F-4D97-AF65-F5344CB8AC3E}">
        <p14:creationId xmlns="" xmlns:p14="http://schemas.microsoft.com/office/powerpoint/2010/main" val="1920803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81BB4D88-01AB-4C18-BD28-0C89BC094654}" type="datetimeFigureOut">
              <a:rPr lang="en-US" smtClean="0"/>
              <a:pPr>
                <a:defRPr/>
              </a:pPr>
              <a:t>11/19/2017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CED0E861-3FF0-4132-877D-98E1CEA906AD}"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11/19/2017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fld id="{C3C09EB7-EDD1-4D40-ABB7-BE0CE03C250B}" type="datetimeFigureOut">
              <a:rPr lang="en-US" smtClean="0"/>
              <a:pPr>
                <a:defRPr/>
              </a:pPr>
              <a:t>11/19/2017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A7DE1202-54C2-4D02-84A5-94FA7B826E3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fld id="{F5B3FA63-9085-41A4-81EB-A35E68F75486}" type="datetimeFigureOut">
              <a:rPr lang="en-US" smtClean="0"/>
              <a:pPr>
                <a:defRPr/>
              </a:pPr>
              <a:t>11/19/2017</a:t>
            </a:fld>
            <a:endParaRPr lang="en-GB"/>
          </a:p>
        </p:txBody>
      </p:sp>
      <p:sp>
        <p:nvSpPr>
          <p:cNvPr id="10" name="Slide Number Placeholder 9"/>
          <p:cNvSpPr>
            <a:spLocks noGrp="1"/>
          </p:cNvSpPr>
          <p:nvPr>
            <p:ph type="sldNum" sz="quarter" idx="16"/>
          </p:nvPr>
        </p:nvSpPr>
        <p:spPr/>
        <p:txBody>
          <a:bodyPr rtlCol="0"/>
          <a:lstStyle/>
          <a:p>
            <a:pPr>
              <a:defRPr/>
            </a:pPr>
            <a:fld id="{E72E4FCE-7C50-4EEF-BFC1-A701B1F46C78}"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fld id="{34BE7454-88F5-48FD-B540-F5CC2BA126C1}" type="datetimeFigureOut">
              <a:rPr lang="en-US" smtClean="0"/>
              <a:pPr>
                <a:defRPr/>
              </a:pPr>
              <a:t>11/19/2017</a:t>
            </a:fld>
            <a:endParaRPr lang="en-GB"/>
          </a:p>
        </p:txBody>
      </p:sp>
      <p:sp>
        <p:nvSpPr>
          <p:cNvPr id="12" name="Slide Number Placeholder 11"/>
          <p:cNvSpPr>
            <a:spLocks noGrp="1"/>
          </p:cNvSpPr>
          <p:nvPr>
            <p:ph type="sldNum" sz="quarter" idx="16"/>
          </p:nvPr>
        </p:nvSpPr>
        <p:spPr/>
        <p:txBody>
          <a:bodyPr rtlCol="0"/>
          <a:lstStyle/>
          <a:p>
            <a:pPr>
              <a:defRPr/>
            </a:pPr>
            <a:fld id="{2950D148-932C-40A6-A29B-E407FC03E1F6}"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767B3044-CBD3-4051-AA03-ADD5DCC2C435}" type="datetimeFigureOut">
              <a:rPr lang="en-US" smtClean="0"/>
              <a:pPr>
                <a:defRPr/>
              </a:pPr>
              <a:t>11/19/2017</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CE352B25-6D13-4094-9D9D-64D8FA25237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D3C328A-DD1F-4DC6-9658-CE9474A21B51}" type="datetimeFigureOut">
              <a:rPr lang="en-US" smtClean="0"/>
              <a:pPr>
                <a:defRPr/>
              </a:pPr>
              <a:t>11/19/2017</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A871F100-8EC6-4200-80A1-268DE830E33D}"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80B25C40-B787-4F89-9D54-85647DE077AE}" type="datetimeFigureOut">
              <a:rPr lang="en-US" smtClean="0"/>
              <a:pPr>
                <a:defRPr/>
              </a:pPr>
              <a:t>11/19/2017</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3D715733-BCE8-484A-84FE-353D7C94E071}"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D39564AC-1B47-4657-ADA3-63A8B6E8E679}" type="datetimeFigureOut">
              <a:rPr lang="en-US" smtClean="0"/>
              <a:pPr>
                <a:defRPr/>
              </a:pPr>
              <a:t>11/19/2017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2E20FCC1-F0AD-41A7-9F7E-9DD3CC32AA76}"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363143B7-B152-4604-B430-EAB73F6F565C}" type="datetimeFigureOut">
              <a:rPr lang="en-US" smtClean="0"/>
              <a:pPr>
                <a:defRPr/>
              </a:pPr>
              <a:t>11/19/2017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1DCD676-3243-49C0-B3F0-1F9B92DDA6FD}"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FA840545-D47C-4347-8779-96EC4477FAE3}" type="datetimeFigureOut">
              <a:rPr lang="en-US" smtClean="0"/>
              <a:pPr>
                <a:defRPr/>
              </a:pPr>
              <a:t>11/19/2017</a:t>
            </a:fld>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547AF01A-C4B6-44F0-89E2-30CEF0131A4D}"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71FEDEE2-94F0-4D77-8357-3D6F76566775}" type="datetimeFigureOut">
              <a:rPr lang="en-US" smtClean="0"/>
              <a:pPr>
                <a:defRPr/>
              </a:pPr>
              <a:t>11/19/2017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68172E74-130B-4F24-9C78-50C5A64603DB}"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err="1" smtClean="0"/>
              <a:t>BuSINESS</a:t>
            </a:r>
            <a:r>
              <a:rPr lang="en-GB" sz="4800" b="1" dirty="0" smtClean="0"/>
              <a:t>, MARKETING</a:t>
            </a:r>
            <a:br>
              <a:rPr lang="en-GB" sz="4800" b="1" dirty="0" smtClean="0"/>
            </a:br>
            <a:r>
              <a:rPr lang="en-GB" sz="4800" b="1" dirty="0" smtClean="0"/>
              <a:t>&amp; SELF PROMOTION</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4308872"/>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Home </a:t>
            </a:r>
            <a:r>
              <a:rPr lang="en-GB" sz="2800" b="1" dirty="0" smtClean="0">
                <a:latin typeface="Tahoma" pitchFamily="34" charset="0"/>
                <a:ea typeface="ＭＳ Ｐゴシック" pitchFamily="-112" charset="-128"/>
              </a:rPr>
              <a:t>tasks:</a:t>
            </a:r>
            <a:endParaRPr lang="en-GB" sz="2800" b="1" dirty="0" smtClean="0">
              <a:latin typeface="Tahoma" pitchFamily="34" charset="0"/>
              <a:ea typeface="ＭＳ Ｐゴシック" pitchFamily="-112" charset="-128"/>
            </a:endParaRPr>
          </a:p>
          <a:p>
            <a:pPr eaLnBrk="0" hangingPunct="0">
              <a:spcBef>
                <a:spcPct val="50000"/>
              </a:spcBef>
            </a:pPr>
            <a:endParaRPr lang="en-GB" sz="2800" b="1" dirty="0" smtClean="0">
              <a:solidFill>
                <a:srgbClr val="C00000"/>
              </a:solidFill>
              <a:latin typeface="Tahoma" pitchFamily="34" charset="0"/>
              <a:ea typeface="ＭＳ Ｐゴシック" pitchFamily="-112" charset="-128"/>
            </a:endParaRPr>
          </a:p>
          <a:p>
            <a:pPr marL="514350" indent="-514350" eaLnBrk="0" hangingPunct="0">
              <a:spcBef>
                <a:spcPct val="50000"/>
              </a:spcBef>
              <a:buAutoNum type="arabicPeriod"/>
            </a:pPr>
            <a:endParaRPr lang="en-GB" sz="2400" dirty="0" smtClean="0">
              <a:latin typeface="Tahoma" pitchFamily="34" charset="0"/>
              <a:ea typeface="ＭＳ Ｐゴシック" pitchFamily="-112" charset="-128"/>
            </a:endParaRPr>
          </a:p>
          <a:p>
            <a:pPr marL="514350" indent="-514350" eaLnBrk="0" hangingPunct="0">
              <a:spcBef>
                <a:spcPct val="50000"/>
              </a:spcBef>
              <a:buAutoNum type="arabicPeriod"/>
            </a:pPr>
            <a:r>
              <a:rPr lang="en-GB" sz="2400" dirty="0" smtClean="0">
                <a:latin typeface="Tahoma" pitchFamily="34" charset="0"/>
                <a:ea typeface="ＭＳ Ｐゴシック" pitchFamily="-112" charset="-128"/>
              </a:rPr>
              <a:t>Complete </a:t>
            </a:r>
            <a:r>
              <a:rPr lang="en-GB" sz="2400" b="1" u="sng" dirty="0" smtClean="0">
                <a:latin typeface="Tahoma" pitchFamily="34" charset="0"/>
                <a:ea typeface="ＭＳ Ｐゴシック" pitchFamily="-112" charset="-128"/>
              </a:rPr>
              <a:t>FINAL DRAFT</a:t>
            </a:r>
            <a:r>
              <a:rPr lang="en-GB" sz="2400" dirty="0" smtClean="0">
                <a:latin typeface="Tahoma" pitchFamily="34" charset="0"/>
                <a:ea typeface="ＭＳ Ｐゴシック" pitchFamily="-112" charset="-128"/>
              </a:rPr>
              <a:t> version of attachment:</a:t>
            </a:r>
          </a:p>
          <a:p>
            <a:pPr marL="971550" lvl="1" indent="-514350" eaLnBrk="0" hangingPunct="0">
              <a:spcBef>
                <a:spcPct val="50000"/>
              </a:spcBef>
              <a:buFont typeface="Arial" pitchFamily="34" charset="0"/>
              <a:buChar char="•"/>
            </a:pPr>
            <a:r>
              <a:rPr lang="en-GB" sz="2400" dirty="0" smtClean="0">
                <a:latin typeface="Tahoma" pitchFamily="34" charset="0"/>
                <a:ea typeface="ＭＳ Ｐゴシック" pitchFamily="-112" charset="-128"/>
              </a:rPr>
              <a:t>Marketing Plan (includes SWOT and Five Forces)</a:t>
            </a:r>
          </a:p>
          <a:p>
            <a:pPr marL="514350" indent="-514350" eaLnBrk="0" hangingPunct="0">
              <a:spcBef>
                <a:spcPct val="50000"/>
              </a:spcBef>
              <a:buFontTx/>
              <a:buAutoNum type="arabicPeriod"/>
            </a:pPr>
            <a:r>
              <a:rPr lang="en-GB" sz="2400" dirty="0" smtClean="0">
                <a:latin typeface="Tahoma" pitchFamily="34" charset="0"/>
                <a:ea typeface="ＭＳ Ｐゴシック" pitchFamily="-112" charset="-128"/>
              </a:rPr>
              <a:t>Complete Steps 1-</a:t>
            </a:r>
            <a:r>
              <a:rPr lang="en-GB" sz="2400" b="1" u="sng" dirty="0" smtClean="0">
                <a:latin typeface="Tahoma" pitchFamily="34" charset="0"/>
                <a:ea typeface="ＭＳ Ｐゴシック" pitchFamily="-112" charset="-128"/>
              </a:rPr>
              <a:t>5</a:t>
            </a:r>
            <a:r>
              <a:rPr lang="en-GB" sz="2400" dirty="0" smtClean="0">
                <a:latin typeface="Tahoma" pitchFamily="34" charset="0"/>
                <a:ea typeface="ＭＳ Ｐゴシック" pitchFamily="-112" charset="-128"/>
              </a:rPr>
              <a:t> on portal.</a:t>
            </a:r>
          </a:p>
          <a:p>
            <a:pPr marL="514350" indent="-514350" eaLnBrk="0" hangingPunct="0">
              <a:spcBef>
                <a:spcPct val="50000"/>
              </a:spcBef>
            </a:pPr>
            <a:r>
              <a:rPr lang="en-GB" sz="2400" dirty="0" smtClean="0">
                <a:latin typeface="Tahoma" pitchFamily="34" charset="0"/>
                <a:ea typeface="ＭＳ Ｐゴシック" pitchFamily="-112" charset="-128"/>
              </a:rPr>
              <a:t>3.   Completed CV</a:t>
            </a:r>
            <a:br>
              <a:rPr lang="en-GB" sz="2400" dirty="0" smtClean="0">
                <a:latin typeface="Tahoma" pitchFamily="34" charset="0"/>
                <a:ea typeface="ＭＳ Ｐゴシック" pitchFamily="-112" charset="-128"/>
              </a:rPr>
            </a:br>
            <a:endParaRPr lang="en-GB" sz="2400" dirty="0" smtClean="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Course Outline</a:t>
            </a:r>
            <a:endParaRPr lang="en-GB" sz="2400" b="1" dirty="0">
              <a:solidFill>
                <a:schemeClr val="accent2">
                  <a:lumMod val="75000"/>
                </a:schemeClr>
              </a:solidFill>
              <a:latin typeface="Tahoma" pitchFamily="34" charset="0"/>
              <a:ea typeface="ＭＳ Ｐゴシック" pitchFamily="-112" charset="-128"/>
            </a:endParaRPr>
          </a:p>
        </p:txBody>
      </p:sp>
      <p:graphicFrame>
        <p:nvGraphicFramePr>
          <p:cNvPr id="5" name="Table 4"/>
          <p:cNvGraphicFramePr>
            <a:graphicFrameLocks noGrp="1"/>
          </p:cNvGraphicFramePr>
          <p:nvPr/>
        </p:nvGraphicFramePr>
        <p:xfrm>
          <a:off x="3059832" y="0"/>
          <a:ext cx="6084168" cy="6808931"/>
        </p:xfrm>
        <a:graphic>
          <a:graphicData uri="http://schemas.openxmlformats.org/drawingml/2006/table">
            <a:tbl>
              <a:tblPr/>
              <a:tblGrid>
                <a:gridCol w="917265"/>
                <a:gridCol w="845685"/>
                <a:gridCol w="4321218"/>
              </a:tblGrid>
              <a:tr h="236483">
                <a:tc>
                  <a:txBody>
                    <a:bodyPr/>
                    <a:lstStyle/>
                    <a:p>
                      <a:pPr>
                        <a:lnSpc>
                          <a:spcPct val="115000"/>
                        </a:lnSpc>
                        <a:spcAft>
                          <a:spcPts val="0"/>
                        </a:spcAft>
                      </a:pPr>
                      <a:r>
                        <a:rPr lang="en-GB" sz="1200" b="1" dirty="0">
                          <a:latin typeface="Calibri"/>
                          <a:ea typeface="Calibri"/>
                          <a:cs typeface="Calibri"/>
                        </a:rPr>
                        <a:t>WEEK</a:t>
                      </a:r>
                      <a:endParaRPr lang="en-GB" sz="1200" dirty="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latin typeface="Calibri"/>
                          <a:ea typeface="Calibri"/>
                          <a:cs typeface="Calibri"/>
                        </a:rPr>
                        <a:t>Date:</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latin typeface="Calibri"/>
                          <a:ea typeface="Calibri"/>
                          <a:cs typeface="Calibri"/>
                        </a:rPr>
                        <a:t>TOPIC</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strike="sngStrike">
                          <a:solidFill>
                            <a:srgbClr val="808080"/>
                          </a:solidFill>
                          <a:latin typeface="Calibri"/>
                          <a:ea typeface="Calibri"/>
                          <a:cs typeface="Calibri"/>
                        </a:rPr>
                        <a:t>Wk 1: </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strike="sngStrike">
                          <a:solidFill>
                            <a:srgbClr val="808080"/>
                          </a:solidFill>
                          <a:latin typeface="Calibri"/>
                          <a:ea typeface="Calibri"/>
                          <a:cs typeface="Calibri"/>
                        </a:rPr>
                        <a:t>2nd Oct</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a:solidFill>
                            <a:srgbClr val="808080"/>
                          </a:solidFill>
                          <a:latin typeface="Calibri"/>
                          <a:ea typeface="Calibri"/>
                          <a:cs typeface="Calibri"/>
                        </a:rPr>
                        <a:t>Introduction &amp; Assignment</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strike="sngStrike">
                          <a:solidFill>
                            <a:srgbClr val="808080"/>
                          </a:solidFill>
                          <a:latin typeface="Calibri"/>
                          <a:ea typeface="Calibri"/>
                          <a:cs typeface="Calibri"/>
                        </a:rPr>
                        <a:t>Wk 2: </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strike="sngStrike">
                          <a:solidFill>
                            <a:srgbClr val="808080"/>
                          </a:solidFill>
                          <a:latin typeface="Calibri"/>
                          <a:ea typeface="Calibri"/>
                          <a:cs typeface="Calibri"/>
                        </a:rPr>
                        <a:t>9th Oct</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a:solidFill>
                            <a:srgbClr val="808080"/>
                          </a:solidFill>
                          <a:latin typeface="Calibri"/>
                          <a:ea typeface="Calibri"/>
                          <a:cs typeface="Calibri"/>
                        </a:rPr>
                        <a:t>Self-Evaluation</a:t>
                      </a:r>
                      <a:r>
                        <a:rPr lang="en-GB" sz="1200" strike="sngStrike">
                          <a:solidFill>
                            <a:srgbClr val="808080"/>
                          </a:solidFill>
                          <a:latin typeface="Calibri"/>
                          <a:ea typeface="Calibri"/>
                          <a:cs typeface="Calibri"/>
                        </a:rPr>
                        <a:t> (CV, Application &amp; Interviews)</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351399">
                <a:tc>
                  <a:txBody>
                    <a:bodyPr/>
                    <a:lstStyle/>
                    <a:p>
                      <a:pPr>
                        <a:lnSpc>
                          <a:spcPct val="115000"/>
                        </a:lnSpc>
                        <a:spcAft>
                          <a:spcPts val="0"/>
                        </a:spcAft>
                      </a:pPr>
                      <a:r>
                        <a:rPr lang="en-GB" sz="1200" strike="sngStrike">
                          <a:solidFill>
                            <a:schemeClr val="bg1">
                              <a:lumMod val="50000"/>
                            </a:schemeClr>
                          </a:solidFill>
                          <a:latin typeface="Calibri"/>
                          <a:ea typeface="Calibri"/>
                          <a:cs typeface="Calibri"/>
                        </a:rPr>
                        <a:t>Wk 3:</a:t>
                      </a:r>
                      <a:endParaRPr lang="en-GB" sz="1200" strike="sngStrike">
                        <a:solidFill>
                          <a:schemeClr val="bg1">
                            <a:lumMod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strike="sngStrike">
                          <a:solidFill>
                            <a:schemeClr val="bg1">
                              <a:lumMod val="50000"/>
                            </a:schemeClr>
                          </a:solidFill>
                          <a:latin typeface="Calibri"/>
                          <a:ea typeface="Calibri"/>
                          <a:cs typeface="Calibri"/>
                        </a:rPr>
                        <a:t>16th Oct</a:t>
                      </a:r>
                      <a:endParaRPr lang="en-GB" sz="1200" strike="sngStrike">
                        <a:solidFill>
                          <a:schemeClr val="bg1">
                            <a:lumMod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chemeClr val="bg1">
                              <a:lumMod val="50000"/>
                            </a:schemeClr>
                          </a:solidFill>
                          <a:latin typeface="Calibri"/>
                          <a:ea typeface="Calibri"/>
                          <a:cs typeface="Calibri"/>
                        </a:rPr>
                        <a:t>Researching the Market &amp; Scanning the Environment</a:t>
                      </a:r>
                      <a:r>
                        <a:rPr lang="en-GB" sz="1200" strike="sngStrike" dirty="0">
                          <a:solidFill>
                            <a:schemeClr val="bg1">
                              <a:lumMod val="50000"/>
                            </a:schemeClr>
                          </a:solidFill>
                          <a:latin typeface="Calibri"/>
                          <a:ea typeface="Calibri"/>
                          <a:cs typeface="Calibri"/>
                        </a:rPr>
                        <a:t> (Taking a Snapshot) </a:t>
                      </a:r>
                      <a:endParaRPr lang="en-GB" sz="1200" strike="sngStrike" dirty="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a:solidFill>
                            <a:schemeClr val="bg1">
                              <a:lumMod val="50000"/>
                            </a:schemeClr>
                          </a:solidFill>
                          <a:latin typeface="Calibri"/>
                          <a:ea typeface="Calibri"/>
                          <a:cs typeface="Calibri"/>
                        </a:rPr>
                        <a:t>Business Planning – The Formal Stuff</a:t>
                      </a:r>
                      <a:r>
                        <a:rPr lang="en-GB" sz="1200" strike="sngStrike" dirty="0">
                          <a:solidFill>
                            <a:schemeClr val="bg1">
                              <a:lumMod val="50000"/>
                            </a:schemeClr>
                          </a:solidFill>
                          <a:latin typeface="Calibri"/>
                          <a:ea typeface="Calibri"/>
                          <a:cs typeface="Calibri"/>
                        </a:rPr>
                        <a:t> (Structure, Legal)</a:t>
                      </a:r>
                      <a:endParaRPr lang="en-GB" sz="1200" strike="sngStrike" dirty="0">
                        <a:solidFill>
                          <a:schemeClr val="bg1">
                            <a:lumMod val="50000"/>
                          </a:schemeClr>
                        </a:solidFill>
                        <a:latin typeface="Calibri"/>
                        <a:ea typeface="Calibri"/>
                        <a:cs typeface="Times New Roman"/>
                      </a:endParaRPr>
                    </a:p>
                    <a:p>
                      <a:pPr marL="0" marR="0" indent="0" algn="l" defTabSz="914400" rtl="0" eaLnBrk="1" fontAlgn="auto" latinLnBrk="0" hangingPunct="1">
                        <a:lnSpc>
                          <a:spcPct val="115000"/>
                        </a:lnSpc>
                        <a:spcBef>
                          <a:spcPts val="0"/>
                        </a:spcBef>
                        <a:spcAft>
                          <a:spcPts val="0"/>
                        </a:spcAft>
                        <a:buClrTx/>
                        <a:buSzTx/>
                        <a:buFontTx/>
                        <a:buNone/>
                        <a:tabLst/>
                        <a:defRPr/>
                      </a:pPr>
                      <a:r>
                        <a:rPr lang="en-GB" sz="1200" b="1" strike="sngStrike" dirty="0" smtClean="0">
                          <a:solidFill>
                            <a:schemeClr val="bg1">
                              <a:lumMod val="50000"/>
                            </a:schemeClr>
                          </a:solidFill>
                          <a:latin typeface="Calibri"/>
                          <a:ea typeface="Calibri"/>
                          <a:cs typeface="Calibri"/>
                        </a:rPr>
                        <a:t>Introduction to </a:t>
                      </a:r>
                      <a:r>
                        <a:rPr lang="en-GB" sz="1200" b="1" strike="sngStrike" dirty="0">
                          <a:solidFill>
                            <a:schemeClr val="bg1">
                              <a:lumMod val="50000"/>
                            </a:schemeClr>
                          </a:solidFill>
                          <a:latin typeface="Calibri"/>
                          <a:ea typeface="Calibri"/>
                          <a:cs typeface="Calibri"/>
                        </a:rPr>
                        <a:t>Simply Do Ideas Portal</a:t>
                      </a:r>
                      <a:r>
                        <a:rPr lang="en-GB" sz="1200" strike="sngStrike" dirty="0">
                          <a:solidFill>
                            <a:schemeClr val="bg1">
                              <a:lumMod val="50000"/>
                            </a:schemeClr>
                          </a:solidFill>
                          <a:latin typeface="Calibri"/>
                          <a:ea typeface="Calibri"/>
                          <a:cs typeface="Calibri"/>
                        </a:rPr>
                        <a:t> (Canvas and Sign-up</a:t>
                      </a:r>
                      <a:r>
                        <a:rPr lang="en-GB" sz="1200" strike="sngStrike" dirty="0" smtClean="0">
                          <a:solidFill>
                            <a:schemeClr val="bg1">
                              <a:lumMod val="50000"/>
                            </a:schemeClr>
                          </a:solidFill>
                          <a:latin typeface="Calibri"/>
                          <a:ea typeface="Calibri"/>
                          <a:cs typeface="Calibri"/>
                        </a:rPr>
                        <a:t>)</a:t>
                      </a:r>
                      <a:br>
                        <a:rPr lang="en-GB" sz="1200" strike="sngStrike" dirty="0" smtClean="0">
                          <a:solidFill>
                            <a:schemeClr val="bg1">
                              <a:lumMod val="50000"/>
                            </a:schemeClr>
                          </a:solidFill>
                          <a:latin typeface="Calibri"/>
                          <a:ea typeface="Calibri"/>
                          <a:cs typeface="Calibri"/>
                        </a:rPr>
                      </a:br>
                      <a:r>
                        <a:rPr lang="en-GB" sz="1200" b="1" strike="sngStrike" dirty="0" smtClean="0">
                          <a:solidFill>
                            <a:schemeClr val="bg1">
                              <a:lumMod val="50000"/>
                            </a:schemeClr>
                          </a:solidFill>
                          <a:latin typeface="Calibri"/>
                          <a:ea typeface="Calibri"/>
                          <a:cs typeface="Calibri"/>
                        </a:rPr>
                        <a:t>STEP 1. Concept</a:t>
                      </a:r>
                      <a:r>
                        <a:rPr lang="en-GB" sz="1200" strike="sngStrike" dirty="0" smtClean="0">
                          <a:solidFill>
                            <a:schemeClr val="bg1">
                              <a:lumMod val="50000"/>
                            </a:schemeClr>
                          </a:solidFill>
                          <a:latin typeface="Calibri"/>
                          <a:ea typeface="Calibri"/>
                          <a:cs typeface="Calibri"/>
                        </a:rPr>
                        <a:t> (including SWOT Analysis of idea, value proposition, features, benefits)</a:t>
                      </a:r>
                      <a:endParaRPr lang="en-GB" sz="1200" strike="sngStrike" dirty="0" smtClean="0">
                        <a:solidFill>
                          <a:schemeClr val="bg1">
                            <a:lumMod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95590">
                <a:tc>
                  <a:txBody>
                    <a:bodyPr/>
                    <a:lstStyle/>
                    <a:p>
                      <a:pPr>
                        <a:lnSpc>
                          <a:spcPct val="115000"/>
                        </a:lnSpc>
                        <a:spcAft>
                          <a:spcPts val="0"/>
                        </a:spcAft>
                      </a:pPr>
                      <a:r>
                        <a:rPr lang="en-GB" sz="1200" strike="sngStrike" dirty="0">
                          <a:solidFill>
                            <a:schemeClr val="bg1">
                              <a:lumMod val="50000"/>
                            </a:schemeClr>
                          </a:solidFill>
                          <a:latin typeface="Calibri"/>
                          <a:ea typeface="Calibri"/>
                          <a:cs typeface="Calibri"/>
                        </a:rPr>
                        <a:t>Wk 4:</a:t>
                      </a:r>
                      <a:endParaRPr lang="en-GB" sz="1200" strike="sngStrike" dirty="0">
                        <a:solidFill>
                          <a:schemeClr val="bg1">
                            <a:lumMod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strike="sngStrike" dirty="0">
                          <a:solidFill>
                            <a:schemeClr val="bg1">
                              <a:lumMod val="50000"/>
                            </a:schemeClr>
                          </a:solidFill>
                          <a:latin typeface="Calibri"/>
                          <a:ea typeface="Calibri"/>
                          <a:cs typeface="Calibri"/>
                        </a:rPr>
                        <a:t>23rd Oct</a:t>
                      </a:r>
                      <a:endParaRPr lang="en-GB" sz="1200" strike="sngStrike" dirty="0">
                        <a:solidFill>
                          <a:schemeClr val="bg1">
                            <a:lumMod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smtClean="0">
                          <a:solidFill>
                            <a:schemeClr val="bg1">
                              <a:lumMod val="50000"/>
                            </a:schemeClr>
                          </a:solidFill>
                          <a:latin typeface="Calibri"/>
                          <a:ea typeface="Calibri"/>
                          <a:cs typeface="Calibri"/>
                        </a:rPr>
                        <a:t>STEP </a:t>
                      </a:r>
                      <a:r>
                        <a:rPr lang="en-GB" sz="1200" b="1" strike="sngStrike" dirty="0">
                          <a:solidFill>
                            <a:schemeClr val="bg1">
                              <a:lumMod val="50000"/>
                            </a:schemeClr>
                          </a:solidFill>
                          <a:latin typeface="Calibri"/>
                          <a:ea typeface="Calibri"/>
                          <a:cs typeface="Calibri"/>
                        </a:rPr>
                        <a:t>2. </a:t>
                      </a:r>
                      <a:r>
                        <a:rPr lang="en-GB" sz="1200" b="1" strike="sngStrike" dirty="0" smtClean="0">
                          <a:solidFill>
                            <a:schemeClr val="bg1">
                              <a:lumMod val="50000"/>
                            </a:schemeClr>
                          </a:solidFill>
                          <a:latin typeface="Calibri"/>
                          <a:ea typeface="Calibri"/>
                          <a:cs typeface="Calibri"/>
                        </a:rPr>
                        <a:t>Customer </a:t>
                      </a:r>
                      <a:r>
                        <a:rPr lang="en-GB" sz="1200" strike="sngStrike" dirty="0">
                          <a:solidFill>
                            <a:schemeClr val="bg1">
                              <a:lumMod val="50000"/>
                            </a:schemeClr>
                          </a:solidFill>
                          <a:latin typeface="Calibri"/>
                          <a:ea typeface="Calibri"/>
                          <a:cs typeface="Calibri"/>
                        </a:rPr>
                        <a:t>(market research, demographics, profiling</a:t>
                      </a:r>
                      <a:r>
                        <a:rPr lang="en-GB" sz="1200" strike="sngStrike" dirty="0" smtClean="0">
                          <a:solidFill>
                            <a:schemeClr val="bg1">
                              <a:lumMod val="50000"/>
                            </a:schemeClr>
                          </a:solidFill>
                          <a:latin typeface="Calibri"/>
                          <a:ea typeface="Calibri"/>
                          <a:cs typeface="Calibri"/>
                        </a:rPr>
                        <a:t>)</a:t>
                      </a:r>
                    </a:p>
                    <a:p>
                      <a:pPr>
                        <a:lnSpc>
                          <a:spcPct val="115000"/>
                        </a:lnSpc>
                        <a:spcAft>
                          <a:spcPts val="0"/>
                        </a:spcAft>
                      </a:pPr>
                      <a:r>
                        <a:rPr lang="en-GB" sz="1200" b="1" strike="sngStrike" dirty="0" smtClean="0">
                          <a:solidFill>
                            <a:schemeClr val="bg1">
                              <a:lumMod val="50000"/>
                            </a:schemeClr>
                          </a:solidFill>
                          <a:latin typeface="Calibri"/>
                          <a:ea typeface="Calibri"/>
                          <a:cs typeface="Calibri"/>
                        </a:rPr>
                        <a:t>STEP 3.</a:t>
                      </a:r>
                      <a:r>
                        <a:rPr lang="en-GB" sz="1200" strike="sngStrike" dirty="0" smtClean="0">
                          <a:solidFill>
                            <a:schemeClr val="bg1">
                              <a:lumMod val="50000"/>
                            </a:schemeClr>
                          </a:solidFill>
                          <a:latin typeface="Calibri"/>
                          <a:ea typeface="Calibri"/>
                          <a:cs typeface="Calibri"/>
                        </a:rPr>
                        <a:t> </a:t>
                      </a:r>
                      <a:r>
                        <a:rPr lang="en-GB" sz="1200" b="1" strike="sngStrike" dirty="0" smtClean="0">
                          <a:solidFill>
                            <a:schemeClr val="bg1">
                              <a:lumMod val="50000"/>
                            </a:schemeClr>
                          </a:solidFill>
                          <a:latin typeface="Calibri"/>
                          <a:ea typeface="Calibri"/>
                          <a:cs typeface="Calibri"/>
                        </a:rPr>
                        <a:t>Competitors</a:t>
                      </a:r>
                      <a:r>
                        <a:rPr lang="en-GB" sz="1200" strike="sngStrike" dirty="0" smtClean="0">
                          <a:solidFill>
                            <a:schemeClr val="bg1">
                              <a:lumMod val="50000"/>
                            </a:schemeClr>
                          </a:solidFill>
                          <a:latin typeface="Calibri"/>
                          <a:ea typeface="Calibri"/>
                          <a:cs typeface="Calibri"/>
                        </a:rPr>
                        <a:t> (competitor analysis with 5 Forces)</a:t>
                      </a:r>
                      <a:endParaRPr lang="en-GB" sz="1200" strike="sngStrike" dirty="0" smtClean="0">
                        <a:solidFill>
                          <a:schemeClr val="bg1">
                            <a:lumMod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713077">
                <a:tc>
                  <a:txBody>
                    <a:bodyPr/>
                    <a:lstStyle/>
                    <a:p>
                      <a:pPr>
                        <a:lnSpc>
                          <a:spcPct val="115000"/>
                        </a:lnSpc>
                        <a:spcAft>
                          <a:spcPts val="0"/>
                        </a:spcAft>
                      </a:pPr>
                      <a:r>
                        <a:rPr lang="en-GB" sz="1200" strike="sngStrike">
                          <a:solidFill>
                            <a:schemeClr val="bg1">
                              <a:lumMod val="65000"/>
                            </a:schemeClr>
                          </a:solidFill>
                          <a:latin typeface="Calibri"/>
                          <a:ea typeface="Calibri"/>
                          <a:cs typeface="Calibri"/>
                        </a:rPr>
                        <a:t>Wk 5:</a:t>
                      </a:r>
                      <a:endParaRPr lang="en-GB" sz="1200" strike="sngStrike">
                        <a:solidFill>
                          <a:schemeClr val="bg1">
                            <a:lumMod val="65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strike="sngStrike">
                          <a:solidFill>
                            <a:schemeClr val="bg1">
                              <a:lumMod val="65000"/>
                            </a:schemeClr>
                          </a:solidFill>
                          <a:latin typeface="Calibri"/>
                          <a:ea typeface="Calibri"/>
                          <a:cs typeface="Calibri"/>
                        </a:rPr>
                        <a:t>30th Oct</a:t>
                      </a:r>
                      <a:endParaRPr lang="en-GB" sz="1200" strike="sngStrike">
                        <a:solidFill>
                          <a:schemeClr val="bg1">
                            <a:lumMod val="65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200" b="1" strike="sngStrike" dirty="0" smtClean="0">
                          <a:solidFill>
                            <a:schemeClr val="bg1">
                              <a:lumMod val="65000"/>
                            </a:schemeClr>
                          </a:solidFill>
                          <a:latin typeface="Calibri"/>
                          <a:ea typeface="Calibri"/>
                          <a:cs typeface="Calibri"/>
                        </a:rPr>
                        <a:t>Insight into Marketing</a:t>
                      </a:r>
                      <a:r>
                        <a:rPr lang="en-GB" sz="1200" strike="sngStrike" dirty="0" smtClean="0">
                          <a:solidFill>
                            <a:schemeClr val="bg1">
                              <a:lumMod val="65000"/>
                            </a:schemeClr>
                          </a:solidFill>
                          <a:latin typeface="Calibri"/>
                          <a:ea typeface="Calibri"/>
                          <a:cs typeface="Calibri"/>
                        </a:rPr>
                        <a:t>  (how to Get, Keep, Grow customers – marketing, self-promotion, elevator pitch, relationship marketing, networking, pricing strategy)</a:t>
                      </a:r>
                      <a:endParaRPr lang="en-GB" sz="1200" strike="sngStrike" dirty="0" smtClean="0">
                        <a:solidFill>
                          <a:schemeClr val="bg1">
                            <a:lumMod val="65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strike="sngStrike">
                          <a:solidFill>
                            <a:srgbClr val="808080"/>
                          </a:solidFill>
                          <a:latin typeface="Calibri"/>
                          <a:ea typeface="Calibri"/>
                          <a:cs typeface="Calibri"/>
                        </a:rPr>
                        <a:t>Wk 6:</a:t>
                      </a:r>
                      <a:endParaRPr lang="en-GB" sz="1200" strike="sngStrike">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strike="sngStrike">
                          <a:solidFill>
                            <a:srgbClr val="808080"/>
                          </a:solidFill>
                          <a:latin typeface="Calibri"/>
                          <a:ea typeface="Calibri"/>
                          <a:cs typeface="Calibri"/>
                        </a:rPr>
                        <a:t>6th Nov</a:t>
                      </a:r>
                      <a:endParaRPr lang="en-GB" sz="1200" strike="sngStrike">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a:solidFill>
                            <a:srgbClr val="808080"/>
                          </a:solidFill>
                          <a:latin typeface="Calibri"/>
                          <a:ea typeface="Calibri"/>
                          <a:cs typeface="Calibri"/>
                        </a:rPr>
                        <a:t>FEEDBACK TUTORIAL WEEK</a:t>
                      </a:r>
                      <a:endParaRPr lang="en-GB" sz="1200" strike="sngStrike">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182414">
                <a:tc>
                  <a:txBody>
                    <a:bodyPr/>
                    <a:lstStyle/>
                    <a:p>
                      <a:pPr>
                        <a:lnSpc>
                          <a:spcPct val="115000"/>
                        </a:lnSpc>
                        <a:spcAft>
                          <a:spcPts val="0"/>
                        </a:spcAft>
                      </a:pPr>
                      <a:r>
                        <a:rPr lang="en-GB" sz="1200" strike="sngStrike">
                          <a:solidFill>
                            <a:schemeClr val="tx1">
                              <a:lumMod val="50000"/>
                              <a:lumOff val="50000"/>
                            </a:schemeClr>
                          </a:solidFill>
                          <a:latin typeface="Calibri"/>
                          <a:ea typeface="Calibri"/>
                          <a:cs typeface="Calibri"/>
                        </a:rPr>
                        <a:t>Wk 7:</a:t>
                      </a:r>
                      <a:endParaRPr lang="en-GB" sz="1200" strike="sngStrike">
                        <a:solidFill>
                          <a:schemeClr val="tx1">
                            <a:lumMod val="50000"/>
                            <a:lumOff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strike="sngStrike">
                          <a:solidFill>
                            <a:schemeClr val="tx1">
                              <a:lumMod val="50000"/>
                              <a:lumOff val="50000"/>
                            </a:schemeClr>
                          </a:solidFill>
                          <a:latin typeface="Calibri"/>
                          <a:ea typeface="Calibri"/>
                          <a:cs typeface="Calibri"/>
                        </a:rPr>
                        <a:t>13th Nov</a:t>
                      </a:r>
                      <a:endParaRPr lang="en-GB" sz="1200" strike="sngStrike">
                        <a:solidFill>
                          <a:schemeClr val="tx1">
                            <a:lumMod val="50000"/>
                            <a:lumOff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chemeClr val="tx1">
                              <a:lumMod val="50000"/>
                              <a:lumOff val="50000"/>
                            </a:schemeClr>
                          </a:solidFill>
                          <a:latin typeface="Calibri"/>
                          <a:ea typeface="Calibri"/>
                          <a:cs typeface="Calibri"/>
                        </a:rPr>
                        <a:t>STEP 4. Compatibility</a:t>
                      </a:r>
                      <a:r>
                        <a:rPr lang="en-GB" sz="1200" strike="sngStrike" dirty="0">
                          <a:solidFill>
                            <a:schemeClr val="tx1">
                              <a:lumMod val="50000"/>
                              <a:lumOff val="50000"/>
                            </a:schemeClr>
                          </a:solidFill>
                          <a:latin typeface="Calibri"/>
                          <a:ea typeface="Calibri"/>
                          <a:cs typeface="Calibri"/>
                        </a:rPr>
                        <a:t> (going back to self-evaluation, roles and responsibilities, human resource, skills)</a:t>
                      </a:r>
                      <a:endParaRPr lang="en-GB" sz="1200" strike="sngStrike" dirty="0">
                        <a:solidFill>
                          <a:schemeClr val="tx1">
                            <a:lumMod val="50000"/>
                            <a:lumOff val="50000"/>
                          </a:schemeClr>
                        </a:solidFill>
                        <a:latin typeface="Calibri"/>
                        <a:ea typeface="Calibri"/>
                        <a:cs typeface="Times New Roman"/>
                      </a:endParaRPr>
                    </a:p>
                    <a:p>
                      <a:pPr>
                        <a:lnSpc>
                          <a:spcPct val="115000"/>
                        </a:lnSpc>
                        <a:spcAft>
                          <a:spcPts val="0"/>
                        </a:spcAft>
                      </a:pPr>
                      <a:r>
                        <a:rPr lang="en-GB" sz="1200" b="1" strike="sngStrike" dirty="0">
                          <a:solidFill>
                            <a:schemeClr val="tx1">
                              <a:lumMod val="50000"/>
                              <a:lumOff val="50000"/>
                            </a:schemeClr>
                          </a:solidFill>
                          <a:latin typeface="Calibri"/>
                          <a:ea typeface="Calibri"/>
                          <a:cs typeface="Calibri"/>
                        </a:rPr>
                        <a:t>Insight into Networks </a:t>
                      </a:r>
                      <a:r>
                        <a:rPr lang="en-GB" sz="1200" strike="sngStrike" dirty="0">
                          <a:solidFill>
                            <a:schemeClr val="tx1">
                              <a:lumMod val="50000"/>
                              <a:lumOff val="50000"/>
                            </a:schemeClr>
                          </a:solidFill>
                          <a:latin typeface="Calibri"/>
                          <a:ea typeface="Calibri"/>
                          <a:cs typeface="Calibri"/>
                        </a:rPr>
                        <a:t>(the importance of networks, alliances, partnerships – support, advice and suppliers/customers)</a:t>
                      </a:r>
                      <a:endParaRPr lang="en-GB" sz="1200" strike="sngStrike" dirty="0">
                        <a:solidFill>
                          <a:schemeClr val="tx1">
                            <a:lumMod val="50000"/>
                            <a:lumOff val="50000"/>
                          </a:schemeClr>
                        </a:solidFill>
                        <a:latin typeface="Calibri"/>
                        <a:ea typeface="Calibri"/>
                        <a:cs typeface="Times New Roman"/>
                      </a:endParaRPr>
                    </a:p>
                    <a:p>
                      <a:pPr>
                        <a:lnSpc>
                          <a:spcPct val="115000"/>
                        </a:lnSpc>
                        <a:spcAft>
                          <a:spcPts val="0"/>
                        </a:spcAft>
                      </a:pPr>
                      <a:r>
                        <a:rPr lang="en-GB" sz="1200" b="1" strike="sngStrike" dirty="0">
                          <a:solidFill>
                            <a:schemeClr val="tx1">
                              <a:lumMod val="50000"/>
                              <a:lumOff val="50000"/>
                            </a:schemeClr>
                          </a:solidFill>
                          <a:latin typeface="Calibri"/>
                          <a:ea typeface="Calibri"/>
                          <a:cs typeface="Calibri"/>
                        </a:rPr>
                        <a:t>STEP 5. Contents</a:t>
                      </a:r>
                      <a:r>
                        <a:rPr lang="en-GB" sz="1200" strike="sngStrike" dirty="0">
                          <a:solidFill>
                            <a:schemeClr val="tx1">
                              <a:lumMod val="50000"/>
                              <a:lumOff val="50000"/>
                            </a:schemeClr>
                          </a:solidFill>
                          <a:latin typeface="Calibri"/>
                          <a:ea typeface="Calibri"/>
                          <a:cs typeface="Calibri"/>
                        </a:rPr>
                        <a:t> (distribution, assets, resources, equipment, training)</a:t>
                      </a:r>
                      <a:endParaRPr lang="en-GB" sz="1200" strike="sngStrike" dirty="0">
                        <a:solidFill>
                          <a:schemeClr val="tx1">
                            <a:lumMod val="50000"/>
                            <a:lumOff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945931">
                <a:tc>
                  <a:txBody>
                    <a:bodyPr/>
                    <a:lstStyle/>
                    <a:p>
                      <a:pPr>
                        <a:lnSpc>
                          <a:spcPct val="115000"/>
                        </a:lnSpc>
                        <a:spcAft>
                          <a:spcPts val="0"/>
                        </a:spcAft>
                      </a:pPr>
                      <a:r>
                        <a:rPr lang="en-GB" sz="1200">
                          <a:solidFill>
                            <a:schemeClr val="tx1"/>
                          </a:solidFill>
                          <a:latin typeface="Calibri"/>
                          <a:ea typeface="Calibri"/>
                          <a:cs typeface="Calibri"/>
                        </a:rPr>
                        <a:t>Wk 8:</a:t>
                      </a:r>
                      <a:endParaRPr lang="en-GB" sz="1200">
                        <a:solidFill>
                          <a:schemeClr val="tx1"/>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chemeClr val="tx1"/>
                          </a:solidFill>
                          <a:latin typeface="Calibri"/>
                          <a:ea typeface="Calibri"/>
                          <a:cs typeface="Calibri"/>
                        </a:rPr>
                        <a:t>20th Nov</a:t>
                      </a:r>
                      <a:endParaRPr lang="en-GB" sz="1200">
                        <a:solidFill>
                          <a:schemeClr val="tx1"/>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chemeClr val="tx1"/>
                          </a:solidFill>
                          <a:latin typeface="Calibri"/>
                          <a:ea typeface="Calibri"/>
                          <a:cs typeface="Calibri"/>
                        </a:rPr>
                        <a:t>STEP 6. Cash</a:t>
                      </a:r>
                      <a:r>
                        <a:rPr lang="en-GB" sz="1200" dirty="0">
                          <a:solidFill>
                            <a:schemeClr val="tx1"/>
                          </a:solidFill>
                          <a:latin typeface="Calibri"/>
                          <a:ea typeface="Calibri"/>
                          <a:cs typeface="Calibri"/>
                        </a:rPr>
                        <a:t> (key costs and income, funding)</a:t>
                      </a:r>
                      <a:endParaRPr lang="en-GB" sz="1200" dirty="0">
                        <a:solidFill>
                          <a:schemeClr val="tx1"/>
                        </a:solidFill>
                        <a:latin typeface="Calibri"/>
                        <a:ea typeface="Calibri"/>
                        <a:cs typeface="Times New Roman"/>
                      </a:endParaRPr>
                    </a:p>
                    <a:p>
                      <a:pPr>
                        <a:lnSpc>
                          <a:spcPct val="115000"/>
                        </a:lnSpc>
                        <a:spcAft>
                          <a:spcPts val="0"/>
                        </a:spcAft>
                      </a:pPr>
                      <a:r>
                        <a:rPr lang="en-GB" sz="1200" b="1" dirty="0">
                          <a:solidFill>
                            <a:schemeClr val="tx1"/>
                          </a:solidFill>
                          <a:latin typeface="Calibri"/>
                          <a:ea typeface="Calibri"/>
                          <a:cs typeface="Calibri"/>
                        </a:rPr>
                        <a:t>Insight into Financial Planning and Projections</a:t>
                      </a:r>
                      <a:r>
                        <a:rPr lang="en-GB" sz="1200" dirty="0">
                          <a:solidFill>
                            <a:schemeClr val="tx1"/>
                          </a:solidFill>
                          <a:latin typeface="Calibri"/>
                          <a:ea typeface="Calibri"/>
                          <a:cs typeface="Calibri"/>
                        </a:rPr>
                        <a:t> (Income, expenditure and profit)</a:t>
                      </a:r>
                      <a:endParaRPr lang="en-GB" sz="1200" dirty="0">
                        <a:solidFill>
                          <a:schemeClr val="tx1"/>
                        </a:solidFill>
                        <a:latin typeface="Calibri"/>
                        <a:ea typeface="Calibri"/>
                        <a:cs typeface="Times New Roman"/>
                      </a:endParaRPr>
                    </a:p>
                    <a:p>
                      <a:pPr>
                        <a:lnSpc>
                          <a:spcPct val="115000"/>
                        </a:lnSpc>
                        <a:spcAft>
                          <a:spcPts val="0"/>
                        </a:spcAft>
                      </a:pPr>
                      <a:r>
                        <a:rPr lang="en-GB" sz="1200" b="1" dirty="0">
                          <a:solidFill>
                            <a:schemeClr val="tx1"/>
                          </a:solidFill>
                          <a:latin typeface="Calibri"/>
                          <a:ea typeface="Calibri"/>
                          <a:cs typeface="Calibri"/>
                        </a:rPr>
                        <a:t>Insight into Funding</a:t>
                      </a:r>
                      <a:r>
                        <a:rPr lang="en-GB" sz="1200" dirty="0">
                          <a:solidFill>
                            <a:schemeClr val="tx1"/>
                          </a:solidFill>
                          <a:latin typeface="Calibri"/>
                          <a:ea typeface="Calibri"/>
                          <a:cs typeface="Calibri"/>
                        </a:rPr>
                        <a:t> (</a:t>
                      </a:r>
                      <a:r>
                        <a:rPr lang="en-GB" sz="1200" dirty="0" err="1">
                          <a:solidFill>
                            <a:schemeClr val="tx1"/>
                          </a:solidFill>
                          <a:latin typeface="Calibri"/>
                          <a:ea typeface="Calibri"/>
                          <a:cs typeface="Calibri"/>
                        </a:rPr>
                        <a:t>Crowdfunding</a:t>
                      </a:r>
                      <a:r>
                        <a:rPr lang="en-GB" sz="1200" dirty="0">
                          <a:solidFill>
                            <a:schemeClr val="tx1"/>
                          </a:solidFill>
                          <a:latin typeface="Calibri"/>
                          <a:ea typeface="Calibri"/>
                          <a:cs typeface="Calibri"/>
                        </a:rPr>
                        <a:t>, loans, grants)</a:t>
                      </a:r>
                      <a:endParaRPr lang="en-GB" sz="1200" dirty="0">
                        <a:solidFill>
                          <a:schemeClr val="tx1"/>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b="0">
                          <a:solidFill>
                            <a:schemeClr val="bg1">
                              <a:lumMod val="50000"/>
                            </a:schemeClr>
                          </a:solidFill>
                          <a:latin typeface="Calibri"/>
                          <a:ea typeface="Calibri"/>
                          <a:cs typeface="Calibri"/>
                        </a:rPr>
                        <a:t>Wk 9: </a:t>
                      </a:r>
                      <a:endParaRPr lang="en-GB" sz="1200" b="0">
                        <a:solidFill>
                          <a:schemeClr val="bg1">
                            <a:lumMod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0">
                          <a:solidFill>
                            <a:schemeClr val="bg1">
                              <a:lumMod val="50000"/>
                            </a:schemeClr>
                          </a:solidFill>
                          <a:latin typeface="Calibri"/>
                          <a:ea typeface="Calibri"/>
                          <a:cs typeface="Calibri"/>
                        </a:rPr>
                        <a:t>27th Nov</a:t>
                      </a:r>
                      <a:endParaRPr lang="en-GB" sz="1200" b="0">
                        <a:solidFill>
                          <a:schemeClr val="bg1">
                            <a:lumMod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0" dirty="0">
                          <a:solidFill>
                            <a:schemeClr val="bg1">
                              <a:lumMod val="50000"/>
                            </a:schemeClr>
                          </a:solidFill>
                          <a:latin typeface="Calibri"/>
                          <a:ea typeface="Calibri"/>
                          <a:cs typeface="Calibri"/>
                        </a:rPr>
                        <a:t>Recap and Troubleshooting Session</a:t>
                      </a:r>
                      <a:endParaRPr lang="en-GB" sz="1200" b="0" dirty="0">
                        <a:solidFill>
                          <a:schemeClr val="bg1">
                            <a:lumMod val="50000"/>
                          </a:schemeClr>
                        </a:solidFill>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a:solidFill>
                            <a:srgbClr val="808080"/>
                          </a:solidFill>
                          <a:latin typeface="Calibri"/>
                          <a:ea typeface="Calibri"/>
                          <a:cs typeface="Calibri"/>
                        </a:rPr>
                        <a:t>Wk 10:</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4th Dec</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808080"/>
                          </a:solidFill>
                          <a:latin typeface="Calibri"/>
                          <a:ea typeface="Calibri"/>
                          <a:cs typeface="Calibri"/>
                        </a:rPr>
                        <a:t>Self-study and assignment preparation</a:t>
                      </a:r>
                      <a:endParaRPr lang="en-GB" sz="1200" dirty="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72966">
                <a:tc>
                  <a:txBody>
                    <a:bodyPr/>
                    <a:lstStyle/>
                    <a:p>
                      <a:pPr>
                        <a:lnSpc>
                          <a:spcPct val="115000"/>
                        </a:lnSpc>
                        <a:spcAft>
                          <a:spcPts val="0"/>
                        </a:spcAft>
                      </a:pPr>
                      <a:r>
                        <a:rPr lang="en-GB" sz="1200">
                          <a:solidFill>
                            <a:srgbClr val="808080"/>
                          </a:solidFill>
                          <a:latin typeface="Calibri"/>
                          <a:ea typeface="Calibri"/>
                          <a:cs typeface="Calibri"/>
                        </a:rPr>
                        <a:t>Wk 11:</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11th Dec</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808080"/>
                          </a:solidFill>
                          <a:latin typeface="Calibri"/>
                          <a:ea typeface="Calibri"/>
                          <a:cs typeface="Calibri"/>
                        </a:rPr>
                        <a:t>1-2-1 Assignment Support Slots</a:t>
                      </a:r>
                      <a:endParaRPr lang="en-GB" sz="1200">
                        <a:latin typeface="Calibri"/>
                        <a:ea typeface="Calibri"/>
                        <a:cs typeface="Times New Roman"/>
                      </a:endParaRPr>
                    </a:p>
                    <a:p>
                      <a:pPr>
                        <a:lnSpc>
                          <a:spcPct val="115000"/>
                        </a:lnSpc>
                        <a:spcAft>
                          <a:spcPts val="0"/>
                        </a:spcAft>
                      </a:pPr>
                      <a:r>
                        <a:rPr lang="en-GB" sz="1200" i="1">
                          <a:solidFill>
                            <a:srgbClr val="808080"/>
                          </a:solidFill>
                          <a:latin typeface="Calibri"/>
                          <a:ea typeface="Calibri"/>
                          <a:cs typeface="Calibri"/>
                        </a:rPr>
                        <a:t>Assessment Submission Deadline Week</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a:solidFill>
                            <a:srgbClr val="808080"/>
                          </a:solidFill>
                          <a:latin typeface="Calibri"/>
                          <a:ea typeface="Calibri"/>
                          <a:cs typeface="Calibri"/>
                        </a:rPr>
                        <a:t>Wk 12:</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8th Jan</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808080"/>
                          </a:solidFill>
                          <a:latin typeface="Calibri"/>
                          <a:ea typeface="Calibri"/>
                          <a:cs typeface="Calibri"/>
                        </a:rPr>
                        <a:t>Feedback to students and module evaluation</a:t>
                      </a:r>
                      <a:endParaRPr lang="en-GB" sz="1200" dirty="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p:cNvSpPr txBox="1">
            <a:spLocks noChangeArrowheads="1"/>
          </p:cNvSpPr>
          <p:nvPr/>
        </p:nvSpPr>
        <p:spPr bwMode="auto">
          <a:xfrm>
            <a:off x="611188" y="2483018"/>
            <a:ext cx="8281987" cy="2031325"/>
          </a:xfrm>
          <a:prstGeom prst="rect">
            <a:avLst/>
          </a:prstGeom>
          <a:noFill/>
          <a:ln w="9525">
            <a:noFill/>
            <a:miter lim="800000"/>
            <a:headEnd/>
            <a:tailEnd/>
          </a:ln>
        </p:spPr>
        <p:txBody>
          <a:bodyPr>
            <a:spAutoFit/>
          </a:bodyPr>
          <a:lstStyle/>
          <a:p>
            <a:pPr lvl="0"/>
            <a:r>
              <a:rPr lang="en-GB" dirty="0" smtClean="0"/>
              <a:t>1. The </a:t>
            </a:r>
            <a:r>
              <a:rPr lang="en-GB" dirty="0"/>
              <a:t>Simply Do Ideas </a:t>
            </a:r>
            <a:r>
              <a:rPr lang="en-GB" dirty="0" smtClean="0"/>
              <a:t>pitch</a:t>
            </a:r>
            <a:r>
              <a:rPr lang="en-GB" dirty="0"/>
              <a:t> </a:t>
            </a:r>
            <a:r>
              <a:rPr lang="en-GB" dirty="0" smtClean="0"/>
              <a:t>online </a:t>
            </a:r>
            <a:r>
              <a:rPr lang="en-GB" dirty="0"/>
              <a:t>portfolio. [50%]</a:t>
            </a:r>
          </a:p>
          <a:p>
            <a:pPr lvl="0"/>
            <a:r>
              <a:rPr lang="en-GB" dirty="0" smtClean="0"/>
              <a:t>	Supporting </a:t>
            </a:r>
            <a:r>
              <a:rPr lang="en-GB" dirty="0"/>
              <a:t>attachments to include: [40%]</a:t>
            </a:r>
          </a:p>
          <a:p>
            <a:pPr lvl="1"/>
            <a:r>
              <a:rPr lang="en-GB" dirty="0" smtClean="0"/>
              <a:t>		</a:t>
            </a:r>
            <a:r>
              <a:rPr lang="en-GB" dirty="0" smtClean="0"/>
              <a:t>a) Marketing Plan (includes SWOT and Five Forces)</a:t>
            </a:r>
            <a:endParaRPr lang="en-GB" dirty="0"/>
          </a:p>
          <a:p>
            <a:pPr lvl="1"/>
            <a:r>
              <a:rPr lang="en-GB" dirty="0" smtClean="0"/>
              <a:t>		</a:t>
            </a:r>
            <a:r>
              <a:rPr lang="en-GB" dirty="0" smtClean="0"/>
              <a:t>b) </a:t>
            </a:r>
            <a:r>
              <a:rPr lang="en-GB" dirty="0"/>
              <a:t>Financial Projection</a:t>
            </a:r>
          </a:p>
          <a:p>
            <a:pPr lvl="1"/>
            <a:r>
              <a:rPr lang="en-GB" dirty="0" smtClean="0"/>
              <a:t>		</a:t>
            </a:r>
          </a:p>
          <a:p>
            <a:pPr lvl="1"/>
            <a:endParaRPr lang="en-GB" dirty="0"/>
          </a:p>
          <a:p>
            <a:pPr lvl="0"/>
            <a:r>
              <a:rPr lang="en-GB" dirty="0" smtClean="0"/>
              <a:t>2. A </a:t>
            </a:r>
            <a:r>
              <a:rPr lang="en-GB" dirty="0"/>
              <a:t>completed and professional CV (10%)</a:t>
            </a:r>
          </a:p>
        </p:txBody>
      </p:sp>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smtClean="0"/>
              <a:t>COST</a:t>
            </a:r>
            <a:endParaRPr lang="en-GB" sz="4800" b="1" dirty="0" smtClean="0"/>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496944" cy="5016758"/>
          </a:xfrm>
          <a:prstGeom prst="rect">
            <a:avLst/>
          </a:prstGeom>
          <a:noFill/>
          <a:ln w="9525">
            <a:noFill/>
            <a:miter lim="800000"/>
            <a:headEnd/>
            <a:tailEnd/>
          </a:ln>
        </p:spPr>
        <p:txBody>
          <a:bodyPr wrap="square">
            <a:spAutoFit/>
          </a:bodyPr>
          <a:lstStyle/>
          <a:p>
            <a:r>
              <a:rPr lang="en-GB" sz="2000" b="1" dirty="0" smtClean="0">
                <a:solidFill>
                  <a:srgbClr val="0070C0"/>
                </a:solidFill>
                <a:latin typeface="Segoe Script" pitchFamily="66" charset="0"/>
              </a:rPr>
              <a:t>STAY WITH ME!</a:t>
            </a:r>
          </a:p>
          <a:p>
            <a:endParaRPr lang="en-GB" sz="2000" b="1" dirty="0" smtClean="0">
              <a:latin typeface="Segoe Script" pitchFamily="66" charset="0"/>
            </a:endParaRPr>
          </a:p>
          <a:p>
            <a:r>
              <a:rPr lang="en-GB" sz="2000" dirty="0" smtClean="0">
                <a:latin typeface="Arial" pitchFamily="34" charset="0"/>
                <a:cs typeface="Arial" pitchFamily="34" charset="0"/>
              </a:rPr>
              <a:t>It’s simple really:</a:t>
            </a: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b="1" dirty="0" smtClean="0">
                <a:latin typeface="Arial" pitchFamily="34" charset="0"/>
                <a:cs typeface="Arial" pitchFamily="34" charset="0"/>
              </a:rPr>
              <a:t>For Profit, Money In must be greater than Money Out.</a:t>
            </a:r>
          </a:p>
          <a:p>
            <a:endParaRPr lang="en-GB" sz="2000" b="1" dirty="0" smtClean="0">
              <a:latin typeface="Arial" pitchFamily="34" charset="0"/>
              <a:cs typeface="Arial" pitchFamily="34" charset="0"/>
            </a:endParaRP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Profit = Income – Expenditure</a:t>
            </a:r>
          </a:p>
          <a:p>
            <a:endParaRPr lang="en-GB" sz="2000" b="1" dirty="0" smtClean="0">
              <a:latin typeface="Arial" pitchFamily="34" charset="0"/>
              <a:cs typeface="Arial" pitchFamily="34" charset="0"/>
            </a:endParaRP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Profit = Sales – Cost of Sales</a:t>
            </a:r>
          </a:p>
          <a:p>
            <a:endParaRPr lang="en-GB" sz="2000" b="1" dirty="0" smtClean="0">
              <a:latin typeface="Arial" pitchFamily="34" charset="0"/>
              <a:cs typeface="Arial" pitchFamily="34" charset="0"/>
            </a:endParaRP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Profit = (Price x Quantity Sold) – All costs associated with </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					making those sales</a:t>
            </a:r>
            <a:endParaRPr lang="en-GB" sz="2000" b="1" dirty="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496944" cy="5016758"/>
          </a:xfrm>
          <a:prstGeom prst="rect">
            <a:avLst/>
          </a:prstGeom>
          <a:noFill/>
          <a:ln w="9525">
            <a:noFill/>
            <a:miter lim="800000"/>
            <a:headEnd/>
            <a:tailEnd/>
          </a:ln>
        </p:spPr>
        <p:txBody>
          <a:bodyPr wrap="square">
            <a:spAutoFit/>
          </a:bodyPr>
          <a:lstStyle/>
          <a:p>
            <a:r>
              <a:rPr lang="en-GB" sz="2000" b="1" dirty="0" smtClean="0"/>
              <a:t>HOW WILL YOUR IDEA MAKE MONEY?</a:t>
            </a:r>
          </a:p>
          <a:p>
            <a:r>
              <a:rPr lang="en-GB" sz="2000" dirty="0" smtClean="0"/>
              <a:t>Think about all the different things you will sell and how.</a:t>
            </a:r>
          </a:p>
          <a:p>
            <a:endParaRPr lang="en-GB" sz="2000" dirty="0" smtClean="0"/>
          </a:p>
          <a:p>
            <a:pPr>
              <a:buFont typeface="Arial" pitchFamily="34" charset="0"/>
              <a:buChar char="•"/>
            </a:pPr>
            <a:r>
              <a:rPr lang="en-GB" sz="2000" dirty="0" smtClean="0"/>
              <a:t>Your offerings/products/services</a:t>
            </a:r>
          </a:p>
          <a:p>
            <a:pPr>
              <a:buFont typeface="Arial" pitchFamily="34" charset="0"/>
              <a:buChar char="•"/>
            </a:pPr>
            <a:r>
              <a:rPr lang="en-GB" sz="2000" dirty="0" smtClean="0"/>
              <a:t>Price (fixed, per situation, hourly, per contract, competitive)</a:t>
            </a:r>
          </a:p>
          <a:p>
            <a:pPr>
              <a:buFont typeface="Arial" pitchFamily="34" charset="0"/>
              <a:buChar char="•"/>
            </a:pPr>
            <a:r>
              <a:rPr lang="en-GB" sz="2000" dirty="0" smtClean="0"/>
              <a:t>Quotes</a:t>
            </a:r>
          </a:p>
          <a:p>
            <a:pPr>
              <a:buFont typeface="Arial" pitchFamily="34" charset="0"/>
              <a:buChar char="•"/>
            </a:pPr>
            <a:r>
              <a:rPr lang="en-GB" sz="2000" dirty="0" smtClean="0"/>
              <a:t>Commission</a:t>
            </a:r>
          </a:p>
          <a:p>
            <a:pPr>
              <a:buFont typeface="Arial" pitchFamily="34" charset="0"/>
              <a:buChar char="•"/>
            </a:pPr>
            <a:r>
              <a:rPr lang="en-GB" sz="2000" dirty="0" smtClean="0"/>
              <a:t>Royalties/Licensing</a:t>
            </a:r>
          </a:p>
          <a:p>
            <a:pPr>
              <a:buFont typeface="Arial" pitchFamily="34" charset="0"/>
              <a:buChar char="•"/>
            </a:pPr>
            <a:r>
              <a:rPr lang="en-GB" sz="2000" dirty="0" smtClean="0"/>
              <a:t>Selling mediums</a:t>
            </a:r>
          </a:p>
          <a:p>
            <a:pPr>
              <a:buFont typeface="Arial" pitchFamily="34" charset="0"/>
              <a:buChar char="•"/>
            </a:pPr>
            <a:r>
              <a:rPr lang="en-GB" sz="2000" dirty="0" smtClean="0"/>
              <a:t>Invoices</a:t>
            </a:r>
          </a:p>
          <a:p>
            <a:pPr>
              <a:buFont typeface="Arial" pitchFamily="34" charset="0"/>
              <a:buChar char="•"/>
            </a:pPr>
            <a:r>
              <a:rPr lang="en-GB" sz="2000" dirty="0" smtClean="0"/>
              <a:t>Enquiries</a:t>
            </a:r>
          </a:p>
          <a:p>
            <a:pPr>
              <a:buFont typeface="Arial" pitchFamily="34" charset="0"/>
              <a:buChar char="•"/>
            </a:pPr>
            <a:r>
              <a:rPr lang="en-GB" sz="2000" dirty="0" smtClean="0"/>
              <a:t>Ways of contacting you</a:t>
            </a:r>
          </a:p>
          <a:p>
            <a:pPr>
              <a:buFont typeface="Arial" pitchFamily="34" charset="0"/>
              <a:buChar char="•"/>
            </a:pPr>
            <a:r>
              <a:rPr lang="en-GB" sz="2000" dirty="0" smtClean="0"/>
              <a:t>Ways of responding</a:t>
            </a:r>
          </a:p>
          <a:p>
            <a:pPr>
              <a:buFont typeface="Arial" pitchFamily="34" charset="0"/>
              <a:buChar char="•"/>
            </a:pPr>
            <a:r>
              <a:rPr lang="en-GB" sz="2000" dirty="0" smtClean="0"/>
              <a:t>Negotiation techniques</a:t>
            </a:r>
          </a:p>
          <a:p>
            <a:pPr>
              <a:buFont typeface="Arial" pitchFamily="34" charset="0"/>
              <a:buChar char="•"/>
            </a:pPr>
            <a:r>
              <a:rPr lang="en-GB" sz="2000" dirty="0" smtClean="0"/>
              <a:t>Forms of payment (cash, BACS, credit)</a:t>
            </a:r>
          </a:p>
          <a:p>
            <a:pPr>
              <a:buFont typeface="Arial" pitchFamily="34" charset="0"/>
              <a:buChar char="•"/>
            </a:pPr>
            <a:r>
              <a:rPr lang="en-GB" sz="2000" dirty="0" smtClean="0"/>
              <a:t>Funding or financial support</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8">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8">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8">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99592" y="2348880"/>
            <a:ext cx="6912768" cy="35283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496944" cy="3970318"/>
          </a:xfrm>
          <a:prstGeom prst="rect">
            <a:avLst/>
          </a:prstGeom>
          <a:noFill/>
          <a:ln w="9525">
            <a:noFill/>
            <a:miter lim="800000"/>
            <a:headEnd/>
            <a:tailEnd/>
          </a:ln>
        </p:spPr>
        <p:txBody>
          <a:bodyPr wrap="square">
            <a:spAutoFit/>
          </a:bodyPr>
          <a:lstStyle/>
          <a:p>
            <a:r>
              <a:rPr lang="en-GB" sz="2000" b="1" dirty="0" smtClean="0"/>
              <a:t>HOW WILL YOUR IDEA MAKE MONEY?</a:t>
            </a:r>
          </a:p>
          <a:p>
            <a:endParaRPr lang="en-GB" sz="2000" dirty="0" smtClean="0"/>
          </a:p>
          <a:p>
            <a:pPr>
              <a:buFont typeface="Arial" pitchFamily="34" charset="0"/>
              <a:buChar char="•"/>
            </a:pPr>
            <a:endParaRPr lang="en-GB" sz="2000" dirty="0" smtClean="0"/>
          </a:p>
          <a:p>
            <a:pPr lvl="2"/>
            <a:r>
              <a:rPr lang="en-GB" sz="2400" b="1" dirty="0" smtClean="0"/>
              <a:t>PRICING</a:t>
            </a:r>
          </a:p>
          <a:p>
            <a:pPr lvl="2">
              <a:buFont typeface="Arial" pitchFamily="34" charset="0"/>
              <a:buChar char="•"/>
            </a:pPr>
            <a:endParaRPr lang="en-GB" sz="2400" b="1" dirty="0" smtClean="0"/>
          </a:p>
          <a:p>
            <a:pPr marL="1428750" lvl="2" indent="-514350" eaLnBrk="0" hangingPunct="0">
              <a:spcBef>
                <a:spcPct val="50000"/>
              </a:spcBef>
            </a:pPr>
            <a:r>
              <a:rPr lang="en-GB" sz="2400" b="1" dirty="0" smtClean="0">
                <a:latin typeface="Calibri" pitchFamily="34" charset="0"/>
                <a:cs typeface="Calibri" pitchFamily="34" charset="0"/>
              </a:rPr>
              <a:t>The three ‘real-life’ principles:</a:t>
            </a:r>
          </a:p>
          <a:p>
            <a:pPr marL="1428750" lvl="2" indent="-514350" eaLnBrk="0" hangingPunct="0">
              <a:spcBef>
                <a:spcPct val="50000"/>
              </a:spcBef>
              <a:buAutoNum type="arabicPeriod"/>
            </a:pPr>
            <a:r>
              <a:rPr lang="en-GB" sz="2400" b="1" dirty="0" smtClean="0">
                <a:latin typeface="Calibri" pitchFamily="34" charset="0"/>
                <a:cs typeface="Calibri" pitchFamily="34" charset="0"/>
              </a:rPr>
              <a:t>Profit = Price – cost</a:t>
            </a:r>
          </a:p>
          <a:p>
            <a:pPr marL="1428750" lvl="2" indent="-514350" eaLnBrk="0" hangingPunct="0">
              <a:spcBef>
                <a:spcPct val="50000"/>
              </a:spcBef>
              <a:buAutoNum type="arabicPeriod"/>
            </a:pPr>
            <a:r>
              <a:rPr lang="en-GB" sz="2400" b="1" dirty="0" smtClean="0">
                <a:latin typeface="Calibri" pitchFamily="34" charset="0"/>
                <a:cs typeface="Calibri" pitchFamily="34" charset="0"/>
              </a:rPr>
              <a:t>What price will get the work?</a:t>
            </a:r>
          </a:p>
          <a:p>
            <a:pPr marL="1428750" lvl="2" indent="-514350" eaLnBrk="0" hangingPunct="0">
              <a:spcBef>
                <a:spcPct val="50000"/>
              </a:spcBef>
              <a:buAutoNum type="arabicPeriod"/>
            </a:pPr>
            <a:r>
              <a:rPr lang="en-GB" sz="2400" b="1" dirty="0" smtClean="0">
                <a:latin typeface="Calibri" pitchFamily="34" charset="0"/>
                <a:cs typeface="Calibri" pitchFamily="34" charset="0"/>
              </a:rPr>
              <a:t>What am I worth? What do I want to earn?</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5400600" cy="3170099"/>
          </a:xfrm>
          <a:prstGeom prst="rect">
            <a:avLst/>
          </a:prstGeom>
          <a:noFill/>
          <a:ln w="9525">
            <a:noFill/>
            <a:miter lim="800000"/>
            <a:headEnd/>
            <a:tailEnd/>
          </a:ln>
        </p:spPr>
        <p:txBody>
          <a:bodyPr wrap="square">
            <a:spAutoFit/>
          </a:bodyPr>
          <a:lstStyle/>
          <a:p>
            <a:r>
              <a:rPr lang="en-GB" sz="2000" b="1" dirty="0" smtClean="0"/>
              <a:t>WHAT ARE YOU GOING TO HAVE TO SPEND MONEY ON?</a:t>
            </a:r>
            <a:r>
              <a:rPr lang="en-GB" sz="2000" dirty="0" smtClean="0"/>
              <a:t/>
            </a:r>
            <a:br>
              <a:rPr lang="en-GB" sz="2000" dirty="0" smtClean="0"/>
            </a:br>
            <a:r>
              <a:rPr lang="en-GB" sz="2000" dirty="0" smtClean="0"/>
              <a:t>Think back to the Contents section.</a:t>
            </a:r>
          </a:p>
          <a:p>
            <a:endParaRPr lang="en-GB" sz="2000" dirty="0" smtClean="0"/>
          </a:p>
          <a:p>
            <a:pPr>
              <a:buFont typeface="Arial" pitchFamily="34" charset="0"/>
              <a:buChar char="•"/>
            </a:pPr>
            <a:r>
              <a:rPr lang="en-GB" sz="2000" dirty="0" smtClean="0"/>
              <a:t>Cost of raw materials</a:t>
            </a:r>
          </a:p>
          <a:p>
            <a:pPr>
              <a:buFont typeface="Arial" pitchFamily="34" charset="0"/>
              <a:buChar char="•"/>
            </a:pPr>
            <a:r>
              <a:rPr lang="en-GB" sz="2000" dirty="0" smtClean="0"/>
              <a:t>Cost of staff</a:t>
            </a:r>
          </a:p>
          <a:p>
            <a:pPr>
              <a:buFont typeface="Arial" pitchFamily="34" charset="0"/>
              <a:buChar char="•"/>
            </a:pPr>
            <a:r>
              <a:rPr lang="en-GB" sz="2000" dirty="0" smtClean="0"/>
              <a:t>Cost of start-up</a:t>
            </a:r>
          </a:p>
          <a:p>
            <a:pPr>
              <a:buFont typeface="Arial" pitchFamily="34" charset="0"/>
              <a:buChar char="•"/>
            </a:pPr>
            <a:r>
              <a:rPr lang="en-GB" sz="2000" dirty="0" smtClean="0"/>
              <a:t>Cost of production</a:t>
            </a:r>
          </a:p>
          <a:p>
            <a:pPr>
              <a:buFont typeface="Arial" pitchFamily="34" charset="0"/>
              <a:buChar char="•"/>
            </a:pPr>
            <a:r>
              <a:rPr lang="en-GB" sz="2000" dirty="0" smtClean="0"/>
              <a:t>Cost of borrowing</a:t>
            </a:r>
          </a:p>
          <a:p>
            <a:pPr>
              <a:buFont typeface="Arial" pitchFamily="34" charset="0"/>
              <a:buChar char="•"/>
            </a:pPr>
            <a:r>
              <a:rPr lang="en-GB" sz="2000" u="sng" dirty="0" smtClean="0"/>
              <a:t>Cost of Research &amp; Development</a:t>
            </a:r>
            <a:endParaRPr lang="en-GB" sz="2000" u="sng"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graphicFrame>
        <p:nvGraphicFramePr>
          <p:cNvPr id="5" name="Table 4"/>
          <p:cNvGraphicFramePr>
            <a:graphicFrameLocks noGrp="1"/>
          </p:cNvGraphicFramePr>
          <p:nvPr/>
        </p:nvGraphicFramePr>
        <p:xfrm>
          <a:off x="5508104" y="260648"/>
          <a:ext cx="3240360" cy="6336704"/>
        </p:xfrm>
        <a:graphic>
          <a:graphicData uri="http://schemas.openxmlformats.org/drawingml/2006/table">
            <a:tbl>
              <a:tblPr/>
              <a:tblGrid>
                <a:gridCol w="3240360"/>
              </a:tblGrid>
              <a:tr h="288032">
                <a:tc>
                  <a:txBody>
                    <a:bodyPr/>
                    <a:lstStyle/>
                    <a:p>
                      <a:pPr algn="l" fontAlgn="b"/>
                      <a:r>
                        <a:rPr lang="en-GB" sz="1600" b="1" i="0" u="none" strike="noStrike" dirty="0">
                          <a:latin typeface="Arial TUR"/>
                        </a:rPr>
                        <a:t>Company Registration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Rent/Rates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Staff Wages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dirty="0">
                          <a:latin typeface="Arial TUR"/>
                        </a:rPr>
                        <a:t>Indirect Wages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Repairs/Maintenance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Employers NI</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Travel/Accomodation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Telephone (mobile)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Broadband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Utilities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Marketing and materials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Postage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Insurance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Loan Repayments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Capital Expenditure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Training &amp; Development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Accounting/Legal</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Outside Services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Stock/Materials Purchases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Bank Charges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Office Consumables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dirty="0">
                          <a:latin typeface="Arial TUR"/>
                        </a:rPr>
                        <a:t>Loans Repayments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5400600" cy="400110"/>
          </a:xfrm>
          <a:prstGeom prst="rect">
            <a:avLst/>
          </a:prstGeom>
          <a:noFill/>
          <a:ln w="9525">
            <a:noFill/>
            <a:miter lim="800000"/>
            <a:headEnd/>
            <a:tailEnd/>
          </a:ln>
        </p:spPr>
        <p:txBody>
          <a:bodyPr wrap="square">
            <a:spAutoFit/>
          </a:bodyPr>
          <a:lstStyle/>
          <a:p>
            <a:r>
              <a:rPr lang="en-GB" sz="2000" dirty="0" smtClean="0"/>
              <a:t>ADD A SPREADSHEET? </a:t>
            </a:r>
            <a:r>
              <a:rPr lang="en-GB" sz="2000" b="1" u="sng" dirty="0" smtClean="0"/>
              <a:t>YES</a:t>
            </a:r>
            <a:endParaRPr lang="en-GB" sz="2000"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pic>
        <p:nvPicPr>
          <p:cNvPr id="44034" name="Picture 2"/>
          <p:cNvPicPr>
            <a:picLocks noChangeAspect="1" noChangeArrowheads="1"/>
          </p:cNvPicPr>
          <p:nvPr/>
        </p:nvPicPr>
        <p:blipFill>
          <a:blip r:embed="rId2" cstate="print"/>
          <a:srcRect t="18176" r="68997" b="4773"/>
          <a:stretch>
            <a:fillRect/>
          </a:stretch>
        </p:blipFill>
        <p:spPr bwMode="auto">
          <a:xfrm>
            <a:off x="4860032" y="404663"/>
            <a:ext cx="3168352" cy="629932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5400600" cy="1015663"/>
          </a:xfrm>
          <a:prstGeom prst="rect">
            <a:avLst/>
          </a:prstGeom>
          <a:noFill/>
          <a:ln w="9525">
            <a:noFill/>
            <a:miter lim="800000"/>
            <a:headEnd/>
            <a:tailEnd/>
          </a:ln>
        </p:spPr>
        <p:txBody>
          <a:bodyPr wrap="square">
            <a:spAutoFit/>
          </a:bodyPr>
          <a:lstStyle/>
          <a:p>
            <a:r>
              <a:rPr lang="en-GB" sz="2000" b="1" dirty="0" smtClean="0"/>
              <a:t>ATTACHMENT: Pricing Proposal/Strategy</a:t>
            </a:r>
          </a:p>
          <a:p>
            <a:endParaRPr lang="en-GB" sz="2000" b="1" dirty="0" smtClean="0"/>
          </a:p>
          <a:p>
            <a:r>
              <a:rPr lang="en-GB" sz="2000" b="1" dirty="0" smtClean="0"/>
              <a:t>Example:</a:t>
            </a:r>
            <a:endParaRPr lang="en-GB" sz="2000" b="1"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
        <p:nvSpPr>
          <p:cNvPr id="45057" name="Rectangle 1"/>
          <p:cNvSpPr>
            <a:spLocks noChangeArrowheads="1"/>
          </p:cNvSpPr>
          <p:nvPr/>
        </p:nvSpPr>
        <p:spPr bwMode="auto">
          <a:xfrm>
            <a:off x="971600" y="2703404"/>
            <a:ext cx="6984776" cy="3539430"/>
          </a:xfrm>
          <a:prstGeom prst="rect">
            <a:avLst/>
          </a:prstGeom>
          <a:noFill/>
          <a:ln w="9525">
            <a:solidFill>
              <a:schemeClr val="tx1"/>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5.12</a:t>
            </a: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 </a:t>
            </a:r>
            <a:r>
              <a:rPr kumimoji="0" lang="en-GB" sz="1400" b="1"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Pricing Strategy </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In-line with industry standards in this region, and at a competitive rate:</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Full day consultancy – up to @ £500 per day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Half day consultancy – up to @ £275 per day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Hourly consultancy – up to @ £70 per hour</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Training rates as per consultancy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Reduced rates for longer term contracts:</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457200" marR="0" lvl="1"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2-5 days @ £450 per day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457200" marR="0" lvl="1"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5-10 days @ £400 per day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457200" marR="0" lvl="1"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More than 10 days @ £350 per day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Associate rates (incoming and outgoing) – 20% finder, 80% consultant</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These rates may start lower as NEODYNAMIC LTD develops a reputation for itself and generates some case studies.  </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Invoices will be submitted to clients monthly in arrears reflecting the products/services provided in the month. Invoices are due for payment within 30 days (one calendar month) from receipt.</a:t>
            </a: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5400600" cy="1015663"/>
          </a:xfrm>
          <a:prstGeom prst="rect">
            <a:avLst/>
          </a:prstGeom>
          <a:noFill/>
          <a:ln w="9525">
            <a:noFill/>
            <a:miter lim="800000"/>
            <a:headEnd/>
            <a:tailEnd/>
          </a:ln>
        </p:spPr>
        <p:txBody>
          <a:bodyPr wrap="square">
            <a:spAutoFit/>
          </a:bodyPr>
          <a:lstStyle/>
          <a:p>
            <a:r>
              <a:rPr lang="en-GB" sz="2000" b="1" dirty="0" smtClean="0"/>
              <a:t>ATTACHMENT: Pricing Proposal/Strategy</a:t>
            </a:r>
          </a:p>
          <a:p>
            <a:endParaRPr lang="en-GB" sz="2000" b="1" dirty="0" smtClean="0"/>
          </a:p>
          <a:p>
            <a:r>
              <a:rPr lang="en-GB" sz="2000" b="1" dirty="0" smtClean="0"/>
              <a:t>Example:</a:t>
            </a:r>
            <a:endParaRPr lang="en-GB" sz="2000" b="1"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
        <p:nvSpPr>
          <p:cNvPr id="45057" name="Rectangle 1"/>
          <p:cNvSpPr>
            <a:spLocks noChangeArrowheads="1"/>
          </p:cNvSpPr>
          <p:nvPr/>
        </p:nvSpPr>
        <p:spPr bwMode="auto">
          <a:xfrm>
            <a:off x="467544" y="2518737"/>
            <a:ext cx="8208912" cy="4185761"/>
          </a:xfrm>
          <a:prstGeom prst="rect">
            <a:avLst/>
          </a:prstGeom>
          <a:noFill/>
          <a:ln w="9525">
            <a:solidFill>
              <a:schemeClr val="tx1"/>
            </a:solidFill>
            <a:miter lim="800000"/>
            <a:headEnd/>
            <a:tailEnd/>
          </a:ln>
          <a:effectLst/>
        </p:spPr>
        <p:txBody>
          <a:bodyPr vert="horz" wrap="square" lIns="91440" tIns="45720" rIns="91440" bIns="45720" numCol="1" anchor="ctr" anchorCtr="0" compatLnSpc="1">
            <a:prstTxWarp prst="textNoShape">
              <a:avLst/>
            </a:prstTxWarp>
            <a:spAutoFit/>
          </a:bodyPr>
          <a:lstStyle/>
          <a:p>
            <a:r>
              <a:rPr lang="en-US" sz="1400" b="1" dirty="0" smtClean="0"/>
              <a:t>Costing and Pricing</a:t>
            </a:r>
            <a:endParaRPr lang="en-GB" sz="1400" b="1" dirty="0" smtClean="0"/>
          </a:p>
          <a:p>
            <a:r>
              <a:rPr lang="en-US" sz="1400" dirty="0" smtClean="0"/>
              <a:t> </a:t>
            </a:r>
            <a:endParaRPr lang="en-GB" sz="1400" dirty="0" smtClean="0"/>
          </a:p>
          <a:p>
            <a:r>
              <a:rPr lang="en-US" sz="1400" dirty="0" smtClean="0"/>
              <a:t> 22.  What will it cost to produce your product or provide your service?</a:t>
            </a:r>
            <a:endParaRPr lang="en-GB" sz="1400" dirty="0" smtClean="0"/>
          </a:p>
          <a:p>
            <a:r>
              <a:rPr lang="en-US" sz="1400" i="1" dirty="0" smtClean="0"/>
              <a:t>Calculate the cost per item or cost per hour to cover direct and indirect costs.</a:t>
            </a:r>
            <a:endParaRPr lang="en-GB" sz="1400" b="1" i="1" dirty="0" smtClean="0"/>
          </a:p>
          <a:p>
            <a:r>
              <a:rPr lang="en-US" sz="1400" dirty="0" smtClean="0"/>
              <a:t> As a bespoke service, the costs will vary from customer to customer. As a product-based service, the cost of the service comes from the cost of goods sold and all items bought in at trade price will be sold at retail price. The markup will include my travelling costs, time spent face-to-face with the customer and </a:t>
            </a:r>
            <a:r>
              <a:rPr lang="en-US" sz="1400" dirty="0" err="1" smtClean="0"/>
              <a:t>organising</a:t>
            </a:r>
            <a:r>
              <a:rPr lang="en-US" sz="1400" dirty="0" smtClean="0"/>
              <a:t> the making of their order and the fitting and delivery of it. </a:t>
            </a:r>
            <a:endParaRPr lang="en-GB" sz="1400" dirty="0" smtClean="0"/>
          </a:p>
          <a:p>
            <a:r>
              <a:rPr lang="en-US" sz="1400" dirty="0" smtClean="0"/>
              <a:t>  </a:t>
            </a:r>
            <a:endParaRPr lang="en-GB" sz="1400" dirty="0" smtClean="0"/>
          </a:p>
          <a:p>
            <a:r>
              <a:rPr lang="en-US" sz="1400" dirty="0" smtClean="0"/>
              <a:t>23.  What will be your pricing policy?</a:t>
            </a:r>
            <a:endParaRPr lang="en-GB" sz="1400" dirty="0" smtClean="0"/>
          </a:p>
          <a:p>
            <a:r>
              <a:rPr lang="en-US" sz="1400" i="1" dirty="0" smtClean="0"/>
              <a:t>Outline how you will calculate your prices.  What factors will you consider?</a:t>
            </a:r>
            <a:endParaRPr lang="en-GB" sz="1400" dirty="0" smtClean="0"/>
          </a:p>
          <a:p>
            <a:r>
              <a:rPr lang="en-US" sz="1400" dirty="0" smtClean="0"/>
              <a:t> The cost of each item will vary but all products will be bought in at a net trade price and will be marked up by x 2.3 to get to the retail price which will also include VAT. This will allow me to cover delivery costs on each product, with no additional costs passed on to the customer.</a:t>
            </a:r>
            <a:endParaRPr lang="en-GB" sz="1400" dirty="0" smtClean="0"/>
          </a:p>
          <a:p>
            <a:r>
              <a:rPr lang="en-US" sz="1400" dirty="0" smtClean="0"/>
              <a:t>  </a:t>
            </a:r>
            <a:endParaRPr lang="en-GB" sz="1400" dirty="0" smtClean="0"/>
          </a:p>
          <a:p>
            <a:r>
              <a:rPr lang="en-US" sz="1400" dirty="0" smtClean="0"/>
              <a:t>24.  What credit terms will you give your customers?</a:t>
            </a:r>
            <a:endParaRPr lang="en-GB" sz="1400" dirty="0" smtClean="0"/>
          </a:p>
          <a:p>
            <a:r>
              <a:rPr lang="en-US" sz="1400" dirty="0" smtClean="0"/>
              <a:t> All items purchased by customers will be bespoke and so they will be required to pay a 50% deposit which will cover the cost of any products or fabrics that are bought in and the balance will be due before delivery. This is standard practice for bespoke items.</a:t>
            </a:r>
            <a:endParaRPr lang="en-GB" sz="1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5400600" cy="400110"/>
          </a:xfrm>
          <a:prstGeom prst="rect">
            <a:avLst/>
          </a:prstGeom>
          <a:noFill/>
          <a:ln w="9525">
            <a:noFill/>
            <a:miter lim="800000"/>
            <a:headEnd/>
            <a:tailEnd/>
          </a:ln>
        </p:spPr>
        <p:txBody>
          <a:bodyPr wrap="square">
            <a:spAutoFit/>
          </a:bodyPr>
          <a:lstStyle/>
          <a:p>
            <a:r>
              <a:rPr lang="en-GB" sz="2000" b="1" dirty="0" smtClean="0"/>
              <a:t>FINANCIAL PROJECTIONS</a:t>
            </a:r>
            <a:endParaRPr lang="en-GB" sz="2000" b="1"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pic>
        <p:nvPicPr>
          <p:cNvPr id="43010" name="Picture 2"/>
          <p:cNvPicPr>
            <a:picLocks noChangeAspect="1" noChangeArrowheads="1"/>
          </p:cNvPicPr>
          <p:nvPr/>
        </p:nvPicPr>
        <p:blipFill>
          <a:blip r:embed="rId2" cstate="print"/>
          <a:srcRect t="17438" r="17023" b="22762"/>
          <a:stretch>
            <a:fillRect/>
          </a:stretch>
        </p:blipFill>
        <p:spPr bwMode="auto">
          <a:xfrm>
            <a:off x="251520" y="1959160"/>
            <a:ext cx="8496944" cy="489884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208912" cy="4401205"/>
          </a:xfrm>
          <a:prstGeom prst="rect">
            <a:avLst/>
          </a:prstGeom>
          <a:noFill/>
          <a:ln w="9525">
            <a:noFill/>
            <a:miter lim="800000"/>
            <a:headEnd/>
            <a:tailEnd/>
          </a:ln>
        </p:spPr>
        <p:txBody>
          <a:bodyPr wrap="square">
            <a:spAutoFit/>
          </a:bodyPr>
          <a:lstStyle/>
          <a:p>
            <a:r>
              <a:rPr lang="en-GB" sz="2000" b="1" dirty="0" smtClean="0"/>
              <a:t>DO YOU NEED ANY STARTUP FUNDING?   </a:t>
            </a:r>
            <a:r>
              <a:rPr lang="en-GB" sz="2000" b="1" u="sng" dirty="0" smtClean="0"/>
              <a:t>YES</a:t>
            </a:r>
          </a:p>
          <a:p>
            <a:endParaRPr lang="en-GB" sz="2000" b="1" u="sng" dirty="0" smtClean="0"/>
          </a:p>
          <a:p>
            <a:r>
              <a:rPr lang="en-GB" sz="2000" b="1" dirty="0" smtClean="0"/>
              <a:t>DO YOU HAVE ANY IDEAS OF HOW AND WHERE YOU MIGHT GET STARTUP FUNDING?</a:t>
            </a:r>
          </a:p>
          <a:p>
            <a:endParaRPr lang="en-GB" sz="2000" b="1" dirty="0" smtClean="0"/>
          </a:p>
          <a:p>
            <a:pPr>
              <a:buFont typeface="Arial" pitchFamily="34" charset="0"/>
              <a:buChar char="•"/>
            </a:pPr>
            <a:r>
              <a:rPr lang="en-GB" sz="2000" dirty="0" smtClean="0"/>
              <a:t> Business finance or loans</a:t>
            </a:r>
          </a:p>
          <a:p>
            <a:endParaRPr lang="en-GB" sz="2000" dirty="0" smtClean="0"/>
          </a:p>
          <a:p>
            <a:pPr>
              <a:buFont typeface="Arial" pitchFamily="34" charset="0"/>
              <a:buChar char="•"/>
            </a:pPr>
            <a:r>
              <a:rPr lang="en-GB" sz="2000" dirty="0" smtClean="0"/>
              <a:t> Grants or bursaries</a:t>
            </a:r>
          </a:p>
          <a:p>
            <a:endParaRPr lang="en-GB" sz="2000" dirty="0" smtClean="0"/>
          </a:p>
          <a:p>
            <a:pPr>
              <a:buFont typeface="Arial" pitchFamily="34" charset="0"/>
              <a:buChar char="•"/>
            </a:pPr>
            <a:r>
              <a:rPr lang="en-GB" sz="2000" dirty="0" smtClean="0"/>
              <a:t> Self-funding</a:t>
            </a:r>
          </a:p>
          <a:p>
            <a:endParaRPr lang="en-GB" sz="2000" dirty="0" smtClean="0"/>
          </a:p>
          <a:p>
            <a:pPr>
              <a:buFont typeface="Arial" pitchFamily="34" charset="0"/>
              <a:buChar char="•"/>
            </a:pPr>
            <a:r>
              <a:rPr lang="en-GB" sz="2000" dirty="0" smtClean="0"/>
              <a:t> Angel Investors (Capital Investors)</a:t>
            </a:r>
          </a:p>
          <a:p>
            <a:endParaRPr lang="en-GB" sz="2000" dirty="0" smtClean="0"/>
          </a:p>
          <a:p>
            <a:pPr>
              <a:buFont typeface="Arial" pitchFamily="34" charset="0"/>
              <a:buChar char="•"/>
            </a:pPr>
            <a:r>
              <a:rPr lang="en-GB" sz="2000" dirty="0" smtClean="0"/>
              <a:t> Crowd-funding </a:t>
            </a:r>
            <a:endParaRPr lang="en-GB" sz="2000"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208912" cy="5016758"/>
          </a:xfrm>
          <a:prstGeom prst="rect">
            <a:avLst/>
          </a:prstGeom>
          <a:noFill/>
          <a:ln w="9525">
            <a:noFill/>
            <a:miter lim="800000"/>
            <a:headEnd/>
            <a:tailEnd/>
          </a:ln>
        </p:spPr>
        <p:txBody>
          <a:bodyPr wrap="square">
            <a:spAutoFit/>
          </a:bodyPr>
          <a:lstStyle/>
          <a:p>
            <a:r>
              <a:rPr lang="en-GB" sz="2000" b="1" u="sng" dirty="0" smtClean="0"/>
              <a:t> Business finance or loans</a:t>
            </a:r>
          </a:p>
          <a:p>
            <a:endParaRPr lang="en-GB" sz="2000" dirty="0" smtClean="0"/>
          </a:p>
          <a:p>
            <a:pPr>
              <a:buFont typeface="Arial" pitchFamily="34" charset="0"/>
              <a:buChar char="•"/>
            </a:pPr>
            <a:r>
              <a:rPr lang="en-GB" sz="2000" b="1" dirty="0" smtClean="0"/>
              <a:t>Banks</a:t>
            </a:r>
          </a:p>
          <a:p>
            <a:pPr>
              <a:buFont typeface="Arial" pitchFamily="34" charset="0"/>
              <a:buChar char="•"/>
            </a:pPr>
            <a:endParaRPr lang="en-GB" sz="2000" b="1" dirty="0" smtClean="0"/>
          </a:p>
          <a:p>
            <a:pPr>
              <a:buFont typeface="Arial" pitchFamily="34" charset="0"/>
              <a:buChar char="•"/>
            </a:pPr>
            <a:r>
              <a:rPr lang="en-GB" sz="2000" b="1" dirty="0" smtClean="0"/>
              <a:t>Start-up Loans (Government Scheme)</a:t>
            </a:r>
          </a:p>
          <a:p>
            <a:pPr>
              <a:buFont typeface="Arial" pitchFamily="34" charset="0"/>
              <a:buChar char="•"/>
            </a:pPr>
            <a:endParaRPr lang="en-GB" sz="2000" b="1" dirty="0" smtClean="0"/>
          </a:p>
          <a:p>
            <a:pPr>
              <a:buFont typeface="Arial" pitchFamily="34" charset="0"/>
              <a:buChar char="•"/>
            </a:pPr>
            <a:r>
              <a:rPr lang="en-GB" sz="2000" b="1" dirty="0" smtClean="0"/>
              <a:t>Funding Circle (P2P Lending)</a:t>
            </a:r>
          </a:p>
          <a:p>
            <a:pPr>
              <a:buFont typeface="Arial" pitchFamily="34" charset="0"/>
              <a:buChar char="•"/>
            </a:pPr>
            <a:endParaRPr lang="en-GB" sz="2000" b="1" dirty="0" smtClean="0"/>
          </a:p>
          <a:p>
            <a:pPr>
              <a:buFont typeface="Arial" pitchFamily="34" charset="0"/>
              <a:buChar char="•"/>
            </a:pPr>
            <a:r>
              <a:rPr lang="en-GB" sz="2000" b="1" dirty="0" smtClean="0"/>
              <a:t>Finance Wales</a:t>
            </a:r>
          </a:p>
          <a:p>
            <a:endParaRPr lang="en-GB" sz="2000" dirty="0" smtClean="0"/>
          </a:p>
          <a:p>
            <a:endParaRPr lang="en-GB" sz="2000" dirty="0" smtClean="0"/>
          </a:p>
          <a:p>
            <a:r>
              <a:rPr lang="en-GB" sz="2000" dirty="0" smtClean="0"/>
              <a:t>(Search UK Government and Business Wales websites)</a:t>
            </a:r>
          </a:p>
          <a:p>
            <a:endParaRPr lang="en-GB" sz="2000" dirty="0" smtClean="0"/>
          </a:p>
          <a:p>
            <a:r>
              <a:rPr lang="en-GB" sz="2000" dirty="0" smtClean="0"/>
              <a:t>Check out Finance Locator - </a:t>
            </a:r>
            <a:r>
              <a:rPr lang="en-GB" sz="2000" u="sng" dirty="0" smtClean="0">
                <a:solidFill>
                  <a:srgbClr val="0070C0"/>
                </a:solidFill>
              </a:rPr>
              <a:t>https://businesswales.gov.wales/zones/business-finance/funding-search-tool-form</a:t>
            </a:r>
            <a:endParaRPr lang="en-GB" sz="2000"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208912" cy="4985980"/>
          </a:xfrm>
          <a:prstGeom prst="rect">
            <a:avLst/>
          </a:prstGeom>
          <a:noFill/>
          <a:ln w="9525">
            <a:noFill/>
            <a:miter lim="800000"/>
            <a:headEnd/>
            <a:tailEnd/>
          </a:ln>
        </p:spPr>
        <p:txBody>
          <a:bodyPr wrap="square">
            <a:spAutoFit/>
          </a:bodyPr>
          <a:lstStyle/>
          <a:p>
            <a:r>
              <a:rPr lang="en-GB" sz="2000" b="1" u="sng" dirty="0" smtClean="0"/>
              <a:t>Grants or bursaries</a:t>
            </a:r>
          </a:p>
          <a:p>
            <a:endParaRPr lang="en-GB" sz="2000" dirty="0" smtClean="0"/>
          </a:p>
          <a:p>
            <a:pPr>
              <a:buFont typeface="Arial" pitchFamily="34" charset="0"/>
              <a:buChar char="•"/>
            </a:pPr>
            <a:r>
              <a:rPr lang="en-GB" sz="2000" b="1" dirty="0" smtClean="0"/>
              <a:t> Welsh Government (Business Wales)</a:t>
            </a:r>
            <a:br>
              <a:rPr lang="en-GB" sz="2000" b="1" dirty="0" smtClean="0"/>
            </a:br>
            <a:r>
              <a:rPr lang="en-GB" sz="2000" dirty="0" smtClean="0"/>
              <a:t>(</a:t>
            </a:r>
            <a:r>
              <a:rPr lang="en-GB" sz="2000" i="1" dirty="0" smtClean="0"/>
              <a:t>Exporting and innovation, or tourism)</a:t>
            </a:r>
          </a:p>
          <a:p>
            <a:pPr>
              <a:buFont typeface="Arial" pitchFamily="34" charset="0"/>
              <a:buChar char="•"/>
            </a:pPr>
            <a:endParaRPr lang="en-GB" sz="2000" i="1" dirty="0" smtClean="0"/>
          </a:p>
          <a:p>
            <a:pPr>
              <a:buFont typeface="Arial" pitchFamily="34" charset="0"/>
              <a:buChar char="•"/>
            </a:pPr>
            <a:r>
              <a:rPr lang="en-GB" sz="2000" b="1" dirty="0" smtClean="0"/>
              <a:t> Arts Council for Wales</a:t>
            </a:r>
          </a:p>
          <a:p>
            <a:endParaRPr lang="en-GB" sz="2000" b="1" dirty="0" smtClean="0"/>
          </a:p>
          <a:p>
            <a:pPr>
              <a:buFont typeface="Arial" pitchFamily="34" charset="0"/>
              <a:buChar char="•"/>
            </a:pPr>
            <a:r>
              <a:rPr lang="en-GB" sz="2000" b="1" dirty="0" smtClean="0"/>
              <a:t>Big Ideas Wales (Competition)</a:t>
            </a:r>
          </a:p>
          <a:p>
            <a:pPr>
              <a:buFont typeface="Arial" pitchFamily="34" charset="0"/>
              <a:buChar char="•"/>
            </a:pPr>
            <a:endParaRPr lang="en-GB" sz="2000" b="1" dirty="0" smtClean="0"/>
          </a:p>
          <a:p>
            <a:pPr>
              <a:buFont typeface="Arial" pitchFamily="34" charset="0"/>
              <a:buChar char="•"/>
            </a:pPr>
            <a:r>
              <a:rPr lang="en-GB" sz="2000" b="1" dirty="0" smtClean="0"/>
              <a:t>Free mentoring or technical support</a:t>
            </a:r>
          </a:p>
          <a:p>
            <a:pPr>
              <a:buFont typeface="Arial" pitchFamily="34" charset="0"/>
              <a:buChar char="•"/>
            </a:pPr>
            <a:endParaRPr lang="en-GB" sz="2000" b="1" dirty="0" smtClean="0"/>
          </a:p>
          <a:p>
            <a:pPr>
              <a:buFont typeface="Arial" pitchFamily="34" charset="0"/>
              <a:buChar char="•"/>
            </a:pPr>
            <a:r>
              <a:rPr lang="en-GB" sz="2000" b="1" dirty="0" smtClean="0"/>
              <a:t>Local Councils (Regeneration)</a:t>
            </a:r>
          </a:p>
          <a:p>
            <a:pPr>
              <a:buFont typeface="Arial" pitchFamily="34" charset="0"/>
              <a:buChar char="•"/>
            </a:pPr>
            <a:endParaRPr lang="en-GB" sz="2000" b="1" dirty="0" smtClean="0"/>
          </a:p>
          <a:p>
            <a:pPr>
              <a:buFont typeface="Arial" pitchFamily="34" charset="0"/>
              <a:buChar char="•"/>
            </a:pPr>
            <a:r>
              <a:rPr lang="en-GB" sz="2000" b="1" dirty="0" smtClean="0"/>
              <a:t>Third Sector Sources </a:t>
            </a:r>
            <a:r>
              <a:rPr lang="en-GB" sz="1600" b="1" dirty="0" smtClean="0"/>
              <a:t>(</a:t>
            </a:r>
            <a:r>
              <a:rPr lang="en-GB" sz="1600" b="1" dirty="0" err="1" smtClean="0"/>
              <a:t>Unltd</a:t>
            </a:r>
            <a:r>
              <a:rPr lang="en-GB" sz="1600" b="1" dirty="0" smtClean="0"/>
              <a:t>, National Lottery, Community Chests, etc)</a:t>
            </a:r>
            <a:endParaRPr lang="en-GB" sz="2000" b="1" dirty="0" smtClean="0"/>
          </a:p>
          <a:p>
            <a:endParaRPr lang="en-GB" sz="2000" dirty="0" smtClean="0"/>
          </a:p>
          <a:p>
            <a:r>
              <a:rPr lang="en-GB" dirty="0" smtClean="0"/>
              <a:t>(Search UK Government and Business Wales websites - Finance Locator)</a:t>
            </a:r>
            <a:endParaRPr lang="en-GB"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2" end="1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208912" cy="3170099"/>
          </a:xfrm>
          <a:prstGeom prst="rect">
            <a:avLst/>
          </a:prstGeom>
          <a:noFill/>
          <a:ln w="9525">
            <a:noFill/>
            <a:miter lim="800000"/>
            <a:headEnd/>
            <a:tailEnd/>
          </a:ln>
        </p:spPr>
        <p:txBody>
          <a:bodyPr wrap="square">
            <a:spAutoFit/>
          </a:bodyPr>
          <a:lstStyle/>
          <a:p>
            <a:r>
              <a:rPr lang="en-GB" sz="2000" b="1" u="sng" dirty="0" smtClean="0"/>
              <a:t>Self-Funding</a:t>
            </a:r>
          </a:p>
          <a:p>
            <a:endParaRPr lang="en-GB" sz="2000" dirty="0" smtClean="0"/>
          </a:p>
          <a:p>
            <a:pPr>
              <a:buFont typeface="Arial" pitchFamily="34" charset="0"/>
              <a:buChar char="•"/>
            </a:pPr>
            <a:r>
              <a:rPr lang="en-GB" sz="2000" b="1" dirty="0" smtClean="0"/>
              <a:t>Your own investment from savings.</a:t>
            </a:r>
          </a:p>
          <a:p>
            <a:pPr>
              <a:buFont typeface="Arial" pitchFamily="34" charset="0"/>
              <a:buChar char="•"/>
            </a:pPr>
            <a:endParaRPr lang="en-GB" sz="2000" b="1" dirty="0" smtClean="0"/>
          </a:p>
          <a:p>
            <a:pPr>
              <a:buFont typeface="Arial" pitchFamily="34" charset="0"/>
              <a:buChar char="•"/>
            </a:pPr>
            <a:r>
              <a:rPr lang="en-GB" sz="2000" b="1" dirty="0" smtClean="0"/>
              <a:t>Selling of shares to family or friends.</a:t>
            </a:r>
          </a:p>
          <a:p>
            <a:pPr>
              <a:buFont typeface="Arial" pitchFamily="34" charset="0"/>
              <a:buChar char="•"/>
            </a:pPr>
            <a:endParaRPr lang="en-GB" sz="2000" b="1" dirty="0" smtClean="0"/>
          </a:p>
          <a:p>
            <a:pPr>
              <a:buFont typeface="Arial" pitchFamily="34" charset="0"/>
              <a:buChar char="•"/>
            </a:pPr>
            <a:r>
              <a:rPr lang="en-GB" sz="2000" b="1" dirty="0" smtClean="0"/>
              <a:t>Borrowing from family or friends.</a:t>
            </a:r>
          </a:p>
          <a:p>
            <a:pPr>
              <a:buFont typeface="Arial" pitchFamily="34" charset="0"/>
              <a:buChar char="•"/>
            </a:pPr>
            <a:endParaRPr lang="en-GB" sz="2000" b="1" dirty="0" smtClean="0"/>
          </a:p>
          <a:p>
            <a:pPr>
              <a:buFont typeface="Arial" pitchFamily="34" charset="0"/>
              <a:buChar char="•"/>
            </a:pPr>
            <a:r>
              <a:rPr lang="en-GB" sz="2000" b="1" dirty="0" smtClean="0"/>
              <a:t>Borrowing/finance, based on assets.</a:t>
            </a:r>
          </a:p>
          <a:p>
            <a:endParaRPr lang="en-GB" sz="2000" b="1" dirty="0" smtClean="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7704856" cy="3785652"/>
          </a:xfrm>
          <a:prstGeom prst="rect">
            <a:avLst/>
          </a:prstGeom>
          <a:noFill/>
          <a:ln w="9525">
            <a:noFill/>
            <a:miter lim="800000"/>
            <a:headEnd/>
            <a:tailEnd/>
          </a:ln>
        </p:spPr>
        <p:txBody>
          <a:bodyPr wrap="square">
            <a:spAutoFit/>
          </a:bodyPr>
          <a:lstStyle/>
          <a:p>
            <a:r>
              <a:rPr lang="en-GB" sz="2000" b="1" u="sng" dirty="0" smtClean="0"/>
              <a:t>Angel Investors</a:t>
            </a:r>
          </a:p>
          <a:p>
            <a:endParaRPr lang="en-GB" sz="2000" b="1" u="sng" dirty="0" smtClean="0"/>
          </a:p>
          <a:p>
            <a:endParaRPr lang="en-GB" sz="2000" dirty="0" smtClean="0"/>
          </a:p>
          <a:p>
            <a:pPr>
              <a:buFont typeface="Arial" pitchFamily="34" charset="0"/>
              <a:buChar char="•"/>
            </a:pPr>
            <a:r>
              <a:rPr lang="en-GB" sz="2000" b="1" dirty="0" smtClean="0"/>
              <a:t>Angel investors are also called informal investors, angel funders, private investors, seed investors or business angels. These are affluent individuals who inject capital for </a:t>
            </a:r>
            <a:r>
              <a:rPr lang="en-GB" sz="2000" b="1" dirty="0" err="1" smtClean="0"/>
              <a:t>startups</a:t>
            </a:r>
            <a:r>
              <a:rPr lang="en-GB" sz="2000" b="1" dirty="0" smtClean="0"/>
              <a:t> in exchange for ownership equity or convertible debt. </a:t>
            </a:r>
          </a:p>
          <a:p>
            <a:endParaRPr lang="en-GB" sz="2000" b="1" dirty="0" smtClean="0"/>
          </a:p>
          <a:p>
            <a:endParaRPr lang="en-GB" sz="2000" b="1" dirty="0" smtClean="0"/>
          </a:p>
          <a:p>
            <a:pPr>
              <a:buFont typeface="Arial" pitchFamily="34" charset="0"/>
              <a:buChar char="•"/>
            </a:pPr>
            <a:r>
              <a:rPr lang="en-GB" sz="2000" b="1" dirty="0" smtClean="0"/>
              <a:t>Some angel investors invest through crowdfunding platforms online or build angel investor networks to pool in capital.</a:t>
            </a:r>
            <a:r>
              <a:rPr lang="en-GB" sz="2000" dirty="0" smtClean="0"/>
              <a:t/>
            </a:r>
            <a:br>
              <a:rPr lang="en-GB" sz="2000" dirty="0" smtClean="0"/>
            </a:br>
            <a:endParaRPr lang="en-GB" sz="2000"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7704856" cy="4985980"/>
          </a:xfrm>
          <a:prstGeom prst="rect">
            <a:avLst/>
          </a:prstGeom>
          <a:noFill/>
          <a:ln w="9525">
            <a:noFill/>
            <a:miter lim="800000"/>
            <a:headEnd/>
            <a:tailEnd/>
          </a:ln>
        </p:spPr>
        <p:txBody>
          <a:bodyPr wrap="square">
            <a:spAutoFit/>
          </a:bodyPr>
          <a:lstStyle/>
          <a:p>
            <a:r>
              <a:rPr lang="en-GB" sz="2000" b="1" u="sng" dirty="0" smtClean="0"/>
              <a:t>Crowdfunding</a:t>
            </a:r>
          </a:p>
          <a:p>
            <a:r>
              <a:rPr lang="en-GB" sz="2000" dirty="0" smtClean="0"/>
              <a:t>... is a way of raising finance by asking a large number of people each for a small amount of money usually via the internet. They can then use social media, alongside traditional networks of friends, family and work acquaintances, to raise money. </a:t>
            </a:r>
          </a:p>
          <a:p>
            <a:r>
              <a:rPr lang="en-GB" sz="2000" dirty="0" smtClean="0"/>
              <a:t> </a:t>
            </a:r>
          </a:p>
          <a:p>
            <a:pPr marL="457200" indent="-457200"/>
            <a:r>
              <a:rPr lang="en-GB" b="1" dirty="0" smtClean="0"/>
              <a:t>1. Donation / Reward Crowdfunding</a:t>
            </a:r>
          </a:p>
          <a:p>
            <a:r>
              <a:rPr lang="en-GB" dirty="0" smtClean="0"/>
              <a:t>People invest simply because they believe in the cause. </a:t>
            </a:r>
            <a:br>
              <a:rPr lang="en-GB" dirty="0" smtClean="0"/>
            </a:br>
            <a:r>
              <a:rPr lang="en-GB" dirty="0" smtClean="0"/>
              <a:t>Rewards can be offered. Returns are considered intangible. </a:t>
            </a:r>
            <a:r>
              <a:rPr lang="en-GB" dirty="0" smtClean="0">
                <a:solidFill>
                  <a:srgbClr val="0070C0"/>
                </a:solidFill>
              </a:rPr>
              <a:t>www.banktothefuture.com, www.fundit.buzz, www.crowdfunder.co.uk, www.justgiving.com, www.pleasefund.us</a:t>
            </a:r>
          </a:p>
          <a:p>
            <a:pPr marL="457200" indent="-457200"/>
            <a:endParaRPr lang="en-GB" b="1" dirty="0" smtClean="0"/>
          </a:p>
          <a:p>
            <a:pPr marL="457200" indent="-457200"/>
            <a:r>
              <a:rPr lang="en-GB" b="1" dirty="0" smtClean="0"/>
              <a:t>2. Debt Crowdfunding</a:t>
            </a:r>
          </a:p>
          <a:p>
            <a:r>
              <a:rPr lang="en-GB" dirty="0" smtClean="0"/>
              <a:t>Investors receive their money back with interest (P2P lending), it allows for the lending of money while bypassing traditional banks. </a:t>
            </a:r>
            <a:br>
              <a:rPr lang="en-GB" dirty="0" smtClean="0"/>
            </a:br>
            <a:r>
              <a:rPr lang="en-GB" dirty="0" smtClean="0">
                <a:solidFill>
                  <a:srgbClr val="0070C0"/>
                </a:solidFill>
              </a:rPr>
              <a:t>www.abundanceinvestment.com www.simplebacking.co.uk, www.fundingknight.com, www.trillionfund.com</a:t>
            </a:r>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7704856" cy="2923877"/>
          </a:xfrm>
          <a:prstGeom prst="rect">
            <a:avLst/>
          </a:prstGeom>
          <a:noFill/>
          <a:ln w="9525">
            <a:noFill/>
            <a:miter lim="800000"/>
            <a:headEnd/>
            <a:tailEnd/>
          </a:ln>
        </p:spPr>
        <p:txBody>
          <a:bodyPr wrap="square">
            <a:spAutoFit/>
          </a:bodyPr>
          <a:lstStyle/>
          <a:p>
            <a:r>
              <a:rPr lang="en-GB" sz="2000" b="1" u="sng" dirty="0" smtClean="0"/>
              <a:t>Crowdfunding</a:t>
            </a:r>
          </a:p>
          <a:p>
            <a:endParaRPr lang="en-GB" sz="2000" b="1" dirty="0" smtClean="0"/>
          </a:p>
          <a:p>
            <a:r>
              <a:rPr lang="en-GB" b="1" dirty="0" smtClean="0"/>
              <a:t>3. Equity Crowdfunding</a:t>
            </a:r>
          </a:p>
          <a:p>
            <a:r>
              <a:rPr lang="en-GB" dirty="0" smtClean="0"/>
              <a:t>People invest in an opportunity in exchange for equity. Money is exchanged for a shares, or a small stake in the business, project or venture. As with other types of shares, if it is successful the value goes up. If not, the value goes down. </a:t>
            </a:r>
            <a:r>
              <a:rPr lang="en-GB" dirty="0" smtClean="0">
                <a:solidFill>
                  <a:srgbClr val="0070C0"/>
                </a:solidFill>
              </a:rPr>
              <a:t>www.crowdcube.com, www.downingcrowd.co.uk, </a:t>
            </a:r>
            <a:br>
              <a:rPr lang="en-GB" dirty="0" smtClean="0">
                <a:solidFill>
                  <a:srgbClr val="0070C0"/>
                </a:solidFill>
              </a:rPr>
            </a:br>
            <a:r>
              <a:rPr lang="en-GB" dirty="0" smtClean="0">
                <a:solidFill>
                  <a:srgbClr val="0070C0"/>
                </a:solidFill>
              </a:rPr>
              <a:t>www.seedrs.com, </a:t>
            </a:r>
            <a:br>
              <a:rPr lang="en-GB" dirty="0" smtClean="0">
                <a:solidFill>
                  <a:srgbClr val="0070C0"/>
                </a:solidFill>
              </a:rPr>
            </a:br>
            <a:r>
              <a:rPr lang="en-GB" dirty="0" smtClean="0">
                <a:solidFill>
                  <a:srgbClr val="0070C0"/>
                </a:solidFill>
              </a:rPr>
              <a:t>www.propertypartner.co</a:t>
            </a:r>
            <a:endParaRPr lang="en-GB" dirty="0">
              <a:solidFill>
                <a:srgbClr val="0070C0"/>
              </a:solidFill>
            </a:endParaRPr>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pic>
        <p:nvPicPr>
          <p:cNvPr id="5" name="Picture 2"/>
          <p:cNvPicPr>
            <a:picLocks noChangeAspect="1" noChangeArrowheads="1"/>
          </p:cNvPicPr>
          <p:nvPr/>
        </p:nvPicPr>
        <p:blipFill>
          <a:blip r:embed="rId2" cstate="print"/>
          <a:srcRect l="1758" t="8789" r="8593" b="4785"/>
          <a:stretch>
            <a:fillRect/>
          </a:stretch>
        </p:blipFill>
        <p:spPr bwMode="auto">
          <a:xfrm>
            <a:off x="5076056" y="3933056"/>
            <a:ext cx="3463210" cy="267097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5416868"/>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Assignments</a:t>
            </a:r>
            <a:r>
              <a:rPr lang="en-GB" sz="2800" b="1" dirty="0" smtClean="0">
                <a:latin typeface="Tahoma" pitchFamily="34" charset="0"/>
                <a:ea typeface="ＭＳ Ｐゴシック" pitchFamily="-112" charset="-128"/>
              </a:rPr>
              <a:t>:</a:t>
            </a:r>
            <a:endParaRPr lang="en-GB" sz="2800" b="1" dirty="0" smtClean="0">
              <a:latin typeface="Tahoma" pitchFamily="34" charset="0"/>
              <a:ea typeface="ＭＳ Ｐゴシック" pitchFamily="-112" charset="-128"/>
            </a:endParaRPr>
          </a:p>
          <a:p>
            <a:pPr eaLnBrk="0" hangingPunct="0">
              <a:spcBef>
                <a:spcPct val="50000"/>
              </a:spcBef>
            </a:pPr>
            <a:endParaRPr lang="en-GB" sz="2800" b="1" dirty="0" smtClean="0">
              <a:solidFill>
                <a:srgbClr val="C00000"/>
              </a:solidFill>
              <a:latin typeface="Tahoma" pitchFamily="34" charset="0"/>
              <a:ea typeface="ＭＳ Ｐゴシック" pitchFamily="-112" charset="-128"/>
            </a:endParaRPr>
          </a:p>
          <a:p>
            <a:pPr marL="514350" indent="-514350" eaLnBrk="0" hangingPunct="0">
              <a:spcBef>
                <a:spcPct val="50000"/>
              </a:spcBef>
              <a:buAutoNum type="arabicPeriod"/>
            </a:pPr>
            <a:endParaRPr lang="en-GB" sz="2400" dirty="0" smtClean="0">
              <a:latin typeface="Tahoma" pitchFamily="34" charset="0"/>
              <a:ea typeface="ＭＳ Ｐゴシック" pitchFamily="-112" charset="-128"/>
            </a:endParaRPr>
          </a:p>
          <a:p>
            <a:pPr marL="514350" indent="-514350" eaLnBrk="0" hangingPunct="0">
              <a:spcBef>
                <a:spcPct val="50000"/>
              </a:spcBef>
              <a:buAutoNum type="arabicPeriod"/>
            </a:pPr>
            <a:r>
              <a:rPr lang="en-GB" sz="2400" dirty="0" smtClean="0">
                <a:latin typeface="Tahoma" pitchFamily="34" charset="0"/>
                <a:ea typeface="ＭＳ Ｐゴシック" pitchFamily="-112" charset="-128"/>
              </a:rPr>
              <a:t>Complete </a:t>
            </a:r>
            <a:r>
              <a:rPr lang="en-GB" sz="2400" b="1" u="sng" dirty="0" smtClean="0">
                <a:latin typeface="Tahoma" pitchFamily="34" charset="0"/>
                <a:ea typeface="ＭＳ Ｐゴシック" pitchFamily="-112" charset="-128"/>
              </a:rPr>
              <a:t>FINAL DRAFT</a:t>
            </a:r>
            <a:r>
              <a:rPr lang="en-GB" sz="2400" dirty="0" smtClean="0">
                <a:latin typeface="Tahoma" pitchFamily="34" charset="0"/>
                <a:ea typeface="ＭＳ Ｐゴシック" pitchFamily="-112" charset="-128"/>
              </a:rPr>
              <a:t> version of attachment:</a:t>
            </a:r>
          </a:p>
          <a:p>
            <a:pPr marL="971550" lvl="1" indent="-514350" eaLnBrk="0" hangingPunct="0">
              <a:spcBef>
                <a:spcPct val="50000"/>
              </a:spcBef>
              <a:buFont typeface="Arial" pitchFamily="34" charset="0"/>
              <a:buChar char="•"/>
            </a:pPr>
            <a:r>
              <a:rPr lang="en-GB" sz="2400" dirty="0" smtClean="0">
                <a:latin typeface="Tahoma" pitchFamily="34" charset="0"/>
                <a:ea typeface="ＭＳ Ｐゴシック" pitchFamily="-112" charset="-128"/>
              </a:rPr>
              <a:t>Marketing Plan (includes SWOT and Five Forces)</a:t>
            </a:r>
          </a:p>
          <a:p>
            <a:pPr marL="514350" indent="-514350" eaLnBrk="0" hangingPunct="0">
              <a:spcBef>
                <a:spcPct val="50000"/>
              </a:spcBef>
              <a:buFontTx/>
              <a:buAutoNum type="arabicPeriod"/>
            </a:pPr>
            <a:r>
              <a:rPr lang="en-GB" sz="2400" dirty="0" smtClean="0">
                <a:latin typeface="Tahoma" pitchFamily="34" charset="0"/>
                <a:ea typeface="ＭＳ Ｐゴシック" pitchFamily="-112" charset="-128"/>
              </a:rPr>
              <a:t>Complete Steps </a:t>
            </a:r>
            <a:r>
              <a:rPr lang="en-GB" sz="2400" dirty="0" smtClean="0">
                <a:latin typeface="Tahoma" pitchFamily="34" charset="0"/>
                <a:ea typeface="ＭＳ Ｐゴシック" pitchFamily="-112" charset="-128"/>
              </a:rPr>
              <a:t>1-</a:t>
            </a:r>
            <a:r>
              <a:rPr lang="en-GB" sz="2400" b="1" u="sng" dirty="0" smtClean="0">
                <a:latin typeface="Tahoma" pitchFamily="34" charset="0"/>
                <a:ea typeface="ＭＳ Ｐゴシック" pitchFamily="-112" charset="-128"/>
              </a:rPr>
              <a:t>6</a:t>
            </a:r>
            <a:r>
              <a:rPr lang="en-GB" sz="2400" dirty="0" smtClean="0">
                <a:latin typeface="Tahoma" pitchFamily="34" charset="0"/>
                <a:ea typeface="ＭＳ Ｐゴシック" pitchFamily="-112" charset="-128"/>
              </a:rPr>
              <a:t> </a:t>
            </a:r>
            <a:r>
              <a:rPr lang="en-GB" sz="2400" dirty="0" smtClean="0">
                <a:latin typeface="Tahoma" pitchFamily="34" charset="0"/>
                <a:ea typeface="ＭＳ Ｐゴシック" pitchFamily="-112" charset="-128"/>
              </a:rPr>
              <a:t>on portal.</a:t>
            </a:r>
          </a:p>
          <a:p>
            <a:pPr marL="514350" indent="-514350" eaLnBrk="0" hangingPunct="0">
              <a:spcBef>
                <a:spcPct val="50000"/>
              </a:spcBef>
              <a:buAutoNum type="arabicPeriod" startAt="3"/>
            </a:pPr>
            <a:r>
              <a:rPr lang="en-GB" sz="2400" dirty="0" smtClean="0">
                <a:latin typeface="Tahoma" pitchFamily="34" charset="0"/>
                <a:ea typeface="ＭＳ Ｐゴシック" pitchFamily="-112" charset="-128"/>
              </a:rPr>
              <a:t>Completed CV</a:t>
            </a:r>
          </a:p>
          <a:p>
            <a:pPr marL="514350" indent="-514350" eaLnBrk="0" hangingPunct="0">
              <a:spcBef>
                <a:spcPct val="50000"/>
              </a:spcBef>
              <a:buAutoNum type="arabicPeriod" startAt="3"/>
            </a:pPr>
            <a:endParaRPr lang="en-GB" sz="2400" dirty="0" smtClean="0">
              <a:latin typeface="Tahoma" pitchFamily="34" charset="0"/>
              <a:ea typeface="ＭＳ Ｐゴシック" pitchFamily="-112" charset="-128"/>
            </a:endParaRPr>
          </a:p>
          <a:p>
            <a:pPr marL="514350" indent="-514350" eaLnBrk="0" hangingPunct="0">
              <a:spcBef>
                <a:spcPct val="50000"/>
              </a:spcBef>
            </a:pPr>
            <a:r>
              <a:rPr lang="en-GB" sz="2400" dirty="0" smtClean="0">
                <a:latin typeface="Tahoma" pitchFamily="34" charset="0"/>
                <a:ea typeface="ＭＳ Ｐゴシック" pitchFamily="-112" charset="-128"/>
              </a:rPr>
              <a:t>Send to me: </a:t>
            </a:r>
            <a:r>
              <a:rPr lang="en-GB" sz="2400" b="1" u="sng" dirty="0" smtClean="0">
                <a:solidFill>
                  <a:srgbClr val="C00000"/>
                </a:solidFill>
                <a:latin typeface="Tahoma" pitchFamily="34" charset="0"/>
                <a:ea typeface="ＭＳ Ｐゴシック" pitchFamily="-112" charset="-128"/>
              </a:rPr>
              <a:t>Deadline 26</a:t>
            </a:r>
            <a:r>
              <a:rPr lang="en-GB" sz="2400" b="1" u="sng" baseline="30000" dirty="0" smtClean="0">
                <a:solidFill>
                  <a:srgbClr val="C00000"/>
                </a:solidFill>
                <a:latin typeface="Tahoma" pitchFamily="34" charset="0"/>
                <a:ea typeface="ＭＳ Ｐゴシック" pitchFamily="-112" charset="-128"/>
              </a:rPr>
              <a:t>th</a:t>
            </a:r>
            <a:r>
              <a:rPr lang="en-GB" sz="2400" b="1" u="sng" dirty="0" smtClean="0">
                <a:solidFill>
                  <a:srgbClr val="C00000"/>
                </a:solidFill>
                <a:latin typeface="Tahoma" pitchFamily="34" charset="0"/>
                <a:ea typeface="ＭＳ Ｐゴシック" pitchFamily="-112" charset="-128"/>
              </a:rPr>
              <a:t> November</a:t>
            </a:r>
            <a:r>
              <a:rPr lang="en-GB" sz="2400" dirty="0" smtClean="0">
                <a:latin typeface="Tahoma" pitchFamily="34" charset="0"/>
                <a:ea typeface="ＭＳ Ｐゴシック" pitchFamily="-112" charset="-128"/>
              </a:rPr>
              <a:t/>
            </a:r>
            <a:br>
              <a:rPr lang="en-GB" sz="2400" dirty="0" smtClean="0">
                <a:latin typeface="Tahoma" pitchFamily="34" charset="0"/>
                <a:ea typeface="ＭＳ Ｐゴシック" pitchFamily="-112" charset="-128"/>
              </a:rPr>
            </a:br>
            <a:endParaRPr lang="en-GB" sz="2400" dirty="0" smtClean="0">
              <a:latin typeface="Tahoma" pitchFamily="34" charset="0"/>
              <a:ea typeface="ＭＳ Ｐゴシック" pitchFamily="-11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6">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395536" y="2060575"/>
            <a:ext cx="7993062" cy="4401205"/>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Neil Dyer</a:t>
            </a:r>
            <a:br>
              <a:rPr lang="en-GB" sz="2800" dirty="0" smtClean="0">
                <a:latin typeface="Tahoma" pitchFamily="34" charset="0"/>
                <a:ea typeface="ＭＳ Ｐゴシック" pitchFamily="-112" charset="-128"/>
              </a:rPr>
            </a:br>
            <a:r>
              <a:rPr lang="en-GB" sz="2800" dirty="0" smtClean="0">
                <a:solidFill>
                  <a:srgbClr val="0070C0"/>
                </a:solidFill>
                <a:latin typeface="Tahoma" pitchFamily="34" charset="0"/>
                <a:ea typeface="ＭＳ Ｐゴシック" pitchFamily="-112" charset="-128"/>
              </a:rPr>
              <a:t>neil@neodynamic.co.uk</a:t>
            </a:r>
          </a:p>
          <a:p>
            <a:pPr eaLnBrk="0" hangingPunct="0">
              <a:spcBef>
                <a:spcPct val="50000"/>
              </a:spcBef>
            </a:pPr>
            <a:endParaRPr lang="en-GB" sz="2800" dirty="0">
              <a:latin typeface="Tahoma" pitchFamily="34" charset="0"/>
              <a:ea typeface="ＭＳ Ｐゴシック" pitchFamily="-112" charset="-128"/>
            </a:endParaRPr>
          </a:p>
          <a:p>
            <a:pPr eaLnBrk="0" hangingPunct="0">
              <a:spcBef>
                <a:spcPct val="50000"/>
              </a:spcBef>
            </a:pPr>
            <a:r>
              <a:rPr lang="en-GB" sz="2800" dirty="0" smtClean="0">
                <a:latin typeface="Tahoma" pitchFamily="34" charset="0"/>
                <a:ea typeface="ＭＳ Ｐゴシック" pitchFamily="-112" charset="-128"/>
              </a:rPr>
              <a:t>Check </a:t>
            </a:r>
            <a:r>
              <a:rPr lang="en-GB" sz="2800" dirty="0" err="1" smtClean="0">
                <a:latin typeface="Tahoma" pitchFamily="34" charset="0"/>
                <a:ea typeface="ＭＳ Ｐゴシック" pitchFamily="-112" charset="-128"/>
              </a:rPr>
              <a:t>Moodle</a:t>
            </a:r>
            <a:r>
              <a:rPr lang="en-GB" sz="2800" dirty="0" smtClean="0">
                <a:latin typeface="Tahoma" pitchFamily="34" charset="0"/>
                <a:ea typeface="ＭＳ Ｐゴシック" pitchFamily="-112" charset="-128"/>
              </a:rPr>
              <a:t> and </a:t>
            </a:r>
            <a:br>
              <a:rPr lang="en-GB" sz="2800" dirty="0" smtClean="0">
                <a:latin typeface="Tahoma" pitchFamily="34" charset="0"/>
                <a:ea typeface="ＭＳ Ｐゴシック" pitchFamily="-112" charset="-128"/>
              </a:rPr>
            </a:br>
            <a:r>
              <a:rPr lang="en-GB" sz="2800" dirty="0" smtClean="0">
                <a:latin typeface="Tahoma" pitchFamily="34" charset="0"/>
                <a:ea typeface="ＭＳ Ｐゴシック" pitchFamily="-112" charset="-128"/>
              </a:rPr>
              <a:t>your emails</a:t>
            </a:r>
            <a:r>
              <a:rPr lang="en-GB" sz="2800" dirty="0">
                <a:latin typeface="Tahoma" pitchFamily="34" charset="0"/>
                <a:ea typeface="ＭＳ Ｐゴシック" pitchFamily="-112" charset="-128"/>
              </a:rPr>
              <a:t/>
            </a:r>
            <a:br>
              <a:rPr lang="en-GB" sz="2800" dirty="0">
                <a:latin typeface="Tahoma" pitchFamily="34" charset="0"/>
                <a:ea typeface="ＭＳ Ｐゴシック" pitchFamily="-112" charset="-128"/>
              </a:rPr>
            </a:br>
            <a:endParaRPr lang="en-GB" sz="2800" dirty="0" smtClean="0">
              <a:latin typeface="Tahoma" pitchFamily="34" charset="0"/>
              <a:ea typeface="ＭＳ Ｐゴシック" pitchFamily="-112" charset="-128"/>
            </a:endParaRPr>
          </a:p>
          <a:p>
            <a:pPr eaLnBrk="0" hangingPunct="0">
              <a:spcBef>
                <a:spcPct val="50000"/>
              </a:spcBef>
            </a:pPr>
            <a:endParaRPr lang="en-GB" sz="2800" dirty="0">
              <a:latin typeface="Tahoma" pitchFamily="34" charset="0"/>
              <a:ea typeface="ＭＳ Ｐゴシック" pitchFamily="-112" charset="-128"/>
            </a:endParaRPr>
          </a:p>
          <a:p>
            <a:pPr eaLnBrk="0" hangingPunct="0">
              <a:spcBef>
                <a:spcPct val="50000"/>
              </a:spcBef>
            </a:pPr>
            <a:r>
              <a:rPr lang="en-GB" sz="2800" dirty="0" smtClean="0">
                <a:latin typeface="Tahoma" pitchFamily="34" charset="0"/>
                <a:ea typeface="ＭＳ Ｐゴシック" pitchFamily="-112" charset="-128"/>
              </a:rPr>
              <a:t>Ask anything, any time!</a:t>
            </a:r>
            <a:endParaRPr lang="en-GB" sz="2800" dirty="0">
              <a:latin typeface="Tahoma" pitchFamily="34" charset="0"/>
              <a:ea typeface="ＭＳ Ｐゴシック" pitchFamily="-112" charset="-128"/>
            </a:endParaRPr>
          </a:p>
        </p:txBody>
      </p:sp>
      <p:pic>
        <p:nvPicPr>
          <p:cNvPr id="3" name="Picture 2" descr="download.jpg"/>
          <p:cNvPicPr>
            <a:picLocks noChangeAspect="1"/>
          </p:cNvPicPr>
          <p:nvPr/>
        </p:nvPicPr>
        <p:blipFill>
          <a:blip r:embed="rId2" cstate="print"/>
          <a:stretch>
            <a:fillRect/>
          </a:stretch>
        </p:blipFill>
        <p:spPr>
          <a:xfrm>
            <a:off x="5148064" y="2924944"/>
            <a:ext cx="3500462" cy="3378175"/>
          </a:xfrm>
          <a:prstGeom prst="rect">
            <a:avLst/>
          </a:prstGeom>
        </p:spPr>
      </p:pic>
      <p:sp>
        <p:nvSpPr>
          <p:cNvPr id="4" name="Title 4"/>
          <p:cNvSpPr>
            <a:spLocks noGrp="1"/>
          </p:cNvSpPr>
          <p:nvPr>
            <p:ph type="title"/>
          </p:nvPr>
        </p:nvSpPr>
        <p:spPr>
          <a:xfrm>
            <a:off x="323528" y="44624"/>
            <a:ext cx="8229600" cy="1364162"/>
          </a:xfrm>
        </p:spPr>
        <p:txBody>
          <a:bodyPr>
            <a:normAutofit fontScale="90000"/>
          </a:bodyPr>
          <a:lstStyle/>
          <a:p>
            <a:r>
              <a:rPr lang="en-GB" sz="8800" dirty="0" smtClean="0">
                <a:solidFill>
                  <a:schemeClr val="accent4">
                    <a:lumMod val="50000"/>
                  </a:schemeClr>
                </a:solidFill>
                <a:latin typeface="AR CENA" pitchFamily="2" charset="0"/>
              </a:rPr>
              <a:t>ANY QUESTIONS?</a:t>
            </a:r>
            <a:endParaRPr lang="en-GB" sz="96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1427</TotalTime>
  <Words>1013</Words>
  <Application>Microsoft Office PowerPoint</Application>
  <PresentationFormat>On-screen Show (4:3)</PresentationFormat>
  <Paragraphs>270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Median</vt:lpstr>
      <vt:lpstr>BuSINESS, MARKETING &amp; SELF PROMOTION</vt:lpstr>
      <vt:lpstr>Slide 2</vt:lpstr>
      <vt:lpstr>Slide 3</vt:lpstr>
      <vt:lpstr>Slide 4</vt:lpstr>
      <vt:lpstr>COST</vt:lpstr>
      <vt:lpstr>COST</vt:lpstr>
      <vt:lpstr>COST</vt:lpstr>
      <vt:lpstr>COST</vt:lpstr>
      <vt:lpstr>COST</vt:lpstr>
      <vt:lpstr>COST</vt:lpstr>
      <vt:lpstr>COST</vt:lpstr>
      <vt:lpstr>COST</vt:lpstr>
      <vt:lpstr>COST</vt:lpstr>
      <vt:lpstr>COST</vt:lpstr>
      <vt:lpstr>COST</vt:lpstr>
      <vt:lpstr>COST</vt:lpstr>
      <vt:lpstr>COST</vt:lpstr>
      <vt:lpstr>COST</vt:lpstr>
      <vt:lpstr>COST</vt:lpstr>
      <vt:lpstr>COST</vt:lpstr>
      <vt:lpstr>Slide 21</vt:lpstr>
      <vt:lpstr>ANY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Music Industry</dc:title>
  <dc:creator>Owner</dc:creator>
  <cp:lastModifiedBy>NeoDynamic</cp:lastModifiedBy>
  <cp:revision>187</cp:revision>
  <dcterms:created xsi:type="dcterms:W3CDTF">2009-03-03T23:08:25Z</dcterms:created>
  <dcterms:modified xsi:type="dcterms:W3CDTF">2017-11-19T17:32:36Z</dcterms:modified>
</cp:coreProperties>
</file>