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8.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9.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0.xml" ContentType="application/vnd.openxmlformats-officedocument.theme+xml"/>
  <Override PartName="/ppt/slideLayouts/slideLayout64.xml" ContentType="application/vnd.openxmlformats-officedocument.presentationml.slideLayout+xml"/>
  <Override PartName="/ppt/theme/theme11.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66" r:id="rId4"/>
    <p:sldMasterId id="2147483668" r:id="rId5"/>
    <p:sldMasterId id="2147483680" r:id="rId6"/>
    <p:sldMasterId id="2147483685" r:id="rId7"/>
    <p:sldMasterId id="2147483690" r:id="rId8"/>
    <p:sldMasterId id="2147483698" r:id="rId9"/>
    <p:sldMasterId id="2147483710" r:id="rId10"/>
    <p:sldMasterId id="2147483722" r:id="rId11"/>
    <p:sldMasterId id="2147483724" r:id="rId12"/>
  </p:sldMasterIdLst>
  <p:notesMasterIdLst>
    <p:notesMasterId r:id="rId44"/>
  </p:notesMasterIdLst>
  <p:sldIdLst>
    <p:sldId id="455" r:id="rId13"/>
    <p:sldId id="265" r:id="rId14"/>
    <p:sldId id="471" r:id="rId15"/>
    <p:sldId id="315" r:id="rId16"/>
    <p:sldId id="288" r:id="rId17"/>
    <p:sldId id="273" r:id="rId18"/>
    <p:sldId id="461" r:id="rId19"/>
    <p:sldId id="464" r:id="rId20"/>
    <p:sldId id="477" r:id="rId21"/>
    <p:sldId id="332" r:id="rId22"/>
    <p:sldId id="330" r:id="rId23"/>
    <p:sldId id="472" r:id="rId24"/>
    <p:sldId id="482" r:id="rId25"/>
    <p:sldId id="366" r:id="rId26"/>
    <p:sldId id="463" r:id="rId27"/>
    <p:sldId id="481" r:id="rId28"/>
    <p:sldId id="483" r:id="rId29"/>
    <p:sldId id="300" r:id="rId30"/>
    <p:sldId id="495" r:id="rId31"/>
    <p:sldId id="465" r:id="rId32"/>
    <p:sldId id="496" r:id="rId33"/>
    <p:sldId id="497" r:id="rId34"/>
    <p:sldId id="326" r:id="rId35"/>
    <p:sldId id="432" r:id="rId36"/>
    <p:sldId id="466" r:id="rId37"/>
    <p:sldId id="498" r:id="rId38"/>
    <p:sldId id="499" r:id="rId39"/>
    <p:sldId id="469" r:id="rId40"/>
    <p:sldId id="324" r:id="rId41"/>
    <p:sldId id="365" r:id="rId42"/>
    <p:sldId id="32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77178" autoAdjust="0"/>
  </p:normalViewPr>
  <p:slideViewPr>
    <p:cSldViewPr snapToGrid="0">
      <p:cViewPr varScale="1">
        <p:scale>
          <a:sx n="84" d="100"/>
          <a:sy n="84" d="100"/>
        </p:scale>
        <p:origin x="164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microsoft.com/office/2016/11/relationships/changesInfo" Target="changesInfos/changesInfo1.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viewProps" Target="viewProps.xml"/><Relationship Id="rId20" Type="http://schemas.openxmlformats.org/officeDocument/2006/relationships/slide" Target="slides/slide8.xml"/><Relationship Id="rId41" Type="http://schemas.openxmlformats.org/officeDocument/2006/relationships/slide" Target="slides/slide29.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247872F1-249C-467A-B923-8AD13B361B5D}"/>
    <pc:docChg chg="undo redo custSel modSld sldOrd">
      <pc:chgData name="Christopher Wilkin" userId="10363294-769d-46d1-9962-1839b2820248" providerId="ADAL" clId="{247872F1-249C-467A-B923-8AD13B361B5D}" dt="2023-01-22T21:07:24.123" v="22"/>
      <pc:docMkLst>
        <pc:docMk/>
      </pc:docMkLst>
      <pc:sldChg chg="modSp mod">
        <pc:chgData name="Christopher Wilkin" userId="10363294-769d-46d1-9962-1839b2820248" providerId="ADAL" clId="{247872F1-249C-467A-B923-8AD13B361B5D}" dt="2023-01-22T21:05:22.106" v="20" actId="13926"/>
        <pc:sldMkLst>
          <pc:docMk/>
          <pc:sldMk cId="1131935523" sldId="288"/>
        </pc:sldMkLst>
        <pc:spChg chg="mod">
          <ac:chgData name="Christopher Wilkin" userId="10363294-769d-46d1-9962-1839b2820248" providerId="ADAL" clId="{247872F1-249C-467A-B923-8AD13B361B5D}" dt="2023-01-22T21:05:22.106" v="20" actId="13926"/>
          <ac:spMkLst>
            <pc:docMk/>
            <pc:sldMk cId="1131935523" sldId="288"/>
            <ac:spMk id="2" creationId="{39450539-3BEF-46BA-A10B-07B76B7996A5}"/>
          </ac:spMkLst>
        </pc:spChg>
      </pc:sldChg>
      <pc:sldChg chg="ord">
        <pc:chgData name="Christopher Wilkin" userId="10363294-769d-46d1-9962-1839b2820248" providerId="ADAL" clId="{247872F1-249C-467A-B923-8AD13B361B5D}" dt="2023-01-22T21:07:24.123" v="22"/>
        <pc:sldMkLst>
          <pc:docMk/>
          <pc:sldMk cId="497631485" sldId="365"/>
        </pc:sldMkLst>
      </pc:sldChg>
      <pc:sldChg chg="modSp mod">
        <pc:chgData name="Christopher Wilkin" userId="10363294-769d-46d1-9962-1839b2820248" providerId="ADAL" clId="{247872F1-249C-467A-B923-8AD13B361B5D}" dt="2023-01-19T14:45:09.184" v="3" actId="1076"/>
        <pc:sldMkLst>
          <pc:docMk/>
          <pc:sldMk cId="3473382703" sldId="498"/>
        </pc:sldMkLst>
        <pc:spChg chg="mod">
          <ac:chgData name="Christopher Wilkin" userId="10363294-769d-46d1-9962-1839b2820248" providerId="ADAL" clId="{247872F1-249C-467A-B923-8AD13B361B5D}" dt="2023-01-19T14:45:09.184" v="3" actId="1076"/>
          <ac:spMkLst>
            <pc:docMk/>
            <pc:sldMk cId="3473382703" sldId="498"/>
            <ac:spMk id="18" creationId="{1E32599A-77DB-3185-252C-4AE29A350C6E}"/>
          </ac:spMkLst>
        </pc:spChg>
      </pc:sldChg>
    </pc:docChg>
  </pc:docChgLst>
  <pc:docChgLst>
    <pc:chgData name="Christopher Wilkin" userId="10363294-769d-46d1-9962-1839b2820248" providerId="ADAL" clId="{D8CECB67-4C3B-432D-A1ED-CAF600EC67FA}"/>
    <pc:docChg chg="delSld">
      <pc:chgData name="Christopher Wilkin" userId="10363294-769d-46d1-9962-1839b2820248" providerId="ADAL" clId="{D8CECB67-4C3B-432D-A1ED-CAF600EC67FA}" dt="2023-01-18T23:39:54.344" v="0" actId="47"/>
      <pc:docMkLst>
        <pc:docMk/>
      </pc:docMkLst>
      <pc:sldChg chg="del">
        <pc:chgData name="Christopher Wilkin" userId="10363294-769d-46d1-9962-1839b2820248" providerId="ADAL" clId="{D8CECB67-4C3B-432D-A1ED-CAF600EC67FA}" dt="2023-01-18T23:39:54.344" v="0" actId="47"/>
        <pc:sldMkLst>
          <pc:docMk/>
          <pc:sldMk cId="3973563362" sldId="351"/>
        </pc:sldMkLst>
      </pc:sldChg>
      <pc:sldMasterChg chg="delSldLayout">
        <pc:chgData name="Christopher Wilkin" userId="10363294-769d-46d1-9962-1839b2820248" providerId="ADAL" clId="{D8CECB67-4C3B-432D-A1ED-CAF600EC67FA}" dt="2023-01-18T23:39:54.344" v="0" actId="47"/>
        <pc:sldMasterMkLst>
          <pc:docMk/>
          <pc:sldMasterMk cId="918645776" sldId="2147483660"/>
        </pc:sldMasterMkLst>
        <pc:sldLayoutChg chg="del">
          <pc:chgData name="Christopher Wilkin" userId="10363294-769d-46d1-9962-1839b2820248" providerId="ADAL" clId="{D8CECB67-4C3B-432D-A1ED-CAF600EC67FA}" dt="2023-01-18T23:39:54.344" v="0" actId="47"/>
          <pc:sldLayoutMkLst>
            <pc:docMk/>
            <pc:sldMasterMk cId="918645776" sldId="2147483660"/>
            <pc:sldLayoutMk cId="1276028460" sldId="2147483663"/>
          </pc:sldLayoutMkLst>
        </pc:sldLayoutChg>
      </pc:sldMasterChg>
    </pc:docChg>
  </pc:docChgLst>
  <pc:docChgLst>
    <pc:chgData name="Christopher Wilkin" userId="10363294-769d-46d1-9962-1839b2820248" providerId="ADAL" clId="{9823E303-4742-4259-974B-9DA2F720F6A5}"/>
    <pc:docChg chg="custSel addSld delSld modSld">
      <pc:chgData name="Christopher Wilkin" userId="10363294-769d-46d1-9962-1839b2820248" providerId="ADAL" clId="{9823E303-4742-4259-974B-9DA2F720F6A5}" dt="2023-01-18T23:44:52.550" v="209" actId="20577"/>
      <pc:docMkLst>
        <pc:docMk/>
      </pc:docMkLst>
      <pc:sldChg chg="addSp delSp modSp add del mod setBg delDesignElem">
        <pc:chgData name="Christopher Wilkin" userId="10363294-769d-46d1-9962-1839b2820248" providerId="ADAL" clId="{9823E303-4742-4259-974B-9DA2F720F6A5}" dt="2023-01-18T23:44:52.550" v="209" actId="20577"/>
        <pc:sldMkLst>
          <pc:docMk/>
          <pc:sldMk cId="2941564429" sldId="273"/>
        </pc:sldMkLst>
        <pc:spChg chg="mod">
          <ac:chgData name="Christopher Wilkin" userId="10363294-769d-46d1-9962-1839b2820248" providerId="ADAL" clId="{9823E303-4742-4259-974B-9DA2F720F6A5}" dt="2023-01-18T23:44:52.550" v="209" actId="20577"/>
          <ac:spMkLst>
            <pc:docMk/>
            <pc:sldMk cId="2941564429" sldId="273"/>
            <ac:spMk id="3" creationId="{129DA15B-EDB7-4EA8-93F9-99BFC0601F7E}"/>
          </ac:spMkLst>
        </pc:spChg>
        <pc:spChg chg="add del">
          <ac:chgData name="Christopher Wilkin" userId="10363294-769d-46d1-9962-1839b2820248" providerId="ADAL" clId="{9823E303-4742-4259-974B-9DA2F720F6A5}" dt="2023-01-18T23:41:35.414" v="2"/>
          <ac:spMkLst>
            <pc:docMk/>
            <pc:sldMk cId="2941564429" sldId="273"/>
            <ac:spMk id="39" creationId="{A44CB4EE-83AD-4C56-872E-1E3F03E706BB}"/>
          </ac:spMkLst>
        </pc:spChg>
        <pc:spChg chg="add del">
          <ac:chgData name="Christopher Wilkin" userId="10363294-769d-46d1-9962-1839b2820248" providerId="ADAL" clId="{9823E303-4742-4259-974B-9DA2F720F6A5}" dt="2023-01-18T23:41:35.414" v="2"/>
          <ac:spMkLst>
            <pc:docMk/>
            <pc:sldMk cId="2941564429" sldId="273"/>
            <ac:spMk id="72" creationId="{9255E12D-D5B1-4FC4-8749-107188960747}"/>
          </ac:spMkLst>
        </pc:spChg>
        <pc:spChg chg="add del">
          <ac:chgData name="Christopher Wilkin" userId="10363294-769d-46d1-9962-1839b2820248" providerId="ADAL" clId="{9823E303-4742-4259-974B-9DA2F720F6A5}" dt="2023-01-18T23:41:35.414" v="2"/>
          <ac:spMkLst>
            <pc:docMk/>
            <pc:sldMk cId="2941564429" sldId="273"/>
            <ac:spMk id="73" creationId="{9B20A794-0515-443F-9764-44A6569EC318}"/>
          </ac:spMkLst>
        </pc:spChg>
        <pc:spChg chg="add del">
          <ac:chgData name="Christopher Wilkin" userId="10363294-769d-46d1-9962-1839b2820248" providerId="ADAL" clId="{9823E303-4742-4259-974B-9DA2F720F6A5}" dt="2023-01-18T23:41:35.414" v="2"/>
          <ac:spMkLst>
            <pc:docMk/>
            <pc:sldMk cId="2941564429" sldId="273"/>
            <ac:spMk id="74" creationId="{A9CE15CA-2228-4197-93B9-E41A1DC42D5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dirty="0"/>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dirty="0"/>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dirty="0"/>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dirty="0">
              <a:ln/>
              <a:effectLst/>
              <a:latin typeface="+mn-lt"/>
            </a:rPr>
            <a:t>Could be a cost increase within a company ‘staffing cost.’</a:t>
          </a:r>
          <a:endParaRPr lang="en-GB" dirty="0"/>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endParaRPr kumimoji="0" lang="en-US" b="1" i="0" u="sng" strike="noStrike" cap="none" normalizeH="0" baseline="0" dirty="0">
            <a:ln/>
            <a:effectLst/>
            <a:latin typeface="+mn-lt"/>
          </a:endParaRP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dirty="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GB" sz="1400" kern="1200" dirty="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Clr>
              <a:schemeClr val="hlink"/>
            </a:buClr>
            <a:buSzPct val="70000"/>
            <a:buFont typeface="Wingdings" pitchFamily="2" charset="2"/>
            <a:buNone/>
          </a:pPr>
          <a:r>
            <a:rPr kumimoji="0" lang="en-US" sz="1400" b="0" i="0" u="none" strike="noStrike" kern="1200" cap="none" normalizeH="0" baseline="0" dirty="0">
              <a:ln/>
              <a:effectLst/>
              <a:latin typeface="+mn-lt"/>
            </a:rPr>
            <a:t>Could be a cost increase within a company ‘staffing cost.’</a:t>
          </a:r>
          <a:endParaRPr lang="en-GB" sz="1400" kern="1200" dirty="0"/>
        </a:p>
        <a:p>
          <a:pPr marL="0" lvl="0" indent="0" algn="l" defTabSz="622300">
            <a:lnSpc>
              <a:spcPct val="90000"/>
            </a:lnSpc>
            <a:spcBef>
              <a:spcPct val="0"/>
            </a:spcBef>
            <a:spcAft>
              <a:spcPct val="35000"/>
            </a:spcAft>
            <a:buNone/>
          </a:pPr>
          <a:r>
            <a:rPr kumimoji="0" lang="en-US" sz="1400" b="1" i="0" u="sng" strike="noStrike" kern="1200" cap="none" normalizeH="0" baseline="0">
              <a:ln/>
              <a:effectLst/>
              <a:latin typeface="+mn-lt"/>
            </a:rPr>
            <a:t>OR</a:t>
          </a:r>
          <a:endParaRPr kumimoji="0" lang="en-US" sz="1400" b="1" i="0" u="sng" strike="noStrike" kern="1200" cap="none" normalizeH="0" baseline="0" dirty="0">
            <a:ln/>
            <a:effectLst/>
            <a:latin typeface="+mn-lt"/>
          </a:endParaRPr>
        </a:p>
        <a:p>
          <a:pPr marL="0" lvl="0" indent="0" algn="l" defTabSz="622300">
            <a:lnSpc>
              <a:spcPct val="90000"/>
            </a:lnSpc>
            <a:spcBef>
              <a:spcPct val="0"/>
            </a:spcBef>
            <a:spcAft>
              <a:spcPct val="35000"/>
            </a:spcAft>
            <a:buNone/>
          </a:pPr>
          <a:r>
            <a:rPr kumimoji="0" lang="en-US" sz="1400" b="0" i="0" u="none" strike="noStrike" kern="1200" cap="none" normalizeH="0" baseline="0" dirty="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9F862-6F15-4448-A9C7-A36324F15B22}" type="datetimeFigureOut">
              <a:rPr lang="en-GB" smtClean="0"/>
              <a:t>22/01/2023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8CD88-6CC6-4FCE-AAD4-3DFA75E26F71}" type="slidenum">
              <a:rPr lang="en-GB" smtClean="0"/>
              <a:t>‹#›</a:t>
            </a:fld>
            <a:endParaRPr lang="en-GB"/>
          </a:p>
        </p:txBody>
      </p:sp>
    </p:spTree>
    <p:extLst>
      <p:ext uri="{BB962C8B-B14F-4D97-AF65-F5344CB8AC3E}">
        <p14:creationId xmlns:p14="http://schemas.microsoft.com/office/powerpoint/2010/main" val="2412740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SOSTAC is the basis of the module and the marketing planning system we will use for our first and  final assessments,… again… </a:t>
            </a:r>
          </a:p>
          <a:p>
            <a:endParaRPr lang="en-GB" dirty="0"/>
          </a:p>
          <a:p>
            <a:r>
              <a:rPr lang="en-GB" dirty="0"/>
              <a:t>Just go through the animations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8</a:t>
            </a:fld>
            <a:endParaRPr lang="en-GB"/>
          </a:p>
        </p:txBody>
      </p:sp>
    </p:spTree>
    <p:extLst>
      <p:ext uri="{BB962C8B-B14F-4D97-AF65-F5344CB8AC3E}">
        <p14:creationId xmlns:p14="http://schemas.microsoft.com/office/powerpoint/2010/main" val="2871751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70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err="1"/>
              <a:t>Shostacks</a:t>
            </a:r>
            <a:r>
              <a:rPr lang="en-GB" dirty="0"/>
              <a:t> spectrum </a:t>
            </a:r>
          </a:p>
          <a:p>
            <a:endParaRPr lang="en-GB" dirty="0"/>
          </a:p>
          <a:p>
            <a:r>
              <a:rPr lang="en-GB" dirty="0"/>
              <a:t>Hospitality can be somewhere close to the middle, (Products with service attributes, restaurants (food and service), coffee shops etc), but often leans more towards the intangible (hotels, guest services, tourism) </a:t>
            </a:r>
          </a:p>
          <a:p>
            <a:pPr marL="0" indent="0">
              <a:buFont typeface="Arial" panose="020B0604020202020204" pitchFamily="34" charset="0"/>
              <a:buNone/>
            </a:pPr>
            <a:r>
              <a:rPr lang="en-US" sz="1600" dirty="0">
                <a:solidFill>
                  <a:schemeClr val="bg1"/>
                </a:solidFill>
              </a:rPr>
              <a:t>Hospitality products and services are primarily designed to satisfy the needs and wants of business and leisure travelers, such as-</a:t>
            </a:r>
          </a:p>
          <a:p>
            <a:pPr marL="0" indent="0">
              <a:buFont typeface="Arial" panose="020B0604020202020204" pitchFamily="34" charset="0"/>
              <a:buNone/>
            </a:pPr>
            <a:r>
              <a:rPr lang="en-US" sz="1200" b="1" dirty="0">
                <a:solidFill>
                  <a:schemeClr val="bg1"/>
                </a:solidFill>
                <a:latin typeface="Arial" panose="020B0604020202020204" pitchFamily="34" charset="0"/>
                <a:cs typeface="Arial" panose="020B0604020202020204" pitchFamily="34" charset="0"/>
              </a:rPr>
              <a:t>Accommodation -  room size, bed size, amenities in room </a:t>
            </a:r>
          </a:p>
          <a:p>
            <a:pPr marL="0" indent="0">
              <a:buFont typeface="Arial" panose="020B0604020202020204" pitchFamily="34" charset="0"/>
              <a:buNone/>
            </a:pPr>
            <a:r>
              <a:rPr lang="en-US" sz="1200" b="1" dirty="0">
                <a:solidFill>
                  <a:schemeClr val="bg1"/>
                </a:solidFill>
                <a:latin typeface="Arial" panose="020B0604020202020204" pitchFamily="34" charset="0"/>
                <a:cs typeface="Arial" panose="020B0604020202020204" pitchFamily="34" charset="0"/>
              </a:rPr>
              <a:t>a bed ,bedroom </a:t>
            </a:r>
          </a:p>
          <a:p>
            <a:pPr marL="0" indent="0">
              <a:buFont typeface="Arial" panose="020B0604020202020204" pitchFamily="34" charset="0"/>
              <a:buNone/>
            </a:pPr>
            <a:r>
              <a:rPr lang="en-US" sz="1200" b="1" dirty="0">
                <a:solidFill>
                  <a:schemeClr val="bg1"/>
                </a:solidFill>
                <a:latin typeface="Arial" panose="020B0604020202020204" pitchFamily="34" charset="0"/>
                <a:cs typeface="Arial" panose="020B0604020202020204" pitchFamily="34" charset="0"/>
              </a:rPr>
              <a:t>Different places: cabin or suite, penthouse, </a:t>
            </a:r>
          </a:p>
          <a:p>
            <a:pPr marL="0" indent="0">
              <a:lnSpc>
                <a:spcPct val="110000"/>
              </a:lnSpc>
              <a:buFont typeface="Arial" panose="020B0604020202020204" pitchFamily="34" charset="0"/>
              <a:buNone/>
            </a:pPr>
            <a:r>
              <a:rPr lang="en-US" sz="1200" b="1" dirty="0">
                <a:solidFill>
                  <a:schemeClr val="bg1"/>
                </a:solidFill>
                <a:latin typeface="Arial" panose="020B0604020202020204" pitchFamily="34" charset="0"/>
                <a:cs typeface="Arial" panose="020B0604020202020204" pitchFamily="34" charset="0"/>
              </a:rPr>
              <a:t>Different types: hotel, Inn, chalet, Apartment, Timeshare, cruise ship or  hostel.</a:t>
            </a:r>
          </a:p>
          <a:p>
            <a:pPr marL="0" indent="0">
              <a:lnSpc>
                <a:spcPct val="110000"/>
              </a:lnSpc>
              <a:buFont typeface="Arial" panose="020B0604020202020204" pitchFamily="34" charset="0"/>
              <a:buNone/>
            </a:pPr>
            <a:endParaRPr lang="en-US" sz="1200" b="1" dirty="0">
              <a:solidFill>
                <a:schemeClr val="bg1"/>
              </a:solidFill>
              <a:latin typeface="Arial" panose="020B0604020202020204" pitchFamily="34" charset="0"/>
              <a:cs typeface="Arial" panose="020B0604020202020204" pitchFamily="34" charset="0"/>
            </a:endParaRPr>
          </a:p>
          <a:p>
            <a:pPr marL="0" indent="0">
              <a:lnSpc>
                <a:spcPct val="110000"/>
              </a:lnSpc>
              <a:buFont typeface="Arial" panose="020B0604020202020204" pitchFamily="34" charset="0"/>
              <a:buNone/>
            </a:pPr>
            <a:r>
              <a:rPr lang="en-US" sz="1200" b="1" dirty="0">
                <a:solidFill>
                  <a:schemeClr val="bg1"/>
                </a:solidFill>
                <a:latin typeface="Arial" panose="020B0604020202020204" pitchFamily="34" charset="0"/>
                <a:cs typeface="Arial" panose="020B0604020202020204" pitchFamily="34" charset="0"/>
              </a:rPr>
              <a:t>But these can also be attached to ancillary products/services some tangible some intangible, </a:t>
            </a:r>
            <a:r>
              <a:rPr lang="en-US" sz="1200" b="1" dirty="0" err="1">
                <a:solidFill>
                  <a:schemeClr val="bg1"/>
                </a:solidFill>
                <a:latin typeface="Arial" panose="020B0604020202020204" pitchFamily="34" charset="0"/>
                <a:cs typeface="Arial" panose="020B0604020202020204" pitchFamily="34" charset="0"/>
              </a:rPr>
              <a:t>e.g</a:t>
            </a:r>
            <a:r>
              <a:rPr lang="en-US" sz="1200" b="1" dirty="0">
                <a:solidFill>
                  <a:schemeClr val="bg1"/>
                </a:solidFill>
                <a:latin typeface="Arial" panose="020B0604020202020204" pitchFamily="34" charset="0"/>
                <a:cs typeface="Arial" panose="020B0604020202020204" pitchFamily="34" charset="0"/>
              </a:rPr>
              <a:t> restaurants, Wi-Fi access,  </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13</a:t>
            </a:fld>
            <a:endParaRPr lang="en-GB"/>
          </a:p>
        </p:txBody>
      </p:sp>
    </p:spTree>
    <p:extLst>
      <p:ext uri="{BB962C8B-B14F-4D97-AF65-F5344CB8AC3E}">
        <p14:creationId xmlns:p14="http://schemas.microsoft.com/office/powerpoint/2010/main" val="3098097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each of the positions on the map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850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different categories of the brands and where would they place each brand on the strategy clock</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4881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approaches:</a:t>
            </a:r>
            <a:br>
              <a:rPr lang="en-GB" dirty="0"/>
            </a:br>
            <a:r>
              <a:rPr lang="en-GB" dirty="0"/>
              <a:t>Tangible-dominant or Intangible-dominant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2518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a:t>
            </a:r>
            <a:r>
              <a:rPr lang="en-GB" baseline="0" dirty="0"/>
              <a:t> and Price, Efficiency and Durability – lots of examples of values for X and Y </a:t>
            </a:r>
          </a:p>
          <a:p>
            <a:endParaRPr lang="en-GB" baseline="0" dirty="0"/>
          </a:p>
          <a:p>
            <a:r>
              <a:rPr lang="en-GB" baseline="0" dirty="0"/>
              <a:t>Students will  make a mind map of hotels in break out rooms </a:t>
            </a:r>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approaches:</a:t>
            </a:r>
            <a:br>
              <a:rPr lang="en-GB" dirty="0"/>
            </a:br>
            <a:r>
              <a:rPr lang="en-GB" dirty="0"/>
              <a:t>Tangible-dominant or Intangible-dominant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8259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70000"/>
              </a:lnSpc>
              <a:spcBef>
                <a:spcPts val="800"/>
              </a:spcBef>
              <a:buSzTx/>
              <a:buFontTx/>
              <a:buNone/>
              <a:defRPr sz="7000" i="1">
                <a:solidFill>
                  <a:srgbClr val="747676"/>
                </a:solidFill>
              </a:defRPr>
            </a:pPr>
            <a:r>
              <a:rPr lang="en-GB" dirty="0"/>
              <a:t>It is a broad fact-finding activity around the external factors that could affect an organisation’s decisions, helping it to maximise opportunities and minimise threats. </a:t>
            </a:r>
          </a:p>
          <a:p>
            <a:pPr marL="0" indent="0" algn="l">
              <a:lnSpc>
                <a:spcPct val="70000"/>
              </a:lnSpc>
              <a:spcBef>
                <a:spcPts val="800"/>
              </a:spcBef>
              <a:buSzTx/>
              <a:buFontTx/>
              <a:buNone/>
              <a:defRPr sz="7000" i="1">
                <a:solidFill>
                  <a:srgbClr val="747676"/>
                </a:solidFill>
              </a:defRPr>
            </a:pPr>
            <a:endParaRPr lang="en-GB" dirty="0"/>
          </a:p>
          <a:p>
            <a:pPr marL="0" indent="0" algn="l">
              <a:lnSpc>
                <a:spcPct val="70000"/>
              </a:lnSpc>
              <a:spcBef>
                <a:spcPts val="800"/>
              </a:spcBef>
              <a:buSzTx/>
              <a:buFontTx/>
              <a:buNone/>
              <a:defRPr sz="7000" i="1">
                <a:solidFill>
                  <a:srgbClr val="747676"/>
                </a:solidFill>
              </a:defRPr>
            </a:pPr>
            <a:r>
              <a:rPr lang="en-GB" dirty="0"/>
              <a:t>It audits six external influences on an organisation</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25</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26</a:t>
            </a:fld>
            <a:endParaRPr lang="en-GB"/>
          </a:p>
        </p:txBody>
      </p:sp>
    </p:spTree>
    <p:extLst>
      <p:ext uri="{BB962C8B-B14F-4D97-AF65-F5344CB8AC3E}">
        <p14:creationId xmlns:p14="http://schemas.microsoft.com/office/powerpoint/2010/main" val="544250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AD6D-8FF7-F635-E02B-EE0B081D90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0C7ED0-B53E-9D74-EA95-CF8C3A7B7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3DACFE-0AD8-25D3-11CD-CD9A00AE15F1}"/>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2EF39CA9-E59B-6A41-9CDF-063FFA46C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EF990-40E6-49C5-5893-5DB19835E9B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2724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EEF7E-0261-A470-BD76-4296A8DF4B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EC45F-FE61-548B-64C8-CD02290CAC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C9606-2D8B-47B8-F45A-064E3A399294}"/>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5C6276BB-6AAC-5041-E3CA-EC55229F7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9075F-5C38-5F39-4B22-91548C249F5D}"/>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19090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9B2D-0F01-D0A6-A189-F86C5BCA35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846A05-C370-F65D-9305-5A7DC30D82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42597-14A9-906B-1358-01DBDFF12238}"/>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C1399958-D463-4783-8A9C-44AF8FA94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C6DD9-D487-BF77-C5B8-C21DCD9FB06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82940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71E5-EBE9-A404-C25F-3AD869A45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845862-3D3C-9948-13AC-5CB296FCC0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DDFED-EB6D-5ECD-D69F-C506F0661D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B4241-04DE-2D0D-AD59-F665A39FF905}"/>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6" name="Footer Placeholder 5">
            <a:extLst>
              <a:ext uri="{FF2B5EF4-FFF2-40B4-BE49-F238E27FC236}">
                <a16:creationId xmlns:a16="http://schemas.microsoft.com/office/drawing/2014/main" id="{FD11E857-C41E-6BB9-F9FC-FFDD85C0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620579-6FEF-77DF-1DBF-1C92569DBA0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19153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C6F4A-B1D2-9858-DE9E-29F2F7825A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E7E32-B393-1C54-C549-C4735AA7D3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DBF049-A291-7DD9-E043-FB01AECD69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321946-C21F-772C-847B-749F511A24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717771-E6D6-7E57-7699-B1626FE1FC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21A190-A42C-F894-EB32-6760C5A08EB5}"/>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8" name="Footer Placeholder 7">
            <a:extLst>
              <a:ext uri="{FF2B5EF4-FFF2-40B4-BE49-F238E27FC236}">
                <a16:creationId xmlns:a16="http://schemas.microsoft.com/office/drawing/2014/main" id="{A2D5E4E2-F61E-7E36-1C6D-A610C52B84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20FBDB-FACB-FE95-A228-086934F4ABE0}"/>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3998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6C72-DECF-57E3-46B3-8134798766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80BE5B-1D01-002D-ACA1-CFB0F521A2C2}"/>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4" name="Footer Placeholder 3">
            <a:extLst>
              <a:ext uri="{FF2B5EF4-FFF2-40B4-BE49-F238E27FC236}">
                <a16:creationId xmlns:a16="http://schemas.microsoft.com/office/drawing/2014/main" id="{BFA8F2C5-1AF5-367D-E021-10310183FD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6AA28-BE40-5C17-504C-80430ED05B3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682299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42A970-BF56-1C33-D02E-48C984CA597A}"/>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3" name="Footer Placeholder 2">
            <a:extLst>
              <a:ext uri="{FF2B5EF4-FFF2-40B4-BE49-F238E27FC236}">
                <a16:creationId xmlns:a16="http://schemas.microsoft.com/office/drawing/2014/main" id="{00BB057C-9474-71BE-BB11-BE7E5ABCB5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A9C2EE-5154-5054-ED46-C69203C8C723}"/>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802188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37CB-1930-7DB4-4F15-544F40CC7B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24BE78-2A87-8C8F-5ACD-5F2BD9F381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A029B0-3560-DE7E-26E1-49494438E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07546F-42C3-5093-09DF-6D963289C70F}"/>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6" name="Footer Placeholder 5">
            <a:extLst>
              <a:ext uri="{FF2B5EF4-FFF2-40B4-BE49-F238E27FC236}">
                <a16:creationId xmlns:a16="http://schemas.microsoft.com/office/drawing/2014/main" id="{9A81BF4F-3C91-582D-DE85-CC8EE838F4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E05585-F7E0-3F43-0609-1D32B4831C06}"/>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22141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E357-C20C-258D-ECFD-EBF753FE8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B21479-D228-BE37-5750-7D209C8EFA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1990CA-0192-795E-73D9-57308BAF4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DD1878-0AE5-13FB-0983-F1425392A24F}"/>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6" name="Footer Placeholder 5">
            <a:extLst>
              <a:ext uri="{FF2B5EF4-FFF2-40B4-BE49-F238E27FC236}">
                <a16:creationId xmlns:a16="http://schemas.microsoft.com/office/drawing/2014/main" id="{42148AA2-6309-3D92-70B1-95204689B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6D899-0B3E-A4A6-6012-10130E95834F}"/>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416908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825F1-8DA9-D39D-8872-EA6809E6DD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9A809-FE68-5223-CEC3-D6D588B2B9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A16C4-9EC0-BEC7-9B38-20D8A87A96F0}"/>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CFC06336-B5EE-A039-FC7B-CAF146407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811D4-6009-B581-4264-A1D22FB506B5}"/>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262177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1C8768-722E-9B1C-856B-616ABF9E46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5453C3-09B8-26D0-101D-5330D57E2C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8CA90-F61B-37E6-9267-FD1C2D043A87}"/>
              </a:ext>
            </a:extLst>
          </p:cNvPr>
          <p:cNvSpPr>
            <a:spLocks noGrp="1"/>
          </p:cNvSpPr>
          <p:nvPr>
            <p:ph type="dt" sz="half" idx="10"/>
          </p:nvPr>
        </p:nvSpPr>
        <p:spPr/>
        <p:txBody>
          <a:body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EB15BEE3-C0C9-E450-07DD-20D85551D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8EFBD-DDF4-3FC2-077F-4A26E5FE4F9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604802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16805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0557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2012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720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1407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61460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3360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8003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26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8600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57813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20856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8630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3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6084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38966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7107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1572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72192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8581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0643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6787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13037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69161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95794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48411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594359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23385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89253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60248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B882-B494-441F-BE25-12C5592C5114}"/>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52B325-B030-430B-BF88-9AE407EF7323}"/>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39BD2-7475-44CA-94C7-7F7AACE41E65}"/>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1E48EE8D-B1C2-4B74-9919-A154A5208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BD83-A2A3-48FE-8AE9-D055B700C440}"/>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840105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8777874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A2D0-4174-4A4B-A367-34C4972D61E4}"/>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5539C8-CAA9-4C38-BF06-F4A5A29A441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5C239-6750-464F-82FC-C03EC679393C}"/>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C392E4A3-248B-42D8-8C71-EEDBADF09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35FCD-971D-4E35-82DA-8E8F4B069D0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63907230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813D-D86A-439E-A5D2-9CD2A82B3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80FA-6673-4D06-8C9A-1BDFD402FC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E6C75-2068-4A7F-8BD0-379A5C6755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8E5F3-E4EE-4596-AE77-CDB0567116B0}"/>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6" name="Footer Placeholder 5">
            <a:extLst>
              <a:ext uri="{FF2B5EF4-FFF2-40B4-BE49-F238E27FC236}">
                <a16:creationId xmlns:a16="http://schemas.microsoft.com/office/drawing/2014/main" id="{D22D970B-E78E-492A-9CF4-955D65F00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E3E8E-792E-419C-9CD0-319F9123865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57717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14CE-C1B3-4DAC-98D2-5F9C854F4EF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FD05B-3F8E-4D29-BA93-0C8B938A1DB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0FF8-FFB2-4A89-BC68-653FFCB2D824}"/>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B1ED2B-F147-4A50-9F48-FB6A7DE32B9B}"/>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AC77D-2DEF-4D93-95F0-3F44109D8B27}"/>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DFA77-86BE-4327-A7D1-82F00519BFEB}"/>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8" name="Footer Placeholder 7">
            <a:extLst>
              <a:ext uri="{FF2B5EF4-FFF2-40B4-BE49-F238E27FC236}">
                <a16:creationId xmlns:a16="http://schemas.microsoft.com/office/drawing/2014/main" id="{261911D2-AB27-4D8A-B9E6-91692B7E9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6AC20B-7A9A-40DD-A7F3-2230B14C4CB5}"/>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0792058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4905-4B4D-49CE-8922-69D3F1DFF9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702610-78D0-4730-992A-3E471F26A7FC}"/>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4" name="Footer Placeholder 3">
            <a:extLst>
              <a:ext uri="{FF2B5EF4-FFF2-40B4-BE49-F238E27FC236}">
                <a16:creationId xmlns:a16="http://schemas.microsoft.com/office/drawing/2014/main" id="{22447F54-8925-4EFE-BED2-7E311552F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F59FA4-BBDD-4C58-BE3E-79CC3C505AD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5064920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56541924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13B8-1789-4FB2-8D5E-B7D587E70CEE}"/>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36B02C-B790-41E8-B49F-1C05DD6264F5}"/>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0F386-5F46-4366-BC90-1167B626CF8E}"/>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D93B1-D7A9-432D-B18B-5252831D25BF}"/>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6" name="Footer Placeholder 5">
            <a:extLst>
              <a:ext uri="{FF2B5EF4-FFF2-40B4-BE49-F238E27FC236}">
                <a16:creationId xmlns:a16="http://schemas.microsoft.com/office/drawing/2014/main" id="{F8EF5ACD-3AE6-4A89-96E2-2A5824B1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6F285-85EE-40AD-909D-9A5E9D2E26D6}"/>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936492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0A0B-94C3-4A3D-8309-29EDBFFD934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6A799-1350-4E8C-AF7F-1491B85419A8}"/>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1E57EB5-C7FD-4692-928E-4DF4B62E5261}"/>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C93A83F-FBDB-4CBD-A6E4-68212569E404}"/>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6" name="Footer Placeholder 5">
            <a:extLst>
              <a:ext uri="{FF2B5EF4-FFF2-40B4-BE49-F238E27FC236}">
                <a16:creationId xmlns:a16="http://schemas.microsoft.com/office/drawing/2014/main" id="{A89E24B8-C45D-4F1C-BAA8-92418F3F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2FBD0-A9A2-4306-8701-4EC7E2BA6A2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3441466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80-5B6D-4DAA-A5EE-6BE5F2EE1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2524D-36A0-411D-8710-4AC39C0C12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D9C9B-B63B-4DDA-A757-87D0B6F82952}"/>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40F88D9E-556F-4D9B-B8BC-C4226285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0DFFE-5F6B-4175-9435-E82B3B375C7B}"/>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7353082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EAFB1-67AA-4D85-A2CA-19680AEFACAB}"/>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2625-A81F-4DC2-8E91-42116081DD32}"/>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F29D8-CCBD-4B20-89A0-6BF444F8B5BE}"/>
              </a:ext>
            </a:extLst>
          </p:cNvPr>
          <p:cNvSpPr>
            <a:spLocks noGrp="1"/>
          </p:cNvSpPr>
          <p:nvPr>
            <p:ph type="dt" sz="half" idx="10"/>
          </p:nvPr>
        </p:nvSpPr>
        <p:spPr/>
        <p:txBody>
          <a:body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E689DDD2-F39A-464E-A904-3563BE05F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26FC3-7D99-4FDA-AF20-1B03156DB1BA}"/>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3353554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29900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392351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893512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4271792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84670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883599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94143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5054108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98266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008297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1/22/2023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11419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2905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04922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0441799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743091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997206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7056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39796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988676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6684216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172153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123348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3343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3.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4.png"/><Relationship Id="rId5" Type="http://schemas.openxmlformats.org/officeDocument/2006/relationships/theme" Target="../theme/theme6.xml"/><Relationship Id="rId4" Type="http://schemas.openxmlformats.org/officeDocument/2006/relationships/slideLayout" Target="../slideLayouts/slideLayout30.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5.png"/><Relationship Id="rId5" Type="http://schemas.openxmlformats.org/officeDocument/2006/relationships/theme" Target="../theme/theme7.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image" Target="../media/image1.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9.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pn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10.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11.xml"/><Relationship Id="rId1" Type="http://schemas.openxmlformats.org/officeDocument/2006/relationships/slideLayout" Target="../slideLayouts/slideLayout6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image" Target="../media/image3.png"/><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12.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48594D-91B2-7D6C-BEE2-7DDCD75F1B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7C3F58-98BA-0659-A0A5-A447D14434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0348C-37A6-4664-2991-9909551423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22/01/2023</a:t>
            </a:fld>
            <a:endParaRPr lang="en-GB"/>
          </a:p>
        </p:txBody>
      </p:sp>
      <p:sp>
        <p:nvSpPr>
          <p:cNvPr id="5" name="Footer Placeholder 4">
            <a:extLst>
              <a:ext uri="{FF2B5EF4-FFF2-40B4-BE49-F238E27FC236}">
                <a16:creationId xmlns:a16="http://schemas.microsoft.com/office/drawing/2014/main" id="{D9840310-F4A9-EB46-AF51-916319B6B8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893820-3202-6825-DB6B-E3FDDAD1C4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spTree>
    <p:extLst>
      <p:ext uri="{BB962C8B-B14F-4D97-AF65-F5344CB8AC3E}">
        <p14:creationId xmlns:p14="http://schemas.microsoft.com/office/powerpoint/2010/main" val="1253685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1864577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71363614"/>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150792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889475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20094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477319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2704354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A443B-F136-41B2-AE29-ADFB6C08FBA0}"/>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BE7F0-6F7C-4EDC-A3E6-268EBD5FE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55DD1-CAED-40C4-9020-417312063B6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D7724D-7800-4F5F-B6F1-E3A63B6A1394}" type="datetimeFigureOut">
              <a:rPr lang="en-GB" smtClean="0"/>
              <a:t>22/01/2023</a:t>
            </a:fld>
            <a:endParaRPr lang="en-GB"/>
          </a:p>
        </p:txBody>
      </p:sp>
      <p:sp>
        <p:nvSpPr>
          <p:cNvPr id="5" name="Footer Placeholder 4">
            <a:extLst>
              <a:ext uri="{FF2B5EF4-FFF2-40B4-BE49-F238E27FC236}">
                <a16:creationId xmlns:a16="http://schemas.microsoft.com/office/drawing/2014/main" id="{C12D4DE8-5BB9-4193-9ED2-4A6ADA0150A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19A871-1AED-439B-B1BC-4B1F46808DB0}"/>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AF0294-C09A-449F-B1E3-402EFBCDC8C6}" type="slidenum">
              <a:rPr lang="en-GB" smtClean="0"/>
              <a:t>‹#›</a:t>
            </a:fld>
            <a:endParaRPr lang="en-GB"/>
          </a:p>
        </p:txBody>
      </p:sp>
    </p:spTree>
    <p:extLst>
      <p:ext uri="{BB962C8B-B14F-4D97-AF65-F5344CB8AC3E}">
        <p14:creationId xmlns:p14="http://schemas.microsoft.com/office/powerpoint/2010/main" val="84454035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8300252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4551665"/>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160420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christopherdombres/4507954714/" TargetMode="External"/><Relationship Id="rId2" Type="http://schemas.openxmlformats.org/officeDocument/2006/relationships/image" Target="../media/image21.jp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39.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31.xml"/><Relationship Id="rId6" Type="http://schemas.openxmlformats.org/officeDocument/2006/relationships/image" Target="../media/image37.png"/><Relationship Id="rId11" Type="http://schemas.openxmlformats.org/officeDocument/2006/relationships/image" Target="../media/image42.jpeg"/><Relationship Id="rId5" Type="http://schemas.openxmlformats.org/officeDocument/2006/relationships/image" Target="../media/image36.jpe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16.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3.jpeg"/><Relationship Id="rId7"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40.xml"/><Relationship Id="rId6" Type="http://schemas.openxmlformats.org/officeDocument/2006/relationships/image" Target="../media/image45.png"/><Relationship Id="rId11" Type="http://schemas.openxmlformats.org/officeDocument/2006/relationships/image" Target="../media/image50.jpeg"/><Relationship Id="rId5" Type="http://schemas.openxmlformats.org/officeDocument/2006/relationships/image" Target="../media/image44.png"/><Relationship Id="rId10" Type="http://schemas.openxmlformats.org/officeDocument/2006/relationships/image" Target="../media/image49.png"/><Relationship Id="rId4" Type="http://schemas.openxmlformats.org/officeDocument/2006/relationships/image" Target="../media/image20.png"/><Relationship Id="rId9" Type="http://schemas.openxmlformats.org/officeDocument/2006/relationships/image" Target="../media/image48.jpeg"/></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45.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8.png"/><Relationship Id="rId1" Type="http://schemas.openxmlformats.org/officeDocument/2006/relationships/slideLayout" Target="../slideLayouts/slideLayout4.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3.xml"/><Relationship Id="rId4" Type="http://schemas.openxmlformats.org/officeDocument/2006/relationships/image" Target="../media/image64.jpe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70.png"/><Relationship Id="rId3" Type="http://schemas.openxmlformats.org/officeDocument/2006/relationships/image" Target="../media/image18.png"/><Relationship Id="rId7" Type="http://schemas.openxmlformats.org/officeDocument/2006/relationships/diagramLayout" Target="../diagrams/layout1.xml"/><Relationship Id="rId12" Type="http://schemas.openxmlformats.org/officeDocument/2006/relationships/image" Target="../media/image69.png"/><Relationship Id="rId2" Type="http://schemas.openxmlformats.org/officeDocument/2006/relationships/notesSlide" Target="../notesSlides/notesSlide13.xml"/><Relationship Id="rId1" Type="http://schemas.openxmlformats.org/officeDocument/2006/relationships/slideLayout" Target="../slideLayouts/slideLayout19.xml"/><Relationship Id="rId6" Type="http://schemas.openxmlformats.org/officeDocument/2006/relationships/diagramData" Target="../diagrams/data1.xml"/><Relationship Id="rId11" Type="http://schemas.openxmlformats.org/officeDocument/2006/relationships/image" Target="../media/image68.png"/><Relationship Id="rId5" Type="http://schemas.openxmlformats.org/officeDocument/2006/relationships/image" Target="../media/image67.jpeg"/><Relationship Id="rId15" Type="http://schemas.openxmlformats.org/officeDocument/2006/relationships/image" Target="../media/image72.png"/><Relationship Id="rId10" Type="http://schemas.microsoft.com/office/2007/relationships/diagramDrawing" Target="../diagrams/drawing1.xml"/><Relationship Id="rId4" Type="http://schemas.openxmlformats.org/officeDocument/2006/relationships/hyperlink" Target="http://www.cipd.co.uk" TargetMode="External"/><Relationship Id="rId9" Type="http://schemas.openxmlformats.org/officeDocument/2006/relationships/diagramColors" Target="../diagrams/colors1.xml"/><Relationship Id="rId14" Type="http://schemas.openxmlformats.org/officeDocument/2006/relationships/image" Target="../media/image71.png"/></Relationships>
</file>

<file path=ppt/slides/_rels/slide2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27.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5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847529" y="2420889"/>
            <a:ext cx="3880287" cy="3607785"/>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732626" y="1979721"/>
            <a:ext cx="8726749" cy="3863164"/>
          </a:xfrm>
        </p:spPr>
        <p:txBody>
          <a:bodyPr/>
          <a:lstStyle/>
          <a:p>
            <a:pPr algn="ctr"/>
            <a:r>
              <a:rPr lang="en-GB" sz="3200" dirty="0"/>
              <a:t>Before we start</a:t>
            </a:r>
            <a:br>
              <a:rPr lang="en-GB" sz="2000" dirty="0"/>
            </a:br>
            <a:br>
              <a:rPr lang="en-GB" sz="2000" dirty="0"/>
            </a:br>
            <a:r>
              <a:rPr lang="en-GB" sz="2000" dirty="0"/>
              <a:t>As there are quite a few of us here, please ensure that your microphone is muted during all teaching until you are asked a question or there is a group discussion to prevent background noise.</a:t>
            </a:r>
            <a:br>
              <a:rPr lang="en-GB" sz="2000" dirty="0"/>
            </a:br>
            <a:br>
              <a:rPr lang="en-GB" sz="2000" dirty="0"/>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br>
            <a:r>
              <a:rPr lang="en-GB" sz="2000" dirty="0"/>
              <a:t>This and all sessions will be recorded so that you can watch it again</a:t>
            </a:r>
            <a:br>
              <a:rPr lang="en-GB" sz="2000" dirty="0"/>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063552" y="1052736"/>
            <a:ext cx="8312226" cy="4896544"/>
          </a:xfrm>
        </p:spPr>
        <p:txBody>
          <a:bodyPr/>
          <a:lstStyle/>
          <a:p>
            <a:pPr>
              <a:buFont typeface="Wingdings" panose="05000000000000000000" pitchFamily="2" charset="2"/>
              <a:buChar char="Ø"/>
            </a:pPr>
            <a:r>
              <a:rPr lang="en-GB" sz="2400" dirty="0"/>
              <a:t>Before we start</a:t>
            </a:r>
            <a:br>
              <a:rPr lang="en-GB" sz="1500" dirty="0"/>
            </a:br>
            <a:br>
              <a:rPr lang="en-GB" sz="1500" dirty="0"/>
            </a:br>
            <a:r>
              <a:rPr lang="en-GB" sz="1500" dirty="0"/>
              <a:t>As there are quite a few of us here, please ensure that your microphone is muted during all teaching until you are asked a question or there is a group discussion to prevent background noise.</a:t>
            </a:r>
            <a:br>
              <a:rPr lang="en-GB" sz="1500" dirty="0"/>
            </a:br>
            <a:br>
              <a:rPr lang="en-GB" sz="1500" dirty="0"/>
            </a:br>
            <a:r>
              <a:rPr lang="en-GB" sz="1600" dirty="0"/>
              <a:t> You should attend every class and have a private space to work so that you can  concentrate fully on the lesson. </a:t>
            </a:r>
            <a:br>
              <a:rPr lang="en-GB" sz="1600" dirty="0"/>
            </a:br>
            <a:br>
              <a:rPr lang="en-GB" sz="1600" dirty="0"/>
            </a:br>
            <a:r>
              <a:rPr lang="en-GB" sz="1600" dirty="0"/>
              <a:t> </a:t>
            </a:r>
            <a:r>
              <a:rPr lang="en-GB" sz="1600" u="sng" dirty="0"/>
              <a:t>You should not be at work, shopping, driving or caring for children.  If you cannot fulfil this criteria you will be removed and marked as absent.</a:t>
            </a:r>
            <a:br>
              <a:rPr lang="en-GB" sz="1600" dirty="0"/>
            </a:br>
            <a:br>
              <a:rPr lang="en-GB" sz="1500" dirty="0"/>
            </a:br>
            <a:br>
              <a:rPr lang="en-GB" sz="1500" dirty="0"/>
            </a:br>
            <a:r>
              <a:rPr lang="en-GB" sz="1500" dirty="0">
                <a:solidFill>
                  <a:srgbClr val="FF0000"/>
                </a:solidFill>
                <a:highlight>
                  <a:srgbClr val="FFFF00"/>
                </a:highlight>
              </a:rPr>
              <a:t>Your camera must be always on during lectures please.  -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and logged as absent if you fail to adhere to these</a:t>
            </a:r>
            <a:br>
              <a:rPr lang="en-GB" sz="1500" dirty="0"/>
            </a:br>
            <a:br>
              <a:rPr lang="en-GB" sz="1500" dirty="0"/>
            </a:br>
            <a:r>
              <a:rPr lang="en-GB" sz="1500" dirty="0"/>
              <a:t>This and all sessions will be recorded so that you can watch it again</a:t>
            </a:r>
            <a:br>
              <a:rPr lang="en-GB" sz="1500" dirty="0"/>
            </a:br>
            <a:endParaRPr lang="en-GB" sz="1500"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3460770" y="-1623630"/>
            <a:ext cx="2712642" cy="4376572"/>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04728"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6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597264" y="887900"/>
            <a:ext cx="4397042" cy="1775873"/>
          </a:xfrm>
        </p:spPr>
        <p:txBody>
          <a:bodyPr anchor="ctr">
            <a:normAutofit/>
          </a:bodyPr>
          <a:lstStyle/>
          <a:p>
            <a:pPr marL="0" indent="0">
              <a:buNone/>
            </a:pPr>
            <a:r>
              <a:rPr lang="en-GB" altLang="en-US" sz="1900" dirty="0">
                <a:latin typeface="Trebuchet MS" panose="020B0603020202020204" pitchFamily="34" charset="0"/>
              </a:rPr>
              <a:t>Last week gave an overview of..</a:t>
            </a:r>
          </a:p>
          <a:p>
            <a:pPr marL="0" indent="0">
              <a:buNone/>
            </a:pPr>
            <a:r>
              <a:rPr lang="en-GB" altLang="en-US" sz="1900" dirty="0">
                <a:latin typeface="Trebuchet MS" panose="020B0603020202020204" pitchFamily="34" charset="0"/>
              </a:rPr>
              <a:t>Assessment discussion </a:t>
            </a:r>
          </a:p>
          <a:p>
            <a:pPr marL="0" indent="0">
              <a:buNone/>
            </a:pPr>
            <a:endParaRPr lang="en-GB" altLang="en-US" sz="19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617557" y="7098720"/>
            <a:ext cx="5027990" cy="850369"/>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4"/>
          <a:srcRect l="9051" t="6295" r="27163" b="57087"/>
          <a:stretch/>
        </p:blipFill>
        <p:spPr>
          <a:xfrm>
            <a:off x="6921298" y="7047284"/>
            <a:ext cx="3744416" cy="1433048"/>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5825243" y="3271855"/>
            <a:ext cx="2169315" cy="923330"/>
          </a:xfrm>
          <a:prstGeom prst="rect">
            <a:avLst/>
          </a:prstGeom>
          <a:noFill/>
        </p:spPr>
        <p:txBody>
          <a:bodyPr wrap="square">
            <a:spAutoFit/>
          </a:bodyPr>
          <a:lstStyle/>
          <a:p>
            <a:pPr defTabSz="457200"/>
            <a:r>
              <a:rPr lang="en-US" dirty="0">
                <a:solidFill>
                  <a:prstClr val="black"/>
                </a:solidFill>
                <a:latin typeface="Calibri" panose="020F0502020204030204"/>
              </a:rPr>
              <a:t>We looked at SWOT as a tool for examining company!</a:t>
            </a:r>
          </a:p>
        </p:txBody>
      </p:sp>
      <p:sp>
        <p:nvSpPr>
          <p:cNvPr id="12" name="TextBox 11">
            <a:extLst>
              <a:ext uri="{FF2B5EF4-FFF2-40B4-BE49-F238E27FC236}">
                <a16:creationId xmlns:a16="http://schemas.microsoft.com/office/drawing/2014/main" id="{2F71828F-4171-09FE-533B-F509E35A3FCF}"/>
              </a:ext>
            </a:extLst>
          </p:cNvPr>
          <p:cNvSpPr txBox="1"/>
          <p:nvPr/>
        </p:nvSpPr>
        <p:spPr>
          <a:xfrm>
            <a:off x="8204980" y="3271855"/>
            <a:ext cx="2326260" cy="1200329"/>
          </a:xfrm>
          <a:prstGeom prst="rect">
            <a:avLst/>
          </a:prstGeom>
          <a:noFill/>
        </p:spPr>
        <p:txBody>
          <a:bodyPr wrap="square">
            <a:spAutoFit/>
          </a:bodyPr>
          <a:lstStyle/>
          <a:p>
            <a:pPr defTabSz="457200"/>
            <a:r>
              <a:rPr lang="en-US" dirty="0">
                <a:solidFill>
                  <a:prstClr val="black"/>
                </a:solidFill>
                <a:latin typeface="Calibri" panose="020F0502020204030204"/>
              </a:rPr>
              <a:t>We looked at ‘</a:t>
            </a:r>
            <a:r>
              <a:rPr lang="en-US" dirty="0" err="1">
                <a:solidFill>
                  <a:prstClr val="black"/>
                </a:solidFill>
                <a:latin typeface="Calibri" panose="020F0502020204030204"/>
              </a:rPr>
              <a:t>SimmilarWeb</a:t>
            </a:r>
            <a:r>
              <a:rPr lang="en-US" dirty="0">
                <a:solidFill>
                  <a:prstClr val="black"/>
                </a:solidFill>
                <a:latin typeface="Calibri" panose="020F0502020204030204"/>
              </a:rPr>
              <a:t>’ as a tool for examining customer segments,</a:t>
            </a:r>
          </a:p>
        </p:txBody>
      </p:sp>
      <p:pic>
        <p:nvPicPr>
          <p:cNvPr id="9" name="Picture 8">
            <a:extLst>
              <a:ext uri="{FF2B5EF4-FFF2-40B4-BE49-F238E27FC236}">
                <a16:creationId xmlns:a16="http://schemas.microsoft.com/office/drawing/2014/main" id="{4D52E488-16B7-AE1F-82FA-7806F9CBCC8E}"/>
              </a:ext>
            </a:extLst>
          </p:cNvPr>
          <p:cNvPicPr>
            <a:picLocks noChangeAspect="1"/>
          </p:cNvPicPr>
          <p:nvPr/>
        </p:nvPicPr>
        <p:blipFill rotWithShape="1">
          <a:blip r:embed="rId5"/>
          <a:srcRect l="1020" r="-7887"/>
          <a:stretch/>
        </p:blipFill>
        <p:spPr>
          <a:xfrm>
            <a:off x="186574" y="2093155"/>
            <a:ext cx="3894584" cy="3876945"/>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11" name="Picture 10">
            <a:extLst>
              <a:ext uri="{FF2B5EF4-FFF2-40B4-BE49-F238E27FC236}">
                <a16:creationId xmlns:a16="http://schemas.microsoft.com/office/drawing/2014/main" id="{079CDABC-ED55-FF1B-C5A9-049CC579E416}"/>
              </a:ext>
            </a:extLst>
          </p:cNvPr>
          <p:cNvPicPr>
            <a:picLocks noChangeAspect="1"/>
          </p:cNvPicPr>
          <p:nvPr/>
        </p:nvPicPr>
        <p:blipFill rotWithShape="1">
          <a:blip r:embed="rId6"/>
          <a:srcRect l="1915" t="21968" r="61403" b="16918"/>
          <a:stretch/>
        </p:blipFill>
        <p:spPr>
          <a:xfrm>
            <a:off x="6229318" y="1089081"/>
            <a:ext cx="3560115" cy="2079009"/>
          </a:xfrm>
          <a:prstGeom prst="rect">
            <a:avLst/>
          </a:prstGeom>
        </p:spPr>
      </p:pic>
      <p:pic>
        <p:nvPicPr>
          <p:cNvPr id="13" name="Picture 12">
            <a:extLst>
              <a:ext uri="{FF2B5EF4-FFF2-40B4-BE49-F238E27FC236}">
                <a16:creationId xmlns:a16="http://schemas.microsoft.com/office/drawing/2014/main" id="{0950FFFD-6037-8501-F5C7-CC7D5EE355F3}"/>
              </a:ext>
            </a:extLst>
          </p:cNvPr>
          <p:cNvPicPr>
            <a:picLocks noChangeAspect="1"/>
          </p:cNvPicPr>
          <p:nvPr/>
        </p:nvPicPr>
        <p:blipFill>
          <a:blip r:embed="rId7"/>
          <a:stretch>
            <a:fillRect/>
          </a:stretch>
        </p:blipFill>
        <p:spPr>
          <a:xfrm>
            <a:off x="9427605" y="108503"/>
            <a:ext cx="1448532" cy="1283211"/>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8"/>
          <a:srcRect l="38450" t="33733" r="38188" b="32571"/>
          <a:stretch/>
        </p:blipFill>
        <p:spPr>
          <a:xfrm>
            <a:off x="5532308" y="149424"/>
            <a:ext cx="1127383" cy="1102030"/>
          </a:xfrm>
          <a:prstGeom prst="rect">
            <a:avLst/>
          </a:prstGeom>
        </p:spPr>
      </p:pic>
      <p:sp>
        <p:nvSpPr>
          <p:cNvPr id="14" name="TextBox 13">
            <a:extLst>
              <a:ext uri="{FF2B5EF4-FFF2-40B4-BE49-F238E27FC236}">
                <a16:creationId xmlns:a16="http://schemas.microsoft.com/office/drawing/2014/main" id="{93664293-B49B-2681-7AC9-6045DF1035DD}"/>
              </a:ext>
            </a:extLst>
          </p:cNvPr>
          <p:cNvSpPr txBox="1"/>
          <p:nvPr/>
        </p:nvSpPr>
        <p:spPr>
          <a:xfrm>
            <a:off x="8251363" y="445591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are the ‘Segmentation Variables’?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
        <p:nvSpPr>
          <p:cNvPr id="15" name="TextBox 14">
            <a:extLst>
              <a:ext uri="{FF2B5EF4-FFF2-40B4-BE49-F238E27FC236}">
                <a16:creationId xmlns:a16="http://schemas.microsoft.com/office/drawing/2014/main" id="{CE882F72-B111-B686-C4BD-EB7B0A4DBA9C}"/>
              </a:ext>
            </a:extLst>
          </p:cNvPr>
          <p:cNvSpPr txBox="1"/>
          <p:nvPr/>
        </p:nvSpPr>
        <p:spPr>
          <a:xfrm>
            <a:off x="4694649" y="4195185"/>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does SWOT stand for?  </a:t>
            </a:r>
          </a:p>
          <a:p>
            <a:pPr defTabSz="457200"/>
            <a:r>
              <a:rPr lang="en-US" dirty="0">
                <a:solidFill>
                  <a:prstClr val="black"/>
                </a:solidFill>
              </a:rPr>
              <a:t>What is an example of a ‘T’?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0" name="Picture 19">
            <a:extLst>
              <a:ext uri="{FF2B5EF4-FFF2-40B4-BE49-F238E27FC236}">
                <a16:creationId xmlns:a16="http://schemas.microsoft.com/office/drawing/2014/main" id="{CCDA35BA-7B88-CCB1-4FF9-3900C5B4B1F3}"/>
              </a:ext>
            </a:extLst>
          </p:cNvPr>
          <p:cNvPicPr>
            <a:picLocks noChangeAspect="1"/>
          </p:cNvPicPr>
          <p:nvPr/>
        </p:nvPicPr>
        <p:blipFill>
          <a:blip r:embed="rId9"/>
          <a:stretch>
            <a:fillRect/>
          </a:stretch>
        </p:blipFill>
        <p:spPr>
          <a:xfrm>
            <a:off x="5951769" y="5509109"/>
            <a:ext cx="2089172" cy="1273002"/>
          </a:xfrm>
          <a:prstGeom prst="rect">
            <a:avLst/>
          </a:prstGeom>
        </p:spPr>
      </p:pic>
      <p:sp>
        <p:nvSpPr>
          <p:cNvPr id="21" name="TextBox 20">
            <a:extLst>
              <a:ext uri="{FF2B5EF4-FFF2-40B4-BE49-F238E27FC236}">
                <a16:creationId xmlns:a16="http://schemas.microsoft.com/office/drawing/2014/main" id="{1E704EF5-3CDA-5859-F4BA-6A79F2C925CD}"/>
              </a:ext>
            </a:extLst>
          </p:cNvPr>
          <p:cNvSpPr txBox="1"/>
          <p:nvPr/>
        </p:nvSpPr>
        <p:spPr>
          <a:xfrm>
            <a:off x="8251363" y="5970100"/>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are the 4 targeting methods we discussed?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animBg="1"/>
      <p:bldP spid="15"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91490" y="1074420"/>
            <a:ext cx="10951209" cy="5052060"/>
          </a:xfrm>
        </p:spPr>
        <p:txBody>
          <a:bodyPr/>
          <a:lstStyle/>
          <a:p>
            <a:pPr algn="ctr">
              <a:lnSpc>
                <a:spcPct val="100000"/>
              </a:lnSpc>
              <a:spcAft>
                <a:spcPts val="750"/>
              </a:spcAft>
            </a:pPr>
            <a:r>
              <a:rPr lang="en-GB" sz="1800" dirty="0"/>
              <a:t>Assessment 1</a:t>
            </a:r>
            <a:br>
              <a:rPr lang="en-GB" sz="1800" dirty="0"/>
            </a:br>
            <a:r>
              <a:rPr lang="en-GB" sz="1800" dirty="0"/>
              <a:t>Due:</a:t>
            </a:r>
            <a:r>
              <a:rPr lang="en-GB" sz="1800" dirty="0">
                <a:solidFill>
                  <a:srgbClr val="FF0000"/>
                </a:solidFill>
                <a:highlight>
                  <a:srgbClr val="FFFF00"/>
                </a:highlight>
              </a:rPr>
              <a:t>12</a:t>
            </a:r>
            <a:r>
              <a:rPr lang="en-GB" sz="1800" baseline="30000" dirty="0">
                <a:solidFill>
                  <a:srgbClr val="FF0000"/>
                </a:solidFill>
                <a:highlight>
                  <a:srgbClr val="FFFF00"/>
                </a:highlight>
              </a:rPr>
              <a:t>th</a:t>
            </a:r>
            <a:r>
              <a:rPr lang="en-GB" sz="1800" dirty="0">
                <a:solidFill>
                  <a:srgbClr val="FF0000"/>
                </a:solidFill>
                <a:highlight>
                  <a:srgbClr val="FFFF00"/>
                </a:highlight>
              </a:rPr>
              <a:t> February</a:t>
            </a:r>
            <a:br>
              <a:rPr lang="en-GB" sz="1800" dirty="0"/>
            </a:br>
            <a:r>
              <a:rPr lang="en-GB" sz="1800" dirty="0"/>
              <a:t>An </a:t>
            </a:r>
            <a:r>
              <a:rPr lang="en-GB" sz="1800" u="sng" dirty="0"/>
              <a:t>essay </a:t>
            </a:r>
            <a:r>
              <a:rPr lang="en-GB" sz="1800" dirty="0"/>
              <a:t>of 1500 words -/+ 10%</a:t>
            </a:r>
            <a:br>
              <a:rPr lang="en-GB" sz="1800" dirty="0"/>
            </a:br>
            <a:br>
              <a:rPr lang="en-GB" sz="1050" dirty="0"/>
            </a:br>
            <a:r>
              <a:rPr lang="en-GB" sz="1350" b="1" dirty="0"/>
              <a:t>A comparison of the marketing methods of two multinational hotel chains</a:t>
            </a:r>
            <a:r>
              <a:rPr lang="en-GB" sz="1050" dirty="0"/>
              <a:t>.</a:t>
            </a:r>
            <a:br>
              <a:rPr lang="en-GB" sz="1050" dirty="0"/>
            </a:br>
            <a:r>
              <a:rPr lang="en-GB" sz="1100" dirty="0">
                <a:ea typeface="Calibri" panose="020F0502020204030204" pitchFamily="34" charset="0"/>
              </a:rPr>
              <a:t>Students will be required to write an academic </a:t>
            </a:r>
            <a:r>
              <a:rPr lang="en-GB" sz="1100" b="1" dirty="0">
                <a:ea typeface="Calibri" panose="020F0502020204030204" pitchFamily="34" charset="0"/>
              </a:rPr>
              <a:t>essay</a:t>
            </a:r>
            <a:r>
              <a:rPr lang="en-GB" sz="1100" dirty="0">
                <a:ea typeface="Calibri" panose="020F0502020204030204" pitchFamily="34" charset="0"/>
              </a:rPr>
              <a:t> introducing the subject of marketing, </a:t>
            </a:r>
            <a:r>
              <a:rPr lang="en-GB" sz="1100" b="1" i="1" dirty="0">
                <a:ea typeface="Calibri" panose="020F0502020204030204" pitchFamily="34" charset="0"/>
              </a:rPr>
              <a:t>specifically </a:t>
            </a:r>
            <a:r>
              <a:rPr lang="en-GB" sz="1100" b="1" i="1" u="sng" dirty="0">
                <a:ea typeface="Calibri" panose="020F0502020204030204" pitchFamily="34" charset="0"/>
              </a:rPr>
              <a:t>comparing the marketing methods and strategy of two multinational hotel brands</a:t>
            </a:r>
            <a:r>
              <a:rPr lang="en-GB" sz="1100" u="sng" dirty="0">
                <a:ea typeface="Calibri" panose="020F0502020204030204" pitchFamily="34" charset="0"/>
              </a:rPr>
              <a:t>.   </a:t>
            </a:r>
            <a:br>
              <a:rPr lang="en-GB" sz="1050" u="sng" dirty="0">
                <a:ea typeface="Calibri" panose="020F0502020204030204" pitchFamily="34" charset="0"/>
              </a:rPr>
            </a:br>
            <a:r>
              <a:rPr lang="en-GB" sz="1350" b="1" u="sng" dirty="0">
                <a:ea typeface="Calibri" panose="020F0502020204030204" pitchFamily="34" charset="0"/>
              </a:rPr>
              <a:t>(</a:t>
            </a:r>
            <a:r>
              <a:rPr lang="en-GB" sz="1350" b="1" u="sng" dirty="0">
                <a:ea typeface="Times New Roman" panose="02020603050405020304" pitchFamily="18" charset="0"/>
              </a:rPr>
              <a:t>Six Senses</a:t>
            </a:r>
            <a:r>
              <a:rPr lang="en-GB" sz="1350" b="1" u="sng" dirty="0">
                <a:ea typeface="Calibri" panose="020F0502020204030204" pitchFamily="34" charset="0"/>
              </a:rPr>
              <a:t> and Moxy)</a:t>
            </a:r>
            <a:r>
              <a:rPr lang="en-GB" sz="1350" dirty="0">
                <a:ea typeface="Calibri" panose="020F0502020204030204" pitchFamily="34" charset="0"/>
              </a:rPr>
              <a:t> </a:t>
            </a:r>
            <a:br>
              <a:rPr lang="en-GB" sz="1050" u="sng" dirty="0">
                <a:ea typeface="Calibri" panose="020F0502020204030204" pitchFamily="34" charset="0"/>
              </a:rPr>
            </a:br>
            <a:br>
              <a:rPr lang="en-GB" sz="900" dirty="0">
                <a:latin typeface="Calibri" panose="020F0502020204030204" pitchFamily="34" charset="0"/>
                <a:ea typeface="Calibri" panose="020F0502020204030204" pitchFamily="34" charset="0"/>
              </a:rPr>
            </a:br>
            <a:r>
              <a:rPr lang="en-GB" sz="1400" dirty="0">
                <a:ea typeface="Calibri" panose="020F0502020204030204" pitchFamily="34" charset="0"/>
              </a:rPr>
              <a:t>Your task is to compare the brand’s marketing strategies utilising the </a:t>
            </a:r>
            <a:r>
              <a:rPr lang="en-GB" sz="1400" u="sng" dirty="0">
                <a:ea typeface="Calibri" panose="020F0502020204030204" pitchFamily="34" charset="0"/>
              </a:rPr>
              <a:t>situational analysis tools discussed in class,</a:t>
            </a:r>
            <a:r>
              <a:rPr lang="en-GB" sz="1400" b="1" dirty="0">
                <a:ea typeface="Calibri" panose="020F0502020204030204" pitchFamily="34" charset="0"/>
              </a:rPr>
              <a:t> </a:t>
            </a:r>
            <a:r>
              <a:rPr lang="en-GB" sz="1400" dirty="0">
                <a:ea typeface="Calibri" panose="020F0502020204030204" pitchFamily="34" charset="0"/>
              </a:rPr>
              <a:t>i.e. the ways in which these organisations market their products and services</a:t>
            </a:r>
            <a:r>
              <a:rPr lang="en-GB" sz="1400" b="1" dirty="0">
                <a:ea typeface="Calibri" panose="020F0502020204030204" pitchFamily="34" charset="0"/>
              </a:rPr>
              <a:t> </a:t>
            </a:r>
            <a:r>
              <a:rPr lang="en-GB" sz="1400" u="sng" dirty="0">
                <a:ea typeface="Calibri" panose="020F0502020204030204" pitchFamily="34" charset="0"/>
              </a:rPr>
              <a:t>(Marketing mix</a:t>
            </a:r>
            <a:r>
              <a:rPr lang="en-GB" sz="1400" dirty="0">
                <a:ea typeface="Calibri" panose="020F0502020204030204" pitchFamily="34" charset="0"/>
              </a:rPr>
              <a:t>) and will include discussing the use of </a:t>
            </a:r>
            <a:r>
              <a:rPr lang="en-GB" sz="1400" u="sng" dirty="0">
                <a:ea typeface="Calibri" panose="020F0502020204030204" pitchFamily="34" charset="0"/>
              </a:rPr>
              <a:t>segmentation targeting and positioning</a:t>
            </a:r>
            <a:r>
              <a:rPr lang="en-GB" sz="1400" dirty="0">
                <a:ea typeface="Calibri" panose="020F0502020204030204" pitchFamily="34" charset="0"/>
              </a:rPr>
              <a:t> as well as </a:t>
            </a:r>
            <a:r>
              <a:rPr lang="en-GB" sz="1400" u="sng" dirty="0">
                <a:ea typeface="Calibri" panose="020F0502020204030204" pitchFamily="34" charset="0"/>
              </a:rPr>
              <a:t>marketing communications</a:t>
            </a:r>
            <a:r>
              <a:rPr lang="en-GB" sz="1400" dirty="0">
                <a:ea typeface="Calibri" panose="020F0502020204030204" pitchFamily="34" charset="0"/>
              </a:rPr>
              <a:t> with their target audiences, </a:t>
            </a:r>
            <a:r>
              <a:rPr lang="en-GB" sz="1400" dirty="0">
                <a:effectLst/>
                <a:latin typeface="Arial" panose="020B0604020202020204" pitchFamily="34" charset="0"/>
                <a:ea typeface="Calibri" panose="020F0502020204030204" pitchFamily="34" charset="0"/>
              </a:rPr>
              <a:t>support your work with the </a:t>
            </a:r>
            <a:r>
              <a:rPr lang="en-GB" sz="1400" u="sng" dirty="0" err="1">
                <a:effectLst/>
                <a:latin typeface="Arial" panose="020B0604020202020204" pitchFamily="34" charset="0"/>
                <a:ea typeface="Calibri" panose="020F0502020204030204" pitchFamily="34" charset="0"/>
              </a:rPr>
              <a:t>Simmilarweb</a:t>
            </a:r>
            <a:r>
              <a:rPr lang="en-GB" sz="1400" u="sng" dirty="0">
                <a:effectLst/>
                <a:latin typeface="Arial" panose="020B0604020202020204" pitchFamily="34" charset="0"/>
                <a:ea typeface="Calibri" panose="020F0502020204030204" pitchFamily="34" charset="0"/>
              </a:rPr>
              <a:t> analysis tool</a:t>
            </a:r>
            <a:r>
              <a:rPr lang="en-GB" sz="1400" dirty="0">
                <a:ea typeface="Calibri" panose="020F0502020204030204" pitchFamily="34" charset="0"/>
              </a:rPr>
              <a:t>. Students will Identify similarities and differences in the respective marketing strategies; and make recommendations to develop and enhance marketing activities for their chosen brands that</a:t>
            </a:r>
            <a:r>
              <a:rPr lang="en-GB" sz="1400" dirty="0">
                <a:latin typeface="Calibri" panose="020F0502020204030204" pitchFamily="34" charset="0"/>
                <a:ea typeface="Calibri" panose="020F0502020204030204" pitchFamily="34" charset="0"/>
              </a:rPr>
              <a:t> </a:t>
            </a:r>
            <a:r>
              <a:rPr lang="en-GB" sz="1400" dirty="0">
                <a:ea typeface="Calibri" panose="020F0502020204030204" pitchFamily="34" charset="0"/>
              </a:rPr>
              <a:t>will aid potential future growth, while also considering any </a:t>
            </a:r>
            <a:r>
              <a:rPr lang="en-GB" sz="1400" u="sng" dirty="0">
                <a:ea typeface="Calibri" panose="020F0502020204030204" pitchFamily="34" charset="0"/>
              </a:rPr>
              <a:t>relevant contemporary concerns</a:t>
            </a:r>
            <a:r>
              <a:rPr lang="en-GB" sz="1400" dirty="0">
                <a:ea typeface="Calibri" panose="020F0502020204030204" pitchFamily="34" charset="0"/>
              </a:rPr>
              <a:t> in the hospitality market.</a:t>
            </a:r>
            <a:br>
              <a:rPr lang="en-GB" sz="1400" dirty="0">
                <a:latin typeface="Calibri" panose="020F0502020204030204" pitchFamily="34" charset="0"/>
                <a:ea typeface="Calibri" panose="020F0502020204030204" pitchFamily="34" charset="0"/>
              </a:rPr>
            </a:br>
            <a:br>
              <a:rPr lang="en-GB" sz="1400" dirty="0">
                <a:latin typeface="Calibri" panose="020F0502020204030204" pitchFamily="34" charset="0"/>
                <a:ea typeface="Calibri" panose="020F0502020204030204" pitchFamily="34" charset="0"/>
              </a:rPr>
            </a:br>
            <a:r>
              <a:rPr lang="en-GB" sz="1400" dirty="0">
                <a:ea typeface="Calibri" panose="020F0502020204030204" pitchFamily="34" charset="0"/>
              </a:rPr>
              <a:t>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a:t>
            </a:r>
            <a:r>
              <a:rPr lang="en-GB" sz="1400" dirty="0" err="1">
                <a:ea typeface="Calibri" panose="020F0502020204030204" pitchFamily="34" charset="0"/>
              </a:rPr>
              <a:t>i.e</a:t>
            </a:r>
            <a:r>
              <a:rPr lang="en-GB" sz="1400" dirty="0">
                <a:ea typeface="Calibri" panose="020F0502020204030204" pitchFamily="34" charset="0"/>
              </a:rPr>
              <a:t> Ukraine, recent Geopolitical events, Business environment changes, or other Industry changes, such as trends influencing the marketing by providing a ‘green’ message or social concerns?</a:t>
            </a:r>
            <a:br>
              <a:rPr lang="en-GB" sz="900" dirty="0">
                <a:latin typeface="Calibri" panose="020F0502020204030204" pitchFamily="34" charset="0"/>
                <a:ea typeface="Calibri" panose="020F0502020204030204" pitchFamily="34" charset="0"/>
              </a:rPr>
            </a:br>
            <a:br>
              <a:rPr lang="en-GB" sz="1050" dirty="0"/>
            </a:br>
            <a:endParaRPr lang="en-GB" sz="1050" dirty="0"/>
          </a:p>
        </p:txBody>
      </p:sp>
    </p:spTree>
    <p:extLst>
      <p:ext uri="{BB962C8B-B14F-4D97-AF65-F5344CB8AC3E}">
        <p14:creationId xmlns:p14="http://schemas.microsoft.com/office/powerpoint/2010/main" val="113193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623" y="857249"/>
            <a:ext cx="569714" cy="5143500"/>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32329" y="1516990"/>
            <a:ext cx="361991"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524001" y="857251"/>
            <a:ext cx="3476012" cy="4605756"/>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00336" y="857252"/>
            <a:ext cx="5465378" cy="5143499"/>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5688631" y="1339849"/>
            <a:ext cx="4380578" cy="1334720"/>
          </a:xfrm>
        </p:spPr>
        <p:txBody>
          <a:bodyPr vert="horz" lIns="68580" tIns="34290" rIns="68580" bIns="34290" rtlCol="0" anchor="ctr">
            <a:normAutofit/>
          </a:bodyPr>
          <a:lstStyle/>
          <a:p>
            <a:r>
              <a:rPr lang="en-US" sz="30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688630" y="2745759"/>
            <a:ext cx="4380578" cy="2717248"/>
          </a:xfrm>
        </p:spPr>
        <p:txBody>
          <a:bodyPr vert="horz" lIns="68580" tIns="34290" rIns="68580" bIns="34290" rtlCol="0" anchor="t">
            <a:normAutofit/>
          </a:bodyPr>
          <a:lstStyle/>
          <a:p>
            <a:pPr marL="0"/>
            <a:r>
              <a:rPr lang="en-US" sz="1500" dirty="0">
                <a:solidFill>
                  <a:srgbClr val="FEFFFF"/>
                </a:solidFill>
              </a:rPr>
              <a:t>Gain an understanding of </a:t>
            </a:r>
            <a:r>
              <a:rPr lang="en-US" sz="1500" b="1" dirty="0">
                <a:solidFill>
                  <a:srgbClr val="FEFFFF"/>
                </a:solidFill>
              </a:rPr>
              <a:t>Competitor</a:t>
            </a:r>
            <a:r>
              <a:rPr lang="en-US" sz="1500" dirty="0">
                <a:solidFill>
                  <a:srgbClr val="FEFFFF"/>
                </a:solidFill>
              </a:rPr>
              <a:t> positioning analysis tools </a:t>
            </a:r>
          </a:p>
          <a:p>
            <a:pPr marL="0"/>
            <a:r>
              <a:rPr lang="en-US" sz="1500" dirty="0">
                <a:solidFill>
                  <a:srgbClr val="FEFFFF"/>
                </a:solidFill>
              </a:rPr>
              <a:t>An examination of organizational partnerships and </a:t>
            </a:r>
            <a:r>
              <a:rPr lang="en-US" sz="1500" b="1" dirty="0">
                <a:solidFill>
                  <a:srgbClr val="FEFFFF"/>
                </a:solidFill>
              </a:rPr>
              <a:t>Collaborators</a:t>
            </a:r>
          </a:p>
          <a:p>
            <a:r>
              <a:rPr lang="en-US" sz="1500" dirty="0">
                <a:solidFill>
                  <a:srgbClr val="FEFFFF"/>
                </a:solidFill>
              </a:rPr>
              <a:t>Apply external analysis tool PESTLE to explore the business </a:t>
            </a:r>
            <a:r>
              <a:rPr lang="en-US" sz="1500" b="1" dirty="0">
                <a:solidFill>
                  <a:srgbClr val="FEFFFF"/>
                </a:solidFill>
              </a:rPr>
              <a:t>Climate</a:t>
            </a:r>
          </a:p>
        </p:txBody>
      </p:sp>
    </p:spTree>
    <p:extLst>
      <p:ext uri="{BB962C8B-B14F-4D97-AF65-F5344CB8AC3E}">
        <p14:creationId xmlns:p14="http://schemas.microsoft.com/office/powerpoint/2010/main" val="2941564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0" name="Rectangle 717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5320143"/>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cxnSp>
        <p:nvCxnSpPr>
          <p:cNvPr id="7182" name="Straight Connector 718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184" name="Straight Connector 718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53323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pic>
        <p:nvPicPr>
          <p:cNvPr id="4" name="Picture 3">
            <a:extLst>
              <a:ext uri="{FF2B5EF4-FFF2-40B4-BE49-F238E27FC236}">
                <a16:creationId xmlns:a16="http://schemas.microsoft.com/office/drawing/2014/main" id="{D5A3EB8D-5A5A-689A-3788-95CEA765C3CE}"/>
              </a:ext>
            </a:extLst>
          </p:cNvPr>
          <p:cNvPicPr>
            <a:picLocks noChangeAspect="1"/>
          </p:cNvPicPr>
          <p:nvPr/>
        </p:nvPicPr>
        <p:blipFill>
          <a:blip r:embed="rId4"/>
          <a:stretch>
            <a:fillRect/>
          </a:stretch>
        </p:blipFill>
        <p:spPr>
          <a:xfrm>
            <a:off x="1914763" y="1764811"/>
            <a:ext cx="3484017" cy="29929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3369807" y="304505"/>
            <a:ext cx="7886700" cy="1325563"/>
          </a:xfrm>
        </p:spPr>
        <p:txBody>
          <a:bodyPr/>
          <a:lstStyle/>
          <a:p>
            <a:r>
              <a:rPr lang="en-GB" dirty="0"/>
              <a:t>Competitors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762000" y="2489315"/>
            <a:ext cx="5215417" cy="4351338"/>
          </a:xfrm>
        </p:spPr>
        <p:txBody>
          <a:bodyPr/>
          <a:lstStyle/>
          <a:p>
            <a:pPr marL="0" indent="0">
              <a:buNone/>
            </a:pPr>
            <a:r>
              <a:rPr lang="en-GB" sz="2400" b="1" dirty="0">
                <a:solidFill>
                  <a:srgbClr val="000000"/>
                </a:solidFill>
              </a:rPr>
              <a:t>‘Positioning’</a:t>
            </a:r>
          </a:p>
          <a:p>
            <a:pPr marL="0" indent="0">
              <a:buNone/>
            </a:pPr>
            <a:r>
              <a:rPr lang="en-GB" sz="2000" dirty="0">
                <a:solidFill>
                  <a:srgbClr val="000000"/>
                </a:solidFill>
              </a:rPr>
              <a:t>Direct/Indirect competitors?</a:t>
            </a:r>
          </a:p>
          <a:p>
            <a:pPr marL="0" indent="0">
              <a:buNone/>
            </a:pPr>
            <a:r>
              <a:rPr lang="en-GB" sz="2000" dirty="0">
                <a:solidFill>
                  <a:srgbClr val="000000"/>
                </a:solidFill>
              </a:rPr>
              <a:t>New competitors/entrants?</a:t>
            </a:r>
          </a:p>
          <a:p>
            <a:pPr marL="0" indent="0">
              <a:buNone/>
            </a:pPr>
            <a:r>
              <a:rPr lang="en-GB" sz="2000" dirty="0">
                <a:solidFill>
                  <a:srgbClr val="000000"/>
                </a:solidFill>
              </a:rPr>
              <a:t>What do they do? What do we do? </a:t>
            </a:r>
          </a:p>
          <a:p>
            <a:pPr marL="0" indent="0">
              <a:buNone/>
            </a:pPr>
            <a:r>
              <a:rPr lang="en-GB" sz="2000" dirty="0">
                <a:solidFill>
                  <a:srgbClr val="000000"/>
                </a:solidFill>
              </a:rPr>
              <a:t>Is it hard to replicate?</a:t>
            </a:r>
          </a:p>
          <a:p>
            <a:pPr marL="0" indent="0">
              <a:buNone/>
            </a:pPr>
            <a:r>
              <a:rPr lang="en-GB" sz="2000" dirty="0">
                <a:solidFill>
                  <a:srgbClr val="000000"/>
                </a:solidFill>
              </a:rPr>
              <a:t>How do customers perceive us vs them?</a:t>
            </a:r>
          </a:p>
          <a:p>
            <a:pPr marL="0" indent="0">
              <a:buNone/>
            </a:pP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41101" t="25768" r="40292"/>
          <a:stretch/>
        </p:blipFill>
        <p:spPr>
          <a:xfrm>
            <a:off x="1703512" y="27842"/>
            <a:ext cx="1656184" cy="2122495"/>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7079475" y="511997"/>
            <a:ext cx="3002258" cy="2712700"/>
          </a:xfrm>
          <a:prstGeom prst="rect">
            <a:avLst/>
          </a:prstGeom>
        </p:spPr>
      </p:pic>
      <p:pic>
        <p:nvPicPr>
          <p:cNvPr id="10" name="Picture 9">
            <a:extLst>
              <a:ext uri="{FF2B5EF4-FFF2-40B4-BE49-F238E27FC236}">
                <a16:creationId xmlns:a16="http://schemas.microsoft.com/office/drawing/2014/main" id="{717856FD-9007-1142-D600-28014969CB56}"/>
              </a:ext>
            </a:extLst>
          </p:cNvPr>
          <p:cNvPicPr>
            <a:picLocks noChangeAspect="1"/>
          </p:cNvPicPr>
          <p:nvPr/>
        </p:nvPicPr>
        <p:blipFill>
          <a:blip r:embed="rId5"/>
          <a:stretch>
            <a:fillRect/>
          </a:stretch>
        </p:blipFill>
        <p:spPr>
          <a:xfrm>
            <a:off x="7018999" y="3968357"/>
            <a:ext cx="3752413" cy="2377646"/>
          </a:xfrm>
          <a:prstGeom prst="rect">
            <a:avLst/>
          </a:prstGeom>
        </p:spPr>
      </p:pic>
    </p:spTree>
    <p:extLst>
      <p:ext uri="{BB962C8B-B14F-4D97-AF65-F5344CB8AC3E}">
        <p14:creationId xmlns:p14="http://schemas.microsoft.com/office/powerpoint/2010/main" val="826133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07357" y="1928732"/>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590084-BD08-47F8-AF87-64521A91D287}"/>
              </a:ext>
            </a:extLst>
          </p:cNvPr>
          <p:cNvSpPr>
            <a:spLocks noGrp="1"/>
          </p:cNvSpPr>
          <p:nvPr>
            <p:ph type="title"/>
          </p:nvPr>
        </p:nvSpPr>
        <p:spPr>
          <a:xfrm>
            <a:off x="2295526" y="1967267"/>
            <a:ext cx="1971675" cy="2547257"/>
          </a:xfrm>
          <a:noFill/>
        </p:spPr>
        <p:txBody>
          <a:bodyPr anchor="ctr">
            <a:normAutofit/>
          </a:bodyPr>
          <a:lstStyle/>
          <a:p>
            <a:pPr algn="ctr"/>
            <a:r>
              <a:rPr lang="en-GB" sz="2600">
                <a:solidFill>
                  <a:srgbClr val="FFFFFF"/>
                </a:solidFill>
              </a:rPr>
              <a:t>POSITIONING </a:t>
            </a:r>
          </a:p>
        </p:txBody>
      </p:sp>
      <p:pic>
        <p:nvPicPr>
          <p:cNvPr id="4" name="Picture 3" descr="Text, logo&#10;&#10;Description automatically generated">
            <a:extLst>
              <a:ext uri="{FF2B5EF4-FFF2-40B4-BE49-F238E27FC236}">
                <a16:creationId xmlns:a16="http://schemas.microsoft.com/office/drawing/2014/main" id="{D4DF858D-F9C8-4B36-B95B-C8CC57108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51984" y="1052737"/>
            <a:ext cx="3462970" cy="4249043"/>
          </a:xfrm>
          <a:prstGeom prst="rect">
            <a:avLst/>
          </a:prstGeom>
        </p:spPr>
      </p:pic>
    </p:spTree>
    <p:extLst>
      <p:ext uri="{BB962C8B-B14F-4D97-AF65-F5344CB8AC3E}">
        <p14:creationId xmlns:p14="http://schemas.microsoft.com/office/powerpoint/2010/main" val="1189777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6234330" y="803325"/>
            <a:ext cx="5314536" cy="1325563"/>
          </a:xfrm>
        </p:spPr>
        <p:txBody>
          <a:bodyPr>
            <a:normAutofit/>
          </a:bodyPr>
          <a:lstStyle/>
          <a:p>
            <a:r>
              <a:rPr lang="en-GB" dirty="0"/>
              <a:t>Value propositions</a:t>
            </a:r>
          </a:p>
        </p:txBody>
      </p:sp>
      <p:sp>
        <p:nvSpPr>
          <p:cNvPr id="16" name="Freeform: Shape 1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6234329" y="2279018"/>
            <a:ext cx="5314543" cy="3375920"/>
          </a:xfrm>
        </p:spPr>
        <p:txBody>
          <a:bodyPr anchor="t">
            <a:normAutofit/>
          </a:bodyPr>
          <a:lstStyle/>
          <a:p>
            <a:pPr marL="0" indent="0">
              <a:buNone/>
            </a:pPr>
            <a:endParaRPr lang="en-GB" sz="1400" dirty="0"/>
          </a:p>
          <a:p>
            <a:pPr marL="0" indent="0">
              <a:buNone/>
            </a:pPr>
            <a:r>
              <a:rPr lang="en-GB" sz="1400" dirty="0"/>
              <a:t>A value proposition is the “the full mix of benefits on which a product is differentiated and positioned. It is the answer to the customer’s question ‘why should I buy your product?’” - Kotler et al. (2018, p.232).</a:t>
            </a:r>
          </a:p>
          <a:p>
            <a:pPr marL="0" indent="0">
              <a:buNone/>
            </a:pPr>
            <a:endParaRPr lang="en-GB" sz="1400" dirty="0"/>
          </a:p>
          <a:p>
            <a:pPr marL="0" indent="0">
              <a:buNone/>
            </a:pPr>
            <a:r>
              <a:rPr lang="en-GB" sz="1400" dirty="0"/>
              <a:t>To know the answer to this we’re going to explore the following:</a:t>
            </a:r>
          </a:p>
          <a:p>
            <a:r>
              <a:rPr lang="en-GB" sz="1400" dirty="0"/>
              <a:t>Brand positioning</a:t>
            </a:r>
          </a:p>
          <a:p>
            <a:r>
              <a:rPr lang="en-GB" sz="1400" dirty="0"/>
              <a:t>Objective/subjective positioning</a:t>
            </a:r>
          </a:p>
          <a:p>
            <a:r>
              <a:rPr lang="en-GB" sz="1400" dirty="0"/>
              <a:t>Perceptual positioning maps</a:t>
            </a:r>
          </a:p>
          <a:p>
            <a:r>
              <a:rPr lang="en-GB" sz="1400" dirty="0"/>
              <a:t>Competitive advantage and USP</a:t>
            </a:r>
          </a:p>
          <a:p>
            <a:r>
              <a:rPr lang="en-GB" sz="1400" dirty="0"/>
              <a:t>Positioning statements</a:t>
            </a:r>
          </a:p>
        </p:txBody>
      </p:sp>
    </p:spTree>
    <p:extLst>
      <p:ext uri="{BB962C8B-B14F-4D97-AF65-F5344CB8AC3E}">
        <p14:creationId xmlns:p14="http://schemas.microsoft.com/office/powerpoint/2010/main" val="258532680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745026" y="534248"/>
            <a:ext cx="4888306" cy="1325563"/>
          </a:xfrm>
        </p:spPr>
        <p:txBody>
          <a:bodyPr>
            <a:normAutofit/>
          </a:bodyPr>
          <a:lstStyle/>
          <a:p>
            <a:r>
              <a:rPr lang="en-GB"/>
              <a:t>Product positioning: what is it?</a:t>
            </a:r>
          </a:p>
        </p:txBody>
      </p:sp>
      <p:sp>
        <p:nvSpPr>
          <p:cNvPr id="1031" name="Freeform: Shape 1030">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Philip Kotler describes the new age of consumerism - Passionate In Marketing">
            <a:extLst>
              <a:ext uri="{FF2B5EF4-FFF2-40B4-BE49-F238E27FC236}">
                <a16:creationId xmlns:a16="http://schemas.microsoft.com/office/drawing/2014/main" id="{9451D2CF-C5E8-9F29-B99D-52ADC7D0AC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5" r="-1" b="-1"/>
          <a:stretch/>
        </p:blipFill>
        <p:spPr bwMode="auto">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7194912" y="2062245"/>
            <a:ext cx="4612278" cy="2733509"/>
          </a:xfrm>
        </p:spPr>
        <p:txBody>
          <a:bodyPr anchor="t">
            <a:normAutofit fontScale="85000" lnSpcReduction="10000"/>
          </a:bodyPr>
          <a:lstStyle/>
          <a:p>
            <a:pPr marL="0" indent="0">
              <a:buNone/>
            </a:pPr>
            <a:r>
              <a:rPr lang="en-GB" sz="1600" dirty="0"/>
              <a:t>Product positioning is “the way a product is defined by consumers on important attributes – the place it occupies in consumers’ minds relative to competing products” </a:t>
            </a:r>
          </a:p>
          <a:p>
            <a:pPr marL="0" indent="0">
              <a:buNone/>
            </a:pPr>
            <a:r>
              <a:rPr lang="en-GB" sz="1600" i="1" dirty="0"/>
              <a:t>- Kotler et al. (2018, p.228)</a:t>
            </a:r>
          </a:p>
          <a:p>
            <a:pPr marL="0" indent="0">
              <a:buNone/>
            </a:pPr>
            <a:endParaRPr lang="en-GB" sz="1600" dirty="0"/>
          </a:p>
          <a:p>
            <a:pPr marL="0" indent="0">
              <a:buNone/>
            </a:pPr>
            <a:r>
              <a:rPr lang="en-GB" sz="1600" dirty="0"/>
              <a:t>This is made up of:</a:t>
            </a:r>
          </a:p>
          <a:p>
            <a:r>
              <a:rPr lang="en-GB" sz="1600" dirty="0"/>
              <a:t>Feelings</a:t>
            </a:r>
          </a:p>
          <a:p>
            <a:r>
              <a:rPr lang="en-GB" sz="1600" dirty="0"/>
              <a:t>Impressions</a:t>
            </a:r>
          </a:p>
          <a:p>
            <a:r>
              <a:rPr lang="en-GB" sz="1600" dirty="0"/>
              <a:t>Perceptions</a:t>
            </a:r>
          </a:p>
          <a:p>
            <a:pPr marL="0" indent="0">
              <a:buNone/>
            </a:pPr>
            <a:r>
              <a:rPr lang="en-GB" sz="1600" dirty="0"/>
              <a:t>All in relation to other competing products/services. </a:t>
            </a:r>
          </a:p>
          <a:p>
            <a:pPr marL="0" indent="0">
              <a:buNone/>
            </a:pPr>
            <a:endParaRPr lang="en-GB" sz="1100" dirty="0"/>
          </a:p>
        </p:txBody>
      </p:sp>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4"/>
          <a:srcRect r="-2" b="22015"/>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5166027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CE8C5FF-86F7-4F9F-BE86-C4355975FD19}"/>
              </a:ext>
            </a:extLst>
          </p:cNvPr>
          <p:cNvPicPr>
            <a:picLocks noChangeAspect="1"/>
          </p:cNvPicPr>
          <p:nvPr/>
        </p:nvPicPr>
        <p:blipFill>
          <a:blip r:embed="rId2"/>
          <a:stretch>
            <a:fillRect/>
          </a:stretch>
        </p:blipFill>
        <p:spPr>
          <a:xfrm>
            <a:off x="8835181" y="648118"/>
            <a:ext cx="1658256" cy="1018120"/>
          </a:xfrm>
          <a:prstGeom prst="rect">
            <a:avLst/>
          </a:prstGeom>
        </p:spPr>
      </p:pic>
      <p:pic>
        <p:nvPicPr>
          <p:cNvPr id="6" name="Picture 5">
            <a:extLst>
              <a:ext uri="{FF2B5EF4-FFF2-40B4-BE49-F238E27FC236}">
                <a16:creationId xmlns:a16="http://schemas.microsoft.com/office/drawing/2014/main" id="{319AD379-6065-45EB-95C6-1CD184BDCBA4}"/>
              </a:ext>
            </a:extLst>
          </p:cNvPr>
          <p:cNvPicPr>
            <a:picLocks noChangeAspect="1"/>
          </p:cNvPicPr>
          <p:nvPr/>
        </p:nvPicPr>
        <p:blipFill>
          <a:blip r:embed="rId3"/>
          <a:stretch>
            <a:fillRect/>
          </a:stretch>
        </p:blipFill>
        <p:spPr>
          <a:xfrm>
            <a:off x="6744073" y="648118"/>
            <a:ext cx="2091109" cy="1060796"/>
          </a:xfrm>
          <a:prstGeom prst="rect">
            <a:avLst/>
          </a:prstGeom>
        </p:spPr>
      </p:pic>
      <p:pic>
        <p:nvPicPr>
          <p:cNvPr id="9" name="Picture 8">
            <a:extLst>
              <a:ext uri="{FF2B5EF4-FFF2-40B4-BE49-F238E27FC236}">
                <a16:creationId xmlns:a16="http://schemas.microsoft.com/office/drawing/2014/main" id="{BADFC685-EFBF-450A-8535-2F007A290AE6}"/>
              </a:ext>
            </a:extLst>
          </p:cNvPr>
          <p:cNvPicPr>
            <a:picLocks noChangeAspect="1"/>
          </p:cNvPicPr>
          <p:nvPr/>
        </p:nvPicPr>
        <p:blipFill>
          <a:blip r:embed="rId4"/>
          <a:stretch>
            <a:fillRect/>
          </a:stretch>
        </p:blipFill>
        <p:spPr>
          <a:xfrm>
            <a:off x="8657550" y="2007711"/>
            <a:ext cx="1999661" cy="1121761"/>
          </a:xfrm>
          <a:prstGeom prst="rect">
            <a:avLst/>
          </a:prstGeom>
        </p:spPr>
      </p:pic>
      <p:pic>
        <p:nvPicPr>
          <p:cNvPr id="8" name="Picture 7">
            <a:extLst>
              <a:ext uri="{FF2B5EF4-FFF2-40B4-BE49-F238E27FC236}">
                <a16:creationId xmlns:a16="http://schemas.microsoft.com/office/drawing/2014/main" id="{90D985A5-A3BC-4EA7-AA8D-01D6F3269EF5}"/>
              </a:ext>
            </a:extLst>
          </p:cNvPr>
          <p:cNvPicPr>
            <a:picLocks noChangeAspect="1"/>
          </p:cNvPicPr>
          <p:nvPr/>
        </p:nvPicPr>
        <p:blipFill>
          <a:blip r:embed="rId5"/>
          <a:stretch>
            <a:fillRect/>
          </a:stretch>
        </p:blipFill>
        <p:spPr>
          <a:xfrm>
            <a:off x="7432975" y="1789470"/>
            <a:ext cx="1225402" cy="1188823"/>
          </a:xfrm>
          <a:prstGeom prst="rect">
            <a:avLst/>
          </a:prstGeom>
        </p:spPr>
      </p:pic>
      <p:sp>
        <p:nvSpPr>
          <p:cNvPr id="4" name="Title 1">
            <a:extLst>
              <a:ext uri="{FF2B5EF4-FFF2-40B4-BE49-F238E27FC236}">
                <a16:creationId xmlns:a16="http://schemas.microsoft.com/office/drawing/2014/main" id="{2D463814-BB49-430C-8491-B6E3DEC9C07B}"/>
              </a:ext>
            </a:extLst>
          </p:cNvPr>
          <p:cNvSpPr>
            <a:spLocks noGrp="1"/>
          </p:cNvSpPr>
          <p:nvPr>
            <p:ph type="title"/>
          </p:nvPr>
        </p:nvSpPr>
        <p:spPr>
          <a:xfrm>
            <a:off x="1703512" y="116633"/>
            <a:ext cx="7886700" cy="471587"/>
          </a:xfrm>
        </p:spPr>
        <p:txBody>
          <a:bodyPr anchor="ctr">
            <a:normAutofit fontScale="90000"/>
          </a:bodyPr>
          <a:lstStyle/>
          <a:p>
            <a:r>
              <a:rPr lang="en-GB" sz="3600" b="1" dirty="0">
                <a:cs typeface="Arial" panose="020B0604020202020204" pitchFamily="34" charset="0"/>
              </a:rPr>
              <a:t>Positioning strategies</a:t>
            </a:r>
          </a:p>
        </p:txBody>
      </p:sp>
      <p:sp>
        <p:nvSpPr>
          <p:cNvPr id="5" name="Content Placeholder 2">
            <a:extLst>
              <a:ext uri="{FF2B5EF4-FFF2-40B4-BE49-F238E27FC236}">
                <a16:creationId xmlns:a16="http://schemas.microsoft.com/office/drawing/2014/main" id="{215D15EB-A6A9-46C4-AA54-98CED860D4A5}"/>
              </a:ext>
            </a:extLst>
          </p:cNvPr>
          <p:cNvSpPr>
            <a:spLocks noGrp="1"/>
          </p:cNvSpPr>
          <p:nvPr>
            <p:ph idx="1"/>
          </p:nvPr>
        </p:nvSpPr>
        <p:spPr>
          <a:xfrm>
            <a:off x="354330" y="836712"/>
            <a:ext cx="7609176" cy="5184576"/>
          </a:xfrm>
        </p:spPr>
        <p:txBody>
          <a:bodyPr>
            <a:normAutofit lnSpcReduction="10000"/>
          </a:bodyPr>
          <a:lstStyle/>
          <a:p>
            <a:pPr marL="0" indent="0">
              <a:buNone/>
            </a:pPr>
            <a:r>
              <a:rPr lang="en-GB" sz="2000" b="1" dirty="0">
                <a:cs typeface="Arial" panose="020B0604020202020204" pitchFamily="34" charset="0"/>
              </a:rPr>
              <a:t>These are designed to answer two questions</a:t>
            </a:r>
          </a:p>
          <a:p>
            <a:pPr marL="0" indent="0">
              <a:buNone/>
            </a:pPr>
            <a:endParaRPr lang="en-GB" sz="1100" dirty="0">
              <a:cs typeface="Arial" panose="020B0604020202020204" pitchFamily="34" charset="0"/>
            </a:endParaRPr>
          </a:p>
          <a:p>
            <a:pPr marL="0" indent="0">
              <a:buNone/>
            </a:pPr>
            <a:r>
              <a:rPr lang="en-GB" sz="1800" b="1" dirty="0">
                <a:cs typeface="Arial" panose="020B0604020202020204" pitchFamily="34" charset="0"/>
              </a:rPr>
              <a:t>1. Against who should a brand position?</a:t>
            </a:r>
          </a:p>
          <a:p>
            <a:pPr marL="0" indent="0">
              <a:buNone/>
            </a:pPr>
            <a:r>
              <a:rPr lang="en-GB" sz="1700" dirty="0">
                <a:cs typeface="Arial" panose="020B0604020202020204" pitchFamily="34" charset="0"/>
              </a:rPr>
              <a:t>There are usually other brands in the same competitive set </a:t>
            </a:r>
          </a:p>
          <a:p>
            <a:pPr marL="0" indent="0">
              <a:buNone/>
            </a:pPr>
            <a:r>
              <a:rPr lang="en-GB" sz="1700" dirty="0">
                <a:cs typeface="Arial" panose="020B0604020202020204" pitchFamily="34" charset="0"/>
              </a:rPr>
              <a:t>Holiday inn Express competes against Hampton Inns (Hilton Brand) Domino's pizza competes against Papa Johns Pizza- they are in </a:t>
            </a:r>
            <a:r>
              <a:rPr lang="en-GB" sz="1700" b="1" dirty="0">
                <a:cs typeface="Arial" panose="020B0604020202020204" pitchFamily="34" charset="0"/>
              </a:rPr>
              <a:t>direct</a:t>
            </a:r>
            <a:r>
              <a:rPr lang="en-GB" sz="1700" dirty="0">
                <a:cs typeface="Arial" panose="020B0604020202020204" pitchFamily="34" charset="0"/>
              </a:rPr>
              <a:t> competition in the same product class.</a:t>
            </a:r>
          </a:p>
          <a:p>
            <a:pPr marL="0" indent="0">
              <a:buNone/>
            </a:pPr>
            <a:endParaRPr lang="en-GB" sz="1100" dirty="0">
              <a:cs typeface="Arial" panose="020B0604020202020204" pitchFamily="34" charset="0"/>
            </a:endParaRPr>
          </a:p>
          <a:p>
            <a:pPr marL="0" indent="0">
              <a:buNone/>
            </a:pPr>
            <a:r>
              <a:rPr lang="en-GB" sz="1800" b="1" dirty="0">
                <a:cs typeface="Arial" panose="020B0604020202020204" pitchFamily="34" charset="0"/>
              </a:rPr>
              <a:t>2. How should a brand position? </a:t>
            </a:r>
          </a:p>
          <a:p>
            <a:pPr marL="0" indent="0">
              <a:buNone/>
            </a:pPr>
            <a:r>
              <a:rPr lang="en-GB" sz="1600" dirty="0">
                <a:cs typeface="Arial" panose="020B0604020202020204" pitchFamily="34" charset="0"/>
              </a:rPr>
              <a:t>The answer provides the basis for a brands competitive efforts. Burger King and McDonald are </a:t>
            </a:r>
            <a:r>
              <a:rPr lang="en-GB" sz="1600" b="1" dirty="0">
                <a:cs typeface="Arial" panose="020B0604020202020204" pitchFamily="34" charset="0"/>
              </a:rPr>
              <a:t>direct competitors </a:t>
            </a:r>
            <a:r>
              <a:rPr lang="en-GB" sz="1600" dirty="0">
                <a:cs typeface="Arial" panose="020B0604020202020204" pitchFamily="34" charset="0"/>
              </a:rPr>
              <a:t>in the burger market.</a:t>
            </a:r>
          </a:p>
          <a:p>
            <a:pPr marL="0" indent="0">
              <a:buNone/>
            </a:pPr>
            <a:r>
              <a:rPr lang="en-GB" sz="1600" dirty="0">
                <a:cs typeface="Arial" panose="020B0604020202020204" pitchFamily="34" charset="0"/>
              </a:rPr>
              <a:t>McDonalds dominates the Burger fast food product class but Burger King saw a market position as ‘The competitor’ this happens often as brand rivalry can drive the market demand. </a:t>
            </a:r>
            <a:r>
              <a:rPr lang="en-GB" sz="1600" dirty="0" err="1">
                <a:cs typeface="Arial" panose="020B0604020202020204" pitchFamily="34" charset="0"/>
              </a:rPr>
              <a:t>E.g</a:t>
            </a:r>
            <a:r>
              <a:rPr lang="en-GB" sz="1600" dirty="0">
                <a:cs typeface="Arial" panose="020B0604020202020204" pitchFamily="34" charset="0"/>
              </a:rPr>
              <a:t> </a:t>
            </a:r>
            <a:r>
              <a:rPr lang="en-GB" sz="1600" dirty="0" err="1">
                <a:cs typeface="Arial" panose="020B0604020202020204" pitchFamily="34" charset="0"/>
              </a:rPr>
              <a:t>Cocacola</a:t>
            </a:r>
            <a:r>
              <a:rPr lang="en-GB" sz="1600">
                <a:cs typeface="Arial" panose="020B0604020202020204" pitchFamily="34" charset="0"/>
              </a:rPr>
              <a:t>-Pepsi,   </a:t>
            </a:r>
            <a:endParaRPr lang="en-GB" sz="1600" dirty="0">
              <a:cs typeface="Arial" panose="020B0604020202020204" pitchFamily="34" charset="0"/>
            </a:endParaRPr>
          </a:p>
          <a:p>
            <a:pPr marL="0" indent="0">
              <a:buNone/>
            </a:pPr>
            <a:r>
              <a:rPr lang="en-GB" sz="1600" dirty="0">
                <a:cs typeface="Arial" panose="020B0604020202020204" pitchFamily="34" charset="0"/>
              </a:rPr>
              <a:t>Burger King has long positioned itself as the competitor which offers a unique feature of their products (being flame grilled!) However, McDonald has now introduced its </a:t>
            </a:r>
            <a:r>
              <a:rPr lang="en-GB" sz="1600" b="1" dirty="0">
                <a:cs typeface="Arial" panose="020B0604020202020204" pitchFamily="34" charset="0"/>
              </a:rPr>
              <a:t>‘create your taste’ </a:t>
            </a:r>
            <a:r>
              <a:rPr lang="en-GB" sz="1600" dirty="0">
                <a:cs typeface="Arial" panose="020B0604020202020204" pitchFamily="34" charset="0"/>
              </a:rPr>
              <a:t>initiative where customers can customise their burger </a:t>
            </a:r>
            <a:r>
              <a:rPr lang="en-GB" sz="1600" b="1" dirty="0">
                <a:cs typeface="Arial" panose="020B0604020202020204" pitchFamily="34" charset="0"/>
              </a:rPr>
              <a:t>using electronic ordering screens…</a:t>
            </a:r>
            <a:r>
              <a:rPr lang="en-GB" sz="1600" dirty="0">
                <a:cs typeface="Arial" panose="020B0604020202020204" pitchFamily="34" charset="0"/>
              </a:rPr>
              <a:t> </a:t>
            </a:r>
            <a:r>
              <a:rPr lang="en-GB" sz="1600" i="1" dirty="0">
                <a:cs typeface="Arial" panose="020B0604020202020204" pitchFamily="34" charset="0"/>
              </a:rPr>
              <a:t>Burger King may need to rethink its positioning!</a:t>
            </a:r>
          </a:p>
        </p:txBody>
      </p:sp>
      <p:pic>
        <p:nvPicPr>
          <p:cNvPr id="10" name="Picture 9">
            <a:extLst>
              <a:ext uri="{FF2B5EF4-FFF2-40B4-BE49-F238E27FC236}">
                <a16:creationId xmlns:a16="http://schemas.microsoft.com/office/drawing/2014/main" id="{4161C2F1-3A54-4B3A-AE5F-8C46C178052E}"/>
              </a:ext>
            </a:extLst>
          </p:cNvPr>
          <p:cNvPicPr>
            <a:picLocks noChangeAspect="1"/>
          </p:cNvPicPr>
          <p:nvPr/>
        </p:nvPicPr>
        <p:blipFill>
          <a:blip r:embed="rId6"/>
          <a:stretch>
            <a:fillRect/>
          </a:stretch>
        </p:blipFill>
        <p:spPr>
          <a:xfrm>
            <a:off x="7779400" y="4074576"/>
            <a:ext cx="1603207" cy="1217350"/>
          </a:xfrm>
          <a:prstGeom prst="rect">
            <a:avLst/>
          </a:prstGeom>
        </p:spPr>
      </p:pic>
      <p:pic>
        <p:nvPicPr>
          <p:cNvPr id="11" name="Picture 10">
            <a:extLst>
              <a:ext uri="{FF2B5EF4-FFF2-40B4-BE49-F238E27FC236}">
                <a16:creationId xmlns:a16="http://schemas.microsoft.com/office/drawing/2014/main" id="{1963F60A-C04F-40B5-9D82-1FA3E1501B32}"/>
              </a:ext>
            </a:extLst>
          </p:cNvPr>
          <p:cNvPicPr>
            <a:picLocks noChangeAspect="1"/>
          </p:cNvPicPr>
          <p:nvPr/>
        </p:nvPicPr>
        <p:blipFill>
          <a:blip r:embed="rId7"/>
          <a:stretch>
            <a:fillRect/>
          </a:stretch>
        </p:blipFill>
        <p:spPr>
          <a:xfrm>
            <a:off x="9357246" y="3994022"/>
            <a:ext cx="1310754" cy="1304657"/>
          </a:xfrm>
          <a:prstGeom prst="rect">
            <a:avLst/>
          </a:prstGeom>
        </p:spPr>
      </p:pic>
    </p:spTree>
    <p:extLst>
      <p:ext uri="{BB962C8B-B14F-4D97-AF65-F5344CB8AC3E}">
        <p14:creationId xmlns:p14="http://schemas.microsoft.com/office/powerpoint/2010/main" val="652361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35F9-B32C-4634-9918-E7CAAA6146BC}"/>
              </a:ext>
            </a:extLst>
          </p:cNvPr>
          <p:cNvSpPr>
            <a:spLocks noGrp="1"/>
          </p:cNvSpPr>
          <p:nvPr>
            <p:ph type="title"/>
          </p:nvPr>
        </p:nvSpPr>
        <p:spPr>
          <a:xfrm>
            <a:off x="5879976" y="274638"/>
            <a:ext cx="4608512" cy="562074"/>
          </a:xfrm>
        </p:spPr>
        <p:txBody>
          <a:bodyPr anchor="ctr">
            <a:normAutofit fontScale="90000"/>
          </a:bodyPr>
          <a:lstStyle/>
          <a:p>
            <a:r>
              <a:rPr lang="en-GB" sz="2800" b="1" dirty="0">
                <a:solidFill>
                  <a:schemeClr val="bg1"/>
                </a:solidFill>
              </a:rPr>
              <a:t>Objective &amp; Subjective Positioning</a:t>
            </a:r>
          </a:p>
        </p:txBody>
      </p:sp>
      <p:sp>
        <p:nvSpPr>
          <p:cNvPr id="3" name="Content Placeholder 2">
            <a:extLst>
              <a:ext uri="{FF2B5EF4-FFF2-40B4-BE49-F238E27FC236}">
                <a16:creationId xmlns:a16="http://schemas.microsoft.com/office/drawing/2014/main" id="{4C2F70A9-F1C9-4716-91D1-7313E085DA8D}"/>
              </a:ext>
            </a:extLst>
          </p:cNvPr>
          <p:cNvSpPr>
            <a:spLocks noGrp="1"/>
          </p:cNvSpPr>
          <p:nvPr>
            <p:ph sz="half" idx="1"/>
          </p:nvPr>
        </p:nvSpPr>
        <p:spPr>
          <a:xfrm>
            <a:off x="5662805" y="-362567"/>
            <a:ext cx="6713733" cy="3625561"/>
          </a:xfrm>
        </p:spPr>
        <p:txBody>
          <a:bodyPr>
            <a:normAutofit lnSpcReduction="10000"/>
          </a:bodyPr>
          <a:lstStyle/>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r>
              <a:rPr lang="en-GB" sz="1800" dirty="0">
                <a:solidFill>
                  <a:schemeClr val="bg1"/>
                </a:solidFill>
                <a:latin typeface="Arial" panose="020B0604020202020204" pitchFamily="34" charset="0"/>
                <a:cs typeface="Arial" panose="020B0604020202020204" pitchFamily="34" charset="0"/>
              </a:rPr>
              <a:t>There are two broad approaches to positioning:</a:t>
            </a:r>
          </a:p>
          <a:p>
            <a:pPr marL="0" indent="0">
              <a:buNone/>
            </a:pPr>
            <a:r>
              <a:rPr lang="en-GB" sz="2400" b="1" dirty="0">
                <a:solidFill>
                  <a:schemeClr val="bg1"/>
                </a:solidFill>
                <a:latin typeface="Arial" panose="020B0604020202020204" pitchFamily="34" charset="0"/>
                <a:cs typeface="Arial" panose="020B0604020202020204" pitchFamily="34" charset="0"/>
              </a:rPr>
              <a:t>Objective </a:t>
            </a:r>
            <a:r>
              <a:rPr lang="en-GB" sz="1200" b="1" dirty="0">
                <a:solidFill>
                  <a:schemeClr val="bg1"/>
                </a:solidFill>
                <a:latin typeface="Arial" panose="020B0604020202020204" pitchFamily="34" charset="0"/>
                <a:cs typeface="Arial" panose="020B0604020202020204" pitchFamily="34" charset="0"/>
              </a:rPr>
              <a:t>(focused on the tangible)</a:t>
            </a:r>
          </a:p>
          <a:p>
            <a:pPr marL="0" indent="0">
              <a:buNone/>
            </a:pPr>
            <a:r>
              <a:rPr lang="en-GB" sz="1800" dirty="0">
                <a:solidFill>
                  <a:schemeClr val="bg1"/>
                </a:solidFill>
                <a:latin typeface="Arial" panose="020B0604020202020204" pitchFamily="34" charset="0"/>
                <a:cs typeface="Arial" panose="020B0604020202020204" pitchFamily="34" charset="0"/>
              </a:rPr>
              <a:t>And </a:t>
            </a:r>
          </a:p>
          <a:p>
            <a:pPr marL="0" indent="0">
              <a:buNone/>
            </a:pPr>
            <a:r>
              <a:rPr lang="en-GB" sz="2400" b="1" dirty="0">
                <a:solidFill>
                  <a:schemeClr val="bg1"/>
                </a:solidFill>
                <a:latin typeface="Arial" panose="020B0604020202020204" pitchFamily="34" charset="0"/>
                <a:cs typeface="Arial" panose="020B0604020202020204" pitchFamily="34" charset="0"/>
              </a:rPr>
              <a:t>Subjective </a:t>
            </a:r>
            <a:r>
              <a:rPr lang="en-GB" sz="1200" b="1" dirty="0">
                <a:solidFill>
                  <a:schemeClr val="bg1"/>
                </a:solidFill>
                <a:latin typeface="Arial" panose="020B0604020202020204" pitchFamily="34" charset="0"/>
                <a:cs typeface="Arial" panose="020B0604020202020204" pitchFamily="34" charset="0"/>
              </a:rPr>
              <a:t>(Intangible focused)        </a:t>
            </a:r>
          </a:p>
          <a:p>
            <a:pPr marL="0" indent="0">
              <a:buNone/>
            </a:pP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Ries</a:t>
            </a:r>
            <a:r>
              <a:rPr lang="en-GB" sz="1200" dirty="0">
                <a:solidFill>
                  <a:schemeClr val="bg1"/>
                </a:solidFill>
                <a:latin typeface="Arial" panose="020B0604020202020204" pitchFamily="34" charset="0"/>
                <a:cs typeface="Arial" panose="020B0604020202020204" pitchFamily="34" charset="0"/>
              </a:rPr>
              <a:t> and Trout 1986)</a:t>
            </a:r>
          </a:p>
        </p:txBody>
      </p:sp>
      <p:pic>
        <p:nvPicPr>
          <p:cNvPr id="5" name="Picture 4">
            <a:extLst>
              <a:ext uri="{FF2B5EF4-FFF2-40B4-BE49-F238E27FC236}">
                <a16:creationId xmlns:a16="http://schemas.microsoft.com/office/drawing/2014/main" id="{B3B178AF-C790-4FDA-BE6A-AB843AB25323}"/>
              </a:ext>
            </a:extLst>
          </p:cNvPr>
          <p:cNvPicPr>
            <a:picLocks noChangeAspect="1"/>
          </p:cNvPicPr>
          <p:nvPr/>
        </p:nvPicPr>
        <p:blipFill rotWithShape="1">
          <a:blip r:embed="rId3"/>
          <a:srcRect r="5" b="1232"/>
          <a:stretch/>
        </p:blipFill>
        <p:spPr>
          <a:xfrm>
            <a:off x="438210" y="1291591"/>
            <a:ext cx="3242250" cy="3202462"/>
          </a:xfrm>
          <a:prstGeom prst="rect">
            <a:avLst/>
          </a:prstGeom>
          <a:noFill/>
        </p:spPr>
      </p:pic>
      <p:sp>
        <p:nvSpPr>
          <p:cNvPr id="4" name="Title 1">
            <a:extLst>
              <a:ext uri="{FF2B5EF4-FFF2-40B4-BE49-F238E27FC236}">
                <a16:creationId xmlns:a16="http://schemas.microsoft.com/office/drawing/2014/main" id="{1B8E7787-44EF-1743-E09D-F1BE883A7863}"/>
              </a:ext>
            </a:extLst>
          </p:cNvPr>
          <p:cNvSpPr txBox="1">
            <a:spLocks/>
          </p:cNvSpPr>
          <p:nvPr/>
        </p:nvSpPr>
        <p:spPr>
          <a:xfrm>
            <a:off x="4959001" y="3595006"/>
            <a:ext cx="1841949" cy="1689042"/>
          </a:xfrm>
          <a:prstGeom prst="ellipse">
            <a:avLst/>
          </a:prstGeom>
          <a:solidFill>
            <a:srgbClr val="262626"/>
          </a:solidFill>
          <a:ln w="174625" cmpd="thinThick">
            <a:solidFill>
              <a:srgbClr val="262626"/>
            </a:solidFill>
          </a:ln>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950" dirty="0" err="1">
                <a:solidFill>
                  <a:srgbClr val="FFFFFF"/>
                </a:solidFill>
              </a:rPr>
              <a:t>Shostack’s</a:t>
            </a:r>
            <a:r>
              <a:rPr lang="en-US" sz="1950" dirty="0">
                <a:solidFill>
                  <a:srgbClr val="FFFFFF"/>
                </a:solidFill>
              </a:rPr>
              <a:t> spectrum </a:t>
            </a:r>
            <a:r>
              <a:rPr lang="en-US" sz="1200" dirty="0">
                <a:solidFill>
                  <a:srgbClr val="FFFFFF"/>
                </a:solidFill>
              </a:rPr>
              <a:t>(1977)</a:t>
            </a:r>
            <a:endParaRPr lang="en-US" sz="1950" dirty="0">
              <a:solidFill>
                <a:srgbClr val="FFFFFF"/>
              </a:solidFill>
            </a:endParaRPr>
          </a:p>
        </p:txBody>
      </p:sp>
      <p:pic>
        <p:nvPicPr>
          <p:cNvPr id="6" name="Picture 5">
            <a:extLst>
              <a:ext uri="{FF2B5EF4-FFF2-40B4-BE49-F238E27FC236}">
                <a16:creationId xmlns:a16="http://schemas.microsoft.com/office/drawing/2014/main" id="{8D0DB9F5-5E7E-C3D2-E690-3E2F34E260F9}"/>
              </a:ext>
            </a:extLst>
          </p:cNvPr>
          <p:cNvPicPr>
            <a:picLocks noChangeAspect="1"/>
          </p:cNvPicPr>
          <p:nvPr/>
        </p:nvPicPr>
        <p:blipFill>
          <a:blip r:embed="rId4"/>
          <a:stretch>
            <a:fillRect/>
          </a:stretch>
        </p:blipFill>
        <p:spPr>
          <a:xfrm>
            <a:off x="6983957" y="3595005"/>
            <a:ext cx="4987575" cy="3018267"/>
          </a:xfrm>
          <a:prstGeom prst="rect">
            <a:avLst/>
          </a:prstGeom>
        </p:spPr>
      </p:pic>
    </p:spTree>
    <p:extLst>
      <p:ext uri="{BB962C8B-B14F-4D97-AF65-F5344CB8AC3E}">
        <p14:creationId xmlns:p14="http://schemas.microsoft.com/office/powerpoint/2010/main" val="2222393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3DA5C-22E9-4E85-9BD7-07C06FC367E6}"/>
              </a:ext>
            </a:extLst>
          </p:cNvPr>
          <p:cNvSpPr>
            <a:spLocks noGrp="1"/>
          </p:cNvSpPr>
          <p:nvPr>
            <p:ph type="title"/>
          </p:nvPr>
        </p:nvSpPr>
        <p:spPr>
          <a:xfrm>
            <a:off x="6002516" y="353641"/>
            <a:ext cx="4474840" cy="562074"/>
          </a:xfrm>
        </p:spPr>
        <p:txBody>
          <a:bodyPr anchor="ctr">
            <a:normAutofit/>
          </a:bodyPr>
          <a:lstStyle/>
          <a:p>
            <a:r>
              <a:rPr lang="en-GB" sz="2800" b="1" dirty="0">
                <a:solidFill>
                  <a:schemeClr val="bg1"/>
                </a:solidFill>
                <a:latin typeface="Arial" panose="020B0604020202020204" pitchFamily="34" charset="0"/>
                <a:cs typeface="Arial" panose="020B0604020202020204" pitchFamily="34" charset="0"/>
              </a:rPr>
              <a:t>Objective Positioning</a:t>
            </a:r>
          </a:p>
        </p:txBody>
      </p:sp>
      <p:pic>
        <p:nvPicPr>
          <p:cNvPr id="5" name="Content Placeholder 4">
            <a:extLst>
              <a:ext uri="{FF2B5EF4-FFF2-40B4-BE49-F238E27FC236}">
                <a16:creationId xmlns:a16="http://schemas.microsoft.com/office/drawing/2014/main" id="{BC0916CD-36D5-453A-A99D-16D69EDF2461}"/>
              </a:ext>
            </a:extLst>
          </p:cNvPr>
          <p:cNvPicPr>
            <a:picLocks noGrp="1" noChangeAspect="1"/>
          </p:cNvPicPr>
          <p:nvPr>
            <p:ph sz="half" idx="1"/>
          </p:nvPr>
        </p:nvPicPr>
        <p:blipFill rotWithShape="1">
          <a:blip r:embed="rId2"/>
          <a:srcRect r="5246"/>
          <a:stretch/>
        </p:blipFill>
        <p:spPr>
          <a:xfrm>
            <a:off x="1703512" y="1498776"/>
            <a:ext cx="3240360" cy="3658416"/>
          </a:xfrm>
          <a:noFill/>
        </p:spPr>
      </p:pic>
      <p:sp>
        <p:nvSpPr>
          <p:cNvPr id="10" name="Content Placeholder 3">
            <a:extLst>
              <a:ext uri="{FF2B5EF4-FFF2-40B4-BE49-F238E27FC236}">
                <a16:creationId xmlns:a16="http://schemas.microsoft.com/office/drawing/2014/main" id="{B018EAC5-D9EF-4C95-8280-CBB07AC0D04B}"/>
              </a:ext>
            </a:extLst>
          </p:cNvPr>
          <p:cNvSpPr>
            <a:spLocks noGrp="1"/>
          </p:cNvSpPr>
          <p:nvPr>
            <p:ph sz="half" idx="2"/>
          </p:nvPr>
        </p:nvSpPr>
        <p:spPr>
          <a:xfrm>
            <a:off x="5476280" y="1347764"/>
            <a:ext cx="4968552" cy="5321596"/>
          </a:xfrm>
        </p:spPr>
        <p:txBody>
          <a:bodyPr>
            <a:normAutofit/>
          </a:bodyPr>
          <a:lstStyle/>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This refers to the </a:t>
            </a:r>
            <a:r>
              <a:rPr lang="en-US" sz="1600" b="1" dirty="0">
                <a:solidFill>
                  <a:schemeClr val="bg1"/>
                </a:solidFill>
                <a:latin typeface="Arial" panose="020B0604020202020204" pitchFamily="34" charset="0"/>
                <a:cs typeface="Arial" panose="020B0604020202020204" pitchFamily="34" charset="0"/>
              </a:rPr>
              <a:t>tangible, real or physical attributes </a:t>
            </a:r>
            <a:r>
              <a:rPr lang="en-US" sz="1600" dirty="0">
                <a:solidFill>
                  <a:schemeClr val="bg1"/>
                </a:solidFill>
                <a:latin typeface="Arial" panose="020B0604020202020204" pitchFamily="34" charset="0"/>
                <a:cs typeface="Arial" panose="020B0604020202020204" pitchFamily="34" charset="0"/>
              </a:rPr>
              <a:t>that a hotel or restaurant offers to its customers.</a:t>
            </a:r>
          </a:p>
          <a:p>
            <a:pPr marL="0" indent="0">
              <a:lnSpc>
                <a:spcPct val="120000"/>
              </a:lnSpc>
              <a:buNone/>
            </a:pPr>
            <a:r>
              <a:rPr lang="en-US" sz="1600" b="1" dirty="0">
                <a:solidFill>
                  <a:schemeClr val="bg1"/>
                </a:solidFill>
                <a:latin typeface="Arial" panose="020B0604020202020204" pitchFamily="34" charset="0"/>
                <a:cs typeface="Arial" panose="020B0604020202020204" pitchFamily="34" charset="0"/>
              </a:rPr>
              <a:t>Attributes</a:t>
            </a:r>
            <a:r>
              <a:rPr lang="en-US" sz="1600" dirty="0">
                <a:solidFill>
                  <a:schemeClr val="bg1"/>
                </a:solidFill>
                <a:latin typeface="Arial" panose="020B0604020202020204" pitchFamily="34" charset="0"/>
                <a:cs typeface="Arial" panose="020B0604020202020204" pitchFamily="34" charset="0"/>
              </a:rPr>
              <a:t> : the size of bedrooms,  beachfront location, facilities &amp; amenities in the bathrooms of luxury hotels, the menu of a quick service restaurant.</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These are the </a:t>
            </a:r>
            <a:r>
              <a:rPr lang="en-US" sz="1600" b="1" dirty="0">
                <a:solidFill>
                  <a:schemeClr val="bg1"/>
                </a:solidFill>
                <a:latin typeface="Arial" panose="020B0604020202020204" pitchFamily="34" charset="0"/>
                <a:cs typeface="Arial" panose="020B0604020202020204" pitchFamily="34" charset="0"/>
              </a:rPr>
              <a:t>main aspects that aim to differentiate </a:t>
            </a:r>
            <a:r>
              <a:rPr lang="en-US" sz="1600" dirty="0">
                <a:solidFill>
                  <a:schemeClr val="bg1"/>
                </a:solidFill>
                <a:latin typeface="Arial" panose="020B0604020202020204" pitchFamily="34" charset="0"/>
                <a:cs typeface="Arial" panose="020B0604020202020204" pitchFamily="34" charset="0"/>
              </a:rPr>
              <a:t>the operation from the competition.</a:t>
            </a:r>
          </a:p>
          <a:p>
            <a:pPr marL="0" indent="0">
              <a:lnSpc>
                <a:spcPct val="120000"/>
              </a:lnSpc>
              <a:buNone/>
            </a:pPr>
            <a:r>
              <a:rPr lang="en-US" sz="1600" i="1" dirty="0">
                <a:solidFill>
                  <a:schemeClr val="bg1"/>
                </a:solidFill>
                <a:latin typeface="Arial" panose="020B0604020202020204" pitchFamily="34" charset="0"/>
                <a:cs typeface="Arial" panose="020B0604020202020204" pitchFamily="34" charset="0"/>
              </a:rPr>
              <a:t>This can be unsustainable as they are easy to copy and then imitated by competitors.</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But is still </a:t>
            </a:r>
            <a:r>
              <a:rPr lang="en-US" sz="1600" b="1" dirty="0">
                <a:solidFill>
                  <a:schemeClr val="bg1"/>
                </a:solidFill>
                <a:latin typeface="Arial" panose="020B0604020202020204" pitchFamily="34" charset="0"/>
                <a:cs typeface="Arial" panose="020B0604020202020204" pitchFamily="34" charset="0"/>
              </a:rPr>
              <a:t>a popular  strategy</a:t>
            </a:r>
            <a:r>
              <a:rPr lang="en-US" sz="1600" dirty="0">
                <a:solidFill>
                  <a:schemeClr val="bg1"/>
                </a:solidFill>
                <a:latin typeface="Arial" panose="020B0604020202020204" pitchFamily="34" charset="0"/>
                <a:cs typeface="Arial" panose="020B0604020202020204" pitchFamily="34" charset="0"/>
              </a:rPr>
              <a:t>, with some managers failing to realise that restaurants &amp; bedrooms can all look very similar to the consumer.</a:t>
            </a:r>
          </a:p>
        </p:txBody>
      </p:sp>
    </p:spTree>
    <p:extLst>
      <p:ext uri="{BB962C8B-B14F-4D97-AF65-F5344CB8AC3E}">
        <p14:creationId xmlns:p14="http://schemas.microsoft.com/office/powerpoint/2010/main" val="80784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35B037-4511-8519-B952-3DF4F1066E38}"/>
              </a:ext>
            </a:extLst>
          </p:cNvPr>
          <p:cNvPicPr>
            <a:picLocks noChangeAspect="1"/>
          </p:cNvPicPr>
          <p:nvPr/>
        </p:nvPicPr>
        <p:blipFill>
          <a:blip r:embed="rId3"/>
          <a:stretch>
            <a:fillRect/>
          </a:stretch>
        </p:blipFill>
        <p:spPr>
          <a:xfrm>
            <a:off x="75765" y="368339"/>
            <a:ext cx="6336704" cy="4752528"/>
          </a:xfrm>
          <a:prstGeom prst="rect">
            <a:avLst/>
          </a:prstGeom>
        </p:spPr>
      </p:pic>
      <p:grpSp>
        <p:nvGrpSpPr>
          <p:cNvPr id="15" name="Group 14">
            <a:extLst>
              <a:ext uri="{FF2B5EF4-FFF2-40B4-BE49-F238E27FC236}">
                <a16:creationId xmlns:a16="http://schemas.microsoft.com/office/drawing/2014/main" id="{3B5B0DDA-0BDE-7BC2-7CC3-DEC0A7175FAA}"/>
              </a:ext>
            </a:extLst>
          </p:cNvPr>
          <p:cNvGrpSpPr/>
          <p:nvPr/>
        </p:nvGrpSpPr>
        <p:grpSpPr>
          <a:xfrm>
            <a:off x="3657600" y="2045970"/>
            <a:ext cx="3440128" cy="3589020"/>
            <a:chOff x="4698347" y="2409698"/>
            <a:chExt cx="3153061" cy="2226138"/>
          </a:xfrm>
        </p:grpSpPr>
        <p:sp>
          <p:nvSpPr>
            <p:cNvPr id="9" name="Oval 8">
              <a:extLst>
                <a:ext uri="{FF2B5EF4-FFF2-40B4-BE49-F238E27FC236}">
                  <a16:creationId xmlns:a16="http://schemas.microsoft.com/office/drawing/2014/main" id="{ADBF1977-001E-6797-80B0-E7D728E3B84B}"/>
                </a:ext>
              </a:extLst>
            </p:cNvPr>
            <p:cNvSpPr/>
            <p:nvPr/>
          </p:nvSpPr>
          <p:spPr>
            <a:xfrm rot="18670409">
              <a:off x="4238054" y="2869991"/>
              <a:ext cx="2226138" cy="13055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cxnSp>
          <p:nvCxnSpPr>
            <p:cNvPr id="11" name="Straight Arrow Connector 10">
              <a:extLst>
                <a:ext uri="{FF2B5EF4-FFF2-40B4-BE49-F238E27FC236}">
                  <a16:creationId xmlns:a16="http://schemas.microsoft.com/office/drawing/2014/main" id="{4809690A-66E4-0C0C-2941-C0FE4A868A12}"/>
                </a:ext>
              </a:extLst>
            </p:cNvPr>
            <p:cNvCxnSpPr>
              <a:cxnSpLocks/>
            </p:cNvCxnSpPr>
            <p:nvPr/>
          </p:nvCxnSpPr>
          <p:spPr>
            <a:xfrm>
              <a:off x="6215219" y="3277026"/>
              <a:ext cx="1008112" cy="3600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EAD3D3-E654-7A1C-1305-2E37A3FB2223}"/>
                </a:ext>
              </a:extLst>
            </p:cNvPr>
            <p:cNvSpPr txBox="1"/>
            <p:nvPr/>
          </p:nvSpPr>
          <p:spPr>
            <a:xfrm>
              <a:off x="6221154" y="3608932"/>
              <a:ext cx="1630254" cy="646331"/>
            </a:xfrm>
            <a:prstGeom prst="rect">
              <a:avLst/>
            </a:prstGeom>
            <a:noFill/>
          </p:spPr>
          <p:txBody>
            <a:bodyPr wrap="none" rtlCol="0">
              <a:spAutoFit/>
            </a:bodyPr>
            <a:lstStyle/>
            <a:p>
              <a:pPr defTabSz="457200"/>
              <a:r>
                <a:rPr lang="en-GB" dirty="0">
                  <a:solidFill>
                    <a:prstClr val="black"/>
                  </a:solidFill>
                  <a:latin typeface="Calibri" panose="020F0502020204030204"/>
                </a:rPr>
                <a:t>Doomed to fail </a:t>
              </a:r>
            </a:p>
            <a:p>
              <a:pPr defTabSz="457200"/>
              <a:r>
                <a:rPr lang="en-GB" dirty="0">
                  <a:solidFill>
                    <a:prstClr val="black"/>
                  </a:solidFill>
                  <a:latin typeface="Calibri" panose="020F0502020204030204"/>
                </a:rPr>
                <a:t>strategies.</a:t>
              </a:r>
            </a:p>
          </p:txBody>
        </p:sp>
      </p:grpSp>
      <p:sp>
        <p:nvSpPr>
          <p:cNvPr id="3" name="Content Placeholder 2">
            <a:extLst>
              <a:ext uri="{FF2B5EF4-FFF2-40B4-BE49-F238E27FC236}">
                <a16:creationId xmlns:a16="http://schemas.microsoft.com/office/drawing/2014/main" id="{49E74DE5-0361-7B97-B0AA-3DCEAEE0D494}"/>
              </a:ext>
            </a:extLst>
          </p:cNvPr>
          <p:cNvSpPr>
            <a:spLocks noGrp="1"/>
          </p:cNvSpPr>
          <p:nvPr>
            <p:ph idx="1"/>
          </p:nvPr>
        </p:nvSpPr>
        <p:spPr>
          <a:xfrm>
            <a:off x="6882414" y="648835"/>
            <a:ext cx="5314543" cy="4472032"/>
          </a:xfrm>
        </p:spPr>
        <p:txBody>
          <a:bodyPr anchor="t">
            <a:normAutofit/>
          </a:bodyPr>
          <a:lstStyle/>
          <a:p>
            <a:pPr marL="0" indent="0">
              <a:buNone/>
            </a:pPr>
            <a:endParaRPr lang="en-GB" sz="1400" dirty="0"/>
          </a:p>
          <a:p>
            <a:pPr marL="0" indent="0">
              <a:buNone/>
            </a:pPr>
            <a:r>
              <a:rPr lang="en-GB" sz="1400" dirty="0"/>
              <a:t>A great tool to highlight differentiation strategies of both your business and the competition is (Bowmans,  ) strategy clock </a:t>
            </a:r>
          </a:p>
          <a:p>
            <a:pPr marL="0" indent="0">
              <a:buNone/>
            </a:pPr>
            <a:r>
              <a:rPr lang="en-GB" sz="1400" dirty="0"/>
              <a:t>Each of the positions on the clock represent how pricing strategy and perceived ‘Value’ can help identify market position as well as present opportunities to fill market gaps or highlight opportunities for entry into markets.</a:t>
            </a:r>
          </a:p>
          <a:p>
            <a:pPr marL="0" indent="0">
              <a:buNone/>
            </a:pPr>
            <a:r>
              <a:rPr lang="en-GB" sz="1400" dirty="0"/>
              <a:t> </a:t>
            </a:r>
          </a:p>
        </p:txBody>
      </p:sp>
      <p:sp>
        <p:nvSpPr>
          <p:cNvPr id="5" name="TextBox 4">
            <a:extLst>
              <a:ext uri="{FF2B5EF4-FFF2-40B4-BE49-F238E27FC236}">
                <a16:creationId xmlns:a16="http://schemas.microsoft.com/office/drawing/2014/main" id="{5B525362-A87A-6D32-0719-317D32EC6E0A}"/>
              </a:ext>
            </a:extLst>
          </p:cNvPr>
          <p:cNvSpPr txBox="1"/>
          <p:nvPr/>
        </p:nvSpPr>
        <p:spPr>
          <a:xfrm>
            <a:off x="6882414" y="279503"/>
            <a:ext cx="4506277" cy="369332"/>
          </a:xfrm>
          <a:prstGeom prst="rect">
            <a:avLst/>
          </a:prstGeom>
          <a:noFill/>
        </p:spPr>
        <p:txBody>
          <a:bodyPr wrap="square">
            <a:spAutoFit/>
          </a:bodyPr>
          <a:lstStyle/>
          <a:p>
            <a:pPr marL="0" indent="0">
              <a:buNone/>
            </a:pPr>
            <a:r>
              <a:rPr lang="en-GB" sz="1800" dirty="0"/>
              <a:t>Objective positioning</a:t>
            </a:r>
          </a:p>
        </p:txBody>
      </p:sp>
      <p:sp>
        <p:nvSpPr>
          <p:cNvPr id="6" name="TextBox 5">
            <a:extLst>
              <a:ext uri="{FF2B5EF4-FFF2-40B4-BE49-F238E27FC236}">
                <a16:creationId xmlns:a16="http://schemas.microsoft.com/office/drawing/2014/main" id="{34D71844-A28D-267C-58CA-BDA63B881C30}"/>
              </a:ext>
            </a:extLst>
          </p:cNvPr>
          <p:cNvSpPr txBox="1"/>
          <p:nvPr/>
        </p:nvSpPr>
        <p:spPr>
          <a:xfrm>
            <a:off x="6990702" y="2520962"/>
            <a:ext cx="4873637"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noProof="0" dirty="0">
                <a:ln>
                  <a:noFill/>
                </a:ln>
                <a:solidFill>
                  <a:prstClr val="black"/>
                </a:solidFill>
                <a:effectLst/>
                <a:uLnTx/>
                <a:uFillTx/>
                <a:latin typeface="Abadi" panose="020B0604020202020204" pitchFamily="34" charset="0"/>
              </a:rPr>
              <a:t>Type in the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chatbox</a:t>
            </a:r>
            <a:r>
              <a:rPr kumimoji="0" lang="en-GB" sz="1800" b="0" i="0" u="none" strike="noStrike" kern="0" cap="none" spc="0" normalizeH="0" noProof="0" dirty="0">
                <a:ln>
                  <a:noFill/>
                </a:ln>
                <a:solidFill>
                  <a:prstClr val="black"/>
                </a:solidFill>
                <a:effectLst/>
                <a:uLnTx/>
                <a:uFillTx/>
                <a:latin typeface="Abadi" panose="020B0604020202020204" pitchFamily="34" charset="0"/>
              </a:rPr>
              <a:t> where these brands belong on the strategy clock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e.g</a:t>
            </a:r>
            <a:r>
              <a:rPr kumimoji="0" lang="en-GB" sz="1800" b="0" i="0" u="none" strike="noStrike" kern="0" cap="none" spc="0" normalizeH="0" noProof="0" dirty="0">
                <a:ln>
                  <a:noFill/>
                </a:ln>
                <a:solidFill>
                  <a:prstClr val="black"/>
                </a:solidFill>
                <a:effectLst/>
                <a:uLnTx/>
                <a:uFillTx/>
                <a:latin typeface="Abadi" panose="020B0604020202020204" pitchFamily="34" charset="0"/>
              </a:rPr>
              <a:t> “1 Lidle, 2 Asda, 2 Morrisons etc.”</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6">
            <a:extLst>
              <a:ext uri="{FF2B5EF4-FFF2-40B4-BE49-F238E27FC236}">
                <a16:creationId xmlns:a16="http://schemas.microsoft.com/office/drawing/2014/main" id="{FE5A1203-5B21-B2C6-3E8D-75CE2C3C44A4}"/>
              </a:ext>
            </a:extLst>
          </p:cNvPr>
          <p:cNvPicPr>
            <a:picLocks noChangeAspect="1"/>
          </p:cNvPicPr>
          <p:nvPr/>
        </p:nvPicPr>
        <p:blipFill rotWithShape="1">
          <a:blip r:embed="rId4"/>
          <a:srcRect l="49524" t="721" r="36042" b="78966"/>
          <a:stretch/>
        </p:blipFill>
        <p:spPr>
          <a:xfrm>
            <a:off x="9393227" y="3458902"/>
            <a:ext cx="1099895" cy="580463"/>
          </a:xfrm>
          <a:prstGeom prst="rect">
            <a:avLst/>
          </a:prstGeom>
        </p:spPr>
      </p:pic>
      <p:pic>
        <p:nvPicPr>
          <p:cNvPr id="2050" name="Picture 2" descr="Pub &amp; restaurant leaders share the best advice they've ever been given -  Casual Dining Show">
            <a:extLst>
              <a:ext uri="{FF2B5EF4-FFF2-40B4-BE49-F238E27FC236}">
                <a16:creationId xmlns:a16="http://schemas.microsoft.com/office/drawing/2014/main" id="{D4F94EE9-EABE-A6E4-1B13-A078D98CB9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465" t="65377" r="36742"/>
          <a:stretch/>
        </p:blipFill>
        <p:spPr bwMode="auto">
          <a:xfrm>
            <a:off x="8501617" y="4254507"/>
            <a:ext cx="974802" cy="98934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055FE12-6CD2-B825-C48D-A8A4B6462F5D}"/>
              </a:ext>
            </a:extLst>
          </p:cNvPr>
          <p:cNvPicPr>
            <a:picLocks noChangeAspect="1"/>
          </p:cNvPicPr>
          <p:nvPr/>
        </p:nvPicPr>
        <p:blipFill rotWithShape="1">
          <a:blip r:embed="rId4"/>
          <a:srcRect l="33600" t="721" r="50000" b="74400"/>
          <a:stretch/>
        </p:blipFill>
        <p:spPr>
          <a:xfrm>
            <a:off x="10645525" y="3457145"/>
            <a:ext cx="1249680" cy="710930"/>
          </a:xfrm>
          <a:prstGeom prst="rect">
            <a:avLst/>
          </a:prstGeom>
        </p:spPr>
      </p:pic>
      <p:pic>
        <p:nvPicPr>
          <p:cNvPr id="10" name="Picture 9">
            <a:extLst>
              <a:ext uri="{FF2B5EF4-FFF2-40B4-BE49-F238E27FC236}">
                <a16:creationId xmlns:a16="http://schemas.microsoft.com/office/drawing/2014/main" id="{5E949A1D-7384-EBFA-EF1D-CACBED636301}"/>
              </a:ext>
            </a:extLst>
          </p:cNvPr>
          <p:cNvPicPr>
            <a:picLocks noChangeAspect="1"/>
          </p:cNvPicPr>
          <p:nvPr/>
        </p:nvPicPr>
        <p:blipFill rotWithShape="1">
          <a:blip r:embed="rId6"/>
          <a:srcRect t="54744" r="76929"/>
          <a:stretch/>
        </p:blipFill>
        <p:spPr>
          <a:xfrm>
            <a:off x="9707756" y="4254507"/>
            <a:ext cx="625179" cy="815559"/>
          </a:xfrm>
          <a:prstGeom prst="rect">
            <a:avLst/>
          </a:prstGeom>
        </p:spPr>
      </p:pic>
      <p:pic>
        <p:nvPicPr>
          <p:cNvPr id="12" name="Picture 11">
            <a:extLst>
              <a:ext uri="{FF2B5EF4-FFF2-40B4-BE49-F238E27FC236}">
                <a16:creationId xmlns:a16="http://schemas.microsoft.com/office/drawing/2014/main" id="{ACDB2ADD-E909-7C93-D66D-4D4E3DAB17E8}"/>
              </a:ext>
            </a:extLst>
          </p:cNvPr>
          <p:cNvPicPr>
            <a:picLocks noChangeAspect="1"/>
          </p:cNvPicPr>
          <p:nvPr/>
        </p:nvPicPr>
        <p:blipFill rotWithShape="1">
          <a:blip r:embed="rId6"/>
          <a:srcRect l="24444" r="50000" b="49957"/>
          <a:stretch/>
        </p:blipFill>
        <p:spPr>
          <a:xfrm>
            <a:off x="8619021" y="3429289"/>
            <a:ext cx="539234" cy="702236"/>
          </a:xfrm>
          <a:prstGeom prst="rect">
            <a:avLst/>
          </a:prstGeom>
        </p:spPr>
      </p:pic>
      <p:pic>
        <p:nvPicPr>
          <p:cNvPr id="13" name="Picture 12">
            <a:extLst>
              <a:ext uri="{FF2B5EF4-FFF2-40B4-BE49-F238E27FC236}">
                <a16:creationId xmlns:a16="http://schemas.microsoft.com/office/drawing/2014/main" id="{50BBD58A-C0E4-C287-F4FB-2F047ABBD193}"/>
              </a:ext>
            </a:extLst>
          </p:cNvPr>
          <p:cNvPicPr>
            <a:picLocks noChangeAspect="1"/>
          </p:cNvPicPr>
          <p:nvPr/>
        </p:nvPicPr>
        <p:blipFill>
          <a:blip r:embed="rId7"/>
          <a:stretch>
            <a:fillRect/>
          </a:stretch>
        </p:blipFill>
        <p:spPr>
          <a:xfrm>
            <a:off x="10602403" y="4336446"/>
            <a:ext cx="1151924" cy="472584"/>
          </a:xfrm>
          <a:prstGeom prst="rect">
            <a:avLst/>
          </a:prstGeom>
        </p:spPr>
      </p:pic>
      <p:pic>
        <p:nvPicPr>
          <p:cNvPr id="2052" name="Picture 4" descr="All Fast food prices &amp; menus in the UK">
            <a:extLst>
              <a:ext uri="{FF2B5EF4-FFF2-40B4-BE49-F238E27FC236}">
                <a16:creationId xmlns:a16="http://schemas.microsoft.com/office/drawing/2014/main" id="{A3985DE5-4BA2-ED5F-5B8D-DD2C25B381F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179" t="60929" r="39148"/>
          <a:stretch/>
        </p:blipFill>
        <p:spPr bwMode="auto">
          <a:xfrm>
            <a:off x="7775268" y="3473657"/>
            <a:ext cx="654550" cy="58046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061789C5-63F0-3807-CBD6-19AD2DC958B0}"/>
              </a:ext>
            </a:extLst>
          </p:cNvPr>
          <p:cNvPicPr>
            <a:picLocks noChangeAspect="1"/>
          </p:cNvPicPr>
          <p:nvPr/>
        </p:nvPicPr>
        <p:blipFill rotWithShape="1">
          <a:blip r:embed="rId9"/>
          <a:srcRect t="-2800" r="66450" b="48182"/>
          <a:stretch/>
        </p:blipFill>
        <p:spPr>
          <a:xfrm>
            <a:off x="7723165" y="4188439"/>
            <a:ext cx="843078" cy="768599"/>
          </a:xfrm>
          <a:prstGeom prst="rect">
            <a:avLst/>
          </a:prstGeom>
        </p:spPr>
      </p:pic>
      <p:pic>
        <p:nvPicPr>
          <p:cNvPr id="2054" name="Picture 6" descr="Miller &amp; Carter | Mitchells &amp; Butlers">
            <a:extLst>
              <a:ext uri="{FF2B5EF4-FFF2-40B4-BE49-F238E27FC236}">
                <a16:creationId xmlns:a16="http://schemas.microsoft.com/office/drawing/2014/main" id="{B6228EF8-DAAB-5F64-A0D9-C5DDCAD0A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94595" y="3195301"/>
            <a:ext cx="1045701" cy="104570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therspoons Logo - Nailsea Town">
            <a:extLst>
              <a:ext uri="{FF2B5EF4-FFF2-40B4-BE49-F238E27FC236}">
                <a16:creationId xmlns:a16="http://schemas.microsoft.com/office/drawing/2014/main" id="{3E556912-70F1-6688-D61A-F45928F8DD3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428072" y="4268210"/>
            <a:ext cx="1263943" cy="688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47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otel Brands – The Buggy Whip of the 21st Century">
            <a:extLst>
              <a:ext uri="{FF2B5EF4-FFF2-40B4-BE49-F238E27FC236}">
                <a16:creationId xmlns:a16="http://schemas.microsoft.com/office/drawing/2014/main" id="{4A07D227-F1FC-C750-6611-F7B79934A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825" y="1142405"/>
            <a:ext cx="3474562" cy="4176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340DC0-1791-FCB6-6822-A3CA5CB368FD}"/>
              </a:ext>
            </a:extLst>
          </p:cNvPr>
          <p:cNvPicPr>
            <a:picLocks noChangeAspect="1"/>
          </p:cNvPicPr>
          <p:nvPr/>
        </p:nvPicPr>
        <p:blipFill>
          <a:blip r:embed="rId4"/>
          <a:stretch>
            <a:fillRect/>
          </a:stretch>
        </p:blipFill>
        <p:spPr>
          <a:xfrm>
            <a:off x="154611" y="1142405"/>
            <a:ext cx="5688632" cy="3604495"/>
          </a:xfrm>
          <a:prstGeom prst="rect">
            <a:avLst/>
          </a:prstGeom>
        </p:spPr>
      </p:pic>
      <p:pic>
        <p:nvPicPr>
          <p:cNvPr id="12" name="Picture 11">
            <a:extLst>
              <a:ext uri="{FF2B5EF4-FFF2-40B4-BE49-F238E27FC236}">
                <a16:creationId xmlns:a16="http://schemas.microsoft.com/office/drawing/2014/main" id="{1649071E-19D4-D00B-A0ED-44C41063DCA8}"/>
              </a:ext>
            </a:extLst>
          </p:cNvPr>
          <p:cNvPicPr>
            <a:picLocks noChangeAspect="1"/>
          </p:cNvPicPr>
          <p:nvPr/>
        </p:nvPicPr>
        <p:blipFill>
          <a:blip r:embed="rId5"/>
          <a:stretch>
            <a:fillRect/>
          </a:stretch>
        </p:blipFill>
        <p:spPr>
          <a:xfrm>
            <a:off x="9935726" y="2816698"/>
            <a:ext cx="2040693" cy="1308136"/>
          </a:xfrm>
          <a:prstGeom prst="rect">
            <a:avLst/>
          </a:prstGeom>
        </p:spPr>
      </p:pic>
      <p:pic>
        <p:nvPicPr>
          <p:cNvPr id="13" name="Picture 12">
            <a:extLst>
              <a:ext uri="{FF2B5EF4-FFF2-40B4-BE49-F238E27FC236}">
                <a16:creationId xmlns:a16="http://schemas.microsoft.com/office/drawing/2014/main" id="{AD38DD43-2F6C-C6E7-452C-A94F069B2D1E}"/>
              </a:ext>
            </a:extLst>
          </p:cNvPr>
          <p:cNvPicPr>
            <a:picLocks noChangeAspect="1"/>
          </p:cNvPicPr>
          <p:nvPr/>
        </p:nvPicPr>
        <p:blipFill>
          <a:blip r:embed="rId6"/>
          <a:stretch>
            <a:fillRect/>
          </a:stretch>
        </p:blipFill>
        <p:spPr>
          <a:xfrm>
            <a:off x="9682106" y="88820"/>
            <a:ext cx="2240868" cy="1260488"/>
          </a:xfrm>
          <a:prstGeom prst="rect">
            <a:avLst/>
          </a:prstGeom>
        </p:spPr>
      </p:pic>
      <p:pic>
        <p:nvPicPr>
          <p:cNvPr id="15" name="Picture 14">
            <a:extLst>
              <a:ext uri="{FF2B5EF4-FFF2-40B4-BE49-F238E27FC236}">
                <a16:creationId xmlns:a16="http://schemas.microsoft.com/office/drawing/2014/main" id="{4ECCE85B-940E-D3B3-A300-DB2B69DFAD8A}"/>
              </a:ext>
            </a:extLst>
          </p:cNvPr>
          <p:cNvPicPr>
            <a:picLocks noChangeAspect="1"/>
          </p:cNvPicPr>
          <p:nvPr/>
        </p:nvPicPr>
        <p:blipFill>
          <a:blip r:embed="rId7"/>
          <a:stretch>
            <a:fillRect/>
          </a:stretch>
        </p:blipFill>
        <p:spPr>
          <a:xfrm>
            <a:off x="8205850" y="184842"/>
            <a:ext cx="1933845" cy="447737"/>
          </a:xfrm>
          <a:prstGeom prst="rect">
            <a:avLst/>
          </a:prstGeom>
        </p:spPr>
      </p:pic>
      <p:pic>
        <p:nvPicPr>
          <p:cNvPr id="3074" name="Picture 2" descr="World's Most Valuable Hotel Brands in 2021">
            <a:extLst>
              <a:ext uri="{FF2B5EF4-FFF2-40B4-BE49-F238E27FC236}">
                <a16:creationId xmlns:a16="http://schemas.microsoft.com/office/drawing/2014/main" id="{A6BC45D2-1D44-68A6-9DB7-62BCF2AD62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41929" y="5116285"/>
            <a:ext cx="1776832" cy="138479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y Do Hotel Companies Have So Many Brands?">
            <a:extLst>
              <a:ext uri="{FF2B5EF4-FFF2-40B4-BE49-F238E27FC236}">
                <a16:creationId xmlns:a16="http://schemas.microsoft.com/office/drawing/2014/main" id="{C8F78800-1E5E-D909-B987-70BB2392EB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94806" y="3378992"/>
            <a:ext cx="3745470" cy="196637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ix Seasons Hotel - Home | Facebook">
            <a:extLst>
              <a:ext uri="{FF2B5EF4-FFF2-40B4-BE49-F238E27FC236}">
                <a16:creationId xmlns:a16="http://schemas.microsoft.com/office/drawing/2014/main" id="{57DEFA4B-991E-EE9D-7EAE-3ADF9F4A47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24740" y="5285759"/>
            <a:ext cx="1563053" cy="156305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Moxy Bristol opens its doors – Business Traveller">
            <a:extLst>
              <a:ext uri="{FF2B5EF4-FFF2-40B4-BE49-F238E27FC236}">
                <a16:creationId xmlns:a16="http://schemas.microsoft.com/office/drawing/2014/main" id="{BE8A98FA-E750-DB07-929A-645A10CD64B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51801" y="4746900"/>
            <a:ext cx="2194338" cy="12361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194BB95-74C6-0DC7-D289-EB6D13F9CF3C}"/>
              </a:ext>
            </a:extLst>
          </p:cNvPr>
          <p:cNvSpPr txBox="1"/>
          <p:nvPr/>
        </p:nvSpPr>
        <p:spPr>
          <a:xfrm>
            <a:off x="5150035" y="1264016"/>
            <a:ext cx="2618969"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noProof="0" dirty="0">
                <a:ln>
                  <a:noFill/>
                </a:ln>
                <a:solidFill>
                  <a:prstClr val="black"/>
                </a:solidFill>
                <a:effectLst/>
                <a:uLnTx/>
                <a:uFillTx/>
                <a:latin typeface="Abadi" panose="020B0604020202020204" pitchFamily="34" charset="0"/>
              </a:rPr>
              <a:t>Place as many hotel brands as you know on the clock and type into the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chatbox</a:t>
            </a:r>
            <a:r>
              <a:rPr kumimoji="0" lang="en-GB" sz="1800" b="0" i="0" u="none" strike="noStrike" kern="0" cap="none" spc="0" normalizeH="0" noProof="0" dirty="0">
                <a:ln>
                  <a:noFill/>
                </a:ln>
                <a:solidFill>
                  <a:prstClr val="black"/>
                </a:solidFill>
                <a:effectLst/>
                <a:uLnTx/>
                <a:uFillTx/>
                <a:latin typeface="Abadi" panose="020B0604020202020204" pitchFamily="34" charset="0"/>
              </a:rPr>
              <a:t>. (</a:t>
            </a:r>
            <a:r>
              <a:rPr lang="en-GB" kern="0" noProof="0" dirty="0">
                <a:solidFill>
                  <a:prstClr val="black"/>
                </a:solidFill>
                <a:latin typeface="Abadi" panose="020B0604020202020204" pitchFamily="34" charset="0"/>
              </a:rPr>
              <a:t>You</a:t>
            </a:r>
            <a:r>
              <a:rPr kumimoji="0" lang="en-GB" sz="1800" b="0" i="0" u="none" strike="noStrike" kern="0" cap="none" spc="0" normalizeH="0" noProof="0" dirty="0">
                <a:ln>
                  <a:noFill/>
                </a:ln>
                <a:solidFill>
                  <a:prstClr val="black"/>
                </a:solidFill>
                <a:effectLst/>
                <a:uLnTx/>
                <a:uFillTx/>
                <a:latin typeface="Abadi" panose="020B0604020202020204" pitchFamily="34" charset="0"/>
              </a:rPr>
              <a:t> must include the brands for the essay!) 10 mins</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25498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indefinite" fill="hold" nodeType="afterEffect">
                                  <p:stCondLst>
                                    <p:cond delay="3000"/>
                                  </p:stCondLst>
                                  <p:endCondLst>
                                    <p:cond evt="onNext" delay="0">
                                      <p:tgtEl>
                                        <p:sldTgt/>
                                      </p:tgtEl>
                                    </p:cond>
                                  </p:endCondLst>
                                  <p:childTnLst>
                                    <p:animRot by="120000">
                                      <p:cBhvr>
                                        <p:cTn id="6" dur="200" fill="hold">
                                          <p:stCondLst>
                                            <p:cond delay="0"/>
                                          </p:stCondLst>
                                        </p:cTn>
                                        <p:tgtEl>
                                          <p:spTgt spid="3080"/>
                                        </p:tgtEl>
                                        <p:attrNameLst>
                                          <p:attrName>r</p:attrName>
                                        </p:attrNameLst>
                                      </p:cBhvr>
                                    </p:animRot>
                                    <p:animRot by="-240000">
                                      <p:cBhvr>
                                        <p:cTn id="7" dur="400" fill="hold">
                                          <p:stCondLst>
                                            <p:cond delay="400"/>
                                          </p:stCondLst>
                                        </p:cTn>
                                        <p:tgtEl>
                                          <p:spTgt spid="3080"/>
                                        </p:tgtEl>
                                        <p:attrNameLst>
                                          <p:attrName>r</p:attrName>
                                        </p:attrNameLst>
                                      </p:cBhvr>
                                    </p:animRot>
                                    <p:animRot by="240000">
                                      <p:cBhvr>
                                        <p:cTn id="8" dur="400" fill="hold">
                                          <p:stCondLst>
                                            <p:cond delay="800"/>
                                          </p:stCondLst>
                                        </p:cTn>
                                        <p:tgtEl>
                                          <p:spTgt spid="3080"/>
                                        </p:tgtEl>
                                        <p:attrNameLst>
                                          <p:attrName>r</p:attrName>
                                        </p:attrNameLst>
                                      </p:cBhvr>
                                    </p:animRot>
                                    <p:animRot by="-240000">
                                      <p:cBhvr>
                                        <p:cTn id="9" dur="400" fill="hold">
                                          <p:stCondLst>
                                            <p:cond delay="1200"/>
                                          </p:stCondLst>
                                        </p:cTn>
                                        <p:tgtEl>
                                          <p:spTgt spid="3080"/>
                                        </p:tgtEl>
                                        <p:attrNameLst>
                                          <p:attrName>r</p:attrName>
                                        </p:attrNameLst>
                                      </p:cBhvr>
                                    </p:animRot>
                                    <p:animRot by="120000">
                                      <p:cBhvr>
                                        <p:cTn id="10" dur="400" fill="hold">
                                          <p:stCondLst>
                                            <p:cond delay="1600"/>
                                          </p:stCondLst>
                                        </p:cTn>
                                        <p:tgtEl>
                                          <p:spTgt spid="3080"/>
                                        </p:tgtEl>
                                        <p:attrNameLst>
                                          <p:attrName>r</p:attrName>
                                        </p:attrNameLst>
                                      </p:cBhvr>
                                    </p:animRot>
                                  </p:childTnLst>
                                </p:cTn>
                              </p:par>
                              <p:par>
                                <p:cTn id="11" presetID="32" presetClass="emph" presetSubtype="0" repeatCount="indefinite" fill="hold" nodeType="withEffect">
                                  <p:stCondLst>
                                    <p:cond delay="3000"/>
                                  </p:stCondLst>
                                  <p:childTnLst>
                                    <p:animRot by="120000">
                                      <p:cBhvr>
                                        <p:cTn id="12" dur="200" fill="hold">
                                          <p:stCondLst>
                                            <p:cond delay="0"/>
                                          </p:stCondLst>
                                        </p:cTn>
                                        <p:tgtEl>
                                          <p:spTgt spid="3082"/>
                                        </p:tgtEl>
                                        <p:attrNameLst>
                                          <p:attrName>r</p:attrName>
                                        </p:attrNameLst>
                                      </p:cBhvr>
                                    </p:animRot>
                                    <p:animRot by="-240000">
                                      <p:cBhvr>
                                        <p:cTn id="13" dur="400" fill="hold">
                                          <p:stCondLst>
                                            <p:cond delay="400"/>
                                          </p:stCondLst>
                                        </p:cTn>
                                        <p:tgtEl>
                                          <p:spTgt spid="3082"/>
                                        </p:tgtEl>
                                        <p:attrNameLst>
                                          <p:attrName>r</p:attrName>
                                        </p:attrNameLst>
                                      </p:cBhvr>
                                    </p:animRot>
                                    <p:animRot by="240000">
                                      <p:cBhvr>
                                        <p:cTn id="14" dur="400" fill="hold">
                                          <p:stCondLst>
                                            <p:cond delay="800"/>
                                          </p:stCondLst>
                                        </p:cTn>
                                        <p:tgtEl>
                                          <p:spTgt spid="3082"/>
                                        </p:tgtEl>
                                        <p:attrNameLst>
                                          <p:attrName>r</p:attrName>
                                        </p:attrNameLst>
                                      </p:cBhvr>
                                    </p:animRot>
                                    <p:animRot by="-240000">
                                      <p:cBhvr>
                                        <p:cTn id="15" dur="400" fill="hold">
                                          <p:stCondLst>
                                            <p:cond delay="1200"/>
                                          </p:stCondLst>
                                        </p:cTn>
                                        <p:tgtEl>
                                          <p:spTgt spid="3082"/>
                                        </p:tgtEl>
                                        <p:attrNameLst>
                                          <p:attrName>r</p:attrName>
                                        </p:attrNameLst>
                                      </p:cBhvr>
                                    </p:animRot>
                                    <p:animRot by="120000">
                                      <p:cBhvr>
                                        <p:cTn id="16" dur="400" fill="hold">
                                          <p:stCondLst>
                                            <p:cond delay="1600"/>
                                          </p:stCondLst>
                                        </p:cTn>
                                        <p:tgtEl>
                                          <p:spTgt spid="308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C937EAE-198B-42B0-84A4-95A31B89A3E1}"/>
              </a:ext>
            </a:extLst>
          </p:cNvPr>
          <p:cNvPicPr>
            <a:picLocks noChangeAspect="1"/>
          </p:cNvPicPr>
          <p:nvPr/>
        </p:nvPicPr>
        <p:blipFill>
          <a:blip r:embed="rId3"/>
          <a:stretch>
            <a:fillRect/>
          </a:stretch>
        </p:blipFill>
        <p:spPr>
          <a:xfrm>
            <a:off x="8962608" y="3429000"/>
            <a:ext cx="2581692" cy="2329698"/>
          </a:xfrm>
          <a:prstGeom prst="rect">
            <a:avLst/>
          </a:prstGeom>
        </p:spPr>
      </p:pic>
      <p:sp>
        <p:nvSpPr>
          <p:cNvPr id="4" name="Content Placeholder 3">
            <a:extLst>
              <a:ext uri="{FF2B5EF4-FFF2-40B4-BE49-F238E27FC236}">
                <a16:creationId xmlns:a16="http://schemas.microsoft.com/office/drawing/2014/main" id="{824FEFF9-E0DE-4A80-A2E5-5C97C4B827D1}"/>
              </a:ext>
            </a:extLst>
          </p:cNvPr>
          <p:cNvSpPr>
            <a:spLocks noGrp="1"/>
          </p:cNvSpPr>
          <p:nvPr>
            <p:ph sz="half" idx="2"/>
          </p:nvPr>
        </p:nvSpPr>
        <p:spPr>
          <a:xfrm>
            <a:off x="880110" y="1996090"/>
            <a:ext cx="7223760" cy="4626041"/>
          </a:xfrm>
        </p:spPr>
        <p:txBody>
          <a:bodyPr/>
          <a:lstStyle/>
          <a:p>
            <a:pPr marL="0" indent="0">
              <a:buNone/>
            </a:pPr>
            <a:r>
              <a:rPr lang="en-GB" sz="1800" b="1" dirty="0"/>
              <a:t>Intangible-dominant</a:t>
            </a:r>
          </a:p>
          <a:p>
            <a:pPr>
              <a:lnSpc>
                <a:spcPct val="100000"/>
              </a:lnSpc>
            </a:pPr>
            <a:r>
              <a:rPr lang="en-GB" sz="1800" dirty="0"/>
              <a:t>Intangible dominant products:  service, atmosphere, reputation, history and image,  so marketers  are highly creative in language and imagery which highlights experiences. </a:t>
            </a:r>
            <a:br>
              <a:rPr lang="en-GB" sz="1800" dirty="0"/>
            </a:br>
            <a:endParaRPr lang="en-GB" sz="1800" dirty="0"/>
          </a:p>
          <a:p>
            <a:pPr>
              <a:lnSpc>
                <a:spcPct val="100000"/>
              </a:lnSpc>
            </a:pPr>
            <a:r>
              <a:rPr lang="en-GB" sz="1800" dirty="0"/>
              <a:t>‘</a:t>
            </a:r>
            <a:r>
              <a:rPr lang="en-GB" sz="1800" dirty="0" err="1"/>
              <a:t>tangibilize</a:t>
            </a:r>
            <a:r>
              <a:rPr lang="en-GB" sz="1800" dirty="0"/>
              <a:t> the intangible’ by finding certain tangible evidence that </a:t>
            </a:r>
            <a:r>
              <a:rPr lang="en-GB" sz="1800" b="1" dirty="0"/>
              <a:t>supports the positioning </a:t>
            </a:r>
            <a:r>
              <a:rPr lang="en-GB" sz="1800" dirty="0"/>
              <a:t>of the company. </a:t>
            </a:r>
          </a:p>
          <a:p>
            <a:pPr>
              <a:lnSpc>
                <a:spcPct val="100000"/>
              </a:lnSpc>
            </a:pPr>
            <a:r>
              <a:rPr lang="en-GB" sz="1800" dirty="0"/>
              <a:t>E.G Four Seasons Hotels &amp; Resorts are positioned within the luxury sector, but with advancing competition, they introduced own luxury jet service to transport customers to its resort locations, other examples include ancillary products such as the quality of complimentary consumables access to services etc.. </a:t>
            </a:r>
          </a:p>
          <a:p>
            <a:endParaRPr lang="en-GB" dirty="0"/>
          </a:p>
        </p:txBody>
      </p:sp>
      <p:sp>
        <p:nvSpPr>
          <p:cNvPr id="6" name="Title 1">
            <a:extLst>
              <a:ext uri="{FF2B5EF4-FFF2-40B4-BE49-F238E27FC236}">
                <a16:creationId xmlns:a16="http://schemas.microsoft.com/office/drawing/2014/main" id="{9557C930-2DB0-4D76-8257-79FB3067BC9A}"/>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solidFill>
                  <a:prstClr val="black"/>
                </a:solidFill>
                <a:latin typeface="Arial" panose="020B0604020202020204" pitchFamily="34" charset="0"/>
                <a:cs typeface="Arial" panose="020B0604020202020204" pitchFamily="34" charset="0"/>
              </a:rPr>
              <a:t>Subjective positioning</a:t>
            </a:r>
          </a:p>
        </p:txBody>
      </p:sp>
      <p:sp>
        <p:nvSpPr>
          <p:cNvPr id="9" name="Title 5">
            <a:extLst>
              <a:ext uri="{FF2B5EF4-FFF2-40B4-BE49-F238E27FC236}">
                <a16:creationId xmlns:a16="http://schemas.microsoft.com/office/drawing/2014/main" id="{9A671129-A0BB-472E-A5B6-46AF377F03D8}"/>
              </a:ext>
            </a:extLst>
          </p:cNvPr>
          <p:cNvSpPr>
            <a:spLocks noGrp="1"/>
          </p:cNvSpPr>
          <p:nvPr>
            <p:ph type="title"/>
          </p:nvPr>
        </p:nvSpPr>
        <p:spPr>
          <a:xfrm>
            <a:off x="1402904" y="741280"/>
            <a:ext cx="7886700" cy="672139"/>
          </a:xfrm>
        </p:spPr>
        <p:txBody>
          <a:bodyPr/>
          <a:lstStyle/>
          <a:p>
            <a:pPr>
              <a:lnSpc>
                <a:spcPct val="100000"/>
              </a:lnSpc>
            </a:pPr>
            <a:r>
              <a:rPr lang="en-GB" sz="1800" dirty="0">
                <a:latin typeface="+mn-lt"/>
              </a:rPr>
              <a:t>Focusses on intangible aspects : opportunity to position brand effectively, more difficult for competitors to imitate. </a:t>
            </a:r>
            <a:br>
              <a:rPr lang="en-GB" sz="1800" dirty="0">
                <a:latin typeface="+mn-lt"/>
              </a:rPr>
            </a:br>
            <a:br>
              <a:rPr lang="en-GB" sz="1600" dirty="0">
                <a:latin typeface="+mn-lt"/>
              </a:rPr>
            </a:br>
            <a:endParaRPr lang="en-GB" sz="1600" dirty="0">
              <a:latin typeface="+mn-lt"/>
            </a:endParaRPr>
          </a:p>
        </p:txBody>
      </p:sp>
    </p:spTree>
    <p:extLst>
      <p:ext uri="{BB962C8B-B14F-4D97-AF65-F5344CB8AC3E}">
        <p14:creationId xmlns:p14="http://schemas.microsoft.com/office/powerpoint/2010/main" val="314514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500"/>
                                        <p:tgtEl>
                                          <p:spTgt spid="4">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fade">
                                      <p:cBhvr>
                                        <p:cTn id="19"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143" y="85725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B99C248B-47D3-41DF-A1DC-8B38652A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341" y="1201393"/>
            <a:ext cx="5833660" cy="4430593"/>
          </a:xfrm>
          <a:custGeom>
            <a:avLst/>
            <a:gdLst>
              <a:gd name="connsiteX0" fmla="*/ 3727582 w 7778213"/>
              <a:gd name="connsiteY0" fmla="*/ 0 h 5905781"/>
              <a:gd name="connsiteX1" fmla="*/ 7778213 w 7778213"/>
              <a:gd name="connsiteY1" fmla="*/ 0 h 5905781"/>
              <a:gd name="connsiteX2" fmla="*/ 7778213 w 7778213"/>
              <a:gd name="connsiteY2" fmla="*/ 5905761 h 5905781"/>
              <a:gd name="connsiteX3" fmla="*/ 7485321 w 7778213"/>
              <a:gd name="connsiteY3" fmla="*/ 5905761 h 5905781"/>
              <a:gd name="connsiteX4" fmla="*/ 7485321 w 7778213"/>
              <a:gd name="connsiteY4" fmla="*/ 5905762 h 5905781"/>
              <a:gd name="connsiteX5" fmla="*/ 4228895 w 7778213"/>
              <a:gd name="connsiteY5" fmla="*/ 5905762 h 5905781"/>
              <a:gd name="connsiteX6" fmla="*/ 4228895 w 7778213"/>
              <a:gd name="connsiteY6" fmla="*/ 5905780 h 5905781"/>
              <a:gd name="connsiteX7" fmla="*/ 3936003 w 7778213"/>
              <a:gd name="connsiteY7" fmla="*/ 5905780 h 5905781"/>
              <a:gd name="connsiteX8" fmla="*/ 3936003 w 7778213"/>
              <a:gd name="connsiteY8" fmla="*/ 5905781 h 5905781"/>
              <a:gd name="connsiteX9" fmla="*/ 0 w 7778213"/>
              <a:gd name="connsiteY9" fmla="*/ 5905781 h 5905781"/>
              <a:gd name="connsiteX10" fmla="*/ 2796838 w 7778213"/>
              <a:gd name="connsiteY10" fmla="*/ 20 h 5905781"/>
              <a:gd name="connsiteX11" fmla="*/ 3089730 w 7778213"/>
              <a:gd name="connsiteY11" fmla="*/ 20 h 5905781"/>
              <a:gd name="connsiteX12" fmla="*/ 3089730 w 7778213"/>
              <a:gd name="connsiteY12" fmla="*/ 19 h 5905781"/>
              <a:gd name="connsiteX13" fmla="*/ 3434690 w 7778213"/>
              <a:gd name="connsiteY13" fmla="*/ 19 h 5905781"/>
              <a:gd name="connsiteX14" fmla="*/ 3434690 w 7778213"/>
              <a:gd name="connsiteY14" fmla="*/ 1 h 5905781"/>
              <a:gd name="connsiteX15" fmla="*/ 3727582 w 7778213"/>
              <a:gd name="connsiteY15" fmla="*/ 1 h 5905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778213" h="5905781">
                <a:moveTo>
                  <a:pt x="3727582" y="0"/>
                </a:moveTo>
                <a:lnTo>
                  <a:pt x="7778213" y="0"/>
                </a:lnTo>
                <a:lnTo>
                  <a:pt x="7778213" y="5905761"/>
                </a:lnTo>
                <a:lnTo>
                  <a:pt x="7485321" y="5905761"/>
                </a:lnTo>
                <a:lnTo>
                  <a:pt x="7485321" y="5905762"/>
                </a:lnTo>
                <a:lnTo>
                  <a:pt x="4228895" y="5905762"/>
                </a:lnTo>
                <a:lnTo>
                  <a:pt x="4228895" y="5905780"/>
                </a:lnTo>
                <a:lnTo>
                  <a:pt x="3936003" y="5905780"/>
                </a:lnTo>
                <a:lnTo>
                  <a:pt x="3936003" y="5905781"/>
                </a:lnTo>
                <a:lnTo>
                  <a:pt x="0" y="5905781"/>
                </a:lnTo>
                <a:lnTo>
                  <a:pt x="2796838" y="20"/>
                </a:lnTo>
                <a:lnTo>
                  <a:pt x="3089730" y="20"/>
                </a:lnTo>
                <a:lnTo>
                  <a:pt x="3089730" y="19"/>
                </a:lnTo>
                <a:lnTo>
                  <a:pt x="3434690" y="19"/>
                </a:lnTo>
                <a:lnTo>
                  <a:pt x="3434690" y="1"/>
                </a:lnTo>
                <a:lnTo>
                  <a:pt x="3727582"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201394"/>
            <a:ext cx="5077484" cy="4430578"/>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black">
                  <a:lumMod val="95000"/>
                </a:prstClr>
              </a:solidFill>
              <a:latin typeface="Calibri" panose="020F0502020204030204"/>
            </a:endParaRPr>
          </a:p>
        </p:txBody>
      </p:sp>
      <p:sp>
        <p:nvSpPr>
          <p:cNvPr id="2" name="Title 1"/>
          <p:cNvSpPr>
            <a:spLocks noGrp="1"/>
          </p:cNvSpPr>
          <p:nvPr>
            <p:ph type="title"/>
          </p:nvPr>
        </p:nvSpPr>
        <p:spPr>
          <a:xfrm>
            <a:off x="1705988" y="1242515"/>
            <a:ext cx="4679433" cy="822960"/>
          </a:xfrm>
        </p:spPr>
        <p:txBody>
          <a:bodyPr vert="horz" lIns="68580" tIns="34290" rIns="68580" bIns="34290" rtlCol="0" anchor="ctr">
            <a:normAutofit fontScale="90000"/>
          </a:bodyPr>
          <a:lstStyle/>
          <a:p>
            <a:r>
              <a:rPr lang="en-US" kern="1200" dirty="0">
                <a:solidFill>
                  <a:srgbClr val="FFFFFF"/>
                </a:solidFill>
                <a:latin typeface="+mj-lt"/>
                <a:ea typeface="+mj-ea"/>
                <a:cs typeface="+mj-cs"/>
              </a:rPr>
              <a:t>Perceptual positioning maps</a:t>
            </a:r>
          </a:p>
        </p:txBody>
      </p:sp>
      <p:sp>
        <p:nvSpPr>
          <p:cNvPr id="3" name="Content Placeholder 2"/>
          <p:cNvSpPr>
            <a:spLocks noGrp="1"/>
          </p:cNvSpPr>
          <p:nvPr>
            <p:ph sz="half" idx="1"/>
          </p:nvPr>
        </p:nvSpPr>
        <p:spPr>
          <a:xfrm>
            <a:off x="1704843" y="1903717"/>
            <a:ext cx="3790950" cy="3050566"/>
          </a:xfrm>
        </p:spPr>
        <p:txBody>
          <a:bodyPr vert="horz" lIns="68580" tIns="34290" rIns="68580" bIns="34290" rtlCol="0" anchor="t">
            <a:normAutofit lnSpcReduction="10000"/>
          </a:bodyPr>
          <a:lstStyle/>
          <a:p>
            <a:pPr marL="0" indent="0">
              <a:spcAft>
                <a:spcPts val="450"/>
              </a:spcAft>
              <a:buNone/>
            </a:pPr>
            <a:r>
              <a:rPr lang="en-US" sz="1275" dirty="0"/>
              <a:t>The mind of the customer..</a:t>
            </a:r>
          </a:p>
          <a:p>
            <a:pPr marL="0" indent="0">
              <a:spcAft>
                <a:spcPts val="450"/>
              </a:spcAft>
              <a:buNone/>
            </a:pPr>
            <a:r>
              <a:rPr lang="en-US" sz="1275" dirty="0"/>
              <a:t>These ‘maps’ of the market unlike </a:t>
            </a:r>
            <a:r>
              <a:rPr lang="en-US" sz="1275" dirty="0" err="1"/>
              <a:t>bowmans</a:t>
            </a:r>
            <a:r>
              <a:rPr lang="en-US" sz="1275" dirty="0"/>
              <a:t> are not limited to 2 fixed variables (price and perceived value) this map can use any qualities consumers find important when examining a market. </a:t>
            </a:r>
          </a:p>
          <a:p>
            <a:pPr marL="0" indent="0">
              <a:spcAft>
                <a:spcPts val="450"/>
              </a:spcAft>
              <a:buNone/>
            </a:pPr>
            <a:r>
              <a:rPr lang="en-US" sz="1275" dirty="0" err="1"/>
              <a:t>E.g</a:t>
            </a:r>
            <a:r>
              <a:rPr lang="en-US" sz="1275" dirty="0"/>
              <a:t>, for a phone it could be speed ‘X’ and storage ‘Y’  for cereal it could be taste ‘X’ and calories ‘Y’, hotels could be? </a:t>
            </a:r>
          </a:p>
          <a:p>
            <a:pPr marL="0" indent="0">
              <a:spcAft>
                <a:spcPts val="450"/>
              </a:spcAft>
              <a:buNone/>
            </a:pPr>
            <a:r>
              <a:rPr lang="en-US" sz="1275" dirty="0"/>
              <a:t>‘Show the relationship between competitors’ offerings and the criteria that consumers use when making purchase decisions</a:t>
            </a:r>
          </a:p>
          <a:p>
            <a:pPr marL="0" indent="0">
              <a:spcAft>
                <a:spcPts val="450"/>
              </a:spcAft>
              <a:buNone/>
            </a:pPr>
            <a:r>
              <a:rPr lang="en-GB" sz="1275" dirty="0"/>
              <a:t>Enables</a:t>
            </a:r>
            <a:r>
              <a:rPr lang="en-US" sz="1275" dirty="0"/>
              <a:t> an </a:t>
            </a:r>
            <a:r>
              <a:rPr lang="en-US" sz="1275" dirty="0" err="1"/>
              <a:t>organisation</a:t>
            </a:r>
            <a:r>
              <a:rPr lang="en-US" sz="1275" dirty="0"/>
              <a:t> to know where consumers place them in relation to competitors</a:t>
            </a:r>
          </a:p>
          <a:p>
            <a:pPr marL="0" indent="0">
              <a:spcAft>
                <a:spcPts val="450"/>
              </a:spcAft>
              <a:buNone/>
            </a:pPr>
            <a:endParaRPr lang="en-US" sz="1275" dirty="0"/>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6456040" y="1844825"/>
            <a:ext cx="3960496" cy="3574107"/>
          </a:xfrm>
          <a:prstGeom prst="rect">
            <a:avLst/>
          </a:prstGeom>
        </p:spPr>
      </p:pic>
      <p:pic>
        <p:nvPicPr>
          <p:cNvPr id="4" name="Picture 3">
            <a:extLst>
              <a:ext uri="{FF2B5EF4-FFF2-40B4-BE49-F238E27FC236}">
                <a16:creationId xmlns:a16="http://schemas.microsoft.com/office/drawing/2014/main" id="{E36131C7-DD93-15EB-14DE-F529AE757879}"/>
              </a:ext>
            </a:extLst>
          </p:cNvPr>
          <p:cNvPicPr>
            <a:picLocks noChangeAspect="1"/>
          </p:cNvPicPr>
          <p:nvPr/>
        </p:nvPicPr>
        <p:blipFill>
          <a:blip r:embed="rId4"/>
          <a:stretch>
            <a:fillRect/>
          </a:stretch>
        </p:blipFill>
        <p:spPr>
          <a:xfrm>
            <a:off x="6456040" y="1506650"/>
            <a:ext cx="4099445" cy="4099445"/>
          </a:xfrm>
          <a:prstGeom prst="rect">
            <a:avLst/>
          </a:prstGeom>
        </p:spPr>
      </p:pic>
      <p:pic>
        <p:nvPicPr>
          <p:cNvPr id="8" name="Picture 7">
            <a:extLst>
              <a:ext uri="{FF2B5EF4-FFF2-40B4-BE49-F238E27FC236}">
                <a16:creationId xmlns:a16="http://schemas.microsoft.com/office/drawing/2014/main" id="{FCAA95D3-88B0-E2CA-A1B2-9C29263EE6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10416" y="122384"/>
            <a:ext cx="9141714" cy="5534222"/>
          </a:xfrm>
          <a:prstGeom prst="rect">
            <a:avLst/>
          </a:prstGeom>
        </p:spPr>
      </p:pic>
      <p:sp>
        <p:nvSpPr>
          <p:cNvPr id="9" name="Arrow: Right 8">
            <a:extLst>
              <a:ext uri="{FF2B5EF4-FFF2-40B4-BE49-F238E27FC236}">
                <a16:creationId xmlns:a16="http://schemas.microsoft.com/office/drawing/2014/main" id="{2447EF7D-C5B0-453C-4AE7-996FC2124DCB}"/>
              </a:ext>
            </a:extLst>
          </p:cNvPr>
          <p:cNvSpPr/>
          <p:nvPr/>
        </p:nvSpPr>
        <p:spPr>
          <a:xfrm>
            <a:off x="8663940" y="43567"/>
            <a:ext cx="2002917" cy="8136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80BF5390-E9C6-88BD-6525-DA2A43F000FA}"/>
              </a:ext>
            </a:extLst>
          </p:cNvPr>
          <p:cNvSpPr/>
          <p:nvPr/>
        </p:nvSpPr>
        <p:spPr>
          <a:xfrm rot="9877361">
            <a:off x="9917793" y="3804506"/>
            <a:ext cx="2002917" cy="8136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1D447F6-628F-2EDF-D68C-43631DAE0D75}"/>
              </a:ext>
            </a:extLst>
          </p:cNvPr>
          <p:cNvSpPr txBox="1"/>
          <p:nvPr/>
        </p:nvSpPr>
        <p:spPr>
          <a:xfrm>
            <a:off x="673598" y="4954283"/>
            <a:ext cx="4873637"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dirty="0">
                <a:solidFill>
                  <a:prstClr val="black"/>
                </a:solidFill>
                <a:latin typeface="Abadi" panose="020B0604020202020204" pitchFamily="34" charset="0"/>
              </a:rPr>
              <a:t>In Groups make a mind map of hotel brands (You choose the variables ‘X’/‘Y’ what do you think customers value most about hotels) use the White board function to create and save the mind map to share with the class. 15 mins</a:t>
            </a:r>
          </a:p>
        </p:txBody>
      </p:sp>
      <p:pic>
        <p:nvPicPr>
          <p:cNvPr id="14" name="Picture 13">
            <a:extLst>
              <a:ext uri="{FF2B5EF4-FFF2-40B4-BE49-F238E27FC236}">
                <a16:creationId xmlns:a16="http://schemas.microsoft.com/office/drawing/2014/main" id="{E05FF7A5-69E4-8C8A-4A03-AEB4D9235CCD}"/>
              </a:ext>
            </a:extLst>
          </p:cNvPr>
          <p:cNvPicPr>
            <a:picLocks noChangeAspect="1"/>
          </p:cNvPicPr>
          <p:nvPr/>
        </p:nvPicPr>
        <p:blipFill>
          <a:blip r:embed="rId6"/>
          <a:stretch>
            <a:fillRect/>
          </a:stretch>
        </p:blipFill>
        <p:spPr>
          <a:xfrm>
            <a:off x="673598" y="2767798"/>
            <a:ext cx="2129269" cy="2129269"/>
          </a:xfrm>
          <a:prstGeom prst="rect">
            <a:avLst/>
          </a:prstGeom>
        </p:spPr>
      </p:pic>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5107651" y="82188"/>
            <a:ext cx="7886700" cy="1325563"/>
          </a:xfrm>
        </p:spPr>
        <p:txBody>
          <a:bodyPr/>
          <a:lstStyle/>
          <a:p>
            <a:r>
              <a:rPr lang="en-GB" dirty="0"/>
              <a:t>Collaborators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5107651" y="1097297"/>
            <a:ext cx="4960390" cy="4663405"/>
          </a:xfrm>
        </p:spPr>
        <p:txBody>
          <a:bodyPr/>
          <a:lstStyle/>
          <a:p>
            <a:pPr marL="0" indent="0">
              <a:buNone/>
            </a:pPr>
            <a:r>
              <a:rPr lang="en-GB" sz="2000" dirty="0"/>
              <a:t>Who do we work with?</a:t>
            </a:r>
          </a:p>
          <a:p>
            <a:pPr marL="0" indent="0">
              <a:buNone/>
            </a:pPr>
            <a:r>
              <a:rPr lang="en-GB" sz="2000" dirty="0"/>
              <a:t>Stakeholder?</a:t>
            </a:r>
          </a:p>
          <a:p>
            <a:pPr marL="0" indent="0">
              <a:buNone/>
            </a:pPr>
            <a:r>
              <a:rPr lang="en-GB" sz="2000" dirty="0"/>
              <a:t>Partnerships?</a:t>
            </a:r>
          </a:p>
          <a:p>
            <a:pPr marL="0" indent="0">
              <a:buNone/>
            </a:pPr>
            <a:r>
              <a:rPr lang="en-GB" sz="2000" dirty="0"/>
              <a:t>Franchisees?</a:t>
            </a:r>
          </a:p>
          <a:p>
            <a:pPr marL="0" indent="0">
              <a:buNone/>
            </a:pPr>
            <a:r>
              <a:rPr lang="en-GB" sz="2000" dirty="0"/>
              <a:t>Incentive/Environmental schemes? </a:t>
            </a:r>
          </a:p>
          <a:p>
            <a:pPr marL="0" indent="0">
              <a:buNone/>
            </a:pPr>
            <a:r>
              <a:rPr lang="en-GB" sz="2000" dirty="0"/>
              <a:t>Charities? </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58898" t="27334" r="21686"/>
          <a:stretch/>
        </p:blipFill>
        <p:spPr>
          <a:xfrm>
            <a:off x="9885162" y="82188"/>
            <a:ext cx="1728192" cy="2077708"/>
          </a:xfrm>
          <a:prstGeom prst="rect">
            <a:avLst/>
          </a:prstGeom>
        </p:spPr>
      </p:pic>
      <p:pic>
        <p:nvPicPr>
          <p:cNvPr id="5" name="Picture 4">
            <a:extLst>
              <a:ext uri="{FF2B5EF4-FFF2-40B4-BE49-F238E27FC236}">
                <a16:creationId xmlns:a16="http://schemas.microsoft.com/office/drawing/2014/main" id="{608462D8-E5BC-4CA7-343A-E45E62B5837C}"/>
              </a:ext>
            </a:extLst>
          </p:cNvPr>
          <p:cNvPicPr>
            <a:picLocks noChangeAspect="1"/>
          </p:cNvPicPr>
          <p:nvPr/>
        </p:nvPicPr>
        <p:blipFill>
          <a:blip r:embed="rId3"/>
          <a:stretch>
            <a:fillRect/>
          </a:stretch>
        </p:blipFill>
        <p:spPr>
          <a:xfrm>
            <a:off x="7757005" y="4489227"/>
            <a:ext cx="2785886" cy="1567061"/>
          </a:xfrm>
          <a:prstGeom prst="rect">
            <a:avLst/>
          </a:prstGeom>
        </p:spPr>
      </p:pic>
      <p:pic>
        <p:nvPicPr>
          <p:cNvPr id="6" name="Picture 5">
            <a:extLst>
              <a:ext uri="{FF2B5EF4-FFF2-40B4-BE49-F238E27FC236}">
                <a16:creationId xmlns:a16="http://schemas.microsoft.com/office/drawing/2014/main" id="{C970236F-CE70-0CC8-AD2E-431B64A76065}"/>
              </a:ext>
            </a:extLst>
          </p:cNvPr>
          <p:cNvPicPr>
            <a:picLocks noChangeAspect="1"/>
          </p:cNvPicPr>
          <p:nvPr/>
        </p:nvPicPr>
        <p:blipFill>
          <a:blip r:embed="rId4"/>
          <a:stretch>
            <a:fillRect/>
          </a:stretch>
        </p:blipFill>
        <p:spPr>
          <a:xfrm>
            <a:off x="4632801" y="4489227"/>
            <a:ext cx="2785885" cy="1567061"/>
          </a:xfrm>
          <a:prstGeom prst="rect">
            <a:avLst/>
          </a:prstGeom>
        </p:spPr>
      </p:pic>
      <p:pic>
        <p:nvPicPr>
          <p:cNvPr id="7" name="Picture 6">
            <a:extLst>
              <a:ext uri="{FF2B5EF4-FFF2-40B4-BE49-F238E27FC236}">
                <a16:creationId xmlns:a16="http://schemas.microsoft.com/office/drawing/2014/main" id="{D2007290-D3BD-66A1-FF92-E0BFEBA69B5D}"/>
              </a:ext>
            </a:extLst>
          </p:cNvPr>
          <p:cNvPicPr>
            <a:picLocks noChangeAspect="1"/>
          </p:cNvPicPr>
          <p:nvPr/>
        </p:nvPicPr>
        <p:blipFill>
          <a:blip r:embed="rId5"/>
          <a:stretch>
            <a:fillRect/>
          </a:stretch>
        </p:blipFill>
        <p:spPr>
          <a:xfrm>
            <a:off x="1743549" y="4206633"/>
            <a:ext cx="1722579" cy="1849655"/>
          </a:xfrm>
          <a:prstGeom prst="rect">
            <a:avLst/>
          </a:prstGeom>
        </p:spPr>
      </p:pic>
      <p:pic>
        <p:nvPicPr>
          <p:cNvPr id="8" name="Picture 7">
            <a:extLst>
              <a:ext uri="{FF2B5EF4-FFF2-40B4-BE49-F238E27FC236}">
                <a16:creationId xmlns:a16="http://schemas.microsoft.com/office/drawing/2014/main" id="{6A4FB9FD-9DE3-DE17-3CAB-F28880A01394}"/>
              </a:ext>
            </a:extLst>
          </p:cNvPr>
          <p:cNvPicPr>
            <a:picLocks noChangeAspect="1"/>
          </p:cNvPicPr>
          <p:nvPr/>
        </p:nvPicPr>
        <p:blipFill rotWithShape="1">
          <a:blip r:embed="rId6"/>
          <a:srcRect t="3017"/>
          <a:stretch/>
        </p:blipFill>
        <p:spPr>
          <a:xfrm>
            <a:off x="1065552" y="82188"/>
            <a:ext cx="3078575" cy="3924263"/>
          </a:xfrm>
          <a:prstGeom prst="rect">
            <a:avLst/>
          </a:prstGeom>
        </p:spPr>
      </p:pic>
    </p:spTree>
    <p:extLst>
      <p:ext uri="{BB962C8B-B14F-4D97-AF65-F5344CB8AC3E}">
        <p14:creationId xmlns:p14="http://schemas.microsoft.com/office/powerpoint/2010/main" val="1426185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557C930-2DB0-4D76-8257-79FB3067BC9A}"/>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Stakeholders</a:t>
            </a:r>
          </a:p>
        </p:txBody>
      </p:sp>
      <p:pic>
        <p:nvPicPr>
          <p:cNvPr id="8" name="Picture 9" descr="C:\Users\catkinso\AppData\Local\Microsoft\Windows\Temporary Internet Files\Content.IE5\Y939XTQZ\Stakeholder_(en)[1].png">
            <a:extLst>
              <a:ext uri="{FF2B5EF4-FFF2-40B4-BE49-F238E27FC236}">
                <a16:creationId xmlns:a16="http://schemas.microsoft.com/office/drawing/2014/main" id="{D2F7610D-DFA5-E347-EF3E-7BB5487093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916" y="582007"/>
            <a:ext cx="8203372" cy="5041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5C172EC1-995C-9C10-2A9D-FD6614B30A91}"/>
              </a:ext>
            </a:extLst>
          </p:cNvPr>
          <p:cNvSpPr txBox="1"/>
          <p:nvPr/>
        </p:nvSpPr>
        <p:spPr>
          <a:xfrm>
            <a:off x="8866823" y="1228556"/>
            <a:ext cx="3171731" cy="4081117"/>
          </a:xfrm>
          <a:prstGeom prst="rect">
            <a:avLst/>
          </a:prstGeom>
          <a:noFill/>
        </p:spPr>
        <p:txBody>
          <a:bodyPr wrap="square">
            <a:spAutoFit/>
          </a:bodyPr>
          <a:lstStyle/>
          <a:p>
            <a:pPr>
              <a:lnSpc>
                <a:spcPct val="90000"/>
              </a:lnSpc>
            </a:pPr>
            <a:r>
              <a:rPr lang="en-GB" altLang="en-US" sz="2400" dirty="0"/>
              <a:t>Theory developed by Edward Freeman (1984)</a:t>
            </a:r>
          </a:p>
          <a:p>
            <a:pPr>
              <a:lnSpc>
                <a:spcPct val="90000"/>
              </a:lnSpc>
            </a:pPr>
            <a:r>
              <a:rPr lang="en-GB" altLang="en-US" sz="2400" dirty="0"/>
              <a:t>A </a:t>
            </a:r>
            <a:r>
              <a:rPr lang="en-GB" altLang="en-US" sz="2400" b="1" dirty="0"/>
              <a:t>stakeholder</a:t>
            </a:r>
            <a:r>
              <a:rPr lang="en-GB" altLang="en-US" sz="2400" dirty="0"/>
              <a:t> of an organization is:</a:t>
            </a:r>
          </a:p>
          <a:p>
            <a:pPr>
              <a:lnSpc>
                <a:spcPct val="90000"/>
              </a:lnSpc>
            </a:pPr>
            <a:endParaRPr lang="en-GB" altLang="en-US" sz="2400" dirty="0"/>
          </a:p>
          <a:p>
            <a:pPr>
              <a:lnSpc>
                <a:spcPct val="90000"/>
              </a:lnSpc>
            </a:pPr>
            <a:r>
              <a:rPr lang="en-GB" altLang="en-US" sz="2400" dirty="0"/>
              <a:t>”</a:t>
            </a:r>
            <a:r>
              <a:rPr lang="en-GB" altLang="en-US" sz="2400" b="1" dirty="0"/>
              <a:t>Any group or individual who can affect, or is affected by, the achievement of the organization’s objectives” </a:t>
            </a:r>
            <a:r>
              <a:rPr lang="en-GB" altLang="en-US" sz="2400" dirty="0"/>
              <a:t>(Freeman 1984:46)</a:t>
            </a:r>
          </a:p>
        </p:txBody>
      </p:sp>
    </p:spTree>
    <p:extLst>
      <p:ext uri="{BB962C8B-B14F-4D97-AF65-F5344CB8AC3E}">
        <p14:creationId xmlns:p14="http://schemas.microsoft.com/office/powerpoint/2010/main" val="2602849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38EB83B-3927-2F96-D20B-E16CA2AA89E4}"/>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Partnerships/Strategic Alliances</a:t>
            </a:r>
          </a:p>
        </p:txBody>
      </p:sp>
      <p:sp>
        <p:nvSpPr>
          <p:cNvPr id="15" name="TextBox 14">
            <a:extLst>
              <a:ext uri="{FF2B5EF4-FFF2-40B4-BE49-F238E27FC236}">
                <a16:creationId xmlns:a16="http://schemas.microsoft.com/office/drawing/2014/main" id="{59354404-5BC3-F8DA-61E4-6E739AD455AB}"/>
              </a:ext>
            </a:extLst>
          </p:cNvPr>
          <p:cNvSpPr txBox="1"/>
          <p:nvPr/>
        </p:nvSpPr>
        <p:spPr>
          <a:xfrm>
            <a:off x="6096000" y="1028343"/>
            <a:ext cx="5715000" cy="4801314"/>
          </a:xfrm>
          <a:prstGeom prst="rect">
            <a:avLst/>
          </a:prstGeom>
          <a:noFill/>
        </p:spPr>
        <p:txBody>
          <a:bodyPr wrap="square">
            <a:spAutoFit/>
          </a:bodyPr>
          <a:lstStyle/>
          <a:p>
            <a:pPr marL="742950" lvl="1" indent="-285750">
              <a:buFont typeface="Arial" panose="020B0604020202020204" pitchFamily="34" charset="0"/>
              <a:buChar char="•"/>
              <a:defRPr/>
            </a:pPr>
            <a:r>
              <a:rPr lang="en-GB" b="1" dirty="0">
                <a:latin typeface="+mn-lt"/>
                <a:cs typeface="Arial" charset="0"/>
              </a:rPr>
              <a:t>Response to Changing Market Conditions </a:t>
            </a:r>
            <a:r>
              <a:rPr lang="en-GB" dirty="0">
                <a:latin typeface="+mn-lt"/>
                <a:cs typeface="Arial" charset="0"/>
              </a:rPr>
              <a:t>– Can be set up relatively quickly</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Reduced Risk</a:t>
            </a:r>
            <a:r>
              <a:rPr lang="en-GB" dirty="0">
                <a:latin typeface="+mn-lt"/>
                <a:cs typeface="Arial" charset="0"/>
              </a:rPr>
              <a:t> – Risk can be limited to agreed amounts of investment and time</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Market Access </a:t>
            </a:r>
            <a:r>
              <a:rPr lang="en-GB" dirty="0">
                <a:latin typeface="+mn-lt"/>
                <a:cs typeface="Arial" charset="0"/>
              </a:rPr>
              <a:t>– Allows companies to access market knowledge from partners (geographic, demographic or product markets)</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Sharing of Technological Expertise </a:t>
            </a:r>
            <a:r>
              <a:rPr lang="en-GB" dirty="0">
                <a:latin typeface="+mn-lt"/>
                <a:cs typeface="Arial" charset="0"/>
              </a:rPr>
              <a:t>– An equal exchange of expertise which benefits all organisations</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Share Knowledge and Competences </a:t>
            </a:r>
            <a:r>
              <a:rPr lang="en-GB" dirty="0">
                <a:latin typeface="+mn-lt"/>
                <a:cs typeface="Arial" charset="0"/>
              </a:rPr>
              <a:t>– Of benefit to all partners</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Share Research and Development Costs </a:t>
            </a:r>
            <a:r>
              <a:rPr lang="en-GB" dirty="0">
                <a:latin typeface="+mn-lt"/>
                <a:cs typeface="Arial" charset="0"/>
              </a:rPr>
              <a:t>– Equally between partners</a:t>
            </a:r>
            <a:endParaRPr lang="en-GB" b="1"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Set Time Limits </a:t>
            </a:r>
            <a:r>
              <a:rPr lang="en-GB" dirty="0">
                <a:latin typeface="+mn-lt"/>
                <a:cs typeface="Arial" charset="0"/>
              </a:rPr>
              <a:t>– As suggested, can be set up quickly but also dissolved once a project is complete</a:t>
            </a:r>
          </a:p>
        </p:txBody>
      </p:sp>
      <p:sp>
        <p:nvSpPr>
          <p:cNvPr id="16" name="TextBox 15">
            <a:extLst>
              <a:ext uri="{FF2B5EF4-FFF2-40B4-BE49-F238E27FC236}">
                <a16:creationId xmlns:a16="http://schemas.microsoft.com/office/drawing/2014/main" id="{0D34E443-2E3B-137F-8FE0-DAA9CD6267CA}"/>
              </a:ext>
            </a:extLst>
          </p:cNvPr>
          <p:cNvSpPr txBox="1"/>
          <p:nvPr/>
        </p:nvSpPr>
        <p:spPr>
          <a:xfrm>
            <a:off x="-259080" y="569828"/>
            <a:ext cx="6454140" cy="5078313"/>
          </a:xfrm>
          <a:prstGeom prst="rect">
            <a:avLst/>
          </a:prstGeom>
          <a:noFill/>
        </p:spPr>
        <p:txBody>
          <a:bodyPr wrap="square">
            <a:spAutoFit/>
          </a:bodyPr>
          <a:lstStyle/>
          <a:p>
            <a:pPr marL="742950" lvl="1" indent="-285750">
              <a:buFont typeface="Arial" panose="020B0604020202020204" pitchFamily="34" charset="0"/>
              <a:buChar char="•"/>
              <a:defRPr/>
            </a:pPr>
            <a:r>
              <a:rPr lang="en-GB" b="1" dirty="0">
                <a:latin typeface="+mn-lt"/>
                <a:cs typeface="Arial" charset="0"/>
              </a:rPr>
              <a:t>Joint Ventures</a:t>
            </a:r>
          </a:p>
          <a:p>
            <a:pPr marL="1200150" lvl="2" indent="-285750">
              <a:buFont typeface="Arial" panose="020B0604020202020204" pitchFamily="34" charset="0"/>
              <a:buChar char="•"/>
              <a:defRPr/>
            </a:pPr>
            <a:r>
              <a:rPr lang="en-GB" dirty="0">
                <a:latin typeface="+mn-lt"/>
                <a:cs typeface="Arial" charset="0"/>
              </a:rPr>
              <a:t>Often a newly created company, jointly owned by parent bodies</a:t>
            </a:r>
          </a:p>
          <a:p>
            <a:pPr marL="1200150" lvl="2" indent="-285750">
              <a:buFont typeface="Arial" panose="020B0604020202020204" pitchFamily="34" charset="0"/>
              <a:buChar char="•"/>
              <a:defRPr/>
            </a:pPr>
            <a:r>
              <a:rPr lang="en-GB" dirty="0">
                <a:latin typeface="+mn-lt"/>
                <a:cs typeface="Arial" charset="0"/>
              </a:rPr>
              <a:t>Effective in entering new markets </a:t>
            </a:r>
            <a:r>
              <a:rPr lang="en-GB" b="1" dirty="0">
                <a:latin typeface="+mn-lt"/>
                <a:cs typeface="Arial" charset="0"/>
              </a:rPr>
              <a:t>e.g. Tesco and China Resource Enterprises</a:t>
            </a:r>
            <a:endParaRPr lang="en-GB"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Consortia</a:t>
            </a:r>
          </a:p>
          <a:p>
            <a:pPr marL="1200150" lvl="2" indent="-285750">
              <a:buFont typeface="Arial" panose="020B0604020202020204" pitchFamily="34" charset="0"/>
              <a:buChar char="•"/>
              <a:defRPr/>
            </a:pPr>
            <a:r>
              <a:rPr lang="en-GB" dirty="0">
                <a:latin typeface="+mn-lt"/>
                <a:cs typeface="Arial" charset="0"/>
              </a:rPr>
              <a:t>A number of partners focussed on a specific project, venture or activity which is of mutual benefit to all</a:t>
            </a:r>
          </a:p>
          <a:p>
            <a:pPr marL="1200150" lvl="2" indent="-285750">
              <a:buFont typeface="Arial" panose="020B0604020202020204" pitchFamily="34" charset="0"/>
              <a:buChar char="•"/>
              <a:defRPr/>
            </a:pPr>
            <a:r>
              <a:rPr lang="en-GB" dirty="0">
                <a:latin typeface="+mn-lt"/>
                <a:cs typeface="Arial" charset="0"/>
              </a:rPr>
              <a:t>Often gain advantage through collective power </a:t>
            </a:r>
            <a:r>
              <a:rPr lang="en-GB" b="1" dirty="0">
                <a:latin typeface="+mn-lt"/>
                <a:cs typeface="Arial" charset="0"/>
              </a:rPr>
              <a:t>e.g. UK Students’ Union and NUS Services Limited</a:t>
            </a:r>
          </a:p>
          <a:p>
            <a:pPr marL="742950" lvl="1" indent="-285750">
              <a:buFont typeface="Arial" panose="020B0604020202020204" pitchFamily="34" charset="0"/>
              <a:buChar char="•"/>
              <a:defRPr/>
            </a:pPr>
            <a:r>
              <a:rPr lang="en-GB" b="1" dirty="0">
                <a:latin typeface="+mn-lt"/>
                <a:cs typeface="Arial" charset="0"/>
              </a:rPr>
              <a:t>Networks</a:t>
            </a:r>
          </a:p>
          <a:p>
            <a:pPr marL="1200150" lvl="2" indent="-285750">
              <a:buFont typeface="Arial" panose="020B0604020202020204" pitchFamily="34" charset="0"/>
              <a:buChar char="•"/>
              <a:defRPr/>
            </a:pPr>
            <a:r>
              <a:rPr lang="en-GB" dirty="0">
                <a:latin typeface="+mn-lt"/>
                <a:cs typeface="Arial" charset="0"/>
              </a:rPr>
              <a:t>Organisations work in collaboration, often without formal relationships </a:t>
            </a:r>
            <a:r>
              <a:rPr lang="en-GB" b="1" dirty="0">
                <a:latin typeface="+mn-lt"/>
                <a:cs typeface="Arial" charset="0"/>
              </a:rPr>
              <a:t>e.g. Games console manufacturers and games developers</a:t>
            </a:r>
            <a:endParaRPr lang="en-GB" dirty="0">
              <a:latin typeface="+mn-lt"/>
              <a:cs typeface="Arial" charset="0"/>
            </a:endParaRPr>
          </a:p>
          <a:p>
            <a:pPr marL="742950" lvl="1" indent="-285750">
              <a:buFont typeface="Arial" panose="020B0604020202020204" pitchFamily="34" charset="0"/>
              <a:buChar char="•"/>
              <a:defRPr/>
            </a:pPr>
            <a:r>
              <a:rPr lang="en-GB" b="1" dirty="0">
                <a:latin typeface="+mn-lt"/>
                <a:cs typeface="Arial" charset="0"/>
              </a:rPr>
              <a:t>Franchising and Subcontracting</a:t>
            </a:r>
          </a:p>
          <a:p>
            <a:pPr marL="1200150" lvl="2" indent="-285750">
              <a:buFont typeface="Arial" panose="020B0604020202020204" pitchFamily="34" charset="0"/>
              <a:buChar char="•"/>
              <a:defRPr/>
            </a:pPr>
            <a:r>
              <a:rPr lang="en-GB" dirty="0">
                <a:latin typeface="+mn-lt"/>
                <a:cs typeface="Arial" charset="0"/>
              </a:rPr>
              <a:t>Both parties agree to specific activities, processes, branding, etc. Normally less strategic and more operational </a:t>
            </a:r>
            <a:r>
              <a:rPr lang="en-GB" b="1" dirty="0">
                <a:latin typeface="+mn-lt"/>
                <a:cs typeface="Arial" charset="0"/>
              </a:rPr>
              <a:t>e.g. McDonalds, Costa Coffee, Subway</a:t>
            </a:r>
          </a:p>
        </p:txBody>
      </p:sp>
    </p:spTree>
    <p:extLst>
      <p:ext uri="{BB962C8B-B14F-4D97-AF65-F5344CB8AC3E}">
        <p14:creationId xmlns:p14="http://schemas.microsoft.com/office/powerpoint/2010/main" val="2377650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82993-EBC4-41DF-8EF4-ED825E7B49DB}"/>
              </a:ext>
            </a:extLst>
          </p:cNvPr>
          <p:cNvSpPr>
            <a:spLocks noGrp="1"/>
          </p:cNvSpPr>
          <p:nvPr>
            <p:ph type="title"/>
          </p:nvPr>
        </p:nvSpPr>
        <p:spPr>
          <a:xfrm>
            <a:off x="6442959" y="404664"/>
            <a:ext cx="3024336" cy="635670"/>
          </a:xfrm>
        </p:spPr>
        <p:txBody>
          <a:bodyPr anchor="b">
            <a:normAutofit fontScale="90000"/>
          </a:bodyPr>
          <a:lstStyle/>
          <a:p>
            <a:r>
              <a:rPr lang="en-GB" sz="2800" dirty="0">
                <a:solidFill>
                  <a:schemeClr val="bg1"/>
                </a:solidFill>
                <a:latin typeface="Arial" panose="020B0604020202020204" pitchFamily="34" charset="0"/>
                <a:cs typeface="Arial" panose="020B0604020202020204" pitchFamily="34" charset="0"/>
              </a:rPr>
              <a:t>Plural organisations</a:t>
            </a:r>
          </a:p>
        </p:txBody>
      </p:sp>
      <p:sp>
        <p:nvSpPr>
          <p:cNvPr id="3" name="Content Placeholder 2">
            <a:extLst>
              <a:ext uri="{FF2B5EF4-FFF2-40B4-BE49-F238E27FC236}">
                <a16:creationId xmlns:a16="http://schemas.microsoft.com/office/drawing/2014/main" id="{6ACE5D14-76ED-4289-8925-02F5E26F02C7}"/>
              </a:ext>
            </a:extLst>
          </p:cNvPr>
          <p:cNvSpPr>
            <a:spLocks noGrp="1"/>
          </p:cNvSpPr>
          <p:nvPr>
            <p:ph type="body" sz="half" idx="2"/>
          </p:nvPr>
        </p:nvSpPr>
        <p:spPr>
          <a:xfrm>
            <a:off x="359679" y="633264"/>
            <a:ext cx="5176251" cy="3684810"/>
          </a:xfrm>
        </p:spPr>
        <p:txBody>
          <a:bodyPr>
            <a:noAutofit/>
          </a:bodyPr>
          <a:lstStyle/>
          <a:p>
            <a:pPr algn="just">
              <a:lnSpc>
                <a:spcPct val="90000"/>
              </a:lnSpc>
            </a:pPr>
            <a:r>
              <a:rPr lang="en-GB" sz="1400" dirty="0">
                <a:cs typeface="Arial" panose="020B0604020202020204" pitchFamily="34" charset="0"/>
              </a:rPr>
              <a:t>McDonalds restaurants are </a:t>
            </a:r>
            <a:r>
              <a:rPr lang="en-GB" sz="1400" b="1" dirty="0">
                <a:cs typeface="Arial" panose="020B0604020202020204" pitchFamily="34" charset="0"/>
              </a:rPr>
              <a:t>approximately 80% franchised and 20% owned.</a:t>
            </a:r>
          </a:p>
          <a:p>
            <a:pPr algn="just">
              <a:lnSpc>
                <a:spcPct val="90000"/>
              </a:lnSpc>
            </a:pPr>
            <a:r>
              <a:rPr lang="en-GB" sz="1400" dirty="0">
                <a:cs typeface="Arial" panose="020B0604020202020204" pitchFamily="34" charset="0"/>
              </a:rPr>
              <a:t>The logic behind this approach is that this particular mix of entry modes allows the </a:t>
            </a:r>
            <a:r>
              <a:rPr lang="en-GB" sz="1400" b="1" dirty="0">
                <a:cs typeface="Arial" panose="020B0604020202020204" pitchFamily="34" charset="0"/>
              </a:rPr>
              <a:t>franchisees to be more responsive to local markets</a:t>
            </a:r>
            <a:r>
              <a:rPr lang="en-GB" sz="1400" dirty="0">
                <a:cs typeface="Arial" panose="020B0604020202020204" pitchFamily="34" charset="0"/>
              </a:rPr>
              <a:t>, they can </a:t>
            </a:r>
            <a:r>
              <a:rPr lang="en-GB" sz="1400" b="1" dirty="0">
                <a:cs typeface="Arial" panose="020B0604020202020204" pitchFamily="34" charset="0"/>
              </a:rPr>
              <a:t>test new products in response to local customers</a:t>
            </a:r>
            <a:r>
              <a:rPr lang="en-GB" sz="1400" dirty="0">
                <a:cs typeface="Arial" panose="020B0604020202020204" pitchFamily="34" charset="0"/>
              </a:rPr>
              <a:t>, but also then have the wider support of products being tested first within owned units</a:t>
            </a:r>
          </a:p>
          <a:p>
            <a:pPr algn="just">
              <a:lnSpc>
                <a:spcPct val="90000"/>
              </a:lnSpc>
            </a:pPr>
            <a:endParaRPr lang="en-GB" sz="800" dirty="0">
              <a:cs typeface="Arial" panose="020B0604020202020204" pitchFamily="34" charset="0"/>
            </a:endParaRPr>
          </a:p>
          <a:p>
            <a:pPr algn="just">
              <a:lnSpc>
                <a:spcPct val="90000"/>
              </a:lnSpc>
            </a:pPr>
            <a:r>
              <a:rPr lang="en-GB" sz="1400" b="1" dirty="0">
                <a:cs typeface="Arial" panose="020B0604020202020204" pitchFamily="34" charset="0"/>
              </a:rPr>
              <a:t>The Egg McMuffin </a:t>
            </a:r>
            <a:r>
              <a:rPr lang="en-GB" sz="1400" dirty="0">
                <a:cs typeface="Arial" panose="020B0604020202020204" pitchFamily="34" charset="0"/>
              </a:rPr>
              <a:t>was tried and tested in corporate-owned units before it was added to menus across the franchise network, even though the idea had come from a Franchisee who saw the need of a breakfast sandwich for his local customers.</a:t>
            </a:r>
          </a:p>
          <a:p>
            <a:pPr algn="just">
              <a:lnSpc>
                <a:spcPct val="90000"/>
              </a:lnSpc>
            </a:pPr>
            <a:endParaRPr lang="en-GB" sz="1400" dirty="0">
              <a:cs typeface="Arial" panose="020B0604020202020204" pitchFamily="34" charset="0"/>
            </a:endParaRPr>
          </a:p>
          <a:p>
            <a:r>
              <a:rPr lang="en-GB" sz="1400" dirty="0"/>
              <a:t>June 2019, 80% of all McDonald’s UK franchised restaurants had sales between </a:t>
            </a:r>
            <a:r>
              <a:rPr lang="en-GB" sz="1400" b="1" dirty="0"/>
              <a:t>£1.5 million and £4.3 million</a:t>
            </a:r>
            <a:endParaRPr lang="en-GB" sz="1400" dirty="0"/>
          </a:p>
          <a:p>
            <a:r>
              <a:rPr lang="en-GB" sz="1400" dirty="0"/>
              <a:t>To </a:t>
            </a:r>
            <a:r>
              <a:rPr lang="en-GB" sz="1400" b="1" dirty="0"/>
              <a:t>invest in a McDonald’s Franchise: </a:t>
            </a:r>
            <a:r>
              <a:rPr lang="en-GB" sz="1400" dirty="0"/>
              <a:t>minimum</a:t>
            </a:r>
            <a:r>
              <a:rPr lang="en-GB" sz="1400" b="1" dirty="0"/>
              <a:t> </a:t>
            </a:r>
            <a:r>
              <a:rPr lang="en-GB" sz="1400" dirty="0"/>
              <a:t>is 25% of the total investment in unencumbered funds.</a:t>
            </a:r>
          </a:p>
          <a:p>
            <a:r>
              <a:rPr lang="en-GB" sz="1400" dirty="0"/>
              <a:t>The remaining </a:t>
            </a:r>
            <a:r>
              <a:rPr lang="en-GB" sz="1400" b="1" dirty="0"/>
              <a:t>75% investment </a:t>
            </a:r>
            <a:r>
              <a:rPr lang="en-GB" sz="1400" dirty="0"/>
              <a:t>can be funded by a bank and franchisees may wish to use banks with which McDonald’s has a relationship since these provide very competitive rates</a:t>
            </a:r>
          </a:p>
          <a:p>
            <a:pPr algn="just">
              <a:lnSpc>
                <a:spcPct val="90000"/>
              </a:lnSpc>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411201F-476F-4749-8DBB-B4A2F6940951}"/>
              </a:ext>
            </a:extLst>
          </p:cNvPr>
          <p:cNvPicPr>
            <a:picLocks noChangeAspect="1"/>
          </p:cNvPicPr>
          <p:nvPr/>
        </p:nvPicPr>
        <p:blipFill>
          <a:blip r:embed="rId2"/>
          <a:stretch>
            <a:fillRect/>
          </a:stretch>
        </p:blipFill>
        <p:spPr>
          <a:xfrm>
            <a:off x="5799126" y="4480662"/>
            <a:ext cx="2761944" cy="1380972"/>
          </a:xfrm>
          <a:prstGeom prst="rect">
            <a:avLst/>
          </a:prstGeom>
          <a:noFill/>
        </p:spPr>
      </p:pic>
      <p:pic>
        <p:nvPicPr>
          <p:cNvPr id="1026" name="Picture 2" descr="What Is A McDonald's Franchise And Do They Sell In The UK?">
            <a:extLst>
              <a:ext uri="{FF2B5EF4-FFF2-40B4-BE49-F238E27FC236}">
                <a16:creationId xmlns:a16="http://schemas.microsoft.com/office/drawing/2014/main" id="{0FA9EBA0-C7B1-39BF-692D-9BD8CF023F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57"/>
          <a:stretch/>
        </p:blipFill>
        <p:spPr bwMode="auto">
          <a:xfrm>
            <a:off x="5749042" y="626448"/>
            <a:ext cx="6397450" cy="40759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cDonald's Franchise | Cost, Fees &amp; Earning Stats (2023)">
            <a:extLst>
              <a:ext uri="{FF2B5EF4-FFF2-40B4-BE49-F238E27FC236}">
                <a16:creationId xmlns:a16="http://schemas.microsoft.com/office/drawing/2014/main" id="{69A4480F-22DA-8AE0-2E7D-9162494503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89720" y="4480662"/>
            <a:ext cx="2630423" cy="138097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938EB83B-3927-2F96-D20B-E16CA2AA89E4}"/>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Franchising</a:t>
            </a:r>
          </a:p>
        </p:txBody>
      </p:sp>
    </p:spTree>
    <p:extLst>
      <p:ext uri="{BB962C8B-B14F-4D97-AF65-F5344CB8AC3E}">
        <p14:creationId xmlns:p14="http://schemas.microsoft.com/office/powerpoint/2010/main" val="44708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0463C-4E57-445D-B4BA-BF48D80D2B6E}"/>
              </a:ext>
            </a:extLst>
          </p:cNvPr>
          <p:cNvSpPr>
            <a:spLocks noGrp="1"/>
          </p:cNvSpPr>
          <p:nvPr>
            <p:ph idx="1"/>
          </p:nvPr>
        </p:nvSpPr>
        <p:spPr>
          <a:xfrm>
            <a:off x="320040" y="637795"/>
            <a:ext cx="5919976" cy="6107187"/>
          </a:xfrm>
        </p:spPr>
        <p:txBody>
          <a:bodyPr>
            <a:normAutofit/>
          </a:bodyPr>
          <a:lstStyle/>
          <a:p>
            <a:pPr marL="0" indent="0">
              <a:buNone/>
            </a:pPr>
            <a:r>
              <a:rPr lang="en-GB" sz="1600" dirty="0"/>
              <a:t>To open a </a:t>
            </a:r>
            <a:r>
              <a:rPr lang="en-GB" sz="1600" b="1" dirty="0"/>
              <a:t>Hilton hotel franchise</a:t>
            </a:r>
            <a:r>
              <a:rPr lang="en-GB" sz="1600" dirty="0"/>
              <a:t>, a franchisee should expect to invest a minimum of $29 million and as much as $112 million, including an initial franchise fee of $75,000. The ongoing royalty percentage for Hilton Hotels and Resorts is 5% and there is also a 4% advertising royalty fee.</a:t>
            </a:r>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a:t>Accor as franchise partner:</a:t>
            </a:r>
          </a:p>
          <a:p>
            <a:r>
              <a:rPr lang="en-GB" sz="1600" dirty="0"/>
              <a:t>Accor offers owners operating their own hotels access to a brand—it sells them the </a:t>
            </a:r>
            <a:r>
              <a:rPr lang="en-GB" sz="1600" b="1" dirty="0"/>
              <a:t>right to use the brand name—as well as distribution, sales, marketing and loyalty services</a:t>
            </a:r>
            <a:r>
              <a:rPr lang="en-GB" sz="1600" dirty="0"/>
              <a:t>. The hotels also enjoy other services, notably access to the Group’s </a:t>
            </a:r>
            <a:r>
              <a:rPr lang="en-GB" sz="1600" b="1" dirty="0"/>
              <a:t>central purchasing agency </a:t>
            </a:r>
            <a:r>
              <a:rPr lang="en-GB" sz="1600" dirty="0"/>
              <a:t>and to </a:t>
            </a:r>
            <a:r>
              <a:rPr lang="en-GB" sz="1600" b="1" dirty="0"/>
              <a:t>Accor Academy</a:t>
            </a:r>
            <a:r>
              <a:rPr lang="en-GB" sz="1600" dirty="0"/>
              <a:t>, where their teams can be trained.</a:t>
            </a:r>
          </a:p>
        </p:txBody>
      </p:sp>
      <p:pic>
        <p:nvPicPr>
          <p:cNvPr id="4" name="Picture 3">
            <a:extLst>
              <a:ext uri="{FF2B5EF4-FFF2-40B4-BE49-F238E27FC236}">
                <a16:creationId xmlns:a16="http://schemas.microsoft.com/office/drawing/2014/main" id="{8A7E7D2B-BB47-4824-B7A4-F36E3A8553AE}"/>
              </a:ext>
            </a:extLst>
          </p:cNvPr>
          <p:cNvPicPr>
            <a:picLocks noChangeAspect="1"/>
          </p:cNvPicPr>
          <p:nvPr/>
        </p:nvPicPr>
        <p:blipFill>
          <a:blip r:embed="rId2"/>
          <a:stretch>
            <a:fillRect/>
          </a:stretch>
        </p:blipFill>
        <p:spPr>
          <a:xfrm>
            <a:off x="9155497" y="306325"/>
            <a:ext cx="2716463" cy="2322576"/>
          </a:xfrm>
          <a:prstGeom prst="rect">
            <a:avLst/>
          </a:prstGeom>
        </p:spPr>
      </p:pic>
      <p:pic>
        <p:nvPicPr>
          <p:cNvPr id="5" name="Picture 4">
            <a:extLst>
              <a:ext uri="{FF2B5EF4-FFF2-40B4-BE49-F238E27FC236}">
                <a16:creationId xmlns:a16="http://schemas.microsoft.com/office/drawing/2014/main" id="{6CE16F85-EC52-41B0-B167-BC21BCE21FA9}"/>
              </a:ext>
            </a:extLst>
          </p:cNvPr>
          <p:cNvPicPr>
            <a:picLocks noChangeAspect="1"/>
          </p:cNvPicPr>
          <p:nvPr/>
        </p:nvPicPr>
        <p:blipFill>
          <a:blip r:embed="rId3"/>
          <a:stretch>
            <a:fillRect/>
          </a:stretch>
        </p:blipFill>
        <p:spPr>
          <a:xfrm>
            <a:off x="6240016" y="580359"/>
            <a:ext cx="3154680" cy="1774507"/>
          </a:xfrm>
          <a:prstGeom prst="rect">
            <a:avLst/>
          </a:prstGeom>
          <a:effectLst/>
        </p:spPr>
      </p:pic>
      <p:graphicFrame>
        <p:nvGraphicFramePr>
          <p:cNvPr id="2" name="Content Placeholder 6">
            <a:extLst>
              <a:ext uri="{FF2B5EF4-FFF2-40B4-BE49-F238E27FC236}">
                <a16:creationId xmlns:a16="http://schemas.microsoft.com/office/drawing/2014/main" id="{5CE2F85E-E75A-9E7C-4C9B-7D4D8F5784FA}"/>
              </a:ext>
            </a:extLst>
          </p:cNvPr>
          <p:cNvGraphicFramePr>
            <a:graphicFrameLocks/>
          </p:cNvGraphicFramePr>
          <p:nvPr>
            <p:extLst>
              <p:ext uri="{D42A27DB-BD31-4B8C-83A1-F6EECF244321}">
                <p14:modId xmlns:p14="http://schemas.microsoft.com/office/powerpoint/2010/main" val="391135292"/>
              </p:ext>
            </p:extLst>
          </p:nvPr>
        </p:nvGraphicFramePr>
        <p:xfrm>
          <a:off x="6598259" y="2902935"/>
          <a:ext cx="5114476" cy="2971761"/>
        </p:xfrm>
        <a:graphic>
          <a:graphicData uri="http://schemas.openxmlformats.org/drawingml/2006/table">
            <a:tbl>
              <a:tblPr firstRow="1" bandRow="1">
                <a:tableStyleId>{5940675A-B579-460E-94D1-54222C63F5DA}</a:tableStyleId>
              </a:tblPr>
              <a:tblGrid>
                <a:gridCol w="2557238">
                  <a:extLst>
                    <a:ext uri="{9D8B030D-6E8A-4147-A177-3AD203B41FA5}">
                      <a16:colId xmlns:a16="http://schemas.microsoft.com/office/drawing/2014/main" val="4161288661"/>
                    </a:ext>
                  </a:extLst>
                </a:gridCol>
                <a:gridCol w="2557238">
                  <a:extLst>
                    <a:ext uri="{9D8B030D-6E8A-4147-A177-3AD203B41FA5}">
                      <a16:colId xmlns:a16="http://schemas.microsoft.com/office/drawing/2014/main" val="4180633878"/>
                    </a:ext>
                  </a:extLst>
                </a:gridCol>
              </a:tblGrid>
              <a:tr h="302153">
                <a:tc>
                  <a:txBody>
                    <a:bodyPr/>
                    <a:lstStyle/>
                    <a:p>
                      <a:pPr algn="ctr"/>
                      <a:r>
                        <a:rPr lang="en-GB" sz="1400" b="1" dirty="0"/>
                        <a:t>Advantages</a:t>
                      </a:r>
                    </a:p>
                  </a:txBody>
                  <a:tcPr marL="68580" marR="68580" marT="34290" marB="34290">
                    <a:solidFill>
                      <a:schemeClr val="bg1">
                        <a:lumMod val="85000"/>
                      </a:schemeClr>
                    </a:solidFill>
                  </a:tcPr>
                </a:tc>
                <a:tc>
                  <a:txBody>
                    <a:bodyPr/>
                    <a:lstStyle/>
                    <a:p>
                      <a:pPr algn="ctr"/>
                      <a:r>
                        <a:rPr lang="en-GB" sz="1400" b="1" dirty="0"/>
                        <a:t>Disadvantages</a:t>
                      </a:r>
                    </a:p>
                  </a:txBody>
                  <a:tcPr marL="68580" marR="68580" marT="34290" marB="34290">
                    <a:solidFill>
                      <a:schemeClr val="bg1">
                        <a:lumMod val="85000"/>
                      </a:schemeClr>
                    </a:solidFill>
                  </a:tcPr>
                </a:tc>
                <a:extLst>
                  <a:ext uri="{0D108BD9-81ED-4DB2-BD59-A6C34878D82A}">
                    <a16:rowId xmlns:a16="http://schemas.microsoft.com/office/drawing/2014/main" val="1800242176"/>
                  </a:ext>
                </a:extLst>
              </a:tr>
              <a:tr h="759466">
                <a:tc>
                  <a:txBody>
                    <a:bodyPr/>
                    <a:lstStyle/>
                    <a:p>
                      <a:r>
                        <a:rPr lang="en-US" sz="1400" dirty="0"/>
                        <a:t>Franchisor is relieved of costs and risks of opening a foreign market</a:t>
                      </a:r>
                    </a:p>
                    <a:p>
                      <a:endParaRPr lang="en-GB" sz="1400" dirty="0"/>
                    </a:p>
                  </a:txBody>
                  <a:tcPr marL="68580" marR="68580" marT="34290" marB="34290"/>
                </a:tc>
                <a:tc>
                  <a:txBody>
                    <a:bodyPr/>
                    <a:lstStyle/>
                    <a:p>
                      <a:r>
                        <a:rPr lang="en-US" sz="1400" dirty="0"/>
                        <a:t>Inhibits transfer pricing (shifting profits from location A to B)</a:t>
                      </a:r>
                    </a:p>
                    <a:p>
                      <a:endParaRPr lang="en-GB" sz="1400" dirty="0"/>
                    </a:p>
                  </a:txBody>
                  <a:tcPr marL="68580" marR="68580" marT="34290" marB="34290"/>
                </a:tc>
                <a:extLst>
                  <a:ext uri="{0D108BD9-81ED-4DB2-BD59-A6C34878D82A}">
                    <a16:rowId xmlns:a16="http://schemas.microsoft.com/office/drawing/2014/main" val="1424997860"/>
                  </a:ext>
                </a:extLst>
              </a:tr>
              <a:tr h="9881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Building up a global presence quickly (Because: franchisee often carries same brand name)</a:t>
                      </a:r>
                    </a:p>
                    <a:p>
                      <a:endParaRPr lang="en-GB" sz="14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Integrity of the brand name when things go wrong.</a:t>
                      </a:r>
                    </a:p>
                    <a:p>
                      <a:endParaRPr lang="en-GB" sz="1400" dirty="0"/>
                    </a:p>
                  </a:txBody>
                  <a:tcPr marL="68580" marR="68580" marT="34290" marB="34290"/>
                </a:tc>
                <a:extLst>
                  <a:ext uri="{0D108BD9-81ED-4DB2-BD59-A6C34878D82A}">
                    <a16:rowId xmlns:a16="http://schemas.microsoft.com/office/drawing/2014/main" val="113776391"/>
                  </a:ext>
                </a:extLst>
              </a:tr>
              <a:tr h="7594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Part of the inputs can be made by the brand owner (soft drinks)</a:t>
                      </a:r>
                    </a:p>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2759907614"/>
                  </a:ext>
                </a:extLst>
              </a:tr>
            </a:tbl>
          </a:graphicData>
        </a:graphic>
      </p:graphicFrame>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11788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158227" y="182381"/>
            <a:ext cx="7886700" cy="1325563"/>
          </a:xfrm>
        </p:spPr>
        <p:txBody>
          <a:bodyPr/>
          <a:lstStyle/>
          <a:p>
            <a:r>
              <a:rPr lang="en-GB" dirty="0"/>
              <a:t>Climate</a:t>
            </a:r>
            <a:br>
              <a:rPr lang="en-GB" dirty="0"/>
            </a:b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78315" t="25768" r="2958"/>
          <a:stretch/>
        </p:blipFill>
        <p:spPr>
          <a:xfrm>
            <a:off x="491363" y="111602"/>
            <a:ext cx="1666864" cy="2122495"/>
          </a:xfrm>
          <a:prstGeom prst="rect">
            <a:avLst/>
          </a:prstGeom>
        </p:spPr>
      </p:pic>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3286125" y="5454649"/>
            <a:ext cx="7687904" cy="660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dirty="0"/>
              <a:t>(Chartered Institute of Personnel and Development 2021; </a:t>
            </a:r>
            <a:r>
              <a:rPr u="sng" dirty="0">
                <a:hlinkClick r:id="rId4"/>
              </a:rPr>
              <a:t>www.cipd.co.uk</a:t>
            </a:r>
            <a:r>
              <a:rPr dirty="0"/>
              <a:t>)</a:t>
            </a:r>
          </a:p>
        </p:txBody>
      </p:sp>
      <p:pic>
        <p:nvPicPr>
          <p:cNvPr id="4" name="Content Placeholder 3">
            <a:extLst>
              <a:ext uri="{FF2B5EF4-FFF2-40B4-BE49-F238E27FC236}">
                <a16:creationId xmlns:a16="http://schemas.microsoft.com/office/drawing/2014/main" id="{25BA1110-2FA0-5C24-2D4C-FCDD13193B91}"/>
              </a:ext>
            </a:extLst>
          </p:cNvPr>
          <p:cNvPicPr>
            <a:picLocks noGrp="1"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8686" y="-15534"/>
            <a:ext cx="7120444" cy="4491990"/>
          </a:xfrm>
          <a:prstGeom prst="rect">
            <a:avLst/>
          </a:prstGeom>
        </p:spPr>
      </p:pic>
      <p:graphicFrame>
        <p:nvGraphicFramePr>
          <p:cNvPr id="12" name="Diagram 11">
            <a:extLst>
              <a:ext uri="{FF2B5EF4-FFF2-40B4-BE49-F238E27FC236}">
                <a16:creationId xmlns:a16="http://schemas.microsoft.com/office/drawing/2014/main" id="{FABC418F-0998-0F96-0EE3-0A459424C778}"/>
              </a:ext>
            </a:extLst>
          </p:cNvPr>
          <p:cNvGraphicFramePr/>
          <p:nvPr>
            <p:extLst>
              <p:ext uri="{D42A27DB-BD31-4B8C-83A1-F6EECF244321}">
                <p14:modId xmlns:p14="http://schemas.microsoft.com/office/powerpoint/2010/main" val="741227091"/>
              </p:ext>
            </p:extLst>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1"/>
          <a:srcRect l="15745"/>
          <a:stretch/>
        </p:blipFill>
        <p:spPr>
          <a:xfrm>
            <a:off x="2418642" y="845162"/>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1192839">
            <a:off x="4962493" y="4231258"/>
            <a:ext cx="1771633" cy="1216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719506" y="4182500"/>
            <a:ext cx="1556644" cy="1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0100876" y="4009055"/>
            <a:ext cx="2066811" cy="144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276150" y="4303964"/>
            <a:ext cx="2182804" cy="10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289810" y="169861"/>
            <a:ext cx="7886700" cy="1325563"/>
          </a:xfrm>
        </p:spPr>
        <p:txBody>
          <a:bodyPr/>
          <a:lstStyle/>
          <a:p>
            <a:r>
              <a:rPr lang="en-GB" dirty="0"/>
              <a:t>Activity</a:t>
            </a:r>
            <a:br>
              <a:rPr lang="en-GB" dirty="0"/>
            </a:br>
            <a:endParaRPr lang="en-GB" dirty="0"/>
          </a:p>
        </p:txBody>
      </p:sp>
      <p:sp>
        <p:nvSpPr>
          <p:cNvPr id="11" name="TextBox 10">
            <a:extLst>
              <a:ext uri="{FF2B5EF4-FFF2-40B4-BE49-F238E27FC236}">
                <a16:creationId xmlns:a16="http://schemas.microsoft.com/office/drawing/2014/main" id="{543E98DC-B3C7-461B-B4AA-E50BFB6CE6B7}"/>
              </a:ext>
            </a:extLst>
          </p:cNvPr>
          <p:cNvSpPr txBox="1"/>
          <p:nvPr/>
        </p:nvSpPr>
        <p:spPr>
          <a:xfrm>
            <a:off x="206154" y="2303959"/>
            <a:ext cx="2618969" cy="341632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Create a poster of ‘PEST’ factors for either </a:t>
            </a:r>
            <a:r>
              <a:rPr kumimoji="0" lang="en-GB" sz="1800" b="0" i="0" u="none" strike="noStrike" kern="0" cap="none" spc="0" normalizeH="0" baseline="0" noProof="0" dirty="0" err="1">
                <a:ln>
                  <a:noFill/>
                </a:ln>
                <a:solidFill>
                  <a:prstClr val="black"/>
                </a:solidFill>
                <a:effectLst/>
                <a:uLnTx/>
                <a:uFillTx/>
                <a:latin typeface="Abadi" panose="020B0604020202020204" pitchFamily="34" charset="0"/>
              </a:rPr>
              <a:t>Sixsenses</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 or Moxy,</a:t>
            </a: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Find examples from news and current events to support your points.</a:t>
            </a: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Provide a short explanation of the factor and the impact to the organisation</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 download your poster, get creative! Until 12.30</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 y="0"/>
            <a:ext cx="1950720" cy="195072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004CEF2-C76B-485E-592B-774AA5BE4F69}"/>
              </a:ext>
            </a:extLst>
          </p:cNvPr>
          <p:cNvPicPr>
            <a:picLocks noChangeAspect="1"/>
          </p:cNvPicPr>
          <p:nvPr/>
        </p:nvPicPr>
        <p:blipFill>
          <a:blip r:embed="rId4"/>
          <a:stretch>
            <a:fillRect/>
          </a:stretch>
        </p:blipFill>
        <p:spPr>
          <a:xfrm>
            <a:off x="4229481" y="71325"/>
            <a:ext cx="6544137" cy="1594292"/>
          </a:xfrm>
          <a:prstGeom prst="rect">
            <a:avLst/>
          </a:prstGeom>
        </p:spPr>
      </p:pic>
      <p:pic>
        <p:nvPicPr>
          <p:cNvPr id="15" name="Picture 14">
            <a:extLst>
              <a:ext uri="{FF2B5EF4-FFF2-40B4-BE49-F238E27FC236}">
                <a16:creationId xmlns:a16="http://schemas.microsoft.com/office/drawing/2014/main" id="{FC0DD9E4-3720-FC5F-15B6-89DD16EB71B7}"/>
              </a:ext>
            </a:extLst>
          </p:cNvPr>
          <p:cNvPicPr>
            <a:picLocks noChangeAspect="1"/>
          </p:cNvPicPr>
          <p:nvPr/>
        </p:nvPicPr>
        <p:blipFill rotWithShape="1">
          <a:blip r:embed="rId5"/>
          <a:srcRect l="23086"/>
          <a:stretch/>
        </p:blipFill>
        <p:spPr>
          <a:xfrm>
            <a:off x="7817478" y="756061"/>
            <a:ext cx="4321297" cy="2448333"/>
          </a:xfrm>
          <a:prstGeom prst="rect">
            <a:avLst/>
          </a:prstGeom>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6"/>
          <a:stretch>
            <a:fillRect/>
          </a:stretch>
        </p:blipFill>
        <p:spPr>
          <a:xfrm>
            <a:off x="3011909" y="1994947"/>
            <a:ext cx="5026547" cy="2178531"/>
          </a:xfrm>
          <a:prstGeom prst="rect">
            <a:avLst/>
          </a:prstGeom>
        </p:spPr>
      </p:pic>
      <p:sp>
        <p:nvSpPr>
          <p:cNvPr id="18" name="(Chartered Institute of Personnel and Development 2021; www.cipd.co.uk)">
            <a:extLst>
              <a:ext uri="{FF2B5EF4-FFF2-40B4-BE49-F238E27FC236}">
                <a16:creationId xmlns:a16="http://schemas.microsoft.com/office/drawing/2014/main" id="{1E32599A-77DB-3185-252C-4AE29A350C6E}"/>
              </a:ext>
            </a:extLst>
          </p:cNvPr>
          <p:cNvSpPr txBox="1"/>
          <p:nvPr/>
        </p:nvSpPr>
        <p:spPr>
          <a:xfrm rot="10800000" flipV="1">
            <a:off x="3011909" y="4702869"/>
            <a:ext cx="5703355" cy="933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lang="en-GB" dirty="0"/>
              <a:t>No need to create an account, when you finish click download, select ‘basic free’ and the use student login and type</a:t>
            </a:r>
            <a:endParaRPr b="1" dirty="0">
              <a:solidFill>
                <a:srgbClr val="FF0000"/>
              </a:solidFill>
            </a:endParaRPr>
          </a:p>
        </p:txBody>
      </p:sp>
      <p:sp>
        <p:nvSpPr>
          <p:cNvPr id="19" name="(Chartered Institute of Personnel and Development 2021; www.cipd.co.uk)">
            <a:extLst>
              <a:ext uri="{FF2B5EF4-FFF2-40B4-BE49-F238E27FC236}">
                <a16:creationId xmlns:a16="http://schemas.microsoft.com/office/drawing/2014/main" id="{A8E297CB-05D9-F391-9113-DD4E09B6CF26}"/>
              </a:ext>
            </a:extLst>
          </p:cNvPr>
          <p:cNvSpPr txBox="1"/>
          <p:nvPr/>
        </p:nvSpPr>
        <p:spPr>
          <a:xfrm rot="10800000" flipV="1">
            <a:off x="8225242" y="3274050"/>
            <a:ext cx="3760604" cy="6565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lang="en-GB" dirty="0"/>
              <a:t>Choose a template and see what you can make with it. </a:t>
            </a:r>
            <a:endParaRPr dirty="0"/>
          </a:p>
        </p:txBody>
      </p:sp>
    </p:spTree>
    <p:extLst>
      <p:ext uri="{BB962C8B-B14F-4D97-AF65-F5344CB8AC3E}">
        <p14:creationId xmlns:p14="http://schemas.microsoft.com/office/powerpoint/2010/main" val="34733827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866958" y="1977544"/>
            <a:ext cx="7886700" cy="1125140"/>
          </a:xfrm>
        </p:spPr>
        <p:txBody>
          <a:bodyPr/>
          <a:lstStyle/>
          <a:p>
            <a:r>
              <a:rPr lang="en-GB" dirty="0">
                <a:solidFill>
                  <a:schemeClr val="tx1"/>
                </a:solidFill>
              </a:rPr>
              <a:t>The Marketing Mix ‘7 P’s</a:t>
            </a:r>
          </a:p>
          <a:p>
            <a:r>
              <a:rPr lang="en-GB" dirty="0">
                <a:solidFill>
                  <a:schemeClr val="tx1"/>
                </a:solidFill>
              </a:rPr>
              <a:t>Assessment workshops</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879804" y="2076698"/>
            <a:ext cx="3282518" cy="2291472"/>
          </a:xfrm>
        </p:spPr>
        <p:txBody>
          <a:bodyPr/>
          <a:lstStyle/>
          <a:p>
            <a:r>
              <a:rPr lang="en-GB" sz="1800" b="1" i="1" dirty="0"/>
              <a:t>I look forward to seeing you next week.</a:t>
            </a:r>
            <a:br>
              <a:rPr lang="en-GB" sz="1800" b="1" i="1" dirty="0"/>
            </a:br>
            <a:br>
              <a:rPr lang="en-GB" sz="1800" b="1" i="1" dirty="0"/>
            </a:br>
            <a:r>
              <a:rPr lang="en-GB" sz="1800" b="1" i="1" dirty="0"/>
              <a:t>If you have any questions in the meantime, please send an email from your student account</a:t>
            </a: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5807968" y="476672"/>
            <a:ext cx="4464496" cy="490066"/>
          </a:xfrm>
        </p:spPr>
        <p:txBody>
          <a:bodyPr>
            <a:normAutofit/>
          </a:bodyPr>
          <a:lstStyle/>
          <a:p>
            <a:r>
              <a:rPr lang="en-GB" sz="2800" b="1" dirty="0">
                <a:solidFill>
                  <a:schemeClr val="bg1"/>
                </a:solidFill>
                <a:latin typeface="Arial" panose="020B0604020202020204" pitchFamily="34" charset="0"/>
                <a:cs typeface="Arial" panose="020B0604020202020204" pitchFamily="34" charset="0"/>
              </a:rPr>
              <a:t>References</a:t>
            </a:r>
          </a:p>
        </p:txBody>
      </p:sp>
      <p:sp>
        <p:nvSpPr>
          <p:cNvPr id="7" name="TextBox 6">
            <a:extLst>
              <a:ext uri="{FF2B5EF4-FFF2-40B4-BE49-F238E27FC236}">
                <a16:creationId xmlns:a16="http://schemas.microsoft.com/office/drawing/2014/main" id="{8073DCC3-E3DF-64B0-8924-AE7C6EBF5B82}"/>
              </a:ext>
            </a:extLst>
          </p:cNvPr>
          <p:cNvSpPr txBox="1"/>
          <p:nvPr/>
        </p:nvSpPr>
        <p:spPr>
          <a:xfrm>
            <a:off x="480061" y="1741546"/>
            <a:ext cx="11711939" cy="3136243"/>
          </a:xfrm>
          <a:prstGeom prst="rect">
            <a:avLst/>
          </a:prstGeom>
          <a:noFill/>
        </p:spPr>
        <p:txBody>
          <a:bodyPr wrap="square">
            <a:spAutoFit/>
          </a:bodyPr>
          <a:lstStyle/>
          <a:p>
            <a:pPr>
              <a:lnSpc>
                <a:spcPct val="90000"/>
              </a:lnSpc>
              <a:spcBef>
                <a:spcPts val="1000"/>
              </a:spcBef>
              <a:defRPr/>
            </a:pPr>
            <a:r>
              <a:rPr lang="en-GB" sz="2400" dirty="0">
                <a:solidFill>
                  <a:prstClr val="white"/>
                </a:solidFill>
                <a:latin typeface="Arial" panose="020B0604020202020204" pitchFamily="34" charset="0"/>
                <a:cs typeface="Arial" panose="020B0604020202020204" pitchFamily="34" charset="0"/>
              </a:rPr>
              <a:t>Bowman, C., and D. Asch. 1987. Strategic management. Basingstoke. London: Macmillan.</a:t>
            </a:r>
          </a:p>
          <a:p>
            <a:pPr>
              <a:lnSpc>
                <a:spcPct val="90000"/>
              </a:lnSpc>
              <a:spcBef>
                <a:spcPts val="1000"/>
              </a:spcBef>
              <a:defRPr/>
            </a:pPr>
            <a:r>
              <a:rPr lang="en-GB" sz="2400" dirty="0">
                <a:solidFill>
                  <a:prstClr val="white"/>
                </a:solidFill>
                <a:latin typeface="Arial" panose="020B0604020202020204" pitchFamily="34" charset="0"/>
                <a:cs typeface="Arial" panose="020B0604020202020204" pitchFamily="34" charset="0"/>
              </a:rPr>
              <a:t>CIPD the professional body for Human Resources and People Development (2023) CIPD. Available at: http://www.CIPD.co.uk/ (Accessed: January 18, 2023).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Kotler, P., Armstrong, G., and </a:t>
            </a:r>
            <a:r>
              <a:rPr kumimoji="0" lang="en-GB" sz="2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Opresnik</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M. O. (2018). Principles of Marketing (17th edition). London; Pearson.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Shostack</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G.L. (1977) “Breaking free from product marketing,” Journal of Marketing, 41(2), pp. 73–80. Available at: https://doi.org/10.1177/002224297704100219. </a:t>
            </a:r>
          </a:p>
        </p:txBody>
      </p:sp>
    </p:spTree>
    <p:extLst>
      <p:ext uri="{BB962C8B-B14F-4D97-AF65-F5344CB8AC3E}">
        <p14:creationId xmlns:p14="http://schemas.microsoft.com/office/powerpoint/2010/main" val="4976314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2940</Words>
  <Application>Microsoft Office PowerPoint</Application>
  <PresentationFormat>Widescreen</PresentationFormat>
  <Paragraphs>227</Paragraphs>
  <Slides>31</Slides>
  <Notes>14</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31</vt:i4>
      </vt:variant>
    </vt:vector>
  </HeadingPairs>
  <TitlesOfParts>
    <vt:vector size="50" baseType="lpstr">
      <vt:lpstr>Skia Regular</vt:lpstr>
      <vt:lpstr>Abadi</vt:lpstr>
      <vt:lpstr>Arial</vt:lpstr>
      <vt:lpstr>Calibri</vt:lpstr>
      <vt:lpstr>Calibri Light</vt:lpstr>
      <vt:lpstr>Trebuchet MS</vt:lpstr>
      <vt:lpstr>Wingdings</vt:lpstr>
      <vt:lpstr>Office Theme</vt:lpstr>
      <vt:lpstr>Sub Title 1</vt:lpstr>
      <vt:lpstr>1_Title Slide 1</vt:lpstr>
      <vt:lpstr>Title Slide 1</vt:lpstr>
      <vt:lpstr>Text 1</vt:lpstr>
      <vt:lpstr>1_Sub Title 2</vt:lpstr>
      <vt:lpstr>Text 2</vt:lpstr>
      <vt:lpstr>1_Sub Title 1</vt:lpstr>
      <vt:lpstr>1_Office Theme</vt:lpstr>
      <vt:lpstr>1_Text Break Info Slide 2</vt:lpstr>
      <vt:lpstr>1_Holding PAge</vt:lpstr>
      <vt:lpstr>1_Text 1</vt:lpstr>
      <vt:lpstr>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Recap</vt:lpstr>
      <vt:lpstr>Assessment 1 Due:12th February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(Six Senses and Moxy)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as well as marketing communications with their target audiences, support your work with the Simmilarweb analysis tool.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Industry changes, such as trends influencing the marketing by providing a ‘green’ message or social concerns?  </vt:lpstr>
      <vt:lpstr>Aims for today</vt:lpstr>
      <vt:lpstr>Situational analysis 5 ‘C’s</vt:lpstr>
      <vt:lpstr>Competitors </vt:lpstr>
      <vt:lpstr>POSITIONING </vt:lpstr>
      <vt:lpstr>Value propositions</vt:lpstr>
      <vt:lpstr>Product positioning: what is it?</vt:lpstr>
      <vt:lpstr>Positioning strategies</vt:lpstr>
      <vt:lpstr>Objective &amp; Subjective Positioning</vt:lpstr>
      <vt:lpstr>Objective Positioning</vt:lpstr>
      <vt:lpstr>PowerPoint Presentation</vt:lpstr>
      <vt:lpstr>PowerPoint Presentation</vt:lpstr>
      <vt:lpstr>Focusses on intangible aspects : opportunity to position brand effectively, more difficult for competitors to imitate.   </vt:lpstr>
      <vt:lpstr>Perceptual positioning maps</vt:lpstr>
      <vt:lpstr>PowerPoint Presentation</vt:lpstr>
      <vt:lpstr>Collaborators </vt:lpstr>
      <vt:lpstr>PowerPoint Presentation</vt:lpstr>
      <vt:lpstr>PowerPoint Presentation</vt:lpstr>
      <vt:lpstr>Plural organisations</vt:lpstr>
      <vt:lpstr>PowerPoint Presentation</vt:lpstr>
      <vt:lpstr>Climate </vt:lpstr>
      <vt:lpstr>Activity </vt:lpstr>
      <vt:lpstr>Any Questions?</vt:lpstr>
      <vt:lpstr>Next Week!</vt:lpstr>
      <vt:lpstr>I look forward to seeing you next week.  If you have any questions in the meantime, please send an email from your student account</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Christopher Wilkin</dc:creator>
  <cp:lastModifiedBy>Christopher Wilkin</cp:lastModifiedBy>
  <cp:revision>2</cp:revision>
  <dcterms:created xsi:type="dcterms:W3CDTF">2023-01-16T22:32:04Z</dcterms:created>
  <dcterms:modified xsi:type="dcterms:W3CDTF">2023-01-22T21:07:27Z</dcterms:modified>
</cp:coreProperties>
</file>